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4"/>
  </p:sldMasterIdLst>
  <p:notesMasterIdLst>
    <p:notesMasterId r:id="rId15"/>
  </p:notesMasterIdLst>
  <p:sldIdLst>
    <p:sldId id="256" r:id="rId5"/>
    <p:sldId id="291" r:id="rId6"/>
    <p:sldId id="257" r:id="rId7"/>
    <p:sldId id="312" r:id="rId8"/>
    <p:sldId id="313" r:id="rId9"/>
    <p:sldId id="314" r:id="rId10"/>
    <p:sldId id="315" r:id="rId11"/>
    <p:sldId id="316" r:id="rId12"/>
    <p:sldId id="317" r:id="rId13"/>
    <p:sldId id="318" r:id="rId14"/>
  </p:sldIdLst>
  <p:sldSz cx="9144000" cy="5143500" type="screen16x9"/>
  <p:notesSz cx="6858000" cy="9144000"/>
  <p:embeddedFontLst>
    <p:embeddedFont>
      <p:font typeface="Comfortaa" panose="020B0604020202020204" charset="0"/>
      <p:regular r:id="rId16"/>
      <p:bold r:id="rId17"/>
    </p:embeddedFont>
    <p:embeddedFont>
      <p:font typeface="Fira Code" panose="020B0809050000020004" pitchFamily="49" charset="0"/>
      <p:regular r:id="rId18"/>
      <p:bold r:id="rId19"/>
    </p:embeddedFont>
    <p:embeddedFont>
      <p:font typeface="Nunito Light" pitchFamily="2" charset="0"/>
      <p:regular r:id="rId20"/>
      <p:italic r:id="rId21"/>
    </p:embeddedFont>
    <p:embeddedFont>
      <p:font typeface="Source Code Pro" panose="020B050903040302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530E78-33EA-4424-9AB6-0C11004AB984}" v="2" dt="2025-03-20T18:02:22.071"/>
  </p1510:revLst>
</p1510:revInfo>
</file>

<file path=ppt/tableStyles.xml><?xml version="1.0" encoding="utf-8"?>
<a:tblStyleLst xmlns:a="http://schemas.openxmlformats.org/drawingml/2006/main" def="{F7592430-47CE-4385-887C-5C3120F8651E}">
  <a:tblStyle styleId="{F7592430-47CE-4385-887C-5C3120F865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19E901-89DD-4634-A976-551908D659F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>
          <a:extLst>
            <a:ext uri="{FF2B5EF4-FFF2-40B4-BE49-F238E27FC236}">
              <a16:creationId xmlns:a16="http://schemas.microsoft.com/office/drawing/2014/main" id="{DA445BFB-522A-12AC-3C73-713E854B1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>
            <a:extLst>
              <a:ext uri="{FF2B5EF4-FFF2-40B4-BE49-F238E27FC236}">
                <a16:creationId xmlns:a16="http://schemas.microsoft.com/office/drawing/2014/main" id="{8C558CC3-3BB4-99A1-A203-501AAF857F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>
            <a:extLst>
              <a:ext uri="{FF2B5EF4-FFF2-40B4-BE49-F238E27FC236}">
                <a16:creationId xmlns:a16="http://schemas.microsoft.com/office/drawing/2014/main" id="{377D2C86-12FE-57DC-6CB8-13E100D086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96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>
          <a:extLst>
            <a:ext uri="{FF2B5EF4-FFF2-40B4-BE49-F238E27FC236}">
              <a16:creationId xmlns:a16="http://schemas.microsoft.com/office/drawing/2014/main" id="{93BA3EEA-76A1-DED3-4187-C388C49C2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>
            <a:extLst>
              <a:ext uri="{FF2B5EF4-FFF2-40B4-BE49-F238E27FC236}">
                <a16:creationId xmlns:a16="http://schemas.microsoft.com/office/drawing/2014/main" id="{4803B2FE-202A-1448-9063-0A743164D8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>
            <a:extLst>
              <a:ext uri="{FF2B5EF4-FFF2-40B4-BE49-F238E27FC236}">
                <a16:creationId xmlns:a16="http://schemas.microsoft.com/office/drawing/2014/main" id="{043049BC-E3DA-6003-C9C1-498E947C3F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33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>
          <a:extLst>
            <a:ext uri="{FF2B5EF4-FFF2-40B4-BE49-F238E27FC236}">
              <a16:creationId xmlns:a16="http://schemas.microsoft.com/office/drawing/2014/main" id="{5EEFB11A-1C7C-6396-E9B0-B2D2E5910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>
            <a:extLst>
              <a:ext uri="{FF2B5EF4-FFF2-40B4-BE49-F238E27FC236}">
                <a16:creationId xmlns:a16="http://schemas.microsoft.com/office/drawing/2014/main" id="{7BC2892F-B563-C675-AD0C-B9867F68FB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>
            <a:extLst>
              <a:ext uri="{FF2B5EF4-FFF2-40B4-BE49-F238E27FC236}">
                <a16:creationId xmlns:a16="http://schemas.microsoft.com/office/drawing/2014/main" id="{B5C67EEA-5A8A-5260-59ED-8241A2F1F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42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>
          <a:extLst>
            <a:ext uri="{FF2B5EF4-FFF2-40B4-BE49-F238E27FC236}">
              <a16:creationId xmlns:a16="http://schemas.microsoft.com/office/drawing/2014/main" id="{FDA2061B-537D-D054-29FC-FC935B92E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>
            <a:extLst>
              <a:ext uri="{FF2B5EF4-FFF2-40B4-BE49-F238E27FC236}">
                <a16:creationId xmlns:a16="http://schemas.microsoft.com/office/drawing/2014/main" id="{EEBFF81C-DDB3-22D9-BE12-D5D8945E59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>
            <a:extLst>
              <a:ext uri="{FF2B5EF4-FFF2-40B4-BE49-F238E27FC236}">
                <a16:creationId xmlns:a16="http://schemas.microsoft.com/office/drawing/2014/main" id="{BC8D06DB-B57E-7168-E84A-3F5CE6A6F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218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>
          <a:extLst>
            <a:ext uri="{FF2B5EF4-FFF2-40B4-BE49-F238E27FC236}">
              <a16:creationId xmlns:a16="http://schemas.microsoft.com/office/drawing/2014/main" id="{7902C8B0-41EF-67FC-16CF-4E42AB743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>
            <a:extLst>
              <a:ext uri="{FF2B5EF4-FFF2-40B4-BE49-F238E27FC236}">
                <a16:creationId xmlns:a16="http://schemas.microsoft.com/office/drawing/2014/main" id="{9077FA9D-22DD-52B4-2AC2-0DAFCB5224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>
            <a:extLst>
              <a:ext uri="{FF2B5EF4-FFF2-40B4-BE49-F238E27FC236}">
                <a16:creationId xmlns:a16="http://schemas.microsoft.com/office/drawing/2014/main" id="{3F2C7054-2BA9-A0CF-B607-563FA4432B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25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>
          <a:extLst>
            <a:ext uri="{FF2B5EF4-FFF2-40B4-BE49-F238E27FC236}">
              <a16:creationId xmlns:a16="http://schemas.microsoft.com/office/drawing/2014/main" id="{4D4173BD-76B0-9683-60BD-EEBE0E579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>
            <a:extLst>
              <a:ext uri="{FF2B5EF4-FFF2-40B4-BE49-F238E27FC236}">
                <a16:creationId xmlns:a16="http://schemas.microsoft.com/office/drawing/2014/main" id="{D746643F-D287-E20E-3514-9193056C66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>
            <a:extLst>
              <a:ext uri="{FF2B5EF4-FFF2-40B4-BE49-F238E27FC236}">
                <a16:creationId xmlns:a16="http://schemas.microsoft.com/office/drawing/2014/main" id="{2B27E98A-BA3B-35F9-36CA-8490746349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108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>
          <a:extLst>
            <a:ext uri="{FF2B5EF4-FFF2-40B4-BE49-F238E27FC236}">
              <a16:creationId xmlns:a16="http://schemas.microsoft.com/office/drawing/2014/main" id="{5A51A581-54F9-E905-C447-FF7F376F8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>
            <a:extLst>
              <a:ext uri="{FF2B5EF4-FFF2-40B4-BE49-F238E27FC236}">
                <a16:creationId xmlns:a16="http://schemas.microsoft.com/office/drawing/2014/main" id="{A0DD1EFC-35C5-E434-60F7-B4A2D81D7F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>
            <a:extLst>
              <a:ext uri="{FF2B5EF4-FFF2-40B4-BE49-F238E27FC236}">
                <a16:creationId xmlns:a16="http://schemas.microsoft.com/office/drawing/2014/main" id="{4E8E40F5-2E95-E70A-EDC0-7833582C44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8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1893624" y="3484600"/>
            <a:ext cx="6981525" cy="870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4"/>
                </a:solidFill>
              </a:rPr>
              <a:t>Universidad Autónoma del Carmen</a:t>
            </a:r>
            <a:endParaRPr sz="28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  </a:t>
            </a:r>
            <a:r>
              <a:rPr lang="en" sz="2000" dirty="0"/>
              <a:t>Facultad de Ciencias de la información</a:t>
            </a:r>
            <a:br>
              <a:rPr lang="en" sz="2000" dirty="0"/>
            </a:br>
            <a:r>
              <a:rPr lang="en" sz="2000" dirty="0"/>
              <a:t>	</a:t>
            </a:r>
            <a:br>
              <a:rPr lang="en" sz="2000" dirty="0"/>
            </a:br>
            <a:r>
              <a:rPr lang="en" sz="2000" dirty="0"/>
              <a:t>Materia: </a:t>
            </a:r>
            <a:br>
              <a:rPr lang="en" sz="2000" dirty="0"/>
            </a:br>
            <a:r>
              <a:rPr lang="en" sz="2000" dirty="0"/>
              <a:t>Reconocimiento de patrones</a:t>
            </a:r>
            <a:br>
              <a:rPr lang="en" sz="2000" dirty="0"/>
            </a:br>
            <a:br>
              <a:rPr lang="en" sz="2000" dirty="0"/>
            </a:br>
            <a:r>
              <a:rPr lang="en" sz="2000" dirty="0"/>
              <a:t>Docente:</a:t>
            </a:r>
            <a:br>
              <a:rPr lang="en" sz="2000" dirty="0"/>
            </a:br>
            <a:r>
              <a:rPr lang="en" sz="2000" dirty="0"/>
              <a:t>Jesús Alejandro Flores Hernandez</a:t>
            </a:r>
            <a:br>
              <a:rPr lang="en" sz="2000" dirty="0"/>
            </a:br>
            <a:br>
              <a:rPr lang="en" sz="2000" dirty="0"/>
            </a:br>
            <a:r>
              <a:rPr lang="en" sz="2000" dirty="0"/>
              <a:t>Alumna:</a:t>
            </a:r>
            <a:br>
              <a:rPr lang="en" sz="2000" dirty="0"/>
            </a:br>
            <a:r>
              <a:rPr lang="en" sz="2000" dirty="0"/>
              <a:t>Anali del Carmen Perez Martinez</a:t>
            </a:r>
            <a:br>
              <a:rPr lang="en" sz="2000" dirty="0"/>
            </a:br>
            <a:endParaRPr sz="2800"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982905" y="4284308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CONJUNTO DE DATOS DE LA FLOR IRIS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1706501" y="9829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28324D2B-3AD0-FEF3-8122-E0053C30A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>
            <a:extLst>
              <a:ext uri="{FF2B5EF4-FFF2-40B4-BE49-F238E27FC236}">
                <a16:creationId xmlns:a16="http://schemas.microsoft.com/office/drawing/2014/main" id="{439D560B-777E-338E-61E0-FC3B29A4B8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0012" y="484408"/>
            <a:ext cx="8223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Prueba de Red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" name="Google Shape;298;p32">
            <a:extLst>
              <a:ext uri="{FF2B5EF4-FFF2-40B4-BE49-F238E27FC236}">
                <a16:creationId xmlns:a16="http://schemas.microsoft.com/office/drawing/2014/main" id="{D364DD6D-0B3F-57BE-99DF-5D975828BFFB}"/>
              </a:ext>
            </a:extLst>
          </p:cNvPr>
          <p:cNvSpPr txBox="1">
            <a:spLocks/>
          </p:cNvSpPr>
          <p:nvPr/>
        </p:nvSpPr>
        <p:spPr>
          <a:xfrm>
            <a:off x="391929" y="1390719"/>
            <a:ext cx="4627746" cy="149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Nunito Light"/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1"/>
                </a:solidFill>
              </a:rPr>
              <a:t>//Probar la red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accent5"/>
                </a:solidFill>
              </a:rPr>
              <a:t>b1_exp=</a:t>
            </a:r>
            <a:r>
              <a:rPr lang="es-MX" dirty="0" err="1">
                <a:solidFill>
                  <a:schemeClr val="accent5"/>
                </a:solidFill>
              </a:rPr>
              <a:t>repmat</a:t>
            </a:r>
            <a:r>
              <a:rPr lang="es-MX" dirty="0">
                <a:solidFill>
                  <a:schemeClr val="accent5"/>
                </a:solidFill>
              </a:rPr>
              <a:t>(b1,n_num_dat_ent,1)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accent5"/>
                </a:solidFill>
              </a:rPr>
              <a:t>b2_exp=</a:t>
            </a:r>
            <a:r>
              <a:rPr lang="es-MX" dirty="0" err="1">
                <a:solidFill>
                  <a:schemeClr val="accent5"/>
                </a:solidFill>
              </a:rPr>
              <a:t>repmat</a:t>
            </a:r>
            <a:r>
              <a:rPr lang="es-MX" dirty="0">
                <a:solidFill>
                  <a:schemeClr val="accent5"/>
                </a:solidFill>
              </a:rPr>
              <a:t>(b2,n_num_dat_ent,1)</a:t>
            </a:r>
          </a:p>
          <a:p>
            <a:pPr marL="0" indent="0">
              <a:buFont typeface="Nunito Light"/>
              <a:buNone/>
            </a:pPr>
            <a:r>
              <a:rPr lang="es-MX" dirty="0" err="1">
                <a:solidFill>
                  <a:schemeClr val="accent5"/>
                </a:solidFill>
              </a:rPr>
              <a:t>Y_pred</a:t>
            </a:r>
            <a:r>
              <a:rPr lang="es-MX" dirty="0">
                <a:solidFill>
                  <a:schemeClr val="accent5"/>
                </a:solidFill>
              </a:rPr>
              <a:t> = </a:t>
            </a:r>
            <a:r>
              <a:rPr lang="es-MX" dirty="0" err="1">
                <a:solidFill>
                  <a:schemeClr val="accent5"/>
                </a:solidFill>
              </a:rPr>
              <a:t>sigmoid</a:t>
            </a:r>
            <a:r>
              <a:rPr lang="es-MX" dirty="0">
                <a:solidFill>
                  <a:schemeClr val="accent5"/>
                </a:solidFill>
              </a:rPr>
              <a:t>(</a:t>
            </a:r>
            <a:r>
              <a:rPr lang="es-MX" dirty="0" err="1">
                <a:solidFill>
                  <a:schemeClr val="accent5"/>
                </a:solidFill>
              </a:rPr>
              <a:t>sigmoid</a:t>
            </a:r>
            <a:r>
              <a:rPr lang="es-MX" dirty="0">
                <a:solidFill>
                  <a:schemeClr val="accent5"/>
                </a:solidFill>
              </a:rPr>
              <a:t>(X * W1 + b1_exp) * W2 + b2_exp);</a:t>
            </a:r>
          </a:p>
          <a:p>
            <a:pPr marL="0" indent="0">
              <a:buFont typeface="Nunito Light"/>
              <a:buNone/>
            </a:pPr>
            <a:r>
              <a:rPr lang="es-MX" dirty="0" err="1">
                <a:solidFill>
                  <a:schemeClr val="accent5"/>
                </a:solidFill>
              </a:rPr>
              <a:t>disp</a:t>
            </a:r>
            <a:r>
              <a:rPr lang="es-MX" dirty="0">
                <a:solidFill>
                  <a:schemeClr val="accent5"/>
                </a:solidFill>
              </a:rPr>
              <a:t>("Predicciones:");</a:t>
            </a:r>
          </a:p>
          <a:p>
            <a:pPr marL="0" indent="0">
              <a:buFont typeface="Nunito Light"/>
              <a:buNone/>
            </a:pPr>
            <a:r>
              <a:rPr lang="es-MX" dirty="0" err="1">
                <a:solidFill>
                  <a:schemeClr val="accent5"/>
                </a:solidFill>
              </a:rPr>
              <a:t>disp</a:t>
            </a:r>
            <a:r>
              <a:rPr lang="es-MX" dirty="0">
                <a:solidFill>
                  <a:schemeClr val="accent5"/>
                </a:solidFill>
              </a:rPr>
              <a:t>(</a:t>
            </a:r>
            <a:r>
              <a:rPr lang="es-MX" dirty="0" err="1">
                <a:solidFill>
                  <a:schemeClr val="accent5"/>
                </a:solidFill>
              </a:rPr>
              <a:t>cat</a:t>
            </a:r>
            <a:r>
              <a:rPr lang="es-MX" dirty="0">
                <a:solidFill>
                  <a:schemeClr val="accent5"/>
                </a:solidFill>
              </a:rPr>
              <a:t>(2,X,fix(Y_pred+0.5)));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1"/>
                </a:solidFill>
              </a:rPr>
              <a:t>//</a:t>
            </a:r>
            <a:r>
              <a:rPr lang="es-MX" dirty="0" err="1">
                <a:solidFill>
                  <a:schemeClr val="tx1"/>
                </a:solidFill>
              </a:rPr>
              <a:t>disp</a:t>
            </a:r>
            <a:r>
              <a:rPr lang="es-MX" dirty="0">
                <a:solidFill>
                  <a:schemeClr val="tx1"/>
                </a:solidFill>
              </a:rPr>
              <a:t>(</a:t>
            </a:r>
            <a:r>
              <a:rPr lang="es-MX" dirty="0" err="1">
                <a:solidFill>
                  <a:schemeClr val="tx1"/>
                </a:solidFill>
              </a:rPr>
              <a:t>Y_pred</a:t>
            </a:r>
            <a:r>
              <a:rPr lang="es-MX" dirty="0">
                <a:solidFill>
                  <a:schemeClr val="tx1"/>
                </a:solidFill>
              </a:rPr>
              <a:t>);</a:t>
            </a:r>
            <a:endParaRPr lang="es-MX" dirty="0">
              <a:solidFill>
                <a:schemeClr val="accent5"/>
              </a:solidFill>
            </a:endParaRPr>
          </a:p>
        </p:txBody>
      </p:sp>
      <p:sp>
        <p:nvSpPr>
          <p:cNvPr id="4" name="Google Shape;301;p32">
            <a:extLst>
              <a:ext uri="{FF2B5EF4-FFF2-40B4-BE49-F238E27FC236}">
                <a16:creationId xmlns:a16="http://schemas.microsoft.com/office/drawing/2014/main" id="{5BCD6148-0EA7-8ACC-8C9E-D404F9BB3A71}"/>
              </a:ext>
            </a:extLst>
          </p:cNvPr>
          <p:cNvSpPr txBox="1"/>
          <p:nvPr/>
        </p:nvSpPr>
        <p:spPr>
          <a:xfrm>
            <a:off x="391929" y="3592596"/>
            <a:ext cx="4361046" cy="44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usa la red neuronal entrenada para predecir la especie de cada </a:t>
            </a:r>
            <a:r>
              <a:rPr lang="es-MX" sz="11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flor.Se</a:t>
            </a: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redondean las predicciones (</a:t>
            </a:r>
            <a:r>
              <a:rPr lang="es-MX" sz="11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fix</a:t>
            </a: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(Y_pred+0.5)) para que sean 0 o 1.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358EDE-E176-22C2-B056-88868DF7A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785" y="1390719"/>
            <a:ext cx="1905000" cy="312486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D107F7C-0516-4FAE-CC24-7DC230A6E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895" y="1169825"/>
            <a:ext cx="1911864" cy="334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ris_types">
            <a:extLst>
              <a:ext uri="{FF2B5EF4-FFF2-40B4-BE49-F238E27FC236}">
                <a16:creationId xmlns:a16="http://schemas.microsoft.com/office/drawing/2014/main" id="{BE60513C-1C67-1B3A-CF50-914A11EE2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751" y="158236"/>
            <a:ext cx="2575249" cy="8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6" name="Google Shape;1456;p66"/>
          <p:cNvSpPr txBox="1">
            <a:spLocks noGrp="1"/>
          </p:cNvSpPr>
          <p:nvPr>
            <p:ph type="body" idx="4294967295"/>
          </p:nvPr>
        </p:nvSpPr>
        <p:spPr>
          <a:xfrm>
            <a:off x="720000" y="1315575"/>
            <a:ext cx="77040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Diseñar y entrenar una red neuronal para clasificar flores del conjunto de datos </a:t>
            </a:r>
            <a:r>
              <a:rPr lang="es-MX" dirty="0" err="1"/>
              <a:t>Iris.La</a:t>
            </a:r>
            <a:r>
              <a:rPr lang="es-MX" dirty="0"/>
              <a:t> red neuronal recibe 4 características de la flor y predice a qué especie pertenece (</a:t>
            </a:r>
            <a:r>
              <a:rPr lang="es-MX" dirty="0" err="1"/>
              <a:t>Setosa</a:t>
            </a:r>
            <a:r>
              <a:rPr lang="es-MX" dirty="0"/>
              <a:t>, </a:t>
            </a:r>
            <a:r>
              <a:rPr lang="es-MX" dirty="0" err="1"/>
              <a:t>Versicolor</a:t>
            </a:r>
            <a:r>
              <a:rPr lang="es-MX" dirty="0"/>
              <a:t> o </a:t>
            </a:r>
            <a:r>
              <a:rPr lang="es-MX" dirty="0" err="1"/>
              <a:t>Virginica</a:t>
            </a:r>
            <a:r>
              <a:rPr lang="es-MX" dirty="0"/>
              <a:t>).</a:t>
            </a:r>
            <a:endParaRPr dirty="0"/>
          </a:p>
        </p:txBody>
      </p:sp>
      <p:sp>
        <p:nvSpPr>
          <p:cNvPr id="1457" name="Google Shape;145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Conjuto </a:t>
            </a:r>
            <a:r>
              <a:rPr lang="en" dirty="0">
                <a:solidFill>
                  <a:schemeClr val="accent4"/>
                </a:solidFill>
              </a:rPr>
              <a:t>de datos iris</a:t>
            </a:r>
            <a:endParaRPr dirty="0">
              <a:solidFill>
                <a:schemeClr val="accent4"/>
              </a:solidFill>
            </a:endParaRPr>
          </a:p>
        </p:txBody>
      </p:sp>
      <p:pic>
        <p:nvPicPr>
          <p:cNvPr id="1030" name="Picture 6" descr="7 Consejos para Trabajar con Redes Neuronales en Aprendizaje Automático">
            <a:extLst>
              <a:ext uri="{FF2B5EF4-FFF2-40B4-BE49-F238E27FC236}">
                <a16:creationId xmlns:a16="http://schemas.microsoft.com/office/drawing/2014/main" id="{AB78D49B-3224-DDBA-3ABD-588C593C9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13" y="2675725"/>
            <a:ext cx="3391774" cy="211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Parametros </a:t>
            </a:r>
            <a:r>
              <a:rPr lang="en" dirty="0">
                <a:solidFill>
                  <a:schemeClr val="accent4"/>
                </a:solidFill>
              </a:rPr>
              <a:t>de la red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98" name="Google Shape;298;p3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Definición de la red neuronal</a:t>
            </a:r>
            <a:endParaRPr dirty="0"/>
          </a:p>
        </p:txBody>
      </p:sp>
      <p:graphicFrame>
        <p:nvGraphicFramePr>
          <p:cNvPr id="299" name="Google Shape;299;p32"/>
          <p:cNvGraphicFramePr/>
          <p:nvPr>
            <p:extLst>
              <p:ext uri="{D42A27DB-BD31-4B8C-83A1-F6EECF244321}">
                <p14:modId xmlns:p14="http://schemas.microsoft.com/office/powerpoint/2010/main" val="463213388"/>
              </p:ext>
            </p:extLst>
          </p:nvPr>
        </p:nvGraphicFramePr>
        <p:xfrm>
          <a:off x="720000" y="1720350"/>
          <a:ext cx="6785700" cy="1580725"/>
        </p:xfrm>
        <a:graphic>
          <a:graphicData uri="http://schemas.openxmlformats.org/drawingml/2006/table">
            <a:tbl>
              <a:tblPr>
                <a:noFill/>
                <a:tableStyleId>{F7592430-47CE-4385-887C-5C3120F8651E}</a:tableStyleId>
              </a:tblPr>
              <a:tblGrid>
                <a:gridCol w="678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n_entradas</a:t>
                      </a:r>
                      <a:r>
                        <a:rPr lang="en-US" sz="1000" dirty="0">
                          <a:solidFill>
                            <a:schemeClr val="bg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 4; 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//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Número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de entradas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n_ocultas</a:t>
                      </a:r>
                      <a:r>
                        <a:rPr lang="en-US" sz="1000" dirty="0">
                          <a:solidFill>
                            <a:schemeClr val="bg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 10; 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//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Neuronas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la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capa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oculta</a:t>
                      </a:r>
                      <a:endParaRPr lang="en-US"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n_salidas</a:t>
                      </a:r>
                      <a:r>
                        <a:rPr lang="en-US" sz="1000" dirty="0">
                          <a:solidFill>
                            <a:schemeClr val="bg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 3;  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//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Neuronas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la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capa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de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salida</a:t>
                      </a:r>
                      <a:endParaRPr lang="en-US"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bg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n_num_dat_ent</a:t>
                      </a:r>
                      <a:r>
                        <a:rPr lang="en-US" sz="1000" dirty="0">
                          <a:solidFill>
                            <a:schemeClr val="bg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= 30 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//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numero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de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datos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de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entrenamiento</a:t>
                      </a:r>
                      <a:endParaRPr lang="en-US"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1" name="Google Shape;301;p32"/>
          <p:cNvSpPr txBox="1"/>
          <p:nvPr/>
        </p:nvSpPr>
        <p:spPr>
          <a:xfrm>
            <a:off x="720000" y="3203562"/>
            <a:ext cx="65722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red tiene: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 entradas (características de la flor).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capa oculta con 10 neuronas.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neuronas de salida, una para cada especie de flor.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Datos de Entrenamiento: 30 observaciones del conjunto Iris con etiquetas correspondientes</a:t>
            </a:r>
            <a:endParaRPr sz="1100" dirty="0">
              <a:solidFill>
                <a:schemeClr val="accent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8EF929E2-66FE-DDAE-D87F-66612AD1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>
            <a:extLst>
              <a:ext uri="{FF2B5EF4-FFF2-40B4-BE49-F238E27FC236}">
                <a16:creationId xmlns:a16="http://schemas.microsoft.com/office/drawing/2014/main" id="{0D477B0F-390F-1298-15DA-C73A044517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0025" y="445025"/>
            <a:ext cx="8223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Función </a:t>
            </a:r>
            <a:r>
              <a:rPr lang="en" dirty="0">
                <a:solidFill>
                  <a:schemeClr val="accent4"/>
                </a:solidFill>
              </a:rPr>
              <a:t>de activación sigmoide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98" name="Google Shape;298;p32">
            <a:extLst>
              <a:ext uri="{FF2B5EF4-FFF2-40B4-BE49-F238E27FC236}">
                <a16:creationId xmlns:a16="http://schemas.microsoft.com/office/drawing/2014/main" id="{D1DB970D-CBF5-B619-705A-3A898275B0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1232458"/>
            <a:ext cx="2470875" cy="336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Derivada de la sigmoide</a:t>
            </a:r>
            <a:endParaRPr dirty="0"/>
          </a:p>
        </p:txBody>
      </p:sp>
      <p:graphicFrame>
        <p:nvGraphicFramePr>
          <p:cNvPr id="299" name="Google Shape;299;p32">
            <a:extLst>
              <a:ext uri="{FF2B5EF4-FFF2-40B4-BE49-F238E27FC236}">
                <a16:creationId xmlns:a16="http://schemas.microsoft.com/office/drawing/2014/main" id="{8B574975-E7FC-AD69-9E97-5783568EA4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345470"/>
              </p:ext>
            </p:extLst>
          </p:nvPr>
        </p:nvGraphicFramePr>
        <p:xfrm>
          <a:off x="710475" y="1759783"/>
          <a:ext cx="2470875" cy="1225125"/>
        </p:xfrm>
        <a:graphic>
          <a:graphicData uri="http://schemas.openxmlformats.org/drawingml/2006/table">
            <a:tbl>
              <a:tblPr>
                <a:noFill/>
                <a:tableStyleId>{F7592430-47CE-4385-887C-5C3120F8651E}</a:tableStyleId>
              </a:tblPr>
              <a:tblGrid>
                <a:gridCol w="247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function y = sigmoid(x)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y = 1 ./ (1 + exp(-x));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err="1">
                          <a:solidFill>
                            <a:schemeClr val="accen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endfunction</a:t>
                      </a:r>
                      <a:endParaRPr lang="en-US" sz="1000" dirty="0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1" name="Google Shape;301;p32">
            <a:extLst>
              <a:ext uri="{FF2B5EF4-FFF2-40B4-BE49-F238E27FC236}">
                <a16:creationId xmlns:a16="http://schemas.microsoft.com/office/drawing/2014/main" id="{D78A9EF7-8E98-EA76-0098-2C1AC044F875}"/>
              </a:ext>
            </a:extLst>
          </p:cNvPr>
          <p:cNvSpPr txBox="1"/>
          <p:nvPr/>
        </p:nvSpPr>
        <p:spPr>
          <a:xfrm>
            <a:off x="544115" y="2984908"/>
            <a:ext cx="280359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utiliza la función sigmoide para transformar las entradas ponderadas en valores dentro del rango (0,1).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A0D87EF-E211-C4F5-C6E0-53D338920C84}"/>
              </a:ext>
            </a:extLst>
          </p:cNvPr>
          <p:cNvSpPr txBox="1"/>
          <p:nvPr/>
        </p:nvSpPr>
        <p:spPr>
          <a:xfrm>
            <a:off x="4488656" y="1607383"/>
            <a:ext cx="3264694" cy="964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>
                <a:solidFill>
                  <a:schemeClr val="bg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function y = </a:t>
            </a:r>
            <a:r>
              <a:rPr lang="en-US" sz="1000" dirty="0" err="1">
                <a:solidFill>
                  <a:schemeClr val="bg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sigmoid_derivada</a:t>
            </a:r>
            <a:r>
              <a:rPr lang="en-US" sz="1000" dirty="0">
                <a:solidFill>
                  <a:schemeClr val="bg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(x)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>
                <a:solidFill>
                  <a:schemeClr val="bg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y = sigmoid(x) .* (1 - sigmoid(x));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00" dirty="0" err="1">
                <a:solidFill>
                  <a:schemeClr val="bg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endfunction</a:t>
            </a:r>
            <a:endParaRPr lang="en-US" sz="1000" dirty="0">
              <a:solidFill>
                <a:schemeClr val="bg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5323031-495F-FA9E-8307-FE129A9F0212}"/>
              </a:ext>
            </a:extLst>
          </p:cNvPr>
          <p:cNvSpPr txBox="1"/>
          <p:nvPr/>
        </p:nvSpPr>
        <p:spPr>
          <a:xfrm>
            <a:off x="4312012" y="2984908"/>
            <a:ext cx="3441338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 derivada se utiliza durante el proceso de </a:t>
            </a:r>
            <a:r>
              <a:rPr lang="es-MX" sz="11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retropropagación</a:t>
            </a: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para ajustar los pesos de la red.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4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" name="Google Shape;298;p32">
            <a:extLst>
              <a:ext uri="{FF2B5EF4-FFF2-40B4-BE49-F238E27FC236}">
                <a16:creationId xmlns:a16="http://schemas.microsoft.com/office/drawing/2014/main" id="{0B6C1D9B-6A64-3D7C-27C7-7D1D7513DE8E}"/>
              </a:ext>
            </a:extLst>
          </p:cNvPr>
          <p:cNvSpPr txBox="1">
            <a:spLocks/>
          </p:cNvSpPr>
          <p:nvPr/>
        </p:nvSpPr>
        <p:spPr>
          <a:xfrm>
            <a:off x="544115" y="1298083"/>
            <a:ext cx="2470875" cy="33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Nunito Light"/>
              <a:buNone/>
            </a:pPr>
            <a:r>
              <a:rPr lang="es-MX" dirty="0"/>
              <a:t>Función de activación </a:t>
            </a:r>
          </a:p>
        </p:txBody>
      </p:sp>
    </p:spTree>
    <p:extLst>
      <p:ext uri="{BB962C8B-B14F-4D97-AF65-F5344CB8AC3E}">
        <p14:creationId xmlns:p14="http://schemas.microsoft.com/office/powerpoint/2010/main" val="520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65EAB616-527C-5B5F-B10F-268305873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>
            <a:extLst>
              <a:ext uri="{FF2B5EF4-FFF2-40B4-BE49-F238E27FC236}">
                <a16:creationId xmlns:a16="http://schemas.microsoft.com/office/drawing/2014/main" id="{14460DDF-7187-8791-4F74-750F1CF98A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0012" y="484408"/>
            <a:ext cx="8223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Inicializacion </a:t>
            </a:r>
            <a:r>
              <a:rPr lang="en" dirty="0">
                <a:solidFill>
                  <a:schemeClr val="accent4"/>
                </a:solidFill>
              </a:rPr>
              <a:t>de la red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98" name="Google Shape;298;p32">
            <a:extLst>
              <a:ext uri="{FF2B5EF4-FFF2-40B4-BE49-F238E27FC236}">
                <a16:creationId xmlns:a16="http://schemas.microsoft.com/office/drawing/2014/main" id="{5F70BD27-E593-9334-A736-DDB3675CEE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4115" y="1244097"/>
            <a:ext cx="6498760" cy="336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Inicializar pesos y sesgos aleatoriamente</a:t>
            </a:r>
            <a:endParaRPr dirty="0"/>
          </a:p>
        </p:txBody>
      </p:sp>
      <p:sp>
        <p:nvSpPr>
          <p:cNvPr id="301" name="Google Shape;301;p32">
            <a:extLst>
              <a:ext uri="{FF2B5EF4-FFF2-40B4-BE49-F238E27FC236}">
                <a16:creationId xmlns:a16="http://schemas.microsoft.com/office/drawing/2014/main" id="{6B12DD06-231A-B299-2D9B-2FF779AD9DC0}"/>
              </a:ext>
            </a:extLst>
          </p:cNvPr>
          <p:cNvSpPr txBox="1"/>
          <p:nvPr/>
        </p:nvSpPr>
        <p:spPr>
          <a:xfrm>
            <a:off x="544115" y="3261133"/>
            <a:ext cx="60376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Los pesos y los sesgos se inicializan aleatoriamente, lo que permite a la red aprender desde cero.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A76B98-7DBF-E971-6B1B-B9476AA65724}"/>
              </a:ext>
            </a:extLst>
          </p:cNvPr>
          <p:cNvSpPr txBox="1"/>
          <p:nvPr/>
        </p:nvSpPr>
        <p:spPr>
          <a:xfrm>
            <a:off x="544115" y="1699846"/>
            <a:ext cx="73818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dirty="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W1 = rand(n_entradas, n_ocultas);  </a:t>
            </a:r>
            <a:r>
              <a:rPr lang="pt-BR" sz="10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Pesos capa oculta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dirty="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b1 = rand(1, n_ocultas);           </a:t>
            </a:r>
            <a:r>
              <a:rPr lang="pt-BR" sz="10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Sesgos capa oculta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dirty="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W2 = rand(n_ocultas, n_salidas);   </a:t>
            </a:r>
            <a:r>
              <a:rPr lang="pt-BR" sz="10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Pesos capa salida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000" dirty="0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b2 = rand(1, n_salidas);           </a:t>
            </a:r>
            <a:r>
              <a:rPr lang="pt-BR" sz="1000" dirty="0">
                <a:solidFill>
                  <a:schemeClr val="tx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Sesgos capa salida</a:t>
            </a:r>
          </a:p>
        </p:txBody>
      </p:sp>
    </p:spTree>
    <p:extLst>
      <p:ext uri="{BB962C8B-B14F-4D97-AF65-F5344CB8AC3E}">
        <p14:creationId xmlns:p14="http://schemas.microsoft.com/office/powerpoint/2010/main" val="378006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598106D3-7548-4CC2-561A-12758B034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>
            <a:extLst>
              <a:ext uri="{FF2B5EF4-FFF2-40B4-BE49-F238E27FC236}">
                <a16:creationId xmlns:a16="http://schemas.microsoft.com/office/drawing/2014/main" id="{06240A43-C03D-9B90-FA0A-38248B82ED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0012" y="484408"/>
            <a:ext cx="8223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Carga </a:t>
            </a:r>
            <a:r>
              <a:rPr lang="en" dirty="0">
                <a:solidFill>
                  <a:schemeClr val="accent4"/>
                </a:solidFill>
              </a:rPr>
              <a:t>de datos (Flores iris)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98" name="Google Shape;298;p32">
            <a:extLst>
              <a:ext uri="{FF2B5EF4-FFF2-40B4-BE49-F238E27FC236}">
                <a16:creationId xmlns:a16="http://schemas.microsoft.com/office/drawing/2014/main" id="{9DA5E445-10B5-F5AC-E241-EE42046F56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4115" y="1244097"/>
            <a:ext cx="6498760" cy="336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DATOS DE ENTRADA</a:t>
            </a:r>
            <a:endParaRPr dirty="0"/>
          </a:p>
        </p:txBody>
      </p:sp>
      <p:sp>
        <p:nvSpPr>
          <p:cNvPr id="301" name="Google Shape;301;p32">
            <a:extLst>
              <a:ext uri="{FF2B5EF4-FFF2-40B4-BE49-F238E27FC236}">
                <a16:creationId xmlns:a16="http://schemas.microsoft.com/office/drawing/2014/main" id="{04426281-26DE-80D5-DC53-07D60A84B4F1}"/>
              </a:ext>
            </a:extLst>
          </p:cNvPr>
          <p:cNvSpPr txBox="1"/>
          <p:nvPr/>
        </p:nvSpPr>
        <p:spPr>
          <a:xfrm>
            <a:off x="6019800" y="1580922"/>
            <a:ext cx="228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Cada fila representa una flor con sus 4 características.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A7E8A0-F888-0473-632F-F44DBA69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8508"/>
          <a:stretch/>
        </p:blipFill>
        <p:spPr>
          <a:xfrm>
            <a:off x="544115" y="1649398"/>
            <a:ext cx="5326904" cy="104617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A083DC4-204D-4040-59E8-1D451CF706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0336" r="10521"/>
          <a:stretch/>
        </p:blipFill>
        <p:spPr>
          <a:xfrm>
            <a:off x="544115" y="3314700"/>
            <a:ext cx="5326904" cy="75457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0106EE1-2FC6-3351-849D-52AAF2D5965C}"/>
              </a:ext>
            </a:extLst>
          </p:cNvPr>
          <p:cNvSpPr txBox="1"/>
          <p:nvPr/>
        </p:nvSpPr>
        <p:spPr>
          <a:xfrm>
            <a:off x="5913998" y="3176719"/>
            <a:ext cx="305855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Las etiquetas están codificadas en formato </a:t>
            </a:r>
            <a:r>
              <a:rPr lang="es-MX" sz="11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one-hot</a:t>
            </a: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donde: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1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[1, 0, 0] representa Iris </a:t>
            </a:r>
            <a:r>
              <a:rPr lang="es-MX" sz="11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setosa</a:t>
            </a: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[0, 1, 0] representa Iris </a:t>
            </a:r>
            <a:r>
              <a:rPr lang="es-MX" sz="11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versicolor</a:t>
            </a: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[0, 0, 1] representa Iris </a:t>
            </a:r>
            <a:r>
              <a:rPr lang="es-MX" sz="11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virginica</a:t>
            </a: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975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AA7B0B7F-387C-1CB6-83EB-1C3A86D90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>
            <a:extLst>
              <a:ext uri="{FF2B5EF4-FFF2-40B4-BE49-F238E27FC236}">
                <a16:creationId xmlns:a16="http://schemas.microsoft.com/office/drawing/2014/main" id="{35677638-7BDC-C51D-8305-8FA2B00685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0012" y="484408"/>
            <a:ext cx="8223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Datos </a:t>
            </a:r>
            <a:r>
              <a:rPr lang="en" dirty="0">
                <a:solidFill>
                  <a:schemeClr val="accent4"/>
                </a:solidFill>
              </a:rPr>
              <a:t>del entrenamiento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01" name="Google Shape;301;p32">
            <a:extLst>
              <a:ext uri="{FF2B5EF4-FFF2-40B4-BE49-F238E27FC236}">
                <a16:creationId xmlns:a16="http://schemas.microsoft.com/office/drawing/2014/main" id="{10565E02-5F8B-C670-50CA-44C91B1DE93B}"/>
              </a:ext>
            </a:extLst>
          </p:cNvPr>
          <p:cNvSpPr txBox="1"/>
          <p:nvPr/>
        </p:nvSpPr>
        <p:spPr>
          <a:xfrm>
            <a:off x="3009899" y="1770109"/>
            <a:ext cx="633412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✔️ X contiene las características de cada flor (longitud y ancho de sépalos y pétalos).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✔️ Y contiene Etiquetas de salida en formato </a:t>
            </a:r>
            <a:r>
              <a:rPr lang="es-MX" sz="11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One</a:t>
            </a: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-Hot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✔️ </a:t>
            </a:r>
            <a:r>
              <a:rPr lang="es-MX" sz="11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cat</a:t>
            </a: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(2, X, Y) concatena las matrices X y </a:t>
            </a:r>
            <a:r>
              <a:rPr lang="es-MX" sz="11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</a:t>
            </a: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mostrando las características y sus etiquetas juntas.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1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298;p32">
            <a:extLst>
              <a:ext uri="{FF2B5EF4-FFF2-40B4-BE49-F238E27FC236}">
                <a16:creationId xmlns:a16="http://schemas.microsoft.com/office/drawing/2014/main" id="{AE9D440D-7EB2-31A9-7CF1-55F7221973D2}"/>
              </a:ext>
            </a:extLst>
          </p:cNvPr>
          <p:cNvSpPr txBox="1">
            <a:spLocks/>
          </p:cNvSpPr>
          <p:nvPr/>
        </p:nvSpPr>
        <p:spPr>
          <a:xfrm>
            <a:off x="460012" y="1749011"/>
            <a:ext cx="3759563" cy="336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accent1"/>
                </a:solidFill>
              </a:rPr>
              <a:t>X=IRIS_DATA;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accent1"/>
                </a:solidFill>
              </a:rPr>
              <a:t>Y=Y_DATA;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accent1"/>
                </a:solidFill>
              </a:rPr>
              <a:t>//mostrar entradas</a:t>
            </a:r>
          </a:p>
          <a:p>
            <a:pPr marL="0" indent="0">
              <a:buFont typeface="Nunito Light"/>
              <a:buNone/>
            </a:pPr>
            <a:r>
              <a:rPr lang="es-MX" dirty="0" err="1">
                <a:solidFill>
                  <a:schemeClr val="accent1"/>
                </a:solidFill>
              </a:rPr>
              <a:t>disp</a:t>
            </a:r>
            <a:r>
              <a:rPr lang="es-MX" dirty="0">
                <a:solidFill>
                  <a:schemeClr val="accent1"/>
                </a:solidFill>
              </a:rPr>
              <a:t>("Datos de entrada")</a:t>
            </a:r>
          </a:p>
          <a:p>
            <a:pPr marL="0" indent="0">
              <a:buFont typeface="Nunito Light"/>
              <a:buNone/>
            </a:pPr>
            <a:r>
              <a:rPr lang="es-MX" dirty="0" err="1">
                <a:solidFill>
                  <a:schemeClr val="accent1"/>
                </a:solidFill>
              </a:rPr>
              <a:t>disp</a:t>
            </a:r>
            <a:r>
              <a:rPr lang="es-MX" dirty="0">
                <a:solidFill>
                  <a:schemeClr val="accent1"/>
                </a:solidFill>
              </a:rPr>
              <a:t>(</a:t>
            </a:r>
            <a:r>
              <a:rPr lang="es-MX" dirty="0" err="1">
                <a:solidFill>
                  <a:schemeClr val="accent1"/>
                </a:solidFill>
              </a:rPr>
              <a:t>cat</a:t>
            </a:r>
            <a:r>
              <a:rPr lang="es-MX" dirty="0">
                <a:solidFill>
                  <a:schemeClr val="accent1"/>
                </a:solidFill>
              </a:rPr>
              <a:t>(2,X,Y))</a:t>
            </a:r>
          </a:p>
          <a:p>
            <a:pPr marL="0" indent="0">
              <a:buFont typeface="Nunito Light"/>
              <a:buNone/>
            </a:pPr>
            <a:endParaRPr lang="es-MX" dirty="0">
              <a:solidFill>
                <a:schemeClr val="accent1"/>
              </a:solidFill>
            </a:endParaRP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1"/>
                </a:solidFill>
              </a:rPr>
              <a:t>// Entrenamiento</a:t>
            </a:r>
          </a:p>
          <a:p>
            <a:pPr marL="0" indent="0">
              <a:buFont typeface="Nunito Light"/>
              <a:buNone/>
            </a:pPr>
            <a:r>
              <a:rPr lang="es-MX" dirty="0" err="1">
                <a:solidFill>
                  <a:schemeClr val="accent1"/>
                </a:solidFill>
              </a:rPr>
              <a:t>disp</a:t>
            </a:r>
            <a:r>
              <a:rPr lang="es-MX" dirty="0">
                <a:solidFill>
                  <a:schemeClr val="accent1"/>
                </a:solidFill>
              </a:rPr>
              <a:t>("Entrenamiento:")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1"/>
                </a:solidFill>
              </a:rPr>
              <a:t>// </a:t>
            </a:r>
            <a:r>
              <a:rPr lang="es-MX" dirty="0" err="1">
                <a:solidFill>
                  <a:schemeClr val="tx1"/>
                </a:solidFill>
              </a:rPr>
              <a:t>Hiperparámetros</a:t>
            </a:r>
            <a:endParaRPr lang="es-MX" dirty="0">
              <a:solidFill>
                <a:schemeClr val="tx1"/>
              </a:solidFill>
            </a:endParaRPr>
          </a:p>
          <a:p>
            <a:pPr marL="0" indent="0">
              <a:buFont typeface="Nunito Light"/>
              <a:buNone/>
            </a:pPr>
            <a:r>
              <a:rPr lang="es-MX" dirty="0" err="1">
                <a:solidFill>
                  <a:schemeClr val="accent1"/>
                </a:solidFill>
              </a:rPr>
              <a:t>tasa_aprendizaje</a:t>
            </a:r>
            <a:r>
              <a:rPr lang="es-MX" dirty="0">
                <a:solidFill>
                  <a:schemeClr val="accent1"/>
                </a:solidFill>
              </a:rPr>
              <a:t> = 0.1;</a:t>
            </a:r>
          </a:p>
          <a:p>
            <a:pPr marL="0" indent="0">
              <a:buFont typeface="Nunito Light"/>
              <a:buNone/>
            </a:pPr>
            <a:r>
              <a:rPr lang="es-MX" dirty="0" err="1">
                <a:solidFill>
                  <a:schemeClr val="accent1"/>
                </a:solidFill>
              </a:rPr>
              <a:t>max_iter</a:t>
            </a:r>
            <a:r>
              <a:rPr lang="es-MX" dirty="0">
                <a:solidFill>
                  <a:schemeClr val="accent1"/>
                </a:solidFill>
              </a:rPr>
              <a:t> = 1000;</a:t>
            </a:r>
          </a:p>
        </p:txBody>
      </p:sp>
      <p:sp>
        <p:nvSpPr>
          <p:cNvPr id="7" name="Google Shape;301;p32">
            <a:extLst>
              <a:ext uri="{FF2B5EF4-FFF2-40B4-BE49-F238E27FC236}">
                <a16:creationId xmlns:a16="http://schemas.microsoft.com/office/drawing/2014/main" id="{64CBC651-EB58-A230-4749-36B1351F4FA4}"/>
              </a:ext>
            </a:extLst>
          </p:cNvPr>
          <p:cNvSpPr txBox="1"/>
          <p:nvPr/>
        </p:nvSpPr>
        <p:spPr>
          <a:xfrm>
            <a:off x="3009899" y="2944810"/>
            <a:ext cx="5829301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✔️ Tasa de aprendizaje (0.1): Controla cuánto se ajustan los pesos en cada iteración.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 valor muy alto hace que el modelo aprenda rápido, pero puede ser inestable.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 valor muy bajo hace que el modelo aprenda lento.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✔️ Máximo de iteraciones (1000):Define cuántas veces se repite el proceso de entrenamiento.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 número alto permite más aprendizaje, pero puede hacer que tarde más en converger.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EFFBAF1-76DF-756D-86CD-CE0FDB3E8EFF}"/>
              </a:ext>
            </a:extLst>
          </p:cNvPr>
          <p:cNvSpPr txBox="1"/>
          <p:nvPr/>
        </p:nvSpPr>
        <p:spPr>
          <a:xfrm>
            <a:off x="460012" y="1516269"/>
            <a:ext cx="46720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Nunito Light"/>
              <a:buNone/>
            </a:pPr>
            <a:r>
              <a:rPr lang="es-MX" sz="11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//Datos del entrenamiento</a:t>
            </a:r>
          </a:p>
        </p:txBody>
      </p:sp>
    </p:spTree>
    <p:extLst>
      <p:ext uri="{BB962C8B-B14F-4D97-AF65-F5344CB8AC3E}">
        <p14:creationId xmlns:p14="http://schemas.microsoft.com/office/powerpoint/2010/main" val="202602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7D266E4F-F8EB-CBBA-7BCF-6D86DE54B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4462ACA-372C-4CE4-49A5-73311BAFDF3A}"/>
              </a:ext>
            </a:extLst>
          </p:cNvPr>
          <p:cNvSpPr/>
          <p:nvPr/>
        </p:nvSpPr>
        <p:spPr>
          <a:xfrm>
            <a:off x="6029324" y="2096467"/>
            <a:ext cx="2428875" cy="2275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7" name="Google Shape;297;p32">
            <a:extLst>
              <a:ext uri="{FF2B5EF4-FFF2-40B4-BE49-F238E27FC236}">
                <a16:creationId xmlns:a16="http://schemas.microsoft.com/office/drawing/2014/main" id="{E89687E7-F726-A3A4-9AEC-1472AFE8A6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0012" y="484408"/>
            <a:ext cx="8223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Entrenamiento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01" name="Google Shape;301;p32">
            <a:extLst>
              <a:ext uri="{FF2B5EF4-FFF2-40B4-BE49-F238E27FC236}">
                <a16:creationId xmlns:a16="http://schemas.microsoft.com/office/drawing/2014/main" id="{A8AF5AE8-8B49-1E7E-8ADD-D4AC038A5F7C}"/>
              </a:ext>
            </a:extLst>
          </p:cNvPr>
          <p:cNvSpPr txBox="1"/>
          <p:nvPr/>
        </p:nvSpPr>
        <p:spPr>
          <a:xfrm>
            <a:off x="6105525" y="2219629"/>
            <a:ext cx="2352674" cy="1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 entrenamiento se realiza mediante el algoritmo de propagación hacia adelante (forward </a:t>
            </a:r>
            <a:r>
              <a:rPr lang="es-MX" sz="11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propagation</a:t>
            </a: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y </a:t>
            </a:r>
            <a:r>
              <a:rPr lang="es-MX" sz="11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retropropagación</a:t>
            </a: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</a:t>
            </a:r>
            <a:r>
              <a:rPr lang="es-MX" sz="1100" dirty="0" err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backpropagation</a:t>
            </a: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sz="11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calculan las salidas de cada capa aplicando la función sigmoide.</a:t>
            </a:r>
          </a:p>
        </p:txBody>
      </p:sp>
      <p:sp>
        <p:nvSpPr>
          <p:cNvPr id="2" name="Google Shape;298;p32">
            <a:extLst>
              <a:ext uri="{FF2B5EF4-FFF2-40B4-BE49-F238E27FC236}">
                <a16:creationId xmlns:a16="http://schemas.microsoft.com/office/drawing/2014/main" id="{F6EACD99-3712-8633-C3D0-ED8ADE9ABD20}"/>
              </a:ext>
            </a:extLst>
          </p:cNvPr>
          <p:cNvSpPr txBox="1">
            <a:spLocks/>
          </p:cNvSpPr>
          <p:nvPr/>
        </p:nvSpPr>
        <p:spPr>
          <a:xfrm>
            <a:off x="460012" y="1749011"/>
            <a:ext cx="5569313" cy="149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1"/>
                </a:solidFill>
              </a:rPr>
              <a:t>//% Entrenamiento</a:t>
            </a:r>
          </a:p>
          <a:p>
            <a:pPr marL="0" indent="0">
              <a:buFont typeface="Nunito Light"/>
              <a:buNone/>
            </a:pPr>
            <a:r>
              <a:rPr lang="es-MX" dirty="0" err="1">
                <a:solidFill>
                  <a:schemeClr val="tx2"/>
                </a:solidFill>
              </a:rPr>
              <a:t>for</a:t>
            </a:r>
            <a:r>
              <a:rPr lang="es-MX" dirty="0">
                <a:solidFill>
                  <a:schemeClr val="tx2"/>
                </a:solidFill>
              </a:rPr>
              <a:t> </a:t>
            </a:r>
            <a:r>
              <a:rPr lang="es-MX" dirty="0" err="1">
                <a:solidFill>
                  <a:schemeClr val="tx2"/>
                </a:solidFill>
              </a:rPr>
              <a:t>iter</a:t>
            </a:r>
            <a:r>
              <a:rPr lang="es-MX" dirty="0">
                <a:solidFill>
                  <a:schemeClr val="tx2"/>
                </a:solidFill>
              </a:rPr>
              <a:t> = 1:max_iter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accent1"/>
                </a:solidFill>
              </a:rPr>
              <a:t>    </a:t>
            </a:r>
            <a:r>
              <a:rPr lang="es-MX" dirty="0">
                <a:solidFill>
                  <a:schemeClr val="tx1"/>
                </a:solidFill>
              </a:rPr>
              <a:t>//% Propagación hacia adelante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accent1"/>
                </a:solidFill>
              </a:rPr>
              <a:t>    </a:t>
            </a:r>
            <a:r>
              <a:rPr lang="es-MX" dirty="0">
                <a:solidFill>
                  <a:schemeClr val="tx2"/>
                </a:solidFill>
              </a:rPr>
              <a:t>b1_expanded = </a:t>
            </a:r>
            <a:r>
              <a:rPr lang="es-MX" dirty="0" err="1">
                <a:solidFill>
                  <a:schemeClr val="tx2"/>
                </a:solidFill>
              </a:rPr>
              <a:t>repmat</a:t>
            </a:r>
            <a:r>
              <a:rPr lang="es-MX" dirty="0">
                <a:solidFill>
                  <a:schemeClr val="tx2"/>
                </a:solidFill>
              </a:rPr>
              <a:t>(b1, n_num_dat_ent,1);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accent1"/>
                </a:solidFill>
              </a:rPr>
              <a:t>    </a:t>
            </a:r>
            <a:r>
              <a:rPr lang="es-MX" dirty="0">
                <a:solidFill>
                  <a:schemeClr val="tx1"/>
                </a:solidFill>
              </a:rPr>
              <a:t>//Expande b1[1,10] para que sea [30,10]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1"/>
                </a:solidFill>
              </a:rPr>
              <a:t>    //para sumar a esto:  X * W1 = [30,4]*[4,10]=[30,10]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1"/>
                </a:solidFill>
              </a:rPr>
              <a:t>    //suma de las entradas </a:t>
            </a:r>
            <a:r>
              <a:rPr lang="es-MX" dirty="0" err="1">
                <a:solidFill>
                  <a:schemeClr val="tx1"/>
                </a:solidFill>
              </a:rPr>
              <a:t>ponederadas</a:t>
            </a:r>
            <a:r>
              <a:rPr lang="es-MX" dirty="0">
                <a:solidFill>
                  <a:schemeClr val="tx1"/>
                </a:solidFill>
              </a:rPr>
              <a:t> + los sesgos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accent1"/>
                </a:solidFill>
              </a:rPr>
              <a:t>    </a:t>
            </a:r>
            <a:r>
              <a:rPr lang="es-MX" dirty="0">
                <a:solidFill>
                  <a:schemeClr val="tx2"/>
                </a:solidFill>
              </a:rPr>
              <a:t>Z1 = X * W1 + b1_expanded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accent1"/>
                </a:solidFill>
              </a:rPr>
              <a:t>    </a:t>
            </a:r>
            <a:r>
              <a:rPr lang="es-MX" dirty="0">
                <a:solidFill>
                  <a:schemeClr val="tx1"/>
                </a:solidFill>
              </a:rPr>
              <a:t>//A1 salidas de la capa oculta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accent1"/>
                </a:solidFill>
              </a:rPr>
              <a:t>    </a:t>
            </a:r>
            <a:r>
              <a:rPr lang="es-MX" dirty="0">
                <a:solidFill>
                  <a:schemeClr val="tx2"/>
                </a:solidFill>
              </a:rPr>
              <a:t>A1 = </a:t>
            </a:r>
            <a:r>
              <a:rPr lang="es-MX" dirty="0" err="1">
                <a:solidFill>
                  <a:schemeClr val="tx2"/>
                </a:solidFill>
              </a:rPr>
              <a:t>sigmoid</a:t>
            </a:r>
            <a:r>
              <a:rPr lang="es-MX" dirty="0">
                <a:solidFill>
                  <a:schemeClr val="tx2"/>
                </a:solidFill>
              </a:rPr>
              <a:t>(Z1);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accent1"/>
                </a:solidFill>
              </a:rPr>
              <a:t>    </a:t>
            </a:r>
            <a:r>
              <a:rPr lang="es-MX" dirty="0">
                <a:solidFill>
                  <a:schemeClr val="tx1"/>
                </a:solidFill>
              </a:rPr>
              <a:t>//A2 salidas de la capa de salida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2"/>
                </a:solidFill>
              </a:rPr>
              <a:t>    b2_expanded = </a:t>
            </a:r>
            <a:r>
              <a:rPr lang="es-MX" dirty="0" err="1">
                <a:solidFill>
                  <a:schemeClr val="tx2"/>
                </a:solidFill>
              </a:rPr>
              <a:t>repmat</a:t>
            </a:r>
            <a:r>
              <a:rPr lang="es-MX" dirty="0">
                <a:solidFill>
                  <a:schemeClr val="tx2"/>
                </a:solidFill>
              </a:rPr>
              <a:t>(b2, n_num_dat_ent,1);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2"/>
                </a:solidFill>
              </a:rPr>
              <a:t>    Z2 = A1 * W2 + b2_expanded;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2"/>
                </a:solidFill>
              </a:rPr>
              <a:t>    A2 = </a:t>
            </a:r>
            <a:r>
              <a:rPr lang="es-MX" dirty="0" err="1">
                <a:solidFill>
                  <a:schemeClr val="tx2"/>
                </a:solidFill>
              </a:rPr>
              <a:t>sigmoid</a:t>
            </a:r>
            <a:r>
              <a:rPr lang="es-MX" dirty="0">
                <a:solidFill>
                  <a:schemeClr val="tx2"/>
                </a:solidFill>
              </a:rPr>
              <a:t>(Z2)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13B5582-7C36-9F00-3E96-D68538508FB1}"/>
              </a:ext>
            </a:extLst>
          </p:cNvPr>
          <p:cNvSpPr txBox="1"/>
          <p:nvPr/>
        </p:nvSpPr>
        <p:spPr>
          <a:xfrm>
            <a:off x="460012" y="1516269"/>
            <a:ext cx="46720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Nunito Light"/>
              <a:buNone/>
            </a:pPr>
            <a:r>
              <a:rPr lang="es-MX" sz="11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//Datos del entrenamiento</a:t>
            </a:r>
          </a:p>
        </p:txBody>
      </p:sp>
    </p:spTree>
    <p:extLst>
      <p:ext uri="{BB962C8B-B14F-4D97-AF65-F5344CB8AC3E}">
        <p14:creationId xmlns:p14="http://schemas.microsoft.com/office/powerpoint/2010/main" val="292213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5463D10F-F80E-1A01-F209-3B2BD20A7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>
            <a:extLst>
              <a:ext uri="{FF2B5EF4-FFF2-40B4-BE49-F238E27FC236}">
                <a16:creationId xmlns:a16="http://schemas.microsoft.com/office/drawing/2014/main" id="{26F463D0-7A53-9A91-4267-282864DD8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0012" y="484408"/>
            <a:ext cx="82239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Entrenamiento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01" name="Google Shape;301;p32">
            <a:extLst>
              <a:ext uri="{FF2B5EF4-FFF2-40B4-BE49-F238E27FC236}">
                <a16:creationId xmlns:a16="http://schemas.microsoft.com/office/drawing/2014/main" id="{EBDD5132-3B4B-8863-704E-6509C47E5B2B}"/>
              </a:ext>
            </a:extLst>
          </p:cNvPr>
          <p:cNvSpPr txBox="1"/>
          <p:nvPr/>
        </p:nvSpPr>
        <p:spPr>
          <a:xfrm>
            <a:off x="714374" y="1396985"/>
            <a:ext cx="4886325" cy="44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Calculo del error y la propagación</a:t>
            </a:r>
          </a:p>
        </p:txBody>
      </p:sp>
      <p:sp>
        <p:nvSpPr>
          <p:cNvPr id="2" name="Google Shape;298;p32">
            <a:extLst>
              <a:ext uri="{FF2B5EF4-FFF2-40B4-BE49-F238E27FC236}">
                <a16:creationId xmlns:a16="http://schemas.microsoft.com/office/drawing/2014/main" id="{75F205C5-8254-A59E-F2F2-60807E35C2AE}"/>
              </a:ext>
            </a:extLst>
          </p:cNvPr>
          <p:cNvSpPr txBox="1">
            <a:spLocks/>
          </p:cNvSpPr>
          <p:nvPr/>
        </p:nvSpPr>
        <p:spPr>
          <a:xfrm>
            <a:off x="353829" y="1436313"/>
            <a:ext cx="4627746" cy="149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Nunito Light"/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1"/>
                </a:solidFill>
              </a:rPr>
              <a:t>    //Cálculo del error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2"/>
                </a:solidFill>
              </a:rPr>
              <a:t>    error = Y - A2;</a:t>
            </a:r>
          </a:p>
          <a:p>
            <a:pPr marL="0" indent="0">
              <a:buFont typeface="Nunito Light"/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1"/>
                </a:solidFill>
              </a:rPr>
              <a:t>    //</a:t>
            </a:r>
            <a:r>
              <a:rPr lang="es-MX" dirty="0" err="1">
                <a:solidFill>
                  <a:schemeClr val="tx1"/>
                </a:solidFill>
              </a:rPr>
              <a:t>Retropropagación</a:t>
            </a:r>
            <a:endParaRPr lang="es-MX" dirty="0">
              <a:solidFill>
                <a:schemeClr val="tx1"/>
              </a:solidFill>
            </a:endParaRP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1"/>
                </a:solidFill>
              </a:rPr>
              <a:t>    </a:t>
            </a:r>
            <a:r>
              <a:rPr lang="es-MX" dirty="0">
                <a:solidFill>
                  <a:schemeClr val="tx2"/>
                </a:solidFill>
              </a:rPr>
              <a:t>dZ2 = error .* </a:t>
            </a:r>
            <a:r>
              <a:rPr lang="es-MX" dirty="0" err="1">
                <a:solidFill>
                  <a:schemeClr val="tx2"/>
                </a:solidFill>
              </a:rPr>
              <a:t>sigmoid_derivada</a:t>
            </a:r>
            <a:r>
              <a:rPr lang="es-MX" dirty="0">
                <a:solidFill>
                  <a:schemeClr val="tx2"/>
                </a:solidFill>
              </a:rPr>
              <a:t>(Z2);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2"/>
                </a:solidFill>
              </a:rPr>
              <a:t>    dW2 = A1' * dZ2;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2"/>
                </a:solidFill>
              </a:rPr>
              <a:t>    db2 = sum(dZ2, 1);</a:t>
            </a:r>
          </a:p>
          <a:p>
            <a:pPr marL="0" indent="0">
              <a:buFont typeface="Nunito Light"/>
              <a:buNone/>
            </a:pPr>
            <a:endParaRPr lang="es-MX" dirty="0">
              <a:solidFill>
                <a:schemeClr val="tx2"/>
              </a:solidFill>
            </a:endParaRP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2"/>
                </a:solidFill>
              </a:rPr>
              <a:t>    dZ1 = (dZ2 * W2') .*  </a:t>
            </a:r>
            <a:r>
              <a:rPr lang="es-MX" dirty="0" err="1">
                <a:solidFill>
                  <a:schemeClr val="tx2"/>
                </a:solidFill>
              </a:rPr>
              <a:t>sigmoid_derivada</a:t>
            </a:r>
            <a:r>
              <a:rPr lang="es-MX" dirty="0">
                <a:solidFill>
                  <a:schemeClr val="tx2"/>
                </a:solidFill>
              </a:rPr>
              <a:t>(Z1);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2"/>
                </a:solidFill>
              </a:rPr>
              <a:t>    dW1 = X' * dZ1;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2"/>
                </a:solidFill>
              </a:rPr>
              <a:t>    db1 = sum(dZ1, 1);</a:t>
            </a:r>
          </a:p>
        </p:txBody>
      </p:sp>
      <p:sp>
        <p:nvSpPr>
          <p:cNvPr id="4" name="Google Shape;301;p32">
            <a:extLst>
              <a:ext uri="{FF2B5EF4-FFF2-40B4-BE49-F238E27FC236}">
                <a16:creationId xmlns:a16="http://schemas.microsoft.com/office/drawing/2014/main" id="{27346B80-2943-F9C6-B22F-53BBF1697DAA}"/>
              </a:ext>
            </a:extLst>
          </p:cNvPr>
          <p:cNvSpPr txBox="1"/>
          <p:nvPr/>
        </p:nvSpPr>
        <p:spPr>
          <a:xfrm>
            <a:off x="628650" y="4211721"/>
            <a:ext cx="4505326" cy="44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calcula la diferencia entre la salida real y la salida predicha. Luego, se ajustan los pesos y sesgos usando descenso del gradiente</a:t>
            </a:r>
          </a:p>
        </p:txBody>
      </p:sp>
      <p:sp>
        <p:nvSpPr>
          <p:cNvPr id="6" name="Google Shape;298;p32">
            <a:extLst>
              <a:ext uri="{FF2B5EF4-FFF2-40B4-BE49-F238E27FC236}">
                <a16:creationId xmlns:a16="http://schemas.microsoft.com/office/drawing/2014/main" id="{4E5ABC3B-98DA-1341-FCA6-549F70F75F04}"/>
              </a:ext>
            </a:extLst>
          </p:cNvPr>
          <p:cNvSpPr txBox="1">
            <a:spLocks/>
          </p:cNvSpPr>
          <p:nvPr/>
        </p:nvSpPr>
        <p:spPr>
          <a:xfrm>
            <a:off x="4981575" y="1341906"/>
            <a:ext cx="4627746" cy="149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Font typeface="Nunito Light"/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1"/>
                </a:solidFill>
              </a:rPr>
              <a:t> //% Actualizar pesos y sesgos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1"/>
                </a:solidFill>
              </a:rPr>
              <a:t>    </a:t>
            </a:r>
            <a:r>
              <a:rPr lang="es-MX" dirty="0">
                <a:solidFill>
                  <a:schemeClr val="tx2"/>
                </a:solidFill>
              </a:rPr>
              <a:t>W2 = W2 + </a:t>
            </a:r>
            <a:r>
              <a:rPr lang="es-MX" dirty="0" err="1">
                <a:solidFill>
                  <a:schemeClr val="tx2"/>
                </a:solidFill>
              </a:rPr>
              <a:t>tasa_aprendizaje</a:t>
            </a:r>
            <a:r>
              <a:rPr lang="es-MX" dirty="0">
                <a:solidFill>
                  <a:schemeClr val="tx2"/>
                </a:solidFill>
              </a:rPr>
              <a:t> * dW2;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2"/>
                </a:solidFill>
              </a:rPr>
              <a:t>    b2 = b2 + </a:t>
            </a:r>
            <a:r>
              <a:rPr lang="es-MX" dirty="0" err="1">
                <a:solidFill>
                  <a:schemeClr val="tx2"/>
                </a:solidFill>
              </a:rPr>
              <a:t>tasa_aprendizaje</a:t>
            </a:r>
            <a:r>
              <a:rPr lang="es-MX" dirty="0">
                <a:solidFill>
                  <a:schemeClr val="tx2"/>
                </a:solidFill>
              </a:rPr>
              <a:t> * db2;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2"/>
                </a:solidFill>
              </a:rPr>
              <a:t>    W1 = W1 + </a:t>
            </a:r>
            <a:r>
              <a:rPr lang="es-MX" dirty="0" err="1">
                <a:solidFill>
                  <a:schemeClr val="tx2"/>
                </a:solidFill>
              </a:rPr>
              <a:t>tasa_aprendizaje</a:t>
            </a:r>
            <a:r>
              <a:rPr lang="es-MX" dirty="0">
                <a:solidFill>
                  <a:schemeClr val="tx2"/>
                </a:solidFill>
              </a:rPr>
              <a:t> * dW1;</a:t>
            </a:r>
          </a:p>
          <a:p>
            <a:pPr marL="0" indent="0">
              <a:buFont typeface="Nunito Light"/>
              <a:buNone/>
            </a:pPr>
            <a:r>
              <a:rPr lang="es-MX" dirty="0">
                <a:solidFill>
                  <a:schemeClr val="tx2"/>
                </a:solidFill>
              </a:rPr>
              <a:t>    b1 = b1 + </a:t>
            </a:r>
            <a:r>
              <a:rPr lang="es-MX" dirty="0" err="1">
                <a:solidFill>
                  <a:schemeClr val="tx2"/>
                </a:solidFill>
              </a:rPr>
              <a:t>tasa_aprendizaje</a:t>
            </a:r>
            <a:r>
              <a:rPr lang="es-MX" dirty="0">
                <a:solidFill>
                  <a:schemeClr val="tx2"/>
                </a:solidFill>
              </a:rPr>
              <a:t> * db1;</a:t>
            </a:r>
          </a:p>
          <a:p>
            <a:pPr marL="0" indent="0">
              <a:buFont typeface="Nunito Light"/>
              <a:buNone/>
            </a:pPr>
            <a:r>
              <a:rPr lang="es-MX" dirty="0" err="1">
                <a:solidFill>
                  <a:schemeClr val="tx2"/>
                </a:solidFill>
              </a:rPr>
              <a:t>end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7" name="Google Shape;301;p32">
            <a:extLst>
              <a:ext uri="{FF2B5EF4-FFF2-40B4-BE49-F238E27FC236}">
                <a16:creationId xmlns:a16="http://schemas.microsoft.com/office/drawing/2014/main" id="{651C049A-99CB-4B48-9BFF-D20B027156AA}"/>
              </a:ext>
            </a:extLst>
          </p:cNvPr>
          <p:cNvSpPr txBox="1"/>
          <p:nvPr/>
        </p:nvSpPr>
        <p:spPr>
          <a:xfrm>
            <a:off x="5245463" y="2934271"/>
            <a:ext cx="3438524" cy="44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actualizan los pesos para mejorar la precisión de la red en cada iteración</a:t>
            </a:r>
          </a:p>
        </p:txBody>
      </p:sp>
    </p:spTree>
    <p:extLst>
      <p:ext uri="{BB962C8B-B14F-4D97-AF65-F5344CB8AC3E}">
        <p14:creationId xmlns:p14="http://schemas.microsoft.com/office/powerpoint/2010/main" val="2865363954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52FF2A1F0BFB408F77F2C1B8CC8E38" ma:contentTypeVersion="17" ma:contentTypeDescription="Crear nuevo documento." ma:contentTypeScope="" ma:versionID="138729a4f856eb0e4b2172e21d0fda2f">
  <xsd:schema xmlns:xsd="http://www.w3.org/2001/XMLSchema" xmlns:xs="http://www.w3.org/2001/XMLSchema" xmlns:p="http://schemas.microsoft.com/office/2006/metadata/properties" xmlns:ns3="dd719f9b-f55f-4602-9d7a-2c79c9261e0c" xmlns:ns4="4d9048f7-f31e-44b6-9755-b0da40d47aa0" targetNamespace="http://schemas.microsoft.com/office/2006/metadata/properties" ma:root="true" ma:fieldsID="b8e7f99829c8a0d28e0263782be55452" ns3:_="" ns4:_="">
    <xsd:import namespace="dd719f9b-f55f-4602-9d7a-2c79c9261e0c"/>
    <xsd:import namespace="4d9048f7-f31e-44b6-9755-b0da40d47a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  <xsd:element ref="ns3:MediaServiceOCR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719f9b-f55f-4602-9d7a-2c79c9261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9048f7-f31e-44b6-9755-b0da40d47aa0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d719f9b-f55f-4602-9d7a-2c79c9261e0c" xsi:nil="true"/>
  </documentManagement>
</p:properties>
</file>

<file path=customXml/itemProps1.xml><?xml version="1.0" encoding="utf-8"?>
<ds:datastoreItem xmlns:ds="http://schemas.openxmlformats.org/officeDocument/2006/customXml" ds:itemID="{BCB8B102-284C-4AFE-98D2-26AE3E9669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28B67-BD92-4AFB-BE3C-4B5A850763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719f9b-f55f-4602-9d7a-2c79c9261e0c"/>
    <ds:schemaRef ds:uri="4d9048f7-f31e-44b6-9755-b0da40d47a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7BF4CC-AF2C-441A-9590-81452BE361BB}">
  <ds:schemaRefs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d9048f7-f31e-44b6-9755-b0da40d47aa0"/>
    <ds:schemaRef ds:uri="dd719f9b-f55f-4602-9d7a-2c79c9261e0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1099</Words>
  <Application>Microsoft Office PowerPoint</Application>
  <PresentationFormat>Presentación en pantalla (16:9)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Fira Code</vt:lpstr>
      <vt:lpstr>Source Code Pro</vt:lpstr>
      <vt:lpstr>Nunito Light</vt:lpstr>
      <vt:lpstr>Comfortaa</vt:lpstr>
      <vt:lpstr>Arial</vt:lpstr>
      <vt:lpstr>Introduction to Java Programming for High School by Slidesgo</vt:lpstr>
      <vt:lpstr>Universidad Autónoma del Carmen   Facultad de Ciencias de la información   Materia:  Reconocimiento de patrones  Docente: Jesús Alejandro Flores Hernandez  Alumna: Anali del Carmen Perez Martinez </vt:lpstr>
      <vt:lpstr>Conjuto de datos iris</vt:lpstr>
      <vt:lpstr>Parametros de la red</vt:lpstr>
      <vt:lpstr>Función de activación sigmoide</vt:lpstr>
      <vt:lpstr>Inicializacion de la red</vt:lpstr>
      <vt:lpstr>Carga de datos (Flores iris)</vt:lpstr>
      <vt:lpstr>Datos del entrenamiento</vt:lpstr>
      <vt:lpstr>Entrenamiento</vt:lpstr>
      <vt:lpstr>Entrenamiento</vt:lpstr>
      <vt:lpstr>Prueba de 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Anali Martinez</dc:creator>
  <cp:lastModifiedBy>ANALI DEL CARMEN PEREZ MARTINEZ</cp:lastModifiedBy>
  <cp:revision>2</cp:revision>
  <dcterms:modified xsi:type="dcterms:W3CDTF">2025-03-20T18:02:22Z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0x0101008252FF2A1F0BFB408F77F2C1B8CC8E38</vt:lpwstr>
  </property>
</Properties>
</file>