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5"/>
  </p:notesMasterIdLst>
  <p:handoutMasterIdLst>
    <p:handoutMasterId r:id="rId46"/>
  </p:handoutMasterIdLst>
  <p:sldIdLst>
    <p:sldId id="256" r:id="rId2"/>
    <p:sldId id="272" r:id="rId3"/>
    <p:sldId id="326" r:id="rId4"/>
    <p:sldId id="327" r:id="rId5"/>
    <p:sldId id="328" r:id="rId6"/>
    <p:sldId id="329" r:id="rId7"/>
    <p:sldId id="298" r:id="rId8"/>
    <p:sldId id="279" r:id="rId9"/>
    <p:sldId id="324" r:id="rId10"/>
    <p:sldId id="300" r:id="rId11"/>
    <p:sldId id="303" r:id="rId12"/>
    <p:sldId id="299" r:id="rId13"/>
    <p:sldId id="302" r:id="rId14"/>
    <p:sldId id="318" r:id="rId15"/>
    <p:sldId id="304" r:id="rId16"/>
    <p:sldId id="305" r:id="rId17"/>
    <p:sldId id="306" r:id="rId18"/>
    <p:sldId id="307" r:id="rId19"/>
    <p:sldId id="308" r:id="rId20"/>
    <p:sldId id="309" r:id="rId21"/>
    <p:sldId id="310" r:id="rId22"/>
    <p:sldId id="311" r:id="rId23"/>
    <p:sldId id="319" r:id="rId24"/>
    <p:sldId id="312" r:id="rId25"/>
    <p:sldId id="313" r:id="rId26"/>
    <p:sldId id="294" r:id="rId27"/>
    <p:sldId id="286" r:id="rId28"/>
    <p:sldId id="314" r:id="rId29"/>
    <p:sldId id="325" r:id="rId30"/>
    <p:sldId id="323" r:id="rId31"/>
    <p:sldId id="320" r:id="rId32"/>
    <p:sldId id="315" r:id="rId33"/>
    <p:sldId id="316" r:id="rId34"/>
    <p:sldId id="321" r:id="rId35"/>
    <p:sldId id="331" r:id="rId36"/>
    <p:sldId id="332" r:id="rId37"/>
    <p:sldId id="330" r:id="rId38"/>
    <p:sldId id="288" r:id="rId39"/>
    <p:sldId id="317" r:id="rId40"/>
    <p:sldId id="322" r:id="rId41"/>
    <p:sldId id="297" r:id="rId42"/>
    <p:sldId id="296" r:id="rId43"/>
    <p:sldId id="301" r:id="rId44"/>
  </p:sldIdLst>
  <p:sldSz cx="9144000" cy="6858000" type="screen4x3"/>
  <p:notesSz cx="7099300" cy="102235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385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80469" autoAdjust="0"/>
  </p:normalViewPr>
  <p:slideViewPr>
    <p:cSldViewPr>
      <p:cViewPr varScale="1">
        <p:scale>
          <a:sx n="55" d="100"/>
          <a:sy n="55" d="100"/>
        </p:scale>
        <p:origin x="-1764" y="-64"/>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970" y="-96"/>
      </p:cViewPr>
      <p:guideLst>
        <p:guide orient="horz" pos="3220"/>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s-ES"/>
          </a:p>
        </p:txBody>
      </p:sp>
      <p:sp>
        <p:nvSpPr>
          <p:cNvPr id="3" name="2 Marcador de fecha"/>
          <p:cNvSpPr>
            <a:spLocks noGrp="1"/>
          </p:cNvSpPr>
          <p:nvPr>
            <p:ph type="dt" sz="quarter" idx="1"/>
          </p:nvPr>
        </p:nvSpPr>
        <p:spPr>
          <a:xfrm>
            <a:off x="4021294" y="0"/>
            <a:ext cx="3076363" cy="511175"/>
          </a:xfrm>
          <a:prstGeom prst="rect">
            <a:avLst/>
          </a:prstGeom>
        </p:spPr>
        <p:txBody>
          <a:bodyPr vert="horz" lIns="98984" tIns="49492" rIns="98984" bIns="49492" rtlCol="0"/>
          <a:lstStyle>
            <a:lvl1pPr algn="r">
              <a:defRPr sz="1300"/>
            </a:lvl1pPr>
          </a:lstStyle>
          <a:p>
            <a:fld id="{73B02A1F-2C79-4287-8C8E-0426A6A580B4}" type="datetimeFigureOut">
              <a:rPr lang="es-ES" smtClean="0"/>
              <a:pPr/>
              <a:t>10/09/2018</a:t>
            </a:fld>
            <a:endParaRPr lang="es-ES"/>
          </a:p>
        </p:txBody>
      </p:sp>
      <p:sp>
        <p:nvSpPr>
          <p:cNvPr id="4" name="3 Marcador de pie de página"/>
          <p:cNvSpPr>
            <a:spLocks noGrp="1"/>
          </p:cNvSpPr>
          <p:nvPr>
            <p:ph type="ftr" sz="quarter" idx="2"/>
          </p:nvPr>
        </p:nvSpPr>
        <p:spPr>
          <a:xfrm>
            <a:off x="0" y="9710551"/>
            <a:ext cx="3076363" cy="511175"/>
          </a:xfrm>
          <a:prstGeom prst="rect">
            <a:avLst/>
          </a:prstGeom>
        </p:spPr>
        <p:txBody>
          <a:bodyPr vert="horz" lIns="98984" tIns="49492" rIns="98984" bIns="49492"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4" y="9710551"/>
            <a:ext cx="3076363" cy="511175"/>
          </a:xfrm>
          <a:prstGeom prst="rect">
            <a:avLst/>
          </a:prstGeom>
        </p:spPr>
        <p:txBody>
          <a:bodyPr vert="horz" lIns="98984" tIns="49492" rIns="98984" bIns="49492" rtlCol="0" anchor="b"/>
          <a:lstStyle>
            <a:lvl1pPr algn="r">
              <a:defRPr sz="1300"/>
            </a:lvl1pPr>
          </a:lstStyle>
          <a:p>
            <a:fld id="{3F4861EF-FC83-4B44-B381-D187C3D53938}" type="slidenum">
              <a:rPr lang="es-ES" smtClean="0"/>
              <a:pPr/>
              <a:t>‹Nº›</a:t>
            </a:fld>
            <a:endParaRPr lang="es-ES"/>
          </a:p>
        </p:txBody>
      </p:sp>
    </p:spTree>
    <p:extLst>
      <p:ext uri="{BB962C8B-B14F-4D97-AF65-F5344CB8AC3E}">
        <p14:creationId xmlns="" xmlns:p14="http://schemas.microsoft.com/office/powerpoint/2010/main" val="1221657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s-AR"/>
          </a:p>
        </p:txBody>
      </p:sp>
      <p:sp>
        <p:nvSpPr>
          <p:cNvPr id="3" name="2 Marcador de fecha"/>
          <p:cNvSpPr>
            <a:spLocks noGrp="1"/>
          </p:cNvSpPr>
          <p:nvPr>
            <p:ph type="dt" idx="1"/>
          </p:nvPr>
        </p:nvSpPr>
        <p:spPr>
          <a:xfrm>
            <a:off x="4021294" y="0"/>
            <a:ext cx="3076363" cy="511175"/>
          </a:xfrm>
          <a:prstGeom prst="rect">
            <a:avLst/>
          </a:prstGeom>
        </p:spPr>
        <p:txBody>
          <a:bodyPr vert="horz" lIns="98984" tIns="49492" rIns="98984" bIns="49492" rtlCol="0"/>
          <a:lstStyle>
            <a:lvl1pPr algn="r">
              <a:defRPr sz="1300"/>
            </a:lvl1pPr>
          </a:lstStyle>
          <a:p>
            <a:fld id="{49FEE81F-8915-49E7-BC38-A24FE4092C37}" type="datetimeFigureOut">
              <a:rPr lang="es-AR" smtClean="0"/>
              <a:pPr/>
              <a:t>10/9/2018</a:t>
            </a:fld>
            <a:endParaRPr lang="es-AR"/>
          </a:p>
        </p:txBody>
      </p:sp>
      <p:sp>
        <p:nvSpPr>
          <p:cNvPr id="4" name="3 Marcador de imagen de diapositiva"/>
          <p:cNvSpPr>
            <a:spLocks noGrp="1" noRot="1" noChangeAspect="1"/>
          </p:cNvSpPr>
          <p:nvPr>
            <p:ph type="sldImg" idx="2"/>
          </p:nvPr>
        </p:nvSpPr>
        <p:spPr>
          <a:xfrm>
            <a:off x="669330" y="523429"/>
            <a:ext cx="5688632" cy="4077146"/>
          </a:xfrm>
          <a:prstGeom prst="rect">
            <a:avLst/>
          </a:prstGeom>
          <a:noFill/>
          <a:ln w="12700">
            <a:solidFill>
              <a:prstClr val="black"/>
            </a:solidFill>
          </a:ln>
        </p:spPr>
        <p:txBody>
          <a:bodyPr vert="horz" lIns="98984" tIns="49492" rIns="98984" bIns="49492" rtlCol="0" anchor="ctr"/>
          <a:lstStyle/>
          <a:p>
            <a:endParaRPr lang="es-AR"/>
          </a:p>
        </p:txBody>
      </p:sp>
      <p:sp>
        <p:nvSpPr>
          <p:cNvPr id="5" name="4 Marcador de notas"/>
          <p:cNvSpPr>
            <a:spLocks noGrp="1"/>
          </p:cNvSpPr>
          <p:nvPr>
            <p:ph type="body" sz="quarter" idx="3"/>
          </p:nvPr>
        </p:nvSpPr>
        <p:spPr>
          <a:xfrm>
            <a:off x="709930" y="4856163"/>
            <a:ext cx="5679440" cy="4600575"/>
          </a:xfrm>
          <a:prstGeom prst="rect">
            <a:avLst/>
          </a:prstGeom>
        </p:spPr>
        <p:txBody>
          <a:bodyPr vert="horz" lIns="98984" tIns="49492" rIns="98984" bIns="49492"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9710551"/>
            <a:ext cx="3076363" cy="511175"/>
          </a:xfrm>
          <a:prstGeom prst="rect">
            <a:avLst/>
          </a:prstGeom>
        </p:spPr>
        <p:txBody>
          <a:bodyPr vert="horz" lIns="98984" tIns="49492" rIns="98984" bIns="49492" rtlCol="0" anchor="b"/>
          <a:lstStyle>
            <a:lvl1pPr algn="l">
              <a:defRPr sz="1300"/>
            </a:lvl1pPr>
          </a:lstStyle>
          <a:p>
            <a:endParaRPr lang="es-AR"/>
          </a:p>
        </p:txBody>
      </p:sp>
      <p:sp>
        <p:nvSpPr>
          <p:cNvPr id="7" name="6 Marcador de número de diapositiva"/>
          <p:cNvSpPr>
            <a:spLocks noGrp="1"/>
          </p:cNvSpPr>
          <p:nvPr>
            <p:ph type="sldNum" sz="quarter" idx="5"/>
          </p:nvPr>
        </p:nvSpPr>
        <p:spPr>
          <a:xfrm>
            <a:off x="4021294" y="9710551"/>
            <a:ext cx="3076363" cy="511175"/>
          </a:xfrm>
          <a:prstGeom prst="rect">
            <a:avLst/>
          </a:prstGeom>
        </p:spPr>
        <p:txBody>
          <a:bodyPr vert="horz" lIns="98984" tIns="49492" rIns="98984" bIns="49492" rtlCol="0" anchor="b"/>
          <a:lstStyle>
            <a:lvl1pPr algn="r">
              <a:defRPr sz="1300"/>
            </a:lvl1pPr>
          </a:lstStyle>
          <a:p>
            <a:fld id="{483EEF4D-E218-44B8-BFD4-29F792C939FE}" type="slidenum">
              <a:rPr lang="es-AR" smtClean="0"/>
              <a:pPr/>
              <a:t>‹Nº›</a:t>
            </a:fld>
            <a:endParaRPr lang="es-AR"/>
          </a:p>
        </p:txBody>
      </p:sp>
    </p:spTree>
    <p:extLst>
      <p:ext uri="{BB962C8B-B14F-4D97-AF65-F5344CB8AC3E}">
        <p14:creationId xmlns="" xmlns:p14="http://schemas.microsoft.com/office/powerpoint/2010/main" val="306680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a:bodyPr>
          <a:lstStyle/>
          <a:p>
            <a:r>
              <a:rPr lang="es-AR" dirty="0" smtClean="0"/>
              <a:t>Visualizar: Proporciona un </a:t>
            </a:r>
            <a:r>
              <a:rPr lang="es-AR" b="1" dirty="0" smtClean="0"/>
              <a:t>lenguaje común</a:t>
            </a:r>
            <a:r>
              <a:rPr lang="es-AR" dirty="0" smtClean="0"/>
              <a:t> para los</a:t>
            </a:r>
            <a:r>
              <a:rPr lang="es-AR" baseline="0" dirty="0" smtClean="0"/>
              <a:t> diferentes roles del equipo de proyecto. Permite </a:t>
            </a:r>
            <a:r>
              <a:rPr lang="es-AR" b="1" baseline="0" dirty="0" smtClean="0"/>
              <a:t>trascender la dificultad</a:t>
            </a:r>
            <a:r>
              <a:rPr lang="es-AR" b="0" baseline="0" dirty="0" smtClean="0"/>
              <a:t> de aspectos que sean de difícil apreciación al ser modelados en texto </a:t>
            </a:r>
            <a:r>
              <a:rPr lang="es-AR" baseline="0" dirty="0" smtClean="0"/>
              <a:t>o código</a:t>
            </a:r>
          </a:p>
          <a:p>
            <a:r>
              <a:rPr lang="es-AR" baseline="0" dirty="0" smtClean="0"/>
              <a:t>Especificar: Construir modelos </a:t>
            </a:r>
            <a:r>
              <a:rPr lang="es-AR" b="1" baseline="0" dirty="0" smtClean="0"/>
              <a:t>precisos</a:t>
            </a:r>
            <a:r>
              <a:rPr lang="es-AR" baseline="0" dirty="0" smtClean="0"/>
              <a:t>, </a:t>
            </a:r>
            <a:r>
              <a:rPr lang="es-AR" b="1" baseline="0" dirty="0" smtClean="0"/>
              <a:t>no ambiguos</a:t>
            </a:r>
            <a:r>
              <a:rPr lang="es-AR" baseline="0" dirty="0" smtClean="0"/>
              <a:t> y </a:t>
            </a:r>
            <a:r>
              <a:rPr lang="es-AR" b="1" baseline="0" dirty="0" smtClean="0"/>
              <a:t>completos</a:t>
            </a:r>
            <a:r>
              <a:rPr lang="es-AR" b="0" baseline="0" dirty="0" smtClean="0"/>
              <a:t>, desde análisis hasta implementación</a:t>
            </a:r>
          </a:p>
          <a:p>
            <a:r>
              <a:rPr lang="es-AR" b="0" baseline="0" dirty="0" smtClean="0"/>
              <a:t>Construir: Generación de código (</a:t>
            </a:r>
            <a:r>
              <a:rPr lang="es-AR" b="0" baseline="0" dirty="0" err="1" smtClean="0"/>
              <a:t>herram</a:t>
            </a:r>
            <a:r>
              <a:rPr lang="es-AR" b="0" baseline="0" dirty="0" smtClean="0"/>
              <a:t>. CASE) + Ingeniería Inversa</a:t>
            </a:r>
          </a:p>
          <a:p>
            <a:r>
              <a:rPr lang="es-AR" b="0" baseline="0" dirty="0" smtClean="0"/>
              <a:t>Documentar: </a:t>
            </a:r>
            <a:r>
              <a:rPr lang="es-AR" b="1" baseline="0" dirty="0" smtClean="0"/>
              <a:t>Producción de artefactos</a:t>
            </a:r>
            <a:r>
              <a:rPr lang="es-AR" b="0" baseline="0" dirty="0" smtClean="0"/>
              <a:t> para entregables</a:t>
            </a:r>
            <a:endParaRPr lang="es-AR" b="1" baseline="0" dirty="0" smtClean="0"/>
          </a:p>
          <a:p>
            <a:endParaRPr lang="es-AR" b="1"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4</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fontScale="85000" lnSpcReduction="20000"/>
          </a:bodyPr>
          <a:lstStyle/>
          <a:p>
            <a:pPr marL="514350" lvl="0" indent="-514350">
              <a:buFont typeface="+mj-lt"/>
              <a:buAutoNum type="arabicPeriod" startAt="8"/>
            </a:pPr>
            <a:r>
              <a:rPr lang="es-ES_tradnl" sz="2400" kern="1200" dirty="0" smtClean="0">
                <a:solidFill>
                  <a:schemeClr val="tx1"/>
                </a:solidFill>
                <a:latin typeface="+mn-lt"/>
                <a:ea typeface="+mn-ea"/>
                <a:cs typeface="+mn-cs"/>
              </a:rPr>
              <a:t>Postcondiciones</a:t>
            </a:r>
          </a:p>
          <a:p>
            <a:pPr marL="514350" lvl="0" indent="-514350">
              <a:buFont typeface="+mj-lt"/>
              <a:buAutoNum type="arabicPeriod" startAt="8"/>
            </a:pPr>
            <a:r>
              <a:rPr lang="es-ES_tradnl" sz="2400" kern="1200" dirty="0" smtClean="0">
                <a:solidFill>
                  <a:schemeClr val="tx1"/>
                </a:solidFill>
                <a:latin typeface="+mn-lt"/>
                <a:ea typeface="+mn-ea"/>
                <a:cs typeface="+mn-cs"/>
              </a:rPr>
              <a:t>Caminos alternativos: Otros caminos posibles de ejecución exitosa que se desprenden del camino básico (o de otro camino alternativo) ante ciertas condiciones. </a:t>
            </a:r>
          </a:p>
          <a:p>
            <a:pPr marL="514350" lvl="0" indent="-514350">
              <a:buFont typeface="+mj-lt"/>
              <a:buAutoNum type="arabicPeriod" startAt="8"/>
            </a:pPr>
            <a:r>
              <a:rPr lang="es-ES_tradnl" sz="2400" kern="1200" dirty="0" smtClean="0">
                <a:solidFill>
                  <a:schemeClr val="tx1"/>
                </a:solidFill>
                <a:latin typeface="+mn-lt"/>
                <a:ea typeface="+mn-ea"/>
                <a:cs typeface="+mn-cs"/>
              </a:rPr>
              <a:t>Excepciones: Caminos con resultado erróneo. Se desprenden de un camino básico o alternativo y cancela la ejecución del CU.</a:t>
            </a:r>
            <a:endParaRPr lang="es-AR" sz="2400" kern="1200" dirty="0" smtClean="0">
              <a:solidFill>
                <a:schemeClr val="tx1"/>
              </a:solidFill>
              <a:latin typeface="+mn-lt"/>
              <a:ea typeface="+mn-ea"/>
              <a:cs typeface="+mn-cs"/>
            </a:endParaRPr>
          </a:p>
          <a:p>
            <a:pPr marL="514350" lvl="0" indent="-514350">
              <a:buFont typeface="+mj-lt"/>
              <a:buAutoNum type="arabicPeriod" startAt="8"/>
            </a:pPr>
            <a:r>
              <a:rPr lang="es-ES_tradnl" sz="2400" kern="1200" dirty="0" smtClean="0">
                <a:solidFill>
                  <a:schemeClr val="tx1"/>
                </a:solidFill>
                <a:latin typeface="+mn-lt"/>
                <a:ea typeface="+mn-ea"/>
                <a:cs typeface="+mn-cs"/>
              </a:rPr>
              <a:t>Casos de uso vinculados y puntos de extensión</a:t>
            </a:r>
            <a:endParaRPr lang="es-AR" sz="2400" kern="1200" dirty="0" smtClean="0">
              <a:solidFill>
                <a:schemeClr val="tx1"/>
              </a:solidFill>
              <a:latin typeface="+mn-lt"/>
              <a:ea typeface="+mn-ea"/>
              <a:cs typeface="+mn-cs"/>
            </a:endParaRPr>
          </a:p>
          <a:p>
            <a:pPr marL="514350" lvl="0" indent="-514350">
              <a:buFont typeface="+mj-lt"/>
              <a:buAutoNum type="arabicPeriod" startAt="8"/>
            </a:pPr>
            <a:r>
              <a:rPr lang="es-ES_tradnl" sz="2400" kern="1200" dirty="0" smtClean="0">
                <a:solidFill>
                  <a:schemeClr val="tx1"/>
                </a:solidFill>
                <a:latin typeface="+mn-lt"/>
                <a:ea typeface="+mn-ea"/>
                <a:cs typeface="+mn-cs"/>
              </a:rPr>
              <a:t>Requisitos complementarios: Requisitos no funcionales asociados al CU:</a:t>
            </a:r>
            <a:endParaRPr lang="es-AR" sz="2400" kern="1200" dirty="0" smtClean="0">
              <a:solidFill>
                <a:schemeClr val="tx1"/>
              </a:solidFill>
              <a:latin typeface="+mn-lt"/>
              <a:ea typeface="+mn-ea"/>
              <a:cs typeface="+mn-cs"/>
            </a:endParaRPr>
          </a:p>
          <a:p>
            <a:pPr marL="971550" lvl="1" indent="-514350">
              <a:buFont typeface="+mj-lt"/>
              <a:buAutoNum type="arabicPeriod"/>
            </a:pPr>
            <a:r>
              <a:rPr lang="es-ES_tradnl" sz="2400" kern="1200" dirty="0" smtClean="0">
                <a:solidFill>
                  <a:schemeClr val="tx1"/>
                </a:solidFill>
                <a:latin typeface="+mn-lt"/>
                <a:ea typeface="+mn-ea"/>
                <a:cs typeface="+mn-cs"/>
              </a:rPr>
              <a:t>Rendimiento necesario</a:t>
            </a:r>
            <a:endParaRPr lang="es-AR" sz="2400" kern="1200" dirty="0" smtClean="0">
              <a:solidFill>
                <a:schemeClr val="tx1"/>
              </a:solidFill>
              <a:latin typeface="+mn-lt"/>
              <a:ea typeface="+mn-ea"/>
              <a:cs typeface="+mn-cs"/>
            </a:endParaRPr>
          </a:p>
          <a:p>
            <a:pPr marL="971550" lvl="1" indent="-514350">
              <a:buFont typeface="+mj-lt"/>
              <a:buAutoNum type="arabicPeriod"/>
            </a:pPr>
            <a:r>
              <a:rPr lang="es-ES_tradnl" sz="2400" kern="1200" dirty="0" smtClean="0">
                <a:solidFill>
                  <a:schemeClr val="tx1"/>
                </a:solidFill>
                <a:latin typeface="+mn-lt"/>
                <a:ea typeface="+mn-ea"/>
                <a:cs typeface="+mn-cs"/>
              </a:rPr>
              <a:t>Frecuencia esperada</a:t>
            </a:r>
            <a:endParaRPr lang="es-AR" sz="2400" kern="1200" dirty="0" smtClean="0">
              <a:solidFill>
                <a:schemeClr val="tx1"/>
              </a:solidFill>
              <a:latin typeface="+mn-lt"/>
              <a:ea typeface="+mn-ea"/>
              <a:cs typeface="+mn-cs"/>
            </a:endParaRPr>
          </a:p>
          <a:p>
            <a:pPr marL="971550" lvl="1" indent="-514350">
              <a:buFont typeface="+mj-lt"/>
              <a:buAutoNum type="arabicPeriod"/>
            </a:pPr>
            <a:r>
              <a:rPr lang="es-AR" sz="2400" kern="1200" dirty="0" smtClean="0">
                <a:solidFill>
                  <a:schemeClr val="tx1"/>
                </a:solidFill>
                <a:latin typeface="+mn-lt"/>
                <a:ea typeface="+mn-ea"/>
                <a:cs typeface="+mn-cs"/>
              </a:rPr>
              <a:t>Nivel de seguridad requerido</a:t>
            </a:r>
          </a:p>
          <a:p>
            <a:pPr marL="971550" lvl="1" indent="-514350">
              <a:buFont typeface="+mj-lt"/>
              <a:buAutoNum type="arabicPeriod"/>
            </a:pPr>
            <a:r>
              <a:rPr lang="es-ES_tradnl" sz="2400" kern="1200" dirty="0" smtClean="0">
                <a:solidFill>
                  <a:schemeClr val="tx1"/>
                </a:solidFill>
                <a:latin typeface="+mn-lt"/>
                <a:ea typeface="+mn-ea"/>
                <a:cs typeface="+mn-cs"/>
              </a:rPr>
              <a:t>…</a:t>
            </a:r>
            <a:endParaRPr lang="es-AR" sz="2400" kern="1200" dirty="0" smtClean="0">
              <a:solidFill>
                <a:schemeClr val="tx1"/>
              </a:solidFill>
              <a:latin typeface="+mn-lt"/>
              <a:ea typeface="+mn-ea"/>
              <a:cs typeface="+mn-cs"/>
            </a:endParaRPr>
          </a:p>
          <a:p>
            <a:pPr marL="514350" indent="-514350">
              <a:buFont typeface="+mj-lt"/>
              <a:buAutoNum type="arabicPeriod" startAt="8"/>
            </a:pPr>
            <a:r>
              <a:rPr lang="es-ES_tradnl" sz="2400" kern="1200" dirty="0" smtClean="0">
                <a:solidFill>
                  <a:schemeClr val="tx1"/>
                </a:solidFill>
                <a:latin typeface="+mn-lt"/>
                <a:ea typeface="+mn-ea"/>
                <a:cs typeface="+mn-cs"/>
              </a:rPr>
              <a:t>Comentarios adicionales</a:t>
            </a:r>
            <a:endParaRPr lang="es-AR" sz="24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Camino Alternativo: También denominado</a:t>
            </a:r>
            <a:r>
              <a:rPr lang="es-AR" baseline="0" dirty="0" smtClean="0"/>
              <a:t> </a:t>
            </a:r>
            <a:r>
              <a:rPr lang="es-ES_tradnl" sz="1200" kern="1200" dirty="0" smtClean="0">
                <a:solidFill>
                  <a:schemeClr val="tx1"/>
                </a:solidFill>
                <a:latin typeface="+mn-lt"/>
                <a:ea typeface="+mn-ea"/>
                <a:cs typeface="+mn-cs"/>
              </a:rPr>
              <a:t>Escenario secundario, Flujo secundario. En inglés: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Alternate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Flow</a:t>
            </a:r>
            <a:endParaRPr lang="es-AR" dirty="0" smtClean="0"/>
          </a:p>
          <a:p>
            <a:endParaRPr lang="es-AR" dirty="0" smtClean="0"/>
          </a:p>
          <a:p>
            <a:r>
              <a:rPr lang="es-AR" dirty="0" smtClean="0"/>
              <a:t>NOTA:</a:t>
            </a:r>
            <a:r>
              <a:rPr lang="es-AR" baseline="0" dirty="0" smtClean="0"/>
              <a:t> En la práctica profesional hay quienes utilizan indistintamente el concepto de Camino Alternativo tanto para éstos como para las Excepciones. </a:t>
            </a:r>
            <a:endParaRPr lang="es-AR"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25</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804243" indent="-309324" eaLnBrk="0" hangingPunct="0">
              <a:defRPr>
                <a:solidFill>
                  <a:schemeClr val="tx1"/>
                </a:solidFill>
                <a:latin typeface="Arial" pitchFamily="34" charset="0"/>
              </a:defRPr>
            </a:lvl2pPr>
            <a:lvl3pPr marL="1237298" indent="-247460" eaLnBrk="0" hangingPunct="0">
              <a:defRPr>
                <a:solidFill>
                  <a:schemeClr val="tx1"/>
                </a:solidFill>
                <a:latin typeface="Arial" pitchFamily="34" charset="0"/>
              </a:defRPr>
            </a:lvl3pPr>
            <a:lvl4pPr marL="1732217" indent="-247460" eaLnBrk="0" hangingPunct="0">
              <a:defRPr>
                <a:solidFill>
                  <a:schemeClr val="tx1"/>
                </a:solidFill>
                <a:latin typeface="Arial" pitchFamily="34" charset="0"/>
              </a:defRPr>
            </a:lvl4pPr>
            <a:lvl5pPr marL="2227136" indent="-247460" eaLnBrk="0" hangingPunct="0">
              <a:defRPr>
                <a:solidFill>
                  <a:schemeClr val="tx1"/>
                </a:solidFill>
                <a:latin typeface="Arial" pitchFamily="34" charset="0"/>
              </a:defRPr>
            </a:lvl5pPr>
            <a:lvl6pPr marL="2722055" indent="-247460" eaLnBrk="0" fontAlgn="base" hangingPunct="0">
              <a:spcBef>
                <a:spcPct val="0"/>
              </a:spcBef>
              <a:spcAft>
                <a:spcPct val="0"/>
              </a:spcAft>
              <a:defRPr>
                <a:solidFill>
                  <a:schemeClr val="tx1"/>
                </a:solidFill>
                <a:latin typeface="Arial" pitchFamily="34" charset="0"/>
              </a:defRPr>
            </a:lvl6pPr>
            <a:lvl7pPr marL="3216974" indent="-247460" eaLnBrk="0" fontAlgn="base" hangingPunct="0">
              <a:spcBef>
                <a:spcPct val="0"/>
              </a:spcBef>
              <a:spcAft>
                <a:spcPct val="0"/>
              </a:spcAft>
              <a:defRPr>
                <a:solidFill>
                  <a:schemeClr val="tx1"/>
                </a:solidFill>
                <a:latin typeface="Arial" pitchFamily="34" charset="0"/>
              </a:defRPr>
            </a:lvl7pPr>
            <a:lvl8pPr marL="3711893" indent="-247460" eaLnBrk="0" fontAlgn="base" hangingPunct="0">
              <a:spcBef>
                <a:spcPct val="0"/>
              </a:spcBef>
              <a:spcAft>
                <a:spcPct val="0"/>
              </a:spcAft>
              <a:defRPr>
                <a:solidFill>
                  <a:schemeClr val="tx1"/>
                </a:solidFill>
                <a:latin typeface="Arial" pitchFamily="34" charset="0"/>
              </a:defRPr>
            </a:lvl8pPr>
            <a:lvl9pPr marL="4206812" indent="-247460" eaLnBrk="0" fontAlgn="base" hangingPunct="0">
              <a:spcBef>
                <a:spcPct val="0"/>
              </a:spcBef>
              <a:spcAft>
                <a:spcPct val="0"/>
              </a:spcAft>
              <a:defRPr>
                <a:solidFill>
                  <a:schemeClr val="tx1"/>
                </a:solidFill>
                <a:latin typeface="Arial" pitchFamily="34" charset="0"/>
              </a:defRPr>
            </a:lvl9pPr>
          </a:lstStyle>
          <a:p>
            <a:pPr eaLnBrk="1" hangingPunct="1"/>
            <a:fld id="{85C88D97-C356-45BF-B986-DF4D9E672B0C}" type="slidenum">
              <a:rPr lang="es-ES" smtClean="0"/>
              <a:pPr eaLnBrk="1" hangingPunct="1"/>
              <a:t>27</a:t>
            </a:fld>
            <a:endParaRPr lang="es-ES" smtClean="0"/>
          </a:p>
        </p:txBody>
      </p:sp>
      <p:sp>
        <p:nvSpPr>
          <p:cNvPr id="21507" name="Rectangle 2"/>
          <p:cNvSpPr>
            <a:spLocks noGrp="1" noRot="1" noChangeAspect="1" noChangeArrowheads="1" noTextEdit="1"/>
          </p:cNvSpPr>
          <p:nvPr>
            <p:ph type="sldImg"/>
          </p:nvPr>
        </p:nvSpPr>
        <p:spPr>
          <a:xfrm>
            <a:off x="795338" y="523875"/>
            <a:ext cx="5437187" cy="4076700"/>
          </a:xfrm>
          <a:ln/>
        </p:spPr>
      </p:sp>
      <p:sp>
        <p:nvSpPr>
          <p:cNvPr id="21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E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a:bodyPr>
          <a:lstStyle/>
          <a:p>
            <a:pPr lvl="1"/>
            <a:r>
              <a:rPr lang="es-AR" dirty="0" err="1" smtClean="0"/>
              <a:t>Independent</a:t>
            </a:r>
            <a:r>
              <a:rPr lang="es-AR" dirty="0" smtClean="0"/>
              <a:t>: Cada US presenta una definición</a:t>
            </a:r>
            <a:r>
              <a:rPr lang="es-AR" baseline="0" dirty="0" smtClean="0"/>
              <a:t> completa en sí misma. No existe “herencia” entre </a:t>
            </a:r>
            <a:r>
              <a:rPr lang="es-AR" baseline="0" dirty="0" err="1" smtClean="0"/>
              <a:t>US’s</a:t>
            </a:r>
            <a:r>
              <a:rPr lang="es-AR" baseline="0" dirty="0" smtClean="0"/>
              <a:t>.</a:t>
            </a:r>
            <a:endParaRPr lang="es-AR" dirty="0" smtClean="0"/>
          </a:p>
          <a:p>
            <a:pPr lvl="1"/>
            <a:r>
              <a:rPr lang="es-AR" dirty="0" err="1" smtClean="0"/>
              <a:t>Negotiable</a:t>
            </a:r>
            <a:r>
              <a:rPr lang="es-AR" dirty="0" smtClean="0"/>
              <a:t>: Las </a:t>
            </a:r>
            <a:r>
              <a:rPr lang="es-AR" dirty="0" err="1" smtClean="0"/>
              <a:t>US</a:t>
            </a:r>
            <a:r>
              <a:rPr lang="es-AR" baseline="0" dirty="0" err="1" smtClean="0"/>
              <a:t>’s</a:t>
            </a:r>
            <a:r>
              <a:rPr lang="es-AR" baseline="0" dirty="0" smtClean="0"/>
              <a:t> pueden ser siempre modificadas (a menos que sean parte de la iteración vigente).</a:t>
            </a:r>
            <a:endParaRPr lang="es-AR" dirty="0" smtClean="0"/>
          </a:p>
          <a:p>
            <a:pPr lvl="1"/>
            <a:r>
              <a:rPr lang="es-AR" dirty="0" err="1" smtClean="0"/>
              <a:t>Valuable</a:t>
            </a:r>
            <a:r>
              <a:rPr lang="es-AR" dirty="0" smtClean="0"/>
              <a:t>: Deben tener un resultado de valor para los </a:t>
            </a:r>
            <a:r>
              <a:rPr lang="es-AR" dirty="0" err="1" smtClean="0"/>
              <a:t>Stakeholders</a:t>
            </a:r>
            <a:endParaRPr lang="es-AR" dirty="0" smtClean="0"/>
          </a:p>
          <a:p>
            <a:pPr lvl="1"/>
            <a:r>
              <a:rPr lang="es-AR" dirty="0" smtClean="0"/>
              <a:t>Estimable: Debe</a:t>
            </a:r>
            <a:r>
              <a:rPr lang="es-AR" baseline="0" dirty="0" smtClean="0"/>
              <a:t> ser posible estimar el esfuerzo necesario para realizarla</a:t>
            </a:r>
            <a:endParaRPr lang="es-AR" dirty="0" smtClean="0"/>
          </a:p>
          <a:p>
            <a:pPr lvl="1"/>
            <a:r>
              <a:rPr lang="es-AR" dirty="0" smtClean="0"/>
              <a:t>Small: Lo necesariamente pequeña para que sea</a:t>
            </a:r>
            <a:r>
              <a:rPr lang="es-AR" baseline="0" dirty="0" smtClean="0"/>
              <a:t> posible planificarla (y priorizarla) con un nivel aceptable de certeza. Generalmente, deberían poder realizarse en menos de una o a lo sumo 2 semanas. Existe el concepto de “</a:t>
            </a:r>
            <a:r>
              <a:rPr lang="es-AR" baseline="0" dirty="0" err="1" smtClean="0"/>
              <a:t>Epic</a:t>
            </a:r>
            <a:r>
              <a:rPr lang="es-AR" baseline="0" dirty="0" smtClean="0"/>
              <a:t> </a:t>
            </a:r>
            <a:r>
              <a:rPr lang="es-AR" baseline="0" dirty="0" err="1" smtClean="0"/>
              <a:t>Stories</a:t>
            </a:r>
            <a:r>
              <a:rPr lang="es-AR" baseline="0" dirty="0" smtClean="0"/>
              <a:t>”, que son US que demorarían más que </a:t>
            </a:r>
            <a:r>
              <a:rPr lang="es-AR" baseline="0" dirty="0" err="1" smtClean="0"/>
              <a:t>eso,y</a:t>
            </a:r>
            <a:r>
              <a:rPr lang="es-AR" baseline="0" dirty="0" smtClean="0"/>
              <a:t> por ende no entrarían en una iteración de la metodología ágil, por ende se definen para ir extrayendo de ellas diferentes US más pequeñas (enfoque top-</a:t>
            </a:r>
            <a:r>
              <a:rPr lang="es-AR" baseline="0" dirty="0" err="1" smtClean="0"/>
              <a:t>down</a:t>
            </a:r>
            <a:r>
              <a:rPr lang="es-AR" baseline="0" dirty="0" smtClean="0"/>
              <a:t>)</a:t>
            </a:r>
            <a:endParaRPr lang="es-AR" dirty="0" smtClean="0"/>
          </a:p>
          <a:p>
            <a:pPr lvl="1"/>
            <a:r>
              <a:rPr lang="es-AR" dirty="0" err="1" smtClean="0"/>
              <a:t>Testable</a:t>
            </a:r>
            <a:r>
              <a:rPr lang="es-AR" dirty="0" smtClean="0"/>
              <a:t>: La definición debe proveer información necesaria para que sea posible generar pruebas</a:t>
            </a:r>
            <a:r>
              <a:rPr lang="es-AR" baseline="0" dirty="0" smtClean="0"/>
              <a:t> de aceptación. Una US se considera “realizada” sí y solo sí fue testeada exitosamente. Concepto TDD: Primero testear, luego codificar.</a:t>
            </a:r>
            <a:endParaRPr lang="es-AR" dirty="0" smtClean="0"/>
          </a:p>
          <a:p>
            <a:endParaRPr lang="es-ES"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36</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lnSpcReduction="10000"/>
          </a:bodyPr>
          <a:lstStyle/>
          <a:p>
            <a:r>
              <a:rPr lang="es-AR" sz="1200" kern="1200" baseline="0" dirty="0" smtClean="0">
                <a:solidFill>
                  <a:schemeClr val="tx1"/>
                </a:solidFill>
                <a:latin typeface="+mn-lt"/>
                <a:ea typeface="+mn-ea"/>
                <a:cs typeface="+mn-cs"/>
              </a:rPr>
              <a:t>A </a:t>
            </a:r>
            <a:r>
              <a:rPr lang="es-AR" sz="1200" b="1" kern="1200" baseline="0" dirty="0" smtClean="0">
                <a:solidFill>
                  <a:schemeClr val="tx1"/>
                </a:solidFill>
                <a:latin typeface="+mn-lt"/>
                <a:ea typeface="+mn-ea"/>
                <a:cs typeface="+mn-cs"/>
              </a:rPr>
              <a:t>use case </a:t>
            </a:r>
            <a:r>
              <a:rPr lang="es-AR" sz="1200" kern="1200" baseline="0" dirty="0" err="1" smtClean="0">
                <a:solidFill>
                  <a:schemeClr val="tx1"/>
                </a:solidFill>
                <a:latin typeface="+mn-lt"/>
                <a:ea typeface="+mn-ea"/>
                <a:cs typeface="+mn-cs"/>
              </a:rPr>
              <a:t>is</a:t>
            </a:r>
            <a:r>
              <a:rPr lang="es-AR"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 sequence of actions a system performs that yields an observable result of value to a particular user.</a:t>
            </a:r>
          </a:p>
          <a:p>
            <a:r>
              <a:rPr lang="en-US" sz="1200" kern="1200" baseline="0" dirty="0" smtClean="0">
                <a:solidFill>
                  <a:schemeClr val="tx1"/>
                </a:solidFill>
                <a:latin typeface="+mn-lt"/>
                <a:ea typeface="+mn-ea"/>
                <a:cs typeface="+mn-cs"/>
              </a:rPr>
              <a:t>• That specific behavior of a system, which participates in a collaboration with a user to deliver something of value for that user.</a:t>
            </a:r>
          </a:p>
          <a:p>
            <a:r>
              <a:rPr lang="en-US" sz="1200" kern="1200" baseline="0" dirty="0" smtClean="0">
                <a:solidFill>
                  <a:schemeClr val="tx1"/>
                </a:solidFill>
                <a:latin typeface="+mn-lt"/>
                <a:ea typeface="+mn-ea"/>
                <a:cs typeface="+mn-cs"/>
              </a:rPr>
              <a:t>• The smallest unit of activity that provides a meaningful </a:t>
            </a:r>
            <a:r>
              <a:rPr lang="es-AR" sz="1200" kern="1200" baseline="0" dirty="0" err="1" smtClean="0">
                <a:solidFill>
                  <a:schemeClr val="tx1"/>
                </a:solidFill>
                <a:latin typeface="+mn-lt"/>
                <a:ea typeface="+mn-ea"/>
                <a:cs typeface="+mn-cs"/>
              </a:rPr>
              <a:t>result</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to</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the</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user</a:t>
            </a:r>
            <a:r>
              <a:rPr lang="es-AR"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The context for a set of related requirements.</a:t>
            </a:r>
          </a:p>
          <a:p>
            <a:endParaRPr lang="en-US" sz="1200" kern="1200" baseline="0" dirty="0" smtClean="0">
              <a:solidFill>
                <a:schemeClr val="tx1"/>
              </a:solidFill>
              <a:latin typeface="+mn-lt"/>
              <a:ea typeface="+mn-ea"/>
              <a:cs typeface="+mn-cs"/>
            </a:endParaRPr>
          </a:p>
          <a:p>
            <a:pPr fontAlgn="base"/>
            <a:r>
              <a:rPr lang="en-US" sz="1200" b="0" i="0" kern="1200" dirty="0" err="1" smtClean="0">
                <a:solidFill>
                  <a:schemeClr val="tx1"/>
                </a:solidFill>
                <a:latin typeface="+mn-lt"/>
                <a:ea typeface="+mn-ea"/>
                <a:cs typeface="+mn-cs"/>
              </a:rPr>
              <a:t>EssUP</a:t>
            </a:r>
            <a:r>
              <a:rPr lang="en-US" sz="1200" b="0" i="0" kern="1200" dirty="0" smtClean="0">
                <a:solidFill>
                  <a:schemeClr val="tx1"/>
                </a:solidFill>
                <a:latin typeface="+mn-lt"/>
                <a:ea typeface="+mn-ea"/>
                <a:cs typeface="+mn-cs"/>
              </a:rPr>
              <a:t> – the Essential Unified Process – is a product of </a:t>
            </a:r>
            <a:r>
              <a:rPr lang="en-US" sz="1200" b="0" i="0" kern="1200" dirty="0" err="1" smtClean="0">
                <a:solidFill>
                  <a:schemeClr val="tx1"/>
                </a:solidFill>
                <a:latin typeface="+mn-lt"/>
                <a:ea typeface="+mn-ea"/>
                <a:cs typeface="+mn-cs"/>
              </a:rPr>
              <a:t>Ivar</a:t>
            </a:r>
            <a:r>
              <a:rPr lang="en-US" sz="1200" b="0" i="0" kern="1200" dirty="0" smtClean="0">
                <a:solidFill>
                  <a:schemeClr val="tx1"/>
                </a:solidFill>
                <a:latin typeface="+mn-lt"/>
                <a:ea typeface="+mn-ea"/>
                <a:cs typeface="+mn-cs"/>
              </a:rPr>
              <a:t> Jacobson International. It appears to have been released around 2006. </a:t>
            </a:r>
            <a:r>
              <a:rPr lang="en-US" sz="1200" b="0" i="0" kern="1200" dirty="0" err="1" smtClean="0">
                <a:solidFill>
                  <a:schemeClr val="tx1"/>
                </a:solidFill>
                <a:latin typeface="+mn-lt"/>
                <a:ea typeface="+mn-ea"/>
                <a:cs typeface="+mn-cs"/>
              </a:rPr>
              <a:t>EssUP</a:t>
            </a:r>
            <a:r>
              <a:rPr lang="en-US" sz="1200" b="0" i="0" kern="1200" dirty="0" smtClean="0">
                <a:solidFill>
                  <a:schemeClr val="tx1"/>
                </a:solidFill>
                <a:latin typeface="+mn-lt"/>
                <a:ea typeface="+mn-ea"/>
                <a:cs typeface="+mn-cs"/>
              </a:rPr>
              <a:t> is based on the idea of a Practice. These Practices are based on best practices from RUP, Agile, and process improvement. Practices are grouped into the categories of </a:t>
            </a:r>
          </a:p>
          <a:p>
            <a:pPr fontAlgn="base">
              <a:buFont typeface="Arial" pitchFamily="34" charset="0"/>
              <a:buChar char="•"/>
            </a:pPr>
            <a:r>
              <a:rPr lang="en-US" sz="1200" b="0" i="0" kern="1200" dirty="0" smtClean="0">
                <a:solidFill>
                  <a:schemeClr val="tx1"/>
                </a:solidFill>
                <a:latin typeface="+mn-lt"/>
                <a:ea typeface="+mn-ea"/>
                <a:cs typeface="+mn-cs"/>
              </a:rPr>
              <a:t>Iterative</a:t>
            </a:r>
          </a:p>
          <a:p>
            <a:pPr fontAlgn="base">
              <a:buFont typeface="Arial" pitchFamily="34" charset="0"/>
              <a:buChar char="•"/>
            </a:pPr>
            <a:r>
              <a:rPr lang="en-US" sz="1200" b="0" i="0" kern="1200" dirty="0" smtClean="0">
                <a:solidFill>
                  <a:schemeClr val="tx1"/>
                </a:solidFill>
                <a:latin typeface="+mn-lt"/>
                <a:ea typeface="+mn-ea"/>
                <a:cs typeface="+mn-cs"/>
              </a:rPr>
              <a:t>Architecture</a:t>
            </a:r>
          </a:p>
          <a:p>
            <a:pPr fontAlgn="base">
              <a:buFont typeface="Arial" pitchFamily="34" charset="0"/>
              <a:buChar char="•"/>
            </a:pPr>
            <a:r>
              <a:rPr lang="en-US" sz="1200" b="0" i="0" kern="1200" dirty="0" smtClean="0">
                <a:solidFill>
                  <a:schemeClr val="tx1"/>
                </a:solidFill>
                <a:latin typeface="+mn-lt"/>
                <a:ea typeface="+mn-ea"/>
                <a:cs typeface="+mn-cs"/>
              </a:rPr>
              <a:t>Use-Case</a:t>
            </a:r>
          </a:p>
          <a:p>
            <a:pPr fontAlgn="base">
              <a:buFont typeface="Arial" pitchFamily="34" charset="0"/>
              <a:buChar char="•"/>
            </a:pPr>
            <a:r>
              <a:rPr lang="en-US" sz="1200" b="0" i="0" kern="1200" dirty="0" smtClean="0">
                <a:solidFill>
                  <a:schemeClr val="tx1"/>
                </a:solidFill>
                <a:latin typeface="+mn-lt"/>
                <a:ea typeface="+mn-ea"/>
                <a:cs typeface="+mn-cs"/>
              </a:rPr>
              <a:t>Component</a:t>
            </a:r>
          </a:p>
          <a:p>
            <a:pPr fontAlgn="base">
              <a:buFont typeface="Arial" pitchFamily="34" charset="0"/>
              <a:buChar char="•"/>
            </a:pPr>
            <a:r>
              <a:rPr lang="en-US" sz="1200" b="0" i="0" kern="1200" dirty="0" smtClean="0">
                <a:solidFill>
                  <a:schemeClr val="tx1"/>
                </a:solidFill>
                <a:latin typeface="+mn-lt"/>
                <a:ea typeface="+mn-ea"/>
                <a:cs typeface="+mn-cs"/>
              </a:rPr>
              <a:t>Model</a:t>
            </a:r>
          </a:p>
          <a:p>
            <a:pPr fontAlgn="base">
              <a:buFont typeface="Arial" pitchFamily="34" charset="0"/>
              <a:buChar char="•"/>
            </a:pPr>
            <a:r>
              <a:rPr lang="en-US" sz="1200" b="0" i="0" kern="1200" dirty="0" smtClean="0">
                <a:solidFill>
                  <a:schemeClr val="tx1"/>
                </a:solidFill>
                <a:latin typeface="+mn-lt"/>
                <a:ea typeface="+mn-ea"/>
                <a:cs typeface="+mn-cs"/>
              </a:rPr>
              <a:t>Product</a:t>
            </a:r>
          </a:p>
          <a:p>
            <a:pPr fontAlgn="base">
              <a:buFont typeface="Arial" pitchFamily="34" charset="0"/>
              <a:buChar char="•"/>
            </a:pPr>
            <a:r>
              <a:rPr lang="en-US" sz="1200" b="0" i="0" kern="1200" dirty="0" smtClean="0">
                <a:solidFill>
                  <a:schemeClr val="tx1"/>
                </a:solidFill>
                <a:latin typeface="+mn-lt"/>
                <a:ea typeface="+mn-ea"/>
                <a:cs typeface="+mn-cs"/>
              </a:rPr>
              <a:t>Process</a:t>
            </a:r>
          </a:p>
          <a:p>
            <a:pPr fontAlgn="base">
              <a:buFont typeface="Arial" pitchFamily="34" charset="0"/>
              <a:buChar char="•"/>
            </a:pPr>
            <a:r>
              <a:rPr lang="en-US" sz="1200" b="0" i="0" kern="1200" dirty="0" smtClean="0">
                <a:solidFill>
                  <a:schemeClr val="tx1"/>
                </a:solidFill>
                <a:latin typeface="+mn-lt"/>
                <a:ea typeface="+mn-ea"/>
                <a:cs typeface="+mn-cs"/>
              </a:rPr>
              <a:t>Team.</a:t>
            </a:r>
          </a:p>
          <a:p>
            <a:pPr fontAlgn="base"/>
            <a:r>
              <a:rPr lang="en-US" sz="1200" b="0" i="0" kern="1200" dirty="0" smtClean="0">
                <a:solidFill>
                  <a:schemeClr val="tx1"/>
                </a:solidFill>
                <a:latin typeface="+mn-lt"/>
                <a:ea typeface="+mn-ea"/>
                <a:cs typeface="+mn-cs"/>
              </a:rPr>
              <a:t>For example, a Use-Case Practice describes the work flow of collecting requirements in a use-case driven approach. Along with the work flow, the Practice describes the competencies that are required to do the work of the Practice. So if your Use-Case practice requires the use of class diagrams, then one of the competencies required is that someone involved in this process has to understand and be able to produce class diagrams.</a:t>
            </a:r>
          </a:p>
          <a:p>
            <a:pPr fontAlgn="base"/>
            <a:r>
              <a:rPr lang="en-US" sz="1200" b="0" i="0" kern="1200" dirty="0" err="1" smtClean="0">
                <a:solidFill>
                  <a:schemeClr val="tx1"/>
                </a:solidFill>
                <a:latin typeface="+mn-lt"/>
                <a:ea typeface="+mn-ea"/>
                <a:cs typeface="+mn-cs"/>
              </a:rPr>
              <a:t>EssUP</a:t>
            </a:r>
            <a:r>
              <a:rPr lang="en-US" sz="1200" b="0" i="0" kern="1200" dirty="0" smtClean="0">
                <a:solidFill>
                  <a:schemeClr val="tx1"/>
                </a:solidFill>
                <a:latin typeface="+mn-lt"/>
                <a:ea typeface="+mn-ea"/>
                <a:cs typeface="+mn-cs"/>
              </a:rPr>
              <a:t> intends that a company would use the basic elements – Practices and Competencies – to describe their processes and to direct process improvement efforts.</a:t>
            </a:r>
          </a:p>
          <a:p>
            <a:endParaRPr lang="es-AR"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38</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Story</a:t>
            </a:r>
            <a:r>
              <a:rPr lang="en-US" sz="1200" b="0" kern="1200" baseline="0" dirty="0" smtClean="0">
                <a:solidFill>
                  <a:schemeClr val="tx1"/>
                </a:solidFill>
                <a:latin typeface="+mn-lt"/>
                <a:ea typeface="+mn-ea"/>
                <a:cs typeface="+mn-cs"/>
              </a:rPr>
              <a:t>: A way of using a system that is of value to a user or other stakeholder. In Use-Case 2.0 a story is described </a:t>
            </a:r>
            <a:r>
              <a:rPr lang="en-US" sz="1200" kern="1200" baseline="0" dirty="0" smtClean="0">
                <a:solidFill>
                  <a:schemeClr val="tx1"/>
                </a:solidFill>
                <a:latin typeface="+mn-lt"/>
                <a:ea typeface="+mn-ea"/>
                <a:cs typeface="+mn-cs"/>
              </a:rPr>
              <a:t>by part of the use-case narrative, one or more flows and special requirements, and one or more test cases.</a:t>
            </a:r>
            <a:endParaRPr lang="es-AR"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Goal Established: when the goal of the use case has </a:t>
            </a:r>
            <a:r>
              <a:rPr lang="es-AR" sz="1200" kern="1200" baseline="0" dirty="0" err="1" smtClean="0">
                <a:solidFill>
                  <a:schemeClr val="tx1"/>
                </a:solidFill>
                <a:latin typeface="+mn-lt"/>
                <a:ea typeface="+mn-ea"/>
                <a:cs typeface="+mn-cs"/>
              </a:rPr>
              <a:t>been</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established</a:t>
            </a:r>
            <a:r>
              <a:rPr lang="es-AR"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2) Story Structure Understood: when the structure of the use-case narrative has been understood enough for the team to start work identifying and implementing the first use-case slices.</a:t>
            </a:r>
          </a:p>
          <a:p>
            <a:r>
              <a:rPr lang="en-US" sz="1200" kern="1200" baseline="0" dirty="0" smtClean="0">
                <a:solidFill>
                  <a:schemeClr val="tx1"/>
                </a:solidFill>
                <a:latin typeface="+mn-lt"/>
                <a:ea typeface="+mn-ea"/>
                <a:cs typeface="+mn-cs"/>
              </a:rPr>
              <a:t>3) Simplest Story Fulfilled: when the system fulfills the simplest story that allows a user to achieve the </a:t>
            </a:r>
            <a:r>
              <a:rPr lang="es-AR" sz="1200" kern="1200" baseline="0" dirty="0" err="1" smtClean="0">
                <a:solidFill>
                  <a:schemeClr val="tx1"/>
                </a:solidFill>
                <a:latin typeface="+mn-lt"/>
                <a:ea typeface="+mn-ea"/>
                <a:cs typeface="+mn-cs"/>
              </a:rPr>
              <a:t>goal</a:t>
            </a:r>
            <a:r>
              <a:rPr lang="es-AR"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4) Sufficient Stories Fulfilled: when the system fulfills enough of the stories to provide a usable solution.</a:t>
            </a:r>
          </a:p>
          <a:p>
            <a:r>
              <a:rPr lang="en-US" sz="1200" kern="1200" baseline="0" dirty="0" smtClean="0">
                <a:solidFill>
                  <a:schemeClr val="tx1"/>
                </a:solidFill>
                <a:latin typeface="+mn-lt"/>
                <a:ea typeface="+mn-ea"/>
                <a:cs typeface="+mn-cs"/>
              </a:rPr>
              <a:t>5) All Stories Fulfilled: when the system fulfills all the stories told by the use case.</a:t>
            </a:r>
          </a:p>
          <a:p>
            <a:endParaRPr lang="en-US" sz="1200"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39</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lnSpcReduction="10000"/>
          </a:bodyPr>
          <a:lstStyle/>
          <a:p>
            <a:r>
              <a:rPr lang="es-AR" sz="1200" kern="1200" baseline="0" dirty="0" smtClean="0">
                <a:solidFill>
                  <a:schemeClr val="tx1"/>
                </a:solidFill>
                <a:latin typeface="+mn-lt"/>
                <a:ea typeface="+mn-ea"/>
                <a:cs typeface="+mn-cs"/>
              </a:rPr>
              <a:t>Use-case </a:t>
            </a:r>
            <a:r>
              <a:rPr lang="es-AR" sz="1200" kern="1200" baseline="0" dirty="0" err="1" smtClean="0">
                <a:solidFill>
                  <a:schemeClr val="tx1"/>
                </a:solidFill>
                <a:latin typeface="+mn-lt"/>
                <a:ea typeface="+mn-ea"/>
                <a:cs typeface="+mn-cs"/>
              </a:rPr>
              <a:t>slices</a:t>
            </a:r>
            <a:r>
              <a:rPr lang="es-AR"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Enable use cases to be broken up into smaller, independently deliverable units of work.</a:t>
            </a:r>
          </a:p>
          <a:p>
            <a:r>
              <a:rPr lang="en-US" sz="1200" kern="1200" baseline="0" dirty="0" smtClean="0">
                <a:solidFill>
                  <a:schemeClr val="tx1"/>
                </a:solidFill>
                <a:latin typeface="+mn-lt"/>
                <a:ea typeface="+mn-ea"/>
                <a:cs typeface="+mn-cs"/>
              </a:rPr>
              <a:t>• Enable the requirements contained in a set of use cases to be ordered, prioritized and addressed in </a:t>
            </a:r>
            <a:r>
              <a:rPr lang="es-AR" sz="1200" kern="1200" baseline="0" dirty="0" err="1" smtClean="0">
                <a:solidFill>
                  <a:schemeClr val="tx1"/>
                </a:solidFill>
                <a:latin typeface="+mn-lt"/>
                <a:ea typeface="+mn-ea"/>
                <a:cs typeface="+mn-cs"/>
              </a:rPr>
              <a:t>parallel</a:t>
            </a:r>
            <a:r>
              <a:rPr lang="es-AR"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Link the different system models (requirements, analysis, design, implementation and test) used in </a:t>
            </a:r>
            <a:r>
              <a:rPr lang="es-AR" sz="1200" kern="1200" baseline="0" dirty="0" smtClean="0">
                <a:solidFill>
                  <a:schemeClr val="tx1"/>
                </a:solidFill>
                <a:latin typeface="+mn-lt"/>
                <a:ea typeface="+mn-ea"/>
                <a:cs typeface="+mn-cs"/>
              </a:rPr>
              <a:t>use-case </a:t>
            </a:r>
            <a:r>
              <a:rPr lang="es-AR" sz="1200" kern="1200" baseline="0" dirty="0" err="1" smtClean="0">
                <a:solidFill>
                  <a:schemeClr val="tx1"/>
                </a:solidFill>
                <a:latin typeface="+mn-lt"/>
                <a:ea typeface="+mn-ea"/>
                <a:cs typeface="+mn-cs"/>
              </a:rPr>
              <a:t>driven</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development</a:t>
            </a:r>
            <a:r>
              <a:rPr lang="es-AR"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Scoped: when it has been scoped and the extent of the stories covered has been clarified.</a:t>
            </a:r>
          </a:p>
          <a:p>
            <a:r>
              <a:rPr lang="en-US" sz="1200" kern="1200" baseline="0" dirty="0" smtClean="0">
                <a:solidFill>
                  <a:schemeClr val="tx1"/>
                </a:solidFill>
                <a:latin typeface="+mn-lt"/>
                <a:ea typeface="+mn-ea"/>
                <a:cs typeface="+mn-cs"/>
              </a:rPr>
              <a:t>2) Prepared: when the slice has been prepared by enhancing the narrative and test cases to clearly define what it means to successfully implement the slice.</a:t>
            </a:r>
          </a:p>
          <a:p>
            <a:r>
              <a:rPr lang="en-US" sz="1200" kern="1200" baseline="0" dirty="0" smtClean="0">
                <a:solidFill>
                  <a:schemeClr val="tx1"/>
                </a:solidFill>
                <a:latin typeface="+mn-lt"/>
                <a:ea typeface="+mn-ea"/>
                <a:cs typeface="+mn-cs"/>
              </a:rPr>
              <a:t>3) Analyzed: when the slice has been analyzed so its impact on the components of the system is understood and the pieces affected are ready for coding and developer testing.</a:t>
            </a:r>
          </a:p>
          <a:p>
            <a:r>
              <a:rPr lang="en-US" sz="1200" kern="1200" baseline="0" dirty="0" smtClean="0">
                <a:solidFill>
                  <a:schemeClr val="tx1"/>
                </a:solidFill>
                <a:latin typeface="+mn-lt"/>
                <a:ea typeface="+mn-ea"/>
                <a:cs typeface="+mn-cs"/>
              </a:rPr>
              <a:t>4) Implemented: when the software system has been enhanced to implement the slice and the slice is </a:t>
            </a:r>
            <a:r>
              <a:rPr lang="es-AR" sz="1200" kern="1200" baseline="0" dirty="0" err="1" smtClean="0">
                <a:solidFill>
                  <a:schemeClr val="tx1"/>
                </a:solidFill>
                <a:latin typeface="+mn-lt"/>
                <a:ea typeface="+mn-ea"/>
                <a:cs typeface="+mn-cs"/>
              </a:rPr>
              <a:t>ready</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for</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testing</a:t>
            </a:r>
            <a:endParaRPr lang="es-AR"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5) Verified: and finally when the slice has been verified as done and is ready for inclusion in a release.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Stories &amp; Use-Case Slices: </a:t>
            </a:r>
          </a:p>
          <a:p>
            <a:r>
              <a:rPr lang="en-US" sz="1200" kern="1200" baseline="0" dirty="0" smtClean="0">
                <a:solidFill>
                  <a:schemeClr val="tx1"/>
                </a:solidFill>
                <a:latin typeface="+mn-lt"/>
                <a:ea typeface="+mn-ea"/>
                <a:cs typeface="+mn-cs"/>
              </a:rPr>
              <a:t>The best way to find the right slices is to think about the stories and how we capture them. Each story is a good</a:t>
            </a:r>
          </a:p>
          <a:p>
            <a:r>
              <a:rPr lang="en-US" sz="1200" kern="1200" baseline="0" dirty="0" smtClean="0">
                <a:solidFill>
                  <a:schemeClr val="tx1"/>
                </a:solidFill>
                <a:latin typeface="+mn-lt"/>
                <a:ea typeface="+mn-ea"/>
                <a:cs typeface="+mn-cs"/>
              </a:rPr>
              <a:t>candidate slice. Each story is defined by part of the use-case narrative and one or more of the accompanying</a:t>
            </a:r>
          </a:p>
          <a:p>
            <a:r>
              <a:rPr lang="en-US" sz="1200" kern="1200" baseline="0" dirty="0" smtClean="0">
                <a:solidFill>
                  <a:schemeClr val="tx1"/>
                </a:solidFill>
                <a:latin typeface="+mn-lt"/>
                <a:ea typeface="+mn-ea"/>
                <a:cs typeface="+mn-cs"/>
              </a:rPr>
              <a:t>test cases. It is the test cases that are the most important part of the use-case slice’s description because they</a:t>
            </a:r>
          </a:p>
          <a:p>
            <a:r>
              <a:rPr lang="es-AR" sz="1200" kern="1200" baseline="0" dirty="0" err="1" smtClean="0">
                <a:solidFill>
                  <a:schemeClr val="tx1"/>
                </a:solidFill>
                <a:latin typeface="+mn-lt"/>
                <a:ea typeface="+mn-ea"/>
                <a:cs typeface="+mn-cs"/>
              </a:rPr>
              <a:t>make</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the</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stories</a:t>
            </a:r>
            <a:r>
              <a:rPr lang="es-AR" sz="1200" kern="1200" baseline="0" dirty="0" smtClean="0">
                <a:solidFill>
                  <a:schemeClr val="tx1"/>
                </a:solidFill>
                <a:latin typeface="+mn-lt"/>
                <a:ea typeface="+mn-ea"/>
                <a:cs typeface="+mn-cs"/>
              </a:rPr>
              <a:t> real.</a:t>
            </a:r>
            <a:endParaRPr lang="es-AR"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40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86B9A-2E56-4907-955A-F5843EB1E8D0}" type="slidenum">
              <a:rPr lang="es-ES"/>
              <a:pPr/>
              <a:t>5</a:t>
            </a:fld>
            <a:endParaRPr lang="es-ES"/>
          </a:p>
        </p:txBody>
      </p:sp>
      <p:sp>
        <p:nvSpPr>
          <p:cNvPr id="702466" name="Rectangle 1026"/>
          <p:cNvSpPr>
            <a:spLocks noGrp="1" noRot="1" noChangeAspect="1" noChangeArrowheads="1" noTextEdit="1"/>
          </p:cNvSpPr>
          <p:nvPr>
            <p:ph type="sldImg"/>
          </p:nvPr>
        </p:nvSpPr>
        <p:spPr>
          <a:xfrm>
            <a:off x="795338" y="523875"/>
            <a:ext cx="5437187" cy="4076700"/>
          </a:xfrm>
          <a:ln/>
        </p:spPr>
      </p:sp>
      <p:sp>
        <p:nvSpPr>
          <p:cNvPr id="702467" name="Rectangle 1027"/>
          <p:cNvSpPr>
            <a:spLocks noGrp="1" noChangeArrowheads="1"/>
          </p:cNvSpPr>
          <p:nvPr>
            <p:ph type="body" idx="1"/>
          </p:nvPr>
        </p:nvSpPr>
        <p:spPr/>
        <p:txBody>
          <a:bodyP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0B064-793E-4FD6-952E-BDAE580AC922}" type="slidenum">
              <a:rPr lang="es-ES"/>
              <a:pPr/>
              <a:t>6</a:t>
            </a:fld>
            <a:endParaRPr lang="es-ES"/>
          </a:p>
        </p:txBody>
      </p:sp>
      <p:sp>
        <p:nvSpPr>
          <p:cNvPr id="687106" name="Rectangle 2"/>
          <p:cNvSpPr>
            <a:spLocks noGrp="1" noRot="1" noChangeAspect="1" noChangeArrowheads="1" noTextEdit="1"/>
          </p:cNvSpPr>
          <p:nvPr>
            <p:ph type="sldImg"/>
          </p:nvPr>
        </p:nvSpPr>
        <p:spPr>
          <a:xfrm>
            <a:off x="795338" y="523875"/>
            <a:ext cx="5437187" cy="4076700"/>
          </a:xfrm>
          <a:ln/>
        </p:spPr>
      </p:sp>
      <p:sp>
        <p:nvSpPr>
          <p:cNvPr id="687107" name="Rectangle 3"/>
          <p:cNvSpPr>
            <a:spLocks noGrp="1" noChangeArrowheads="1"/>
          </p:cNvSpPr>
          <p:nvPr>
            <p:ph type="body" idx="1"/>
          </p:nvPr>
        </p:nvSpPr>
        <p:spPr/>
        <p:txBody>
          <a:bodyPr/>
          <a:lstStyle/>
          <a:p>
            <a:pPr>
              <a:buFont typeface="Arial" pitchFamily="34" charset="0"/>
              <a:buChar cha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Diagramas de Estructura: Enfatizan la visualización estática de los elementos que constituyen el sistema, y las relaciones estructurales entre ellos</a:t>
            </a:r>
          </a:p>
          <a:p>
            <a:pPr>
              <a:buFont typeface="Arial" pitchFamily="34" charset="0"/>
              <a:buChar cha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Diagramas de Comportamiento: Enfatizan la visualización de las partes cambiantes del sistema, su actividad y las transformaciones de su estado a lo largo del tiempo</a:t>
            </a:r>
          </a:p>
          <a:p>
            <a:pPr lvl="1">
              <a:buFont typeface="Arial" pitchFamily="34" charset="0"/>
              <a:buChar cha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Diagramas de Interacción: Enfatizan la visualización de los mensajes entre los objetos a lo largo del tiempo.</a:t>
            </a:r>
            <a:endParaRPr lang="es-A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F00FF-0CBF-4A8A-ACDB-5BD6BCE35E06}" type="slidenum">
              <a:rPr lang="es-ES"/>
              <a:pPr/>
              <a:t>8</a:t>
            </a:fld>
            <a:endParaRPr lang="es-ES"/>
          </a:p>
        </p:txBody>
      </p:sp>
      <p:sp>
        <p:nvSpPr>
          <p:cNvPr id="733186" name="Rectangle 2"/>
          <p:cNvSpPr>
            <a:spLocks noGrp="1" noRot="1" noChangeAspect="1" noChangeArrowheads="1" noTextEdit="1"/>
          </p:cNvSpPr>
          <p:nvPr>
            <p:ph type="sldImg"/>
          </p:nvPr>
        </p:nvSpPr>
        <p:spPr>
          <a:xfrm>
            <a:off x="795338" y="523875"/>
            <a:ext cx="5437187" cy="4076700"/>
          </a:xfrm>
          <a:ln/>
        </p:spPr>
      </p:sp>
      <p:sp>
        <p:nvSpPr>
          <p:cNvPr id="733187" name="Rectangle 3"/>
          <p:cNvSpPr>
            <a:spLocks noGrp="1" noChangeArrowheads="1"/>
          </p:cNvSpPr>
          <p:nvPr>
            <p:ph type="body" idx="1"/>
          </p:nvPr>
        </p:nvSpPr>
        <p:spPr/>
        <p:txBody>
          <a:bodyPr/>
          <a:lstStyle/>
          <a:p>
            <a:pPr lvl="0"/>
            <a:r>
              <a:rPr lang="es-AR" dirty="0" smtClean="0"/>
              <a:t>Es la descripción de una secuencia de acciones, y sus variantes, que otorga un resultado de valor de interés para un actor en particular</a:t>
            </a:r>
          </a:p>
          <a:p>
            <a:pPr lvl="0"/>
            <a:r>
              <a:rPr lang="es-AR" dirty="0" smtClean="0"/>
              <a:t>Expresados desde el punto de vista del actor, quien lo inicia y con quien interactúa intercambiando datos para lograr el objetivo deseado</a:t>
            </a:r>
          </a:p>
          <a:p>
            <a:pPr lvl="0"/>
            <a:r>
              <a:rPr lang="es-AR" dirty="0" smtClean="0"/>
              <a:t>Es una unidad indivisible o atómica de comportamiento del sistema, es decir, no puede descomponerse en partes más pequeñas (como sucede con procesos de un DFD)</a:t>
            </a:r>
          </a:p>
          <a:p>
            <a:pPr lvl="0"/>
            <a:r>
              <a:rPr lang="es-AR" dirty="0" smtClean="0"/>
              <a:t>Tipos</a:t>
            </a:r>
          </a:p>
          <a:p>
            <a:pPr lvl="1"/>
            <a:r>
              <a:rPr lang="es-AR" dirty="0" smtClean="0"/>
              <a:t>Caso de Uso de Negocio</a:t>
            </a:r>
          </a:p>
          <a:p>
            <a:pPr lvl="1"/>
            <a:r>
              <a:rPr lang="es-AR" dirty="0" smtClean="0"/>
              <a:t>Caso de Uso de Sistema</a:t>
            </a:r>
          </a:p>
          <a:p>
            <a:endParaRPr lang="es-A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F00FF-0CBF-4A8A-ACDB-5BD6BCE35E06}" type="slidenum">
              <a:rPr lang="es-ES"/>
              <a:pPr/>
              <a:t>9</a:t>
            </a:fld>
            <a:endParaRPr lang="es-ES"/>
          </a:p>
        </p:txBody>
      </p:sp>
      <p:sp>
        <p:nvSpPr>
          <p:cNvPr id="733186" name="Rectangle 2"/>
          <p:cNvSpPr>
            <a:spLocks noGrp="1" noRot="1" noChangeAspect="1" noChangeArrowheads="1" noTextEdit="1"/>
          </p:cNvSpPr>
          <p:nvPr>
            <p:ph type="sldImg"/>
          </p:nvPr>
        </p:nvSpPr>
        <p:spPr>
          <a:xfrm>
            <a:off x="795338" y="523875"/>
            <a:ext cx="5437187" cy="4076700"/>
          </a:xfrm>
          <a:ln/>
        </p:spPr>
      </p:sp>
      <p:sp>
        <p:nvSpPr>
          <p:cNvPr id="733187" name="Rectangle 3"/>
          <p:cNvSpPr>
            <a:spLocks noGrp="1" noChangeArrowheads="1"/>
          </p:cNvSpPr>
          <p:nvPr>
            <p:ph type="body" idx="1"/>
          </p:nvPr>
        </p:nvSpPr>
        <p:spPr/>
        <p:txBody>
          <a:bodyPr/>
          <a:lstStyle/>
          <a:p>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a:bodyPr>
          <a:lstStyle/>
          <a:p>
            <a:r>
              <a:rPr lang="es-AR" dirty="0" smtClean="0"/>
              <a:t>Proceso de Negocio: Es un grupo de tareas lógicamente relacionadas, y con una secuencia determinada de ejecución, que implica</a:t>
            </a:r>
            <a:r>
              <a:rPr lang="es-AR" baseline="0" dirty="0" smtClean="0"/>
              <a:t> el </a:t>
            </a:r>
            <a:r>
              <a:rPr lang="es-AR" dirty="0" smtClean="0"/>
              <a:t>empleo de los recursos organizacionales para obtener</a:t>
            </a:r>
            <a:r>
              <a:rPr lang="es-AR" baseline="0" dirty="0" smtClean="0"/>
              <a:t> un resultado deseado, necesario para el cumplimiento de los objetivos de la organización.</a:t>
            </a:r>
            <a:endParaRPr lang="es-AR"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10</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F00FF-0CBF-4A8A-ACDB-5BD6BCE35E06}" type="slidenum">
              <a:rPr lang="es-ES"/>
              <a:pPr/>
              <a:t>12</a:t>
            </a:fld>
            <a:endParaRPr lang="es-ES"/>
          </a:p>
        </p:txBody>
      </p:sp>
      <p:sp>
        <p:nvSpPr>
          <p:cNvPr id="733186" name="Rectangle 2"/>
          <p:cNvSpPr>
            <a:spLocks noGrp="1" noRot="1" noChangeAspect="1" noChangeArrowheads="1" noTextEdit="1"/>
          </p:cNvSpPr>
          <p:nvPr>
            <p:ph type="sldImg"/>
          </p:nvPr>
        </p:nvSpPr>
        <p:spPr>
          <a:xfrm>
            <a:off x="795338" y="523875"/>
            <a:ext cx="5437187" cy="4076700"/>
          </a:xfrm>
          <a:ln/>
        </p:spPr>
      </p:sp>
      <p:sp>
        <p:nvSpPr>
          <p:cNvPr id="733187" name="Rectangle 3"/>
          <p:cNvSpPr>
            <a:spLocks noGrp="1" noChangeArrowheads="1"/>
          </p:cNvSpPr>
          <p:nvPr>
            <p:ph type="body" idx="1"/>
          </p:nvPr>
        </p:nvSpPr>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F00FF-0CBF-4A8A-ACDB-5BD6BCE35E06}" type="slidenum">
              <a:rPr lang="es-ES"/>
              <a:pPr/>
              <a:t>13</a:t>
            </a:fld>
            <a:endParaRPr lang="es-ES"/>
          </a:p>
        </p:txBody>
      </p:sp>
      <p:sp>
        <p:nvSpPr>
          <p:cNvPr id="733186" name="Rectangle 2"/>
          <p:cNvSpPr>
            <a:spLocks noGrp="1" noRot="1" noChangeAspect="1" noChangeArrowheads="1" noTextEdit="1"/>
          </p:cNvSpPr>
          <p:nvPr>
            <p:ph type="sldImg"/>
          </p:nvPr>
        </p:nvSpPr>
        <p:spPr>
          <a:xfrm>
            <a:off x="795338" y="523875"/>
            <a:ext cx="5437187" cy="4076700"/>
          </a:xfrm>
          <a:ln/>
        </p:spPr>
      </p:sp>
      <p:sp>
        <p:nvSpPr>
          <p:cNvPr id="733187" name="Rectangle 3"/>
          <p:cNvSpPr>
            <a:spLocks noGrp="1" noChangeArrowheads="1"/>
          </p:cNvSpPr>
          <p:nvPr>
            <p:ph type="body" idx="1"/>
          </p:nvPr>
        </p:nvSpPr>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95338" y="523875"/>
            <a:ext cx="5437187" cy="4076700"/>
          </a:xfrm>
        </p:spPr>
      </p:sp>
      <p:sp>
        <p:nvSpPr>
          <p:cNvPr id="3" name="2 Marcador de notas"/>
          <p:cNvSpPr>
            <a:spLocks noGrp="1"/>
          </p:cNvSpPr>
          <p:nvPr>
            <p:ph type="body" idx="1"/>
          </p:nvPr>
        </p:nvSpPr>
        <p:spPr/>
        <p:txBody>
          <a:bodyPr>
            <a:normAutofit/>
          </a:bodyPr>
          <a:lstStyle/>
          <a:p>
            <a:pPr marL="514350" lvl="0" indent="-514350">
              <a:buFont typeface="+mj-lt"/>
              <a:buAutoNum type="arabicPeriod"/>
            </a:pPr>
            <a:r>
              <a:rPr lang="es-ES_tradnl" sz="1200" kern="1200" dirty="0" smtClean="0">
                <a:solidFill>
                  <a:schemeClr val="tx1"/>
                </a:solidFill>
                <a:latin typeface="+mn-lt"/>
                <a:ea typeface="+mn-ea"/>
                <a:cs typeface="+mn-cs"/>
              </a:rPr>
              <a:t>Código y Nombre del Caso de Uso</a:t>
            </a:r>
            <a:endParaRPr lang="es-AR" sz="1200" kern="1200" dirty="0" smtClean="0">
              <a:solidFill>
                <a:schemeClr val="tx1"/>
              </a:solidFill>
              <a:latin typeface="+mn-lt"/>
              <a:ea typeface="+mn-ea"/>
              <a:cs typeface="+mn-cs"/>
            </a:endParaRPr>
          </a:p>
          <a:p>
            <a:pPr marL="514350" lvl="0" indent="-514350">
              <a:buFont typeface="+mj-lt"/>
              <a:buAutoNum type="arabicPeriod"/>
            </a:pPr>
            <a:r>
              <a:rPr lang="es-AR" sz="1200" kern="1200" dirty="0" smtClean="0">
                <a:solidFill>
                  <a:schemeClr val="tx1"/>
                </a:solidFill>
                <a:latin typeface="+mn-lt"/>
                <a:ea typeface="+mn-ea"/>
                <a:cs typeface="+mn-cs"/>
              </a:rPr>
              <a:t>Historial de Revisiones: Versión/Fecha/Autor/Notas</a:t>
            </a:r>
            <a:endParaRPr lang="es-ES_tradnl" sz="1200" kern="1200" dirty="0" smtClean="0">
              <a:solidFill>
                <a:schemeClr val="tx1"/>
              </a:solidFill>
              <a:latin typeface="+mn-lt"/>
              <a:ea typeface="+mn-ea"/>
              <a:cs typeface="+mn-cs"/>
            </a:endParaRPr>
          </a:p>
          <a:p>
            <a:pPr marL="514350" indent="-514350">
              <a:buFont typeface="+mj-lt"/>
              <a:buAutoNum type="arabicPeriod"/>
            </a:pPr>
            <a:r>
              <a:rPr lang="es-ES_tradnl" sz="1200" kern="1200" dirty="0" smtClean="0">
                <a:solidFill>
                  <a:schemeClr val="tx1"/>
                </a:solidFill>
                <a:latin typeface="+mn-lt"/>
                <a:ea typeface="+mn-ea"/>
                <a:cs typeface="+mn-cs"/>
              </a:rPr>
              <a:t>Actores involucrados</a:t>
            </a:r>
          </a:p>
          <a:p>
            <a:pPr marL="514350" lvl="0" indent="-514350">
              <a:buFont typeface="+mj-lt"/>
              <a:buAutoNum type="arabicPeriod"/>
            </a:pPr>
            <a:r>
              <a:rPr lang="es-ES_tradnl" sz="1200" kern="1200" dirty="0" smtClean="0">
                <a:solidFill>
                  <a:schemeClr val="tx1"/>
                </a:solidFill>
                <a:latin typeface="+mn-lt"/>
                <a:ea typeface="+mn-ea"/>
                <a:cs typeface="+mn-cs"/>
              </a:rPr>
              <a:t>Descripción: Breve presentación del CU, definiendo su objetivo</a:t>
            </a:r>
          </a:p>
          <a:p>
            <a:pPr marL="514350" lvl="0" indent="-514350">
              <a:buFont typeface="+mj-lt"/>
              <a:buAutoNum type="arabicPeriod"/>
            </a:pPr>
            <a:r>
              <a:rPr lang="es-ES_tradnl" sz="1200" kern="1200" dirty="0" smtClean="0">
                <a:solidFill>
                  <a:schemeClr val="tx1"/>
                </a:solidFill>
                <a:latin typeface="+mn-lt"/>
                <a:ea typeface="+mn-ea"/>
                <a:cs typeface="+mn-cs"/>
              </a:rPr>
              <a:t>Disparador </a:t>
            </a:r>
            <a:r>
              <a:rPr lang="es-ES_tradnl" sz="1200" dirty="0" smtClean="0"/>
              <a:t>o </a:t>
            </a:r>
            <a:r>
              <a:rPr lang="es-ES_tradnl" sz="1200" kern="1200" dirty="0" err="1" smtClean="0">
                <a:solidFill>
                  <a:schemeClr val="tx1"/>
                </a:solidFill>
                <a:latin typeface="+mn-lt"/>
                <a:ea typeface="+mn-ea"/>
                <a:cs typeface="+mn-cs"/>
              </a:rPr>
              <a:t>Trigger</a:t>
            </a:r>
            <a:r>
              <a:rPr lang="es-ES_tradnl" sz="1200" kern="1200" dirty="0" smtClean="0">
                <a:solidFill>
                  <a:schemeClr val="tx1"/>
                </a:solidFill>
                <a:latin typeface="+mn-lt"/>
                <a:ea typeface="+mn-ea"/>
                <a:cs typeface="+mn-cs"/>
              </a:rPr>
              <a:t>: Evento o frecuencia de ejecución</a:t>
            </a:r>
          </a:p>
          <a:p>
            <a:pPr marL="514350" lvl="0" indent="-514350">
              <a:buFont typeface="+mj-lt"/>
              <a:buAutoNum type="arabicPeriod"/>
            </a:pPr>
            <a:r>
              <a:rPr lang="es-ES_tradnl" sz="1200" kern="1200" dirty="0" smtClean="0">
                <a:solidFill>
                  <a:schemeClr val="tx1"/>
                </a:solidFill>
                <a:latin typeface="+mn-lt"/>
                <a:ea typeface="+mn-ea"/>
                <a:cs typeface="+mn-cs"/>
              </a:rPr>
              <a:t>Precondiciones: Estado inicial requerido del sistema</a:t>
            </a:r>
            <a:endParaRPr lang="es-AR" sz="1200" kern="1200" dirty="0" smtClean="0">
              <a:solidFill>
                <a:schemeClr val="tx1"/>
              </a:solidFill>
              <a:latin typeface="+mn-lt"/>
              <a:ea typeface="+mn-ea"/>
              <a:cs typeface="+mn-cs"/>
            </a:endParaRPr>
          </a:p>
          <a:p>
            <a:pPr marL="514350" lvl="0" indent="-514350">
              <a:buFont typeface="+mj-lt"/>
              <a:buAutoNum type="arabicPeriod"/>
            </a:pPr>
            <a:r>
              <a:rPr lang="es-ES_tradnl" sz="1200" kern="1200" dirty="0" smtClean="0">
                <a:solidFill>
                  <a:schemeClr val="tx1"/>
                </a:solidFill>
                <a:latin typeface="+mn-lt"/>
                <a:ea typeface="+mn-ea"/>
                <a:cs typeface="+mn-cs"/>
              </a:rPr>
              <a:t>Camino básico: </a:t>
            </a:r>
            <a:r>
              <a:rPr lang="es-AR" sz="1200" kern="1200" dirty="0" smtClean="0">
                <a:solidFill>
                  <a:schemeClr val="tx1"/>
                </a:solidFill>
                <a:latin typeface="+mn-lt"/>
                <a:ea typeface="+mn-ea"/>
                <a:cs typeface="+mn-cs"/>
              </a:rPr>
              <a:t>Pasos de interacción entre sistema y actores para lograr el objetivo del CU. Suele ser el más común, simple y corto de los caminos posibles.</a:t>
            </a:r>
            <a:endParaRPr lang="es-AR" dirty="0" smtClean="0"/>
          </a:p>
          <a:p>
            <a:endParaRPr lang="es-AR" dirty="0" smtClean="0"/>
          </a:p>
          <a:p>
            <a:r>
              <a:rPr lang="es-AR" dirty="0" smtClean="0"/>
              <a:t>Camino Básico: También denominado</a:t>
            </a:r>
            <a:r>
              <a:rPr lang="es-AR" baseline="0" dirty="0" smtClean="0"/>
              <a:t> </a:t>
            </a:r>
            <a:r>
              <a:rPr lang="es-ES_tradnl" sz="1200" kern="1200" dirty="0" smtClean="0">
                <a:solidFill>
                  <a:schemeClr val="tx1"/>
                </a:solidFill>
                <a:latin typeface="+mn-lt"/>
                <a:ea typeface="+mn-ea"/>
                <a:cs typeface="+mn-cs"/>
              </a:rPr>
              <a:t>Escenario principal, Secuencia principal, Flujo principal. En inglés:</a:t>
            </a:r>
            <a:r>
              <a:rPr lang="es-ES_tradnl" sz="1200" kern="1200" baseline="0" dirty="0" smtClean="0">
                <a:solidFill>
                  <a:schemeClr val="tx1"/>
                </a:solidFill>
                <a:latin typeface="+mn-lt"/>
                <a:ea typeface="+mn-ea"/>
                <a:cs typeface="+mn-cs"/>
              </a:rPr>
              <a:t> Basic </a:t>
            </a:r>
            <a:r>
              <a:rPr lang="es-ES_tradnl" sz="1200" kern="1200" baseline="0" dirty="0" err="1" smtClean="0">
                <a:solidFill>
                  <a:schemeClr val="tx1"/>
                </a:solidFill>
                <a:latin typeface="+mn-lt"/>
                <a:ea typeface="+mn-ea"/>
                <a:cs typeface="+mn-cs"/>
              </a:rPr>
              <a:t>Flow</a:t>
            </a:r>
            <a:endParaRPr lang="es-AR" dirty="0"/>
          </a:p>
        </p:txBody>
      </p:sp>
      <p:sp>
        <p:nvSpPr>
          <p:cNvPr id="4" name="3 Marcador de número de diapositiva"/>
          <p:cNvSpPr>
            <a:spLocks noGrp="1"/>
          </p:cNvSpPr>
          <p:nvPr>
            <p:ph type="sldNum" sz="quarter" idx="10"/>
          </p:nvPr>
        </p:nvSpPr>
        <p:spPr/>
        <p:txBody>
          <a:bodyPr/>
          <a:lstStyle/>
          <a:p>
            <a:fld id="{483EEF4D-E218-44B8-BFD4-29F792C939FE}" type="slidenum">
              <a:rPr lang="es-AR" smtClean="0"/>
              <a:pPr/>
              <a:t>24</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2"/>
          <p:cNvSpPr>
            <a:spLocks noChangeArrowheads="1"/>
          </p:cNvSpPr>
          <p:nvPr userDrawn="1"/>
        </p:nvSpPr>
        <p:spPr bwMode="auto">
          <a:xfrm>
            <a:off x="-36512" y="-27384"/>
            <a:ext cx="9180512" cy="6885384"/>
          </a:xfrm>
          <a:prstGeom prst="rect">
            <a:avLst/>
          </a:prstGeom>
          <a:gradFill rotWithShape="0">
            <a:gsLst>
              <a:gs pos="0">
                <a:srgbClr val="ECE8E7"/>
              </a:gs>
              <a:gs pos="100000">
                <a:srgbClr val="ECE8E7"/>
              </a:gs>
            </a:gsLst>
            <a:lin ang="5400000" scaled="1"/>
          </a:gradFill>
          <a:ln w="9525">
            <a:solidFill>
              <a:schemeClr val="tx1"/>
            </a:solidFill>
            <a:miter lim="800000"/>
            <a:headEnd/>
            <a:tailEnd/>
          </a:ln>
        </p:spPr>
        <p:txBody>
          <a:bodyPr wrap="none" anchor="ctr"/>
          <a:lstStyle/>
          <a:p>
            <a:pPr algn="l"/>
            <a:endParaRPr lang="es-AR"/>
          </a:p>
        </p:txBody>
      </p:sp>
      <p:pic>
        <p:nvPicPr>
          <p:cNvPr id="11" name="Picture 11"/>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9525" y="19050"/>
            <a:ext cx="2487613" cy="900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rgbClr val="99CC00"/>
                </a:solidFill>
                <a:miter lim="800000"/>
                <a:headEnd/>
                <a:tailEnd type="none" w="sm"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7 Título"/>
          <p:cNvSpPr>
            <a:spLocks noGrp="1"/>
          </p:cNvSpPr>
          <p:nvPr>
            <p:ph type="ctrTitle"/>
          </p:nvPr>
        </p:nvSpPr>
        <p:spPr>
          <a:xfrm>
            <a:off x="530879" y="1700808"/>
            <a:ext cx="8082243" cy="1470025"/>
          </a:xfrm>
        </p:spPr>
        <p:txBody>
          <a:bodyPr anchor="b"/>
          <a:lstStyle>
            <a:lvl1pPr marL="0" algn="ctr" defTabSz="914400" rtl="0" eaLnBrk="1" latinLnBrk="0" hangingPunct="1">
              <a:spcBef>
                <a:spcPct val="0"/>
              </a:spcBef>
              <a:buNone/>
              <a:defRPr kumimoji="0" lang="en-US" sz="4800" b="0" kern="1200" dirty="0">
                <a:solidFill>
                  <a:srgbClr val="B7383F"/>
                </a:solidFill>
                <a:latin typeface="+mj-lt"/>
                <a:ea typeface="+mj-ea"/>
                <a:cs typeface="+mj-cs"/>
              </a:defRPr>
            </a:lvl1pPr>
          </a:lstStyle>
          <a:p>
            <a:r>
              <a:rPr kumimoji="0" lang="es-ES" dirty="0" smtClean="0"/>
              <a:t>Haga clic para modificar el estilo de título del patrón</a:t>
            </a:r>
            <a:endParaRPr kumimoji="0" lang="en-US" dirty="0"/>
          </a:p>
        </p:txBody>
      </p:sp>
      <p:sp>
        <p:nvSpPr>
          <p:cNvPr id="9" name="8 Subtítulo"/>
          <p:cNvSpPr>
            <a:spLocks noGrp="1"/>
          </p:cNvSpPr>
          <p:nvPr>
            <p:ph type="subTitle" idx="1"/>
          </p:nvPr>
        </p:nvSpPr>
        <p:spPr>
          <a:xfrm>
            <a:off x="539552" y="3212976"/>
            <a:ext cx="8064896"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dirty="0" smtClean="0"/>
              <a:t>Haga clic para modificar el estilo de subtítulo del patrón</a:t>
            </a:r>
            <a:endParaRPr kumimoji="0" lang="en-US" dirty="0"/>
          </a:p>
        </p:txBody>
      </p:sp>
      <p:sp>
        <p:nvSpPr>
          <p:cNvPr id="2" name="1 CuadroTexto"/>
          <p:cNvSpPr txBox="1"/>
          <p:nvPr userDrawn="1"/>
        </p:nvSpPr>
        <p:spPr>
          <a:xfrm>
            <a:off x="539552" y="5805264"/>
            <a:ext cx="4176464" cy="553998"/>
          </a:xfrm>
          <a:prstGeom prst="rect">
            <a:avLst/>
          </a:prstGeom>
          <a:noFill/>
        </p:spPr>
        <p:txBody>
          <a:bodyPr wrap="square" rtlCol="0">
            <a:spAutoFit/>
          </a:bodyPr>
          <a:lstStyle/>
          <a:p>
            <a:r>
              <a:rPr lang="es-AR" sz="1800" dirty="0" smtClean="0">
                <a:solidFill>
                  <a:schemeClr val="bg2">
                    <a:lumMod val="25000"/>
                  </a:schemeClr>
                </a:solidFill>
                <a:latin typeface="Calibri" pitchFamily="34" charset="0"/>
                <a:cs typeface="Calibri" pitchFamily="34" charset="0"/>
              </a:rPr>
              <a:t>Análisis de Sistemas</a:t>
            </a:r>
          </a:p>
          <a:p>
            <a:r>
              <a:rPr lang="es-AR" sz="1200" dirty="0" smtClean="0">
                <a:solidFill>
                  <a:schemeClr val="bg2">
                    <a:lumMod val="25000"/>
                  </a:schemeClr>
                </a:solidFill>
                <a:latin typeface="Calibri" pitchFamily="34" charset="0"/>
                <a:cs typeface="Calibri" pitchFamily="34" charset="0"/>
              </a:rPr>
              <a:t>Plan 2008</a:t>
            </a:r>
            <a:endParaRPr lang="en-US" sz="1200" dirty="0" smtClean="0">
              <a:solidFill>
                <a:schemeClr val="bg2">
                  <a:lumMod val="25000"/>
                </a:schemeClr>
              </a:solidFill>
              <a:latin typeface="Calibri" pitchFamily="34" charset="0"/>
              <a:cs typeface="Calibri" pitchFamily="34" charset="0"/>
            </a:endParaRPr>
          </a:p>
        </p:txBody>
      </p:sp>
      <p:sp>
        <p:nvSpPr>
          <p:cNvPr id="15" name="Rectangle 3"/>
          <p:cNvSpPr>
            <a:spLocks noChangeArrowheads="1"/>
          </p:cNvSpPr>
          <p:nvPr userDrawn="1"/>
        </p:nvSpPr>
        <p:spPr bwMode="auto">
          <a:xfrm>
            <a:off x="6019800" y="6821488"/>
            <a:ext cx="3124200" cy="46037"/>
          </a:xfrm>
          <a:prstGeom prst="rect">
            <a:avLst/>
          </a:prstGeom>
          <a:solidFill>
            <a:srgbClr val="B7383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400">
              <a:latin typeface="Times New Roman"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339752" y="-27384"/>
            <a:ext cx="6588224" cy="936104"/>
          </a:xfrm>
        </p:spPr>
        <p:txBody>
          <a:bodyPr/>
          <a:lstStyle>
            <a:lvl1pPr algn="r">
              <a:defRPr>
                <a:solidFill>
                  <a:srgbClr val="A33853"/>
                </a:solidFill>
              </a:defRPr>
            </a:lvl1pPr>
          </a:lstStyle>
          <a:p>
            <a:r>
              <a:rPr kumimoji="0" lang="es-ES" dirty="0" smtClean="0"/>
              <a:t>Haga clic para modificar el estilo de título del patrón</a:t>
            </a:r>
            <a:endParaRPr kumimoji="0" lang="en-US" dirty="0"/>
          </a:p>
        </p:txBody>
      </p:sp>
      <p:sp>
        <p:nvSpPr>
          <p:cNvPr id="3" name="2 Marcador de contenido"/>
          <p:cNvSpPr>
            <a:spLocks noGrp="1"/>
          </p:cNvSpPr>
          <p:nvPr>
            <p:ph idx="1"/>
          </p:nvPr>
        </p:nvSpPr>
        <p:spPr/>
        <p:txBody>
          <a:bodyPr/>
          <a:lstStyle>
            <a:lvl1pPr marL="365760" indent="-256032">
              <a:buFont typeface="Wingdings" pitchFamily="2" charset="2"/>
              <a:buChar char="§"/>
              <a:defRPr>
                <a:solidFill>
                  <a:schemeClr val="tx1"/>
                </a:solidFill>
                <a:latin typeface="+mj-lt"/>
              </a:defRPr>
            </a:lvl1pPr>
            <a:lvl2pPr>
              <a:defRPr>
                <a:solidFill>
                  <a:schemeClr val="tx1"/>
                </a:solidFill>
                <a:latin typeface="+mj-lt"/>
              </a:defRPr>
            </a:lvl2pPr>
            <a:lvl3pPr>
              <a:defRPr>
                <a:solidFill>
                  <a:schemeClr val="tx1"/>
                </a:solidFill>
                <a:latin typeface="+mj-lt"/>
              </a:defRPr>
            </a:lvl3pPr>
            <a:lvl4pPr>
              <a:defRPr>
                <a:solidFill>
                  <a:schemeClr val="tx1"/>
                </a:solidFill>
                <a:latin typeface="+mj-lt"/>
              </a:defRPr>
            </a:lvl4pPr>
            <a:lvl5pPr>
              <a:defRPr>
                <a:solidFill>
                  <a:schemeClr val="tx1"/>
                </a:solidFill>
                <a:latin typeface="+mj-lt"/>
              </a:defRPr>
            </a:lvl5pPr>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844824"/>
            <a:ext cx="7772400" cy="1498451"/>
          </a:xfrm>
        </p:spPr>
        <p:txBody>
          <a:bodyPr anchor="b">
            <a:noAutofit/>
          </a:bodyPr>
          <a:lstStyle>
            <a:lvl1pPr marL="0" algn="ctr" defTabSz="914400" rtl="0" eaLnBrk="1" latinLnBrk="0" hangingPunct="1">
              <a:spcBef>
                <a:spcPct val="0"/>
              </a:spcBef>
              <a:buNone/>
              <a:defRPr kumimoji="0" lang="en-US" sz="4800" b="0" kern="1200" dirty="0">
                <a:solidFill>
                  <a:srgbClr val="B7383F"/>
                </a:solidFill>
                <a:latin typeface="+mj-lt"/>
                <a:ea typeface="+mj-ea"/>
                <a:cs typeface="+mj-cs"/>
              </a:defRPr>
            </a:lvl1pPr>
          </a:lstStyle>
          <a:p>
            <a:r>
              <a:rPr kumimoji="0" lang="es-ES" dirty="0" smtClean="0"/>
              <a:t>Haga clic para modificar el estilo de título del patrón</a:t>
            </a:r>
            <a:endParaRPr kumimoji="0" lang="en-US" dirty="0"/>
          </a:p>
        </p:txBody>
      </p:sp>
      <p:sp>
        <p:nvSpPr>
          <p:cNvPr id="3" name="2 Marcador de texto"/>
          <p:cNvSpPr>
            <a:spLocks noGrp="1"/>
          </p:cNvSpPr>
          <p:nvPr>
            <p:ph type="body" idx="1"/>
          </p:nvPr>
        </p:nvSpPr>
        <p:spPr>
          <a:xfrm>
            <a:off x="722313" y="3367088"/>
            <a:ext cx="7772400" cy="1509712"/>
          </a:xfrm>
        </p:spPr>
        <p:txBody>
          <a:bodyPr anchor="t">
            <a:normAutofit/>
          </a:bodyPr>
          <a:lstStyle>
            <a:lvl1pPr marL="64008" indent="0" algn="ctr" rtl="0" eaLnBrk="1" latinLnBrk="0" hangingPunct="1">
              <a:spcBef>
                <a:spcPts val="300"/>
              </a:spcBef>
              <a:buClr>
                <a:schemeClr val="accent3"/>
              </a:buClr>
              <a:buFont typeface="Georgia"/>
              <a:buNone/>
              <a:defRPr kumimoji="0" lang="es-ES" sz="2400" kern="1200" dirty="0" smtClean="0">
                <a:solidFill>
                  <a:schemeClr val="tx2"/>
                </a:solidFill>
                <a:latin typeface="+mn-lt"/>
                <a:ea typeface="+mn-ea"/>
                <a:cs typeface="+mn-cs"/>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251520" y="1052736"/>
            <a:ext cx="4320480" cy="5112568"/>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2 Marcador de contenido"/>
          <p:cNvSpPr>
            <a:spLocks noGrp="1"/>
          </p:cNvSpPr>
          <p:nvPr>
            <p:ph sz="half" idx="10"/>
          </p:nvPr>
        </p:nvSpPr>
        <p:spPr>
          <a:xfrm>
            <a:off x="4644008" y="1052736"/>
            <a:ext cx="4320480" cy="5112568"/>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1 Título"/>
          <p:cNvSpPr>
            <a:spLocks noGrp="1"/>
          </p:cNvSpPr>
          <p:nvPr>
            <p:ph type="title"/>
          </p:nvPr>
        </p:nvSpPr>
        <p:spPr>
          <a:xfrm>
            <a:off x="2339752" y="-27384"/>
            <a:ext cx="6588224" cy="936104"/>
          </a:xfrm>
        </p:spPr>
        <p:txBody>
          <a:bodyPr/>
          <a:lstStyle>
            <a:lvl1pPr>
              <a:defRPr>
                <a:solidFill>
                  <a:srgbClr val="A33853"/>
                </a:solidFill>
              </a:defRPr>
            </a:lvl1pPr>
          </a:lstStyle>
          <a:p>
            <a:r>
              <a:rPr kumimoji="0" lang="es-ES" dirty="0" smtClean="0"/>
              <a:t>Haga clic para modificar el estilo de título del patrón</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pie de página"/>
          <p:cNvSpPr>
            <a:spLocks noGrp="1"/>
          </p:cNvSpPr>
          <p:nvPr>
            <p:ph type="ftr" sz="quarter" idx="10"/>
          </p:nvPr>
        </p:nvSpPr>
        <p:spPr>
          <a:xfrm>
            <a:off x="152400" y="6553200"/>
            <a:ext cx="3556489" cy="260350"/>
          </a:xfrm>
          <a:prstGeom prst="rect">
            <a:avLst/>
          </a:prstGeom>
        </p:spPr>
        <p:txBody>
          <a:bodyPr/>
          <a:lstStyle>
            <a:lvl1pPr>
              <a:defRPr/>
            </a:lvl1pPr>
          </a:lstStyle>
          <a:p>
            <a:r>
              <a:rPr lang="es-ES"/>
              <a:t>Taller de Gestión de Proyectos - PDMC</a:t>
            </a:r>
          </a:p>
        </p:txBody>
      </p:sp>
      <p:sp>
        <p:nvSpPr>
          <p:cNvPr id="4" name="3 Marcador de número de diapositiva"/>
          <p:cNvSpPr>
            <a:spLocks noGrp="1"/>
          </p:cNvSpPr>
          <p:nvPr>
            <p:ph type="sldNum" sz="quarter" idx="11"/>
          </p:nvPr>
        </p:nvSpPr>
        <p:spPr/>
        <p:txBody>
          <a:bodyPr/>
          <a:lstStyle>
            <a:lvl1pPr>
              <a:defRPr/>
            </a:lvl1pPr>
          </a:lstStyle>
          <a:p>
            <a:fld id="{E137008E-B99D-4FF4-A68E-56CA806DF682}" type="slidenum">
              <a:rPr lang="es-ES"/>
              <a:pPr/>
              <a:t>‹Nº›</a:t>
            </a:fld>
            <a:endParaRPr lang="es-ES"/>
          </a:p>
        </p:txBody>
      </p:sp>
    </p:spTree>
    <p:extLst>
      <p:ext uri="{BB962C8B-B14F-4D97-AF65-F5344CB8AC3E}">
        <p14:creationId xmlns="" xmlns:p14="http://schemas.microsoft.com/office/powerpoint/2010/main" val="73142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Marcador de texto"/>
          <p:cNvSpPr>
            <a:spLocks noGrp="1"/>
          </p:cNvSpPr>
          <p:nvPr>
            <p:ph type="body" idx="1"/>
          </p:nvPr>
        </p:nvSpPr>
        <p:spPr>
          <a:xfrm>
            <a:off x="457199" y="1052736"/>
            <a:ext cx="8485909" cy="5233784"/>
          </a:xfrm>
          <a:prstGeom prst="rect">
            <a:avLst/>
          </a:prstGeom>
        </p:spPr>
        <p:txBody>
          <a:bodyPr vert="horz">
            <a:normAutofit/>
          </a:bodyPr>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32FADFE-3B8F-471C-ABF0-DBC7717ECBBC}" type="slidenum">
              <a:rPr lang="es-ES" smtClean="0"/>
              <a:pPr/>
              <a:t>‹Nº›</a:t>
            </a:fld>
            <a:endParaRPr lang="es-ES"/>
          </a:p>
        </p:txBody>
      </p:sp>
      <p:sp>
        <p:nvSpPr>
          <p:cNvPr id="24" name="Text Box 1035"/>
          <p:cNvSpPr txBox="1">
            <a:spLocks noChangeArrowheads="1"/>
          </p:cNvSpPr>
          <p:nvPr userDrawn="1"/>
        </p:nvSpPr>
        <p:spPr bwMode="auto">
          <a:xfrm>
            <a:off x="0" y="6416675"/>
            <a:ext cx="2786063" cy="441325"/>
          </a:xfrm>
          <a:prstGeom prst="rect">
            <a:avLst/>
          </a:prstGeom>
          <a:noFill/>
          <a:ln w="12700">
            <a:noFill/>
            <a:miter lim="800000"/>
            <a:headEnd type="none" w="sm" len="sm"/>
            <a:tailEnd type="none" w="sm" len="sm"/>
          </a:ln>
          <a:effectLst/>
        </p:spPr>
        <p:txBody>
          <a:bodyPr lIns="93534" tIns="46767" rIns="93534" bIns="46767">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5038" fontAlgn="auto">
              <a:spcBef>
                <a:spcPts val="0"/>
              </a:spcBef>
              <a:spcAft>
                <a:spcPts val="0"/>
              </a:spcAft>
              <a:defRPr/>
            </a:pPr>
            <a:r>
              <a:rPr lang="es-AR" sz="900" b="1" i="0" dirty="0">
                <a:latin typeface="+mj-lt"/>
              </a:rPr>
              <a:t>UNIVERSIDAD TECNOLOGICA NACIONAL</a:t>
            </a:r>
          </a:p>
          <a:p>
            <a:pPr defTabSz="935038" fontAlgn="auto">
              <a:spcBef>
                <a:spcPct val="50000"/>
              </a:spcBef>
              <a:spcAft>
                <a:spcPts val="0"/>
              </a:spcAft>
              <a:defRPr/>
            </a:pPr>
            <a:r>
              <a:rPr lang="es-AR" sz="900" b="1" i="0" dirty="0">
                <a:latin typeface="+mj-lt"/>
              </a:rPr>
              <a:t>Facultad Regional Buenos Aires</a:t>
            </a:r>
          </a:p>
        </p:txBody>
      </p:sp>
      <p:sp>
        <p:nvSpPr>
          <p:cNvPr id="25" name="2 Marcador de pie de página"/>
          <p:cNvSpPr>
            <a:spLocks noGrp="1"/>
          </p:cNvSpPr>
          <p:nvPr userDrawn="1"/>
        </p:nvSpPr>
        <p:spPr>
          <a:xfrm>
            <a:off x="3357554" y="6615138"/>
            <a:ext cx="2294566" cy="242886"/>
          </a:xfrm>
          <a:prstGeom prst="rect">
            <a:avLst/>
          </a:prstGeom>
        </p:spPr>
        <p:txBody>
          <a:bodyPr vert="horz"/>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sz="1100" b="0" dirty="0" smtClean="0">
                <a:latin typeface="+mj-lt"/>
              </a:rPr>
              <a:t>Análisis de Sistemas Plan</a:t>
            </a:r>
            <a:r>
              <a:rPr lang="es-AR" sz="1100" b="0" baseline="0" dirty="0" smtClean="0">
                <a:latin typeface="+mj-lt"/>
              </a:rPr>
              <a:t> 2008</a:t>
            </a:r>
            <a:endParaRPr lang="es-ES" sz="1100" b="0" dirty="0">
              <a:latin typeface="+mj-lt"/>
            </a:endParaRPr>
          </a:p>
        </p:txBody>
      </p:sp>
      <p:sp>
        <p:nvSpPr>
          <p:cNvPr id="14" name="Rectangle 2"/>
          <p:cNvSpPr>
            <a:spLocks noChangeArrowheads="1"/>
          </p:cNvSpPr>
          <p:nvPr userDrawn="1"/>
        </p:nvSpPr>
        <p:spPr bwMode="auto">
          <a:xfrm>
            <a:off x="0" y="-27384"/>
            <a:ext cx="9144000" cy="936104"/>
          </a:xfrm>
          <a:prstGeom prst="rect">
            <a:avLst/>
          </a:prstGeom>
          <a:gradFill rotWithShape="0">
            <a:gsLst>
              <a:gs pos="0">
                <a:srgbClr val="ECE8E7"/>
              </a:gs>
              <a:gs pos="100000">
                <a:srgbClr val="ECE8E7"/>
              </a:gs>
            </a:gsLst>
            <a:lin ang="5400000" scaled="1"/>
          </a:gradFill>
          <a:ln w="9525">
            <a:noFill/>
            <a:miter lim="800000"/>
            <a:headEnd/>
            <a:tailEnd/>
          </a:ln>
        </p:spPr>
        <p:txBody>
          <a:bodyPr wrap="none" anchor="ctr"/>
          <a:lstStyle/>
          <a:p>
            <a:pPr algn="l"/>
            <a:endParaRPr lang="es-AR"/>
          </a:p>
        </p:txBody>
      </p:sp>
      <p:sp>
        <p:nvSpPr>
          <p:cNvPr id="22" name="21 Marcador de título"/>
          <p:cNvSpPr>
            <a:spLocks noGrp="1"/>
          </p:cNvSpPr>
          <p:nvPr>
            <p:ph type="title"/>
          </p:nvPr>
        </p:nvSpPr>
        <p:spPr>
          <a:xfrm>
            <a:off x="2339752" y="-27384"/>
            <a:ext cx="6588224" cy="936104"/>
          </a:xfrm>
          <a:prstGeom prst="rect">
            <a:avLst/>
          </a:prstGeom>
        </p:spPr>
        <p:txBody>
          <a:bodyPr vert="horz" anchor="ctr">
            <a:noAutofit/>
          </a:bodyPr>
          <a:lstStyle/>
          <a:p>
            <a:r>
              <a:rPr kumimoji="0" lang="es-ES" dirty="0" smtClean="0"/>
              <a:t>Haga clic para modificar el estilo de título del patrón</a:t>
            </a:r>
            <a:endParaRPr kumimoji="0" lang="en-US" dirty="0"/>
          </a:p>
        </p:txBody>
      </p:sp>
      <p:pic>
        <p:nvPicPr>
          <p:cNvPr id="15" name="Picture 11"/>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9525" y="97252"/>
            <a:ext cx="1898179" cy="686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rgbClr val="99CC00"/>
                </a:solidFill>
                <a:miter lim="800000"/>
                <a:headEnd/>
                <a:tailEnd type="none" w="sm"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5 Marcador de número de diapositiva"/>
          <p:cNvSpPr txBox="1">
            <a:spLocks/>
          </p:cNvSpPr>
          <p:nvPr userDrawn="1"/>
        </p:nvSpPr>
        <p:spPr>
          <a:xfrm>
            <a:off x="8366720" y="6492240"/>
            <a:ext cx="762000" cy="365760"/>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2FADFE-3B8F-471C-ABF0-DBC7717ECBBC}" type="slidenum">
              <a:rPr lang="es-ES" sz="1100" b="0" kern="1200" smtClean="0">
                <a:solidFill>
                  <a:schemeClr val="tx1"/>
                </a:solidFill>
                <a:latin typeface="+mj-lt"/>
                <a:ea typeface="+mn-ea"/>
                <a:cs typeface="+mn-cs"/>
              </a:rPr>
              <a:pPr/>
              <a:t>‹Nº›</a:t>
            </a:fld>
            <a:endParaRPr lang="es-ES" sz="1100" b="0" kern="1200" dirty="0">
              <a:solidFill>
                <a:schemeClr val="tx1"/>
              </a:solidFill>
              <a:latin typeface="+mj-lt"/>
              <a:ea typeface="+mn-ea"/>
              <a:cs typeface="+mn-cs"/>
            </a:endParaRPr>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6" r:id="rId5"/>
    <p:sldLayoutId id="2147483767" r:id="rId6"/>
  </p:sldLayoutIdLst>
  <p:hf hdr="0" dt="0"/>
  <p:txStyles>
    <p:titleStyle>
      <a:lvl1pPr marL="0" algn="r" defTabSz="914400" rtl="0" eaLnBrk="1" latinLnBrk="0" hangingPunct="1">
        <a:spcBef>
          <a:spcPct val="0"/>
        </a:spcBef>
        <a:buNone/>
        <a:defRPr kumimoji="0" lang="en-US" sz="2800" b="0" kern="1200" dirty="0">
          <a:solidFill>
            <a:srgbClr val="B7383F"/>
          </a:solidFill>
          <a:latin typeface="+mj-lt"/>
          <a:ea typeface="+mj-ea"/>
          <a:cs typeface="+mj-cs"/>
        </a:defRPr>
      </a:lvl1pPr>
    </p:titleStyle>
    <p:bodyStyle>
      <a:lvl1pPr marL="365760" indent="-256032" algn="l" rtl="0" eaLnBrk="1" latinLnBrk="0" hangingPunct="1">
        <a:spcBef>
          <a:spcPts val="300"/>
        </a:spcBef>
        <a:buClr>
          <a:schemeClr val="accent3"/>
        </a:buClr>
        <a:buFont typeface="Wingdings" pitchFamily="2" charset="2"/>
        <a:buChar char="§"/>
        <a:defRPr kumimoji="0" sz="2400" kern="1200">
          <a:solidFill>
            <a:schemeClr val="tx1"/>
          </a:solidFill>
          <a:latin typeface="+mj-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tx1"/>
          </a:solidFill>
          <a:latin typeface="+mj-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tx1"/>
          </a:solidFill>
          <a:latin typeface="+mj-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tx1"/>
          </a:solidFill>
          <a:latin typeface="+mj-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tx1"/>
          </a:solidFill>
          <a:latin typeface="+mj-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file:///C:\Users\schmidtdiego\Documents\Diego\Utn\ADS\TEORIA\C4%20-%2009%20-%20OO%20UML%20CU\CU%20teoria.vsd\Dibujo\~Caso%20de%20uso-1\Actor"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www.ivarjacobson.com/resource.aspx?id=128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AR" sz="3600" dirty="0" smtClean="0"/>
              <a:t>Análisis Orientado a Objetos</a:t>
            </a:r>
            <a:br>
              <a:rPr lang="es-AR" sz="3600" dirty="0" smtClean="0"/>
            </a:br>
            <a:r>
              <a:rPr lang="es-AR" sz="2400" dirty="0" smtClean="0"/>
              <a:t> Casos de Uso</a:t>
            </a:r>
            <a:endParaRPr lang="es-AR" sz="3600" dirty="0"/>
          </a:p>
        </p:txBody>
      </p:sp>
      <p:sp>
        <p:nvSpPr>
          <p:cNvPr id="3" name="2 Subtítulo"/>
          <p:cNvSpPr>
            <a:spLocks noGrp="1"/>
          </p:cNvSpPr>
          <p:nvPr>
            <p:ph type="subTitle" idx="1"/>
          </p:nvPr>
        </p:nvSpPr>
        <p:spPr/>
        <p:txBody>
          <a:bodyPr>
            <a:normAutofit/>
          </a:bodyPr>
          <a:lstStyle/>
          <a:p>
            <a:pPr algn="ctr"/>
            <a:r>
              <a:rPr lang="es-AR" sz="2400" dirty="0" smtClean="0"/>
              <a:t>An</a:t>
            </a:r>
            <a:r>
              <a:rPr lang="es-AR" dirty="0" smtClean="0"/>
              <a:t>álisis de Sistemas</a:t>
            </a:r>
            <a:endParaRPr lang="es-AR"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Casos de Uso de Negocio</a:t>
            </a:r>
            <a:endParaRPr lang="es-AR" dirty="0"/>
          </a:p>
        </p:txBody>
      </p:sp>
      <p:sp>
        <p:nvSpPr>
          <p:cNvPr id="3" name="2 Marcador de contenido"/>
          <p:cNvSpPr>
            <a:spLocks noGrp="1"/>
          </p:cNvSpPr>
          <p:nvPr>
            <p:ph idx="1"/>
          </p:nvPr>
        </p:nvSpPr>
        <p:spPr>
          <a:xfrm>
            <a:off x="457199" y="1052736"/>
            <a:ext cx="8435281" cy="5233784"/>
          </a:xfrm>
        </p:spPr>
        <p:txBody>
          <a:bodyPr>
            <a:normAutofit lnSpcReduction="10000"/>
          </a:bodyPr>
          <a:lstStyle/>
          <a:p>
            <a:r>
              <a:rPr lang="es-AR" dirty="0" smtClean="0"/>
              <a:t>Representa la secuencia de acciones de un </a:t>
            </a:r>
            <a:r>
              <a:rPr lang="es-AR" u="sng" dirty="0" smtClean="0"/>
              <a:t>circuito administrativo de la organización</a:t>
            </a:r>
            <a:r>
              <a:rPr lang="es-AR" dirty="0" smtClean="0"/>
              <a:t> desde un alto nivel de análisis. Representa un proceso o función </a:t>
            </a:r>
            <a:r>
              <a:rPr lang="es-AR" u="sng" dirty="0" smtClean="0"/>
              <a:t>del negocio</a:t>
            </a:r>
            <a:r>
              <a:rPr lang="es-AR" dirty="0" smtClean="0"/>
              <a:t>.</a:t>
            </a:r>
          </a:p>
          <a:p>
            <a:endParaRPr lang="es-AR" dirty="0" smtClean="0"/>
          </a:p>
          <a:p>
            <a:r>
              <a:rPr lang="es-AR" dirty="0" smtClean="0"/>
              <a:t>Intervienen </a:t>
            </a:r>
            <a:r>
              <a:rPr lang="es-AR" u="sng" dirty="0" smtClean="0"/>
              <a:t>Actores de Negocio</a:t>
            </a:r>
            <a:r>
              <a:rPr lang="es-AR" dirty="0" smtClean="0"/>
              <a:t>: Alguien que se relaciona con la organización e interviene en forma directa en el CUN. </a:t>
            </a:r>
            <a:r>
              <a:rPr lang="es-AR" dirty="0" err="1" smtClean="0"/>
              <a:t>Ej</a:t>
            </a:r>
            <a:r>
              <a:rPr lang="es-AR" dirty="0" smtClean="0"/>
              <a:t>: Cliente, Jefe de Ventas, AFIP</a:t>
            </a:r>
            <a:br>
              <a:rPr lang="es-AR" dirty="0" smtClean="0"/>
            </a:br>
            <a:endParaRPr lang="es-AR" dirty="0" smtClean="0"/>
          </a:p>
          <a:p>
            <a:r>
              <a:rPr lang="es-AR" dirty="0" smtClean="0"/>
              <a:t>Describe el comportamiento del negocio como una interacción entre el mismo (la organización) y los actores de negocio, y su resultado de interés para estos últimos.</a:t>
            </a:r>
          </a:p>
          <a:p>
            <a:endParaRPr lang="es-AR" dirty="0" smtClean="0"/>
          </a:p>
          <a:p>
            <a:r>
              <a:rPr lang="es-AR" dirty="0" smtClean="0"/>
              <a:t>Se refieren al concepto de “</a:t>
            </a:r>
            <a:r>
              <a:rPr lang="es-AR" u="sng" dirty="0" smtClean="0"/>
              <a:t>Sistemas de Información</a:t>
            </a:r>
            <a:r>
              <a:rPr lang="es-AR" dirty="0" smtClean="0"/>
              <a:t>”: Pueden (o no) estar informatizados por software, o estarlo en parte.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Casos de Uso de Negocio - Ejemplo</a:t>
            </a:r>
            <a:endParaRPr lang="es-AR" dirty="0"/>
          </a:p>
        </p:txBody>
      </p:sp>
      <p:pic>
        <p:nvPicPr>
          <p:cNvPr id="3077" name="Picture 5"/>
          <p:cNvPicPr>
            <a:picLocks noChangeAspect="1" noChangeArrowheads="1"/>
          </p:cNvPicPr>
          <p:nvPr/>
        </p:nvPicPr>
        <p:blipFill>
          <a:blip r:embed="rId2" cstate="print"/>
          <a:srcRect/>
          <a:stretch>
            <a:fillRect/>
          </a:stretch>
        </p:blipFill>
        <p:spPr bwMode="auto">
          <a:xfrm>
            <a:off x="1187624" y="980728"/>
            <a:ext cx="6867525"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s-AR" dirty="0" smtClean="0"/>
              <a:t>Casos de Uso de Sistema</a:t>
            </a:r>
            <a:endParaRPr lang="es-AR" dirty="0"/>
          </a:p>
        </p:txBody>
      </p:sp>
      <p:sp>
        <p:nvSpPr>
          <p:cNvPr id="717827" name="Rectangle 3"/>
          <p:cNvSpPr>
            <a:spLocks noGrp="1" noChangeArrowheads="1"/>
          </p:cNvSpPr>
          <p:nvPr>
            <p:ph type="body" idx="1"/>
          </p:nvPr>
        </p:nvSpPr>
        <p:spPr/>
        <p:txBody>
          <a:bodyPr>
            <a:normAutofit fontScale="92500" lnSpcReduction="20000"/>
          </a:bodyPr>
          <a:lstStyle/>
          <a:p>
            <a:pPr lvl="0"/>
            <a:r>
              <a:rPr lang="es-ES" dirty="0" smtClean="0"/>
              <a:t>Técnica para capturar, documentar, comunicar y validar requerimientos de un “</a:t>
            </a:r>
            <a:r>
              <a:rPr lang="es-ES" u="sng" dirty="0" smtClean="0"/>
              <a:t>Sistema Software</a:t>
            </a:r>
            <a:r>
              <a:rPr lang="es-ES" dirty="0" smtClean="0"/>
              <a:t>”. </a:t>
            </a:r>
          </a:p>
          <a:p>
            <a:pPr lvl="0"/>
            <a:endParaRPr lang="es-ES" dirty="0" smtClean="0"/>
          </a:p>
          <a:p>
            <a:pPr lvl="0"/>
            <a:r>
              <a:rPr lang="es-ES" dirty="0" smtClean="0"/>
              <a:t>Describe el comportamiento esperado de un sistema, como una interacción entre éste y el usuario, para dar al usuario un resultado de valor</a:t>
            </a:r>
          </a:p>
          <a:p>
            <a:pPr lvl="0"/>
            <a:endParaRPr lang="es-ES" dirty="0" smtClean="0"/>
          </a:p>
          <a:p>
            <a:pPr lvl="0"/>
            <a:r>
              <a:rPr lang="es-AR" dirty="0" smtClean="0"/>
              <a:t>Intervienen </a:t>
            </a:r>
            <a:r>
              <a:rPr lang="es-AR" u="sng" dirty="0" smtClean="0"/>
              <a:t>Actores de Sistema</a:t>
            </a:r>
            <a:r>
              <a:rPr lang="es-AR" dirty="0" smtClean="0"/>
              <a:t>: Roles de interacción directa con el sistema: Un rol de usuario u otro sistema</a:t>
            </a:r>
          </a:p>
          <a:p>
            <a:endParaRPr lang="es-ES" dirty="0" smtClean="0"/>
          </a:p>
          <a:p>
            <a:r>
              <a:rPr lang="es-ES" dirty="0" smtClean="0"/>
              <a:t>No especifica la forma en que quedará implementado. Aborda el “qué” y no el “cómo”</a:t>
            </a:r>
          </a:p>
          <a:p>
            <a:endParaRPr lang="es-ES" dirty="0" smtClean="0"/>
          </a:p>
          <a:p>
            <a:pPr lvl="0"/>
            <a:r>
              <a:rPr lang="es-ES" dirty="0" smtClean="0"/>
              <a:t>Define las interfaces entre el sistema Software y su entorno. </a:t>
            </a:r>
          </a:p>
          <a:p>
            <a:pPr lvl="0"/>
            <a:endParaRPr lang="es-ES" dirty="0" smtClean="0"/>
          </a:p>
          <a:p>
            <a:pPr lvl="0"/>
            <a:r>
              <a:rPr lang="es-ES" dirty="0" smtClean="0"/>
              <a:t>El conjunto de Casos de Uso permite definir el </a:t>
            </a:r>
            <a:r>
              <a:rPr lang="es-ES" u="sng" dirty="0" smtClean="0"/>
              <a:t>alcance funcional del sistema</a:t>
            </a:r>
            <a:r>
              <a:rPr lang="es-ES" dirty="0" smtClean="0"/>
              <a:t>.</a:t>
            </a:r>
          </a:p>
        </p:txBody>
      </p:sp>
    </p:spTree>
    <p:extLst>
      <p:ext uri="{BB962C8B-B14F-4D97-AF65-F5344CB8AC3E}">
        <p14:creationId xmlns="" xmlns:p14="http://schemas.microsoft.com/office/powerpoint/2010/main" val="2118420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s-AR" dirty="0" smtClean="0"/>
              <a:t>Casos de Uso de Sistema</a:t>
            </a:r>
            <a:endParaRPr lang="es-AR" dirty="0"/>
          </a:p>
        </p:txBody>
      </p:sp>
      <p:sp>
        <p:nvSpPr>
          <p:cNvPr id="717827" name="Rectangle 3"/>
          <p:cNvSpPr>
            <a:spLocks noGrp="1" noChangeArrowheads="1"/>
          </p:cNvSpPr>
          <p:nvPr>
            <p:ph type="body" idx="1"/>
          </p:nvPr>
        </p:nvSpPr>
        <p:spPr/>
        <p:txBody>
          <a:bodyPr>
            <a:normAutofit/>
          </a:bodyPr>
          <a:lstStyle/>
          <a:p>
            <a:r>
              <a:rPr lang="es-ES" dirty="0" smtClean="0"/>
              <a:t>Punto de vista del usuario (terminología del dominio)</a:t>
            </a:r>
          </a:p>
          <a:p>
            <a:pPr lvl="0">
              <a:buNone/>
            </a:pPr>
            <a:endParaRPr lang="es-ES" dirty="0" smtClean="0"/>
          </a:p>
          <a:p>
            <a:pPr lvl="0"/>
            <a:r>
              <a:rPr lang="es-ES" dirty="0" smtClean="0"/>
              <a:t>No necesariamente ligado a enfoque Orientado a Objetos</a:t>
            </a:r>
          </a:p>
          <a:p>
            <a:pPr lvl="0"/>
            <a:endParaRPr lang="es-ES" dirty="0" smtClean="0"/>
          </a:p>
          <a:p>
            <a:r>
              <a:rPr lang="es-ES" dirty="0" smtClean="0"/>
              <a:t>Procesos de desarrollo de Software “conducidos por Casos de Uso” (por ejemplo PU – Proceso Unificado)</a:t>
            </a:r>
          </a:p>
          <a:p>
            <a:endParaRPr lang="es-ES" dirty="0" smtClean="0"/>
          </a:p>
          <a:p>
            <a:r>
              <a:rPr lang="pt-BR" dirty="0" smtClean="0"/>
              <a:t>Modelo de Casos de Uso: Se </a:t>
            </a:r>
            <a:r>
              <a:rPr lang="pt-BR" dirty="0" err="1" smtClean="0"/>
              <a:t>compone</a:t>
            </a:r>
            <a:r>
              <a:rPr lang="pt-BR" dirty="0" smtClean="0"/>
              <a:t> de:</a:t>
            </a:r>
          </a:p>
          <a:p>
            <a:pPr lvl="1"/>
            <a:r>
              <a:rPr lang="pt-BR" dirty="0" smtClean="0"/>
              <a:t>Diagrama de CU (UML): Ilustra </a:t>
            </a:r>
            <a:r>
              <a:rPr lang="pt-BR" dirty="0" err="1" smtClean="0"/>
              <a:t>la</a:t>
            </a:r>
            <a:r>
              <a:rPr lang="pt-BR" dirty="0" smtClean="0"/>
              <a:t> </a:t>
            </a:r>
            <a:r>
              <a:rPr lang="pt-BR" dirty="0" err="1" smtClean="0"/>
              <a:t>relación</a:t>
            </a:r>
            <a:r>
              <a:rPr lang="pt-BR" dirty="0" smtClean="0"/>
              <a:t> entre </a:t>
            </a:r>
            <a:r>
              <a:rPr lang="pt-BR" dirty="0" err="1" smtClean="0"/>
              <a:t>actores</a:t>
            </a:r>
            <a:r>
              <a:rPr lang="pt-BR" dirty="0" smtClean="0"/>
              <a:t> y CU </a:t>
            </a:r>
            <a:r>
              <a:rPr lang="pt-BR" dirty="0" err="1" smtClean="0"/>
              <a:t>del</a:t>
            </a:r>
            <a:r>
              <a:rPr lang="pt-BR" dirty="0" smtClean="0"/>
              <a:t> Sistema</a:t>
            </a:r>
          </a:p>
          <a:p>
            <a:pPr lvl="1"/>
            <a:r>
              <a:rPr lang="pt-BR" dirty="0" err="1" smtClean="0"/>
              <a:t>Especificación</a:t>
            </a:r>
            <a:r>
              <a:rPr lang="pt-BR" dirty="0" smtClean="0"/>
              <a:t> de CU</a:t>
            </a:r>
            <a:endParaRPr lang="es-AR" dirty="0" smtClean="0"/>
          </a:p>
          <a:p>
            <a:endParaRPr lang="es-AR" dirty="0" smtClean="0"/>
          </a:p>
          <a:p>
            <a:pPr lvl="0"/>
            <a:endParaRPr lang="es-ES" dirty="0" smtClean="0"/>
          </a:p>
        </p:txBody>
      </p:sp>
    </p:spTree>
    <p:extLst>
      <p:ext uri="{BB962C8B-B14F-4D97-AF65-F5344CB8AC3E}">
        <p14:creationId xmlns="" xmlns:p14="http://schemas.microsoft.com/office/powerpoint/2010/main" val="2118420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 de Casos de Uso  (UML 2.0)</a:t>
            </a:r>
          </a:p>
        </p:txBody>
      </p:sp>
      <p:sp>
        <p:nvSpPr>
          <p:cNvPr id="3" name="2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696126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 CU – Simbología</a:t>
            </a:r>
            <a:endParaRPr lang="es-AR" dirty="0"/>
          </a:p>
        </p:txBody>
      </p:sp>
      <p:sp>
        <p:nvSpPr>
          <p:cNvPr id="3" name="2 Marcador de contenido"/>
          <p:cNvSpPr>
            <a:spLocks noGrp="1"/>
          </p:cNvSpPr>
          <p:nvPr>
            <p:ph idx="1"/>
          </p:nvPr>
        </p:nvSpPr>
        <p:spPr/>
        <p:txBody>
          <a:bodyPr>
            <a:normAutofit/>
          </a:bodyPr>
          <a:lstStyle/>
          <a:p>
            <a:r>
              <a:rPr lang="es-AR" sz="3600" dirty="0" smtClean="0"/>
              <a:t>Actor</a:t>
            </a:r>
          </a:p>
          <a:p>
            <a:pPr lvl="1"/>
            <a:r>
              <a:rPr lang="es-ES" dirty="0" smtClean="0"/>
              <a:t>Representa un rol de interacción directa con el sistema. Puede ser un usuario u otro sistema.</a:t>
            </a:r>
          </a:p>
          <a:p>
            <a:pPr lvl="1"/>
            <a:endParaRPr lang="es-ES" dirty="0" smtClean="0"/>
          </a:p>
          <a:p>
            <a:pPr lvl="1"/>
            <a:r>
              <a:rPr lang="es-ES" dirty="0" smtClean="0"/>
              <a:t>Un usuario particular puede estar representado por distintos actores en diferentes momentos de su interacción con el sistema</a:t>
            </a:r>
          </a:p>
          <a:p>
            <a:pPr lvl="1"/>
            <a:endParaRPr lang="es-ES" dirty="0" smtClean="0"/>
          </a:p>
          <a:p>
            <a:pPr lvl="1"/>
            <a:r>
              <a:rPr lang="es-ES" dirty="0" smtClean="0"/>
              <a:t>Un actor es externo al sistema</a:t>
            </a:r>
          </a:p>
        </p:txBody>
      </p:sp>
      <p:graphicFrame>
        <p:nvGraphicFramePr>
          <p:cNvPr id="1039" name="Object 15"/>
          <p:cNvGraphicFramePr>
            <a:graphicFrameLocks noChangeAspect="1"/>
          </p:cNvGraphicFramePr>
          <p:nvPr/>
        </p:nvGraphicFramePr>
        <p:xfrm>
          <a:off x="6300192" y="4149080"/>
          <a:ext cx="2160240" cy="1952586"/>
        </p:xfrm>
        <a:graphic>
          <a:graphicData uri="http://schemas.openxmlformats.org/presentationml/2006/ole">
            <p:oleObj spid="_x0000_s4098" name="Visio" r:id="rId3" imgW="1107028" imgH="999834" progId="Visio.Drawing.11">
              <p:link updateAutomatic="1"/>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 CU - Simbología</a:t>
            </a:r>
            <a:endParaRPr lang="es-AR" dirty="0"/>
          </a:p>
        </p:txBody>
      </p:sp>
      <p:sp>
        <p:nvSpPr>
          <p:cNvPr id="3" name="2 Marcador de contenido"/>
          <p:cNvSpPr>
            <a:spLocks noGrp="1"/>
          </p:cNvSpPr>
          <p:nvPr>
            <p:ph idx="1"/>
          </p:nvPr>
        </p:nvSpPr>
        <p:spPr/>
        <p:txBody>
          <a:bodyPr>
            <a:normAutofit/>
          </a:bodyPr>
          <a:lstStyle/>
          <a:p>
            <a:r>
              <a:rPr lang="es-AR" sz="3600" dirty="0" smtClean="0"/>
              <a:t>Actor (Herencia)</a:t>
            </a:r>
          </a:p>
          <a:p>
            <a:pPr lvl="1"/>
            <a:r>
              <a:rPr lang="es-ES" dirty="0" smtClean="0"/>
              <a:t>Un actor particular puede heredar la definición de otro más general</a:t>
            </a:r>
          </a:p>
          <a:p>
            <a:pPr lvl="1"/>
            <a:endParaRPr lang="es-ES" dirty="0" smtClean="0"/>
          </a:p>
        </p:txBody>
      </p:sp>
      <p:pic>
        <p:nvPicPr>
          <p:cNvPr id="5125" name="Picture 5"/>
          <p:cNvPicPr>
            <a:picLocks noChangeAspect="1" noChangeArrowheads="1"/>
          </p:cNvPicPr>
          <p:nvPr/>
        </p:nvPicPr>
        <p:blipFill>
          <a:blip r:embed="rId2" cstate="print"/>
          <a:srcRect/>
          <a:stretch>
            <a:fillRect/>
          </a:stretch>
        </p:blipFill>
        <p:spPr bwMode="auto">
          <a:xfrm>
            <a:off x="1763688" y="2564904"/>
            <a:ext cx="5256584" cy="35959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 CU - Simbología</a:t>
            </a:r>
            <a:endParaRPr lang="es-AR" dirty="0"/>
          </a:p>
        </p:txBody>
      </p:sp>
      <p:sp>
        <p:nvSpPr>
          <p:cNvPr id="3" name="2 Marcador de contenido"/>
          <p:cNvSpPr>
            <a:spLocks noGrp="1"/>
          </p:cNvSpPr>
          <p:nvPr>
            <p:ph idx="1"/>
          </p:nvPr>
        </p:nvSpPr>
        <p:spPr/>
        <p:txBody>
          <a:bodyPr>
            <a:normAutofit/>
          </a:bodyPr>
          <a:lstStyle/>
          <a:p>
            <a:r>
              <a:rPr lang="es-ES" sz="3600" dirty="0" smtClean="0"/>
              <a:t>Caso de Uso</a:t>
            </a:r>
            <a:endParaRPr lang="es-AR" sz="3600" dirty="0" smtClean="0"/>
          </a:p>
          <a:p>
            <a:pPr lvl="1"/>
            <a:r>
              <a:rPr lang="es-ES" dirty="0" smtClean="0"/>
              <a:t>Describe las acciones que el sistema ejecuta para proporcionar un resultado de valor para el actor vinculado</a:t>
            </a:r>
          </a:p>
          <a:p>
            <a:pPr lvl="1"/>
            <a:endParaRPr lang="es-ES" dirty="0" smtClean="0"/>
          </a:p>
          <a:p>
            <a:pPr lvl="1"/>
            <a:r>
              <a:rPr lang="es-ES" dirty="0" smtClean="0"/>
              <a:t>UML 2.0: Nombre con verbo en forma infinitiva.</a:t>
            </a:r>
          </a:p>
          <a:p>
            <a:pPr lvl="1"/>
            <a:endParaRPr lang="es-AR" sz="4000" dirty="0" smtClean="0"/>
          </a:p>
          <a:p>
            <a:pPr lvl="1"/>
            <a:r>
              <a:rPr lang="es-ES" dirty="0" smtClean="0"/>
              <a:t>Posee una secuencia principal y puede tener secuencias alternativas</a:t>
            </a:r>
          </a:p>
          <a:p>
            <a:pPr lvl="1"/>
            <a:endParaRPr lang="es-ES" dirty="0" smtClean="0"/>
          </a:p>
          <a:p>
            <a:pPr lvl="1"/>
            <a:r>
              <a:rPr lang="es-ES" dirty="0" smtClean="0"/>
              <a:t>Una “instancia” de un CU es una secuencia particular de ejecución en un contexto determinado</a:t>
            </a:r>
          </a:p>
        </p:txBody>
      </p:sp>
      <p:sp>
        <p:nvSpPr>
          <p:cNvPr id="4" name="3 Elipse"/>
          <p:cNvSpPr/>
          <p:nvPr/>
        </p:nvSpPr>
        <p:spPr>
          <a:xfrm>
            <a:off x="5796136" y="980728"/>
            <a:ext cx="295232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t>REGISTRAR FACTURA</a:t>
            </a:r>
            <a:endParaRPr lang="es-AR" sz="1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 CU - Simbología</a:t>
            </a:r>
            <a:endParaRPr lang="es-AR" dirty="0"/>
          </a:p>
        </p:txBody>
      </p:sp>
      <p:sp>
        <p:nvSpPr>
          <p:cNvPr id="10" name="2 Marcador de contenido"/>
          <p:cNvSpPr>
            <a:spLocks noGrp="1"/>
          </p:cNvSpPr>
          <p:nvPr>
            <p:ph idx="1"/>
          </p:nvPr>
        </p:nvSpPr>
        <p:spPr>
          <a:xfrm>
            <a:off x="457200" y="1600200"/>
            <a:ext cx="8435280" cy="4525963"/>
          </a:xfrm>
        </p:spPr>
        <p:txBody>
          <a:bodyPr>
            <a:normAutofit lnSpcReduction="10000"/>
          </a:bodyPr>
          <a:lstStyle/>
          <a:p>
            <a:r>
              <a:rPr lang="es-AR" sz="3600" dirty="0" smtClean="0"/>
              <a:t>Asociación</a:t>
            </a:r>
          </a:p>
          <a:p>
            <a:pPr lvl="1"/>
            <a:r>
              <a:rPr lang="es-ES" dirty="0" smtClean="0"/>
              <a:t>Establece un vínculo entre un actor y un caso de uso</a:t>
            </a:r>
          </a:p>
          <a:p>
            <a:pPr lvl="1"/>
            <a:endParaRPr lang="es-ES" dirty="0" smtClean="0"/>
          </a:p>
          <a:p>
            <a:pPr lvl="1"/>
            <a:r>
              <a:rPr lang="es-ES" dirty="0" smtClean="0"/>
              <a:t>El actor interviene directamente en las acciones definidas por el Caso de Uso</a:t>
            </a:r>
          </a:p>
          <a:p>
            <a:pPr lvl="1"/>
            <a:endParaRPr lang="es-ES" dirty="0" smtClean="0"/>
          </a:p>
          <a:p>
            <a:pPr lvl="1"/>
            <a:r>
              <a:rPr lang="es-ES" dirty="0" smtClean="0"/>
              <a:t>UML 2.0: La línea no posee orientación con flecha (en UML 1.0 sí tenía)</a:t>
            </a:r>
          </a:p>
          <a:p>
            <a:pPr lvl="1"/>
            <a:endParaRPr lang="es-ES" dirty="0" smtClean="0"/>
          </a:p>
          <a:p>
            <a:pPr lvl="1"/>
            <a:r>
              <a:rPr lang="es-ES" dirty="0" smtClean="0"/>
              <a:t>También denominada “Comunicación” por algunos autores</a:t>
            </a:r>
            <a:endParaRPr lang="es-ES" sz="4000" dirty="0" smtClean="0"/>
          </a:p>
        </p:txBody>
      </p:sp>
      <p:cxnSp>
        <p:nvCxnSpPr>
          <p:cNvPr id="18" name="17 Conector recto de flecha"/>
          <p:cNvCxnSpPr/>
          <p:nvPr/>
        </p:nvCxnSpPr>
        <p:spPr>
          <a:xfrm flipV="1">
            <a:off x="4499992" y="1628800"/>
            <a:ext cx="3456384" cy="21602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Simbología</a:t>
            </a:r>
            <a:endParaRPr lang="es-AR" dirty="0"/>
          </a:p>
        </p:txBody>
      </p:sp>
      <p:sp>
        <p:nvSpPr>
          <p:cNvPr id="6" name="2 Marcador de contenido"/>
          <p:cNvSpPr>
            <a:spLocks noGrp="1"/>
          </p:cNvSpPr>
          <p:nvPr>
            <p:ph idx="1"/>
          </p:nvPr>
        </p:nvSpPr>
        <p:spPr>
          <a:xfrm>
            <a:off x="457200" y="1196752"/>
            <a:ext cx="8229600" cy="4929411"/>
          </a:xfrm>
        </p:spPr>
        <p:txBody>
          <a:bodyPr>
            <a:normAutofit lnSpcReduction="10000"/>
          </a:bodyPr>
          <a:lstStyle/>
          <a:p>
            <a:r>
              <a:rPr lang="es-AR" sz="3900" dirty="0" smtClean="0"/>
              <a:t>Relación de Inclusión</a:t>
            </a:r>
            <a:br>
              <a:rPr lang="es-AR" sz="3900" dirty="0" smtClean="0"/>
            </a:br>
            <a:r>
              <a:rPr lang="es-AR" sz="3900" dirty="0" smtClean="0"/>
              <a:t/>
            </a:r>
            <a:br>
              <a:rPr lang="es-AR" sz="3900" dirty="0" smtClean="0"/>
            </a:br>
            <a:r>
              <a:rPr lang="es-AR" sz="3900" dirty="0" smtClean="0"/>
              <a:t/>
            </a:r>
            <a:br>
              <a:rPr lang="es-AR" sz="3900" dirty="0" smtClean="0"/>
            </a:br>
            <a:endParaRPr lang="es-AR" sz="3900" dirty="0" smtClean="0"/>
          </a:p>
          <a:p>
            <a:pPr lvl="1"/>
            <a:r>
              <a:rPr lang="es-ES" dirty="0" smtClean="0"/>
              <a:t>El CU </a:t>
            </a:r>
            <a:r>
              <a:rPr lang="es-ES" b="1" dirty="0" smtClean="0"/>
              <a:t>base</a:t>
            </a:r>
            <a:r>
              <a:rPr lang="es-ES" dirty="0" smtClean="0"/>
              <a:t> incorpora el comportamiento de otro (CU </a:t>
            </a:r>
            <a:r>
              <a:rPr lang="es-ES" b="1" dirty="0" err="1" smtClean="0"/>
              <a:t>incluído</a:t>
            </a:r>
            <a:r>
              <a:rPr lang="es-ES" dirty="0" smtClean="0"/>
              <a:t>)</a:t>
            </a:r>
            <a:endParaRPr lang="es-AR" sz="4000" dirty="0" smtClean="0"/>
          </a:p>
          <a:p>
            <a:pPr lvl="1"/>
            <a:r>
              <a:rPr lang="es-ES" dirty="0" smtClean="0"/>
              <a:t>Cada instanciación del CU </a:t>
            </a:r>
            <a:r>
              <a:rPr lang="es-ES" b="1" dirty="0" smtClean="0"/>
              <a:t>base</a:t>
            </a:r>
            <a:r>
              <a:rPr lang="es-ES" dirty="0" smtClean="0"/>
              <a:t> implica siempre la instanciación del CU </a:t>
            </a:r>
            <a:r>
              <a:rPr lang="es-ES" b="1" dirty="0" smtClean="0"/>
              <a:t>incluido</a:t>
            </a:r>
            <a:r>
              <a:rPr lang="es-ES" dirty="0" smtClean="0"/>
              <a:t>.</a:t>
            </a:r>
            <a:endParaRPr lang="es-AR" sz="4000" dirty="0" smtClean="0"/>
          </a:p>
          <a:p>
            <a:pPr lvl="1"/>
            <a:r>
              <a:rPr lang="es-AR" dirty="0" smtClean="0"/>
              <a:t>Objetivo: Reutilizar el comportamiento del CU </a:t>
            </a:r>
            <a:r>
              <a:rPr lang="es-AR" dirty="0" err="1" smtClean="0"/>
              <a:t>incluído</a:t>
            </a:r>
            <a:r>
              <a:rPr lang="es-AR" dirty="0" smtClean="0"/>
              <a:t> desde varios CU base.</a:t>
            </a:r>
            <a:endParaRPr lang="es-AR" sz="4000" dirty="0" smtClean="0"/>
          </a:p>
          <a:p>
            <a:pPr lvl="1"/>
            <a:r>
              <a:rPr lang="es-ES" dirty="0" smtClean="0"/>
              <a:t>UML 2.0: Reemplaza al «uses» de UML 1.0</a:t>
            </a:r>
            <a:endParaRPr lang="es-AR" sz="4000" dirty="0" smtClean="0"/>
          </a:p>
          <a:p>
            <a:pPr lvl="2"/>
            <a:endParaRPr lang="es-AR" dirty="0" smtClean="0"/>
          </a:p>
        </p:txBody>
      </p:sp>
      <p:pic>
        <p:nvPicPr>
          <p:cNvPr id="2053" name="Picture 5"/>
          <p:cNvPicPr>
            <a:picLocks noChangeAspect="1" noChangeArrowheads="1"/>
          </p:cNvPicPr>
          <p:nvPr/>
        </p:nvPicPr>
        <p:blipFill>
          <a:blip r:embed="rId2" cstate="print"/>
          <a:srcRect/>
          <a:stretch>
            <a:fillRect/>
          </a:stretch>
        </p:blipFill>
        <p:spPr bwMode="auto">
          <a:xfrm>
            <a:off x="2051720" y="1844824"/>
            <a:ext cx="5448300" cy="90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Contenido</a:t>
            </a:r>
            <a:endParaRPr lang="en-US" dirty="0"/>
          </a:p>
        </p:txBody>
      </p:sp>
      <p:sp>
        <p:nvSpPr>
          <p:cNvPr id="3" name="2 Marcador de contenido"/>
          <p:cNvSpPr>
            <a:spLocks noGrp="1"/>
          </p:cNvSpPr>
          <p:nvPr>
            <p:ph idx="1"/>
          </p:nvPr>
        </p:nvSpPr>
        <p:spPr/>
        <p:txBody>
          <a:bodyPr>
            <a:normAutofit lnSpcReduction="10000"/>
          </a:bodyPr>
          <a:lstStyle/>
          <a:p>
            <a:pPr>
              <a:buFont typeface="Wingdings" pitchFamily="2" charset="2"/>
              <a:buChar char="§"/>
            </a:pPr>
            <a:r>
              <a:rPr lang="es-AR" dirty="0" smtClean="0"/>
              <a:t>UML. Conceptos básicos</a:t>
            </a:r>
          </a:p>
          <a:p>
            <a:pPr>
              <a:buFont typeface="Wingdings" pitchFamily="2" charset="2"/>
              <a:buChar char="§"/>
            </a:pPr>
            <a:endParaRPr lang="es-AR" dirty="0" smtClean="0"/>
          </a:p>
          <a:p>
            <a:pPr>
              <a:buFont typeface="Wingdings" pitchFamily="2" charset="2"/>
              <a:buChar char="§"/>
            </a:pPr>
            <a:r>
              <a:rPr lang="es-AR" dirty="0" smtClean="0"/>
              <a:t>Casos de Uso. Concepto. </a:t>
            </a:r>
          </a:p>
          <a:p>
            <a:pPr lvl="1">
              <a:buFont typeface="Wingdings" pitchFamily="2" charset="2"/>
              <a:buChar char="§"/>
            </a:pPr>
            <a:r>
              <a:rPr lang="es-AR" dirty="0" smtClean="0"/>
              <a:t>CU de Negocio</a:t>
            </a:r>
          </a:p>
          <a:p>
            <a:pPr lvl="1">
              <a:buFont typeface="Wingdings" pitchFamily="2" charset="2"/>
              <a:buChar char="§"/>
            </a:pPr>
            <a:r>
              <a:rPr lang="es-AR" dirty="0" smtClean="0"/>
              <a:t>CU de Sistema</a:t>
            </a:r>
          </a:p>
          <a:p>
            <a:pPr>
              <a:buFont typeface="Wingdings" pitchFamily="2" charset="2"/>
              <a:buChar char="§"/>
            </a:pPr>
            <a:endParaRPr lang="es-AR" dirty="0" smtClean="0"/>
          </a:p>
          <a:p>
            <a:r>
              <a:rPr lang="es-AR" dirty="0" smtClean="0"/>
              <a:t>Diagrama de Casos de Uso (UML 2.0)</a:t>
            </a:r>
          </a:p>
          <a:p>
            <a:pPr>
              <a:buFont typeface="Wingdings" pitchFamily="2" charset="2"/>
              <a:buChar char="§"/>
            </a:pPr>
            <a:endParaRPr lang="es-AR" dirty="0" smtClean="0"/>
          </a:p>
          <a:p>
            <a:r>
              <a:rPr lang="es-AR" dirty="0" smtClean="0"/>
              <a:t>Especificación de Casos de Uso</a:t>
            </a:r>
          </a:p>
          <a:p>
            <a:endParaRPr lang="es-AR" dirty="0" smtClean="0"/>
          </a:p>
          <a:p>
            <a:r>
              <a:rPr lang="es-AR" dirty="0" smtClean="0"/>
              <a:t>Relación de Casos de Uso con otros  modelos UML</a:t>
            </a:r>
          </a:p>
          <a:p>
            <a:endParaRPr lang="es-AR" dirty="0" smtClean="0"/>
          </a:p>
          <a:p>
            <a:r>
              <a:rPr lang="es-AR" dirty="0" smtClean="0"/>
              <a:t>Lecturas complementarias</a:t>
            </a:r>
            <a:endParaRPr lang="es-ES" dirty="0" smtClean="0"/>
          </a:p>
          <a:p>
            <a:endParaRPr lang="es-ES" dirty="0" smtClean="0"/>
          </a:p>
          <a:p>
            <a:pPr>
              <a:buFont typeface="Wingdings" pitchFamily="2" charset="2"/>
              <a:buChar char="§"/>
            </a:pPr>
            <a:endParaRPr lang="es-ES" dirty="0"/>
          </a:p>
          <a:p>
            <a:endParaRPr lang="es-AR" dirty="0" smtClean="0"/>
          </a:p>
        </p:txBody>
      </p:sp>
      <p:sp>
        <p:nvSpPr>
          <p:cNvPr id="4" name="3 Marcador de número de diapositiva"/>
          <p:cNvSpPr>
            <a:spLocks noGrp="1"/>
          </p:cNvSpPr>
          <p:nvPr>
            <p:ph type="sldNum" sz="quarter" idx="4294967295"/>
          </p:nvPr>
        </p:nvSpPr>
        <p:spPr>
          <a:xfrm>
            <a:off x="8366720" y="6492240"/>
            <a:ext cx="762000" cy="365760"/>
          </a:xfrm>
        </p:spPr>
        <p:txBody>
          <a:bodyPr/>
          <a:lstStyle/>
          <a:p>
            <a:fld id="{132FADFE-3B8F-471C-ABF0-DBC7717ECBBC}" type="slidenum">
              <a:rPr lang="es-ES" smtClean="0"/>
              <a:pPr/>
              <a:t>2</a:t>
            </a:fld>
            <a:endParaRPr lang="es-ES" dirty="0"/>
          </a:p>
        </p:txBody>
      </p:sp>
    </p:spTree>
    <p:extLst>
      <p:ext uri="{BB962C8B-B14F-4D97-AF65-F5344CB8AC3E}">
        <p14:creationId xmlns="" xmlns:p14="http://schemas.microsoft.com/office/powerpoint/2010/main" val="682536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 Simbología</a:t>
            </a:r>
            <a:endParaRPr lang="es-AR" dirty="0"/>
          </a:p>
        </p:txBody>
      </p:sp>
      <p:sp>
        <p:nvSpPr>
          <p:cNvPr id="6" name="2 Marcador de contenido"/>
          <p:cNvSpPr>
            <a:spLocks noGrp="1"/>
          </p:cNvSpPr>
          <p:nvPr>
            <p:ph idx="1"/>
          </p:nvPr>
        </p:nvSpPr>
        <p:spPr>
          <a:xfrm>
            <a:off x="457200" y="1124744"/>
            <a:ext cx="8229600" cy="5001419"/>
          </a:xfrm>
        </p:spPr>
        <p:txBody>
          <a:bodyPr>
            <a:normAutofit/>
          </a:bodyPr>
          <a:lstStyle/>
          <a:p>
            <a:r>
              <a:rPr lang="es-AR" sz="3600" dirty="0" smtClean="0"/>
              <a:t>Relación de Extensión</a:t>
            </a:r>
            <a:br>
              <a:rPr lang="es-AR" sz="3600" dirty="0" smtClean="0"/>
            </a:br>
            <a:r>
              <a:rPr lang="es-AR" sz="3600" dirty="0" smtClean="0"/>
              <a:t/>
            </a:r>
            <a:br>
              <a:rPr lang="es-AR" sz="3600" dirty="0" smtClean="0"/>
            </a:br>
            <a:endParaRPr lang="es-AR" sz="3600" dirty="0" smtClean="0"/>
          </a:p>
          <a:p>
            <a:pPr lvl="1"/>
            <a:r>
              <a:rPr lang="es-ES" dirty="0" smtClean="0"/>
              <a:t>El CU </a:t>
            </a:r>
            <a:r>
              <a:rPr lang="es-ES" b="1" dirty="0" smtClean="0"/>
              <a:t>base</a:t>
            </a:r>
            <a:r>
              <a:rPr lang="es-ES" dirty="0" smtClean="0"/>
              <a:t> incorpora de manera condicional el comportamiento del CU </a:t>
            </a:r>
            <a:r>
              <a:rPr lang="es-ES" b="1" dirty="0" smtClean="0"/>
              <a:t>extendido</a:t>
            </a:r>
            <a:endParaRPr lang="es-AR" sz="4000" dirty="0" smtClean="0"/>
          </a:p>
          <a:p>
            <a:pPr lvl="1"/>
            <a:r>
              <a:rPr lang="es-ES" dirty="0" smtClean="0"/>
              <a:t>Modela comportamiento opcional del sistema, (controlado por decisiones del usuario, el estado del sistema o condiciones del contexto)</a:t>
            </a:r>
            <a:endParaRPr lang="es-AR" sz="9200" dirty="0" smtClean="0"/>
          </a:p>
          <a:p>
            <a:pPr lvl="2"/>
            <a:endParaRPr lang="es-AR" dirty="0" smtClean="0"/>
          </a:p>
        </p:txBody>
      </p:sp>
      <p:pic>
        <p:nvPicPr>
          <p:cNvPr id="5" name="Picture 5"/>
          <p:cNvPicPr>
            <a:picLocks noChangeAspect="1" noChangeArrowheads="1"/>
          </p:cNvPicPr>
          <p:nvPr/>
        </p:nvPicPr>
        <p:blipFill>
          <a:blip r:embed="rId2" cstate="print"/>
          <a:srcRect/>
          <a:stretch>
            <a:fillRect/>
          </a:stretch>
        </p:blipFill>
        <p:spPr bwMode="auto">
          <a:xfrm>
            <a:off x="1979712" y="1916832"/>
            <a:ext cx="5448300" cy="90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Simbología</a:t>
            </a:r>
            <a:endParaRPr lang="es-AR" dirty="0"/>
          </a:p>
        </p:txBody>
      </p:sp>
      <p:sp>
        <p:nvSpPr>
          <p:cNvPr id="6" name="2 Marcador de contenido"/>
          <p:cNvSpPr>
            <a:spLocks noGrp="1"/>
          </p:cNvSpPr>
          <p:nvPr>
            <p:ph idx="1"/>
          </p:nvPr>
        </p:nvSpPr>
        <p:spPr>
          <a:xfrm>
            <a:off x="457200" y="1124744"/>
            <a:ext cx="8229600" cy="5001419"/>
          </a:xfrm>
        </p:spPr>
        <p:txBody>
          <a:bodyPr>
            <a:normAutofit/>
          </a:bodyPr>
          <a:lstStyle/>
          <a:p>
            <a:r>
              <a:rPr lang="es-AR" sz="3600" dirty="0" smtClean="0"/>
              <a:t>Relación de Generalización</a:t>
            </a:r>
            <a:br>
              <a:rPr lang="es-AR" sz="3600" dirty="0" smtClean="0"/>
            </a:br>
            <a:r>
              <a:rPr lang="es-AR" sz="3600" dirty="0" smtClean="0"/>
              <a:t/>
            </a:r>
            <a:br>
              <a:rPr lang="es-AR" sz="3600" dirty="0" smtClean="0"/>
            </a:br>
            <a:endParaRPr lang="es-AR" sz="3600" dirty="0" smtClean="0"/>
          </a:p>
          <a:p>
            <a:pPr lvl="1"/>
            <a:r>
              <a:rPr lang="es-ES" dirty="0" smtClean="0"/>
              <a:t>Un CU </a:t>
            </a:r>
            <a:r>
              <a:rPr lang="es-ES" b="1" dirty="0" smtClean="0"/>
              <a:t>particular</a:t>
            </a:r>
            <a:r>
              <a:rPr lang="es-ES" dirty="0" smtClean="0"/>
              <a:t> hereda el comportamiento y el significado de otro CU </a:t>
            </a:r>
            <a:r>
              <a:rPr lang="es-ES" b="1" dirty="0" smtClean="0"/>
              <a:t>general</a:t>
            </a:r>
            <a:r>
              <a:rPr lang="es-ES" dirty="0" smtClean="0"/>
              <a:t>.</a:t>
            </a:r>
            <a:endParaRPr lang="es-AR" sz="4000" dirty="0" smtClean="0"/>
          </a:p>
          <a:p>
            <a:pPr lvl="1"/>
            <a:r>
              <a:rPr lang="es-ES" dirty="0" smtClean="0"/>
              <a:t>El CU </a:t>
            </a:r>
            <a:r>
              <a:rPr lang="es-ES" b="1" dirty="0" smtClean="0"/>
              <a:t>particular</a:t>
            </a:r>
            <a:r>
              <a:rPr lang="es-ES" dirty="0" smtClean="0"/>
              <a:t> puede agregar comportamiento o reemplazar el comportamiento del CU </a:t>
            </a:r>
            <a:r>
              <a:rPr lang="es-ES" b="1" dirty="0" smtClean="0"/>
              <a:t>general</a:t>
            </a:r>
            <a:endParaRPr lang="es-AR" sz="4000" b="1" dirty="0" smtClean="0"/>
          </a:p>
          <a:p>
            <a:pPr lvl="1"/>
            <a:endParaRPr lang="es-AR" dirty="0" smtClean="0"/>
          </a:p>
        </p:txBody>
      </p:sp>
      <p:pic>
        <p:nvPicPr>
          <p:cNvPr id="3076" name="Picture 4"/>
          <p:cNvPicPr>
            <a:picLocks noChangeAspect="1" noChangeArrowheads="1"/>
          </p:cNvPicPr>
          <p:nvPr/>
        </p:nvPicPr>
        <p:blipFill>
          <a:blip r:embed="rId2" cstate="print"/>
          <a:srcRect/>
          <a:stretch>
            <a:fillRect/>
          </a:stretch>
        </p:blipFill>
        <p:spPr bwMode="auto">
          <a:xfrm>
            <a:off x="2051720" y="1844824"/>
            <a:ext cx="5324475" cy="90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CU - Ejemplo</a:t>
            </a:r>
            <a:endParaRPr lang="es-AR" dirty="0"/>
          </a:p>
        </p:txBody>
      </p:sp>
      <p:pic>
        <p:nvPicPr>
          <p:cNvPr id="13324" name="Picture 12"/>
          <p:cNvPicPr>
            <a:picLocks noChangeAspect="1" noChangeArrowheads="1"/>
          </p:cNvPicPr>
          <p:nvPr/>
        </p:nvPicPr>
        <p:blipFill>
          <a:blip r:embed="rId2" cstate="print"/>
          <a:srcRect/>
          <a:stretch>
            <a:fillRect/>
          </a:stretch>
        </p:blipFill>
        <p:spPr bwMode="auto">
          <a:xfrm>
            <a:off x="63946" y="1008087"/>
            <a:ext cx="89725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a:t>
            </a:r>
            <a:br>
              <a:rPr lang="es-AR" dirty="0" smtClean="0"/>
            </a:br>
            <a:r>
              <a:rPr lang="es-AR" dirty="0" smtClean="0"/>
              <a:t>Casos de Uso</a:t>
            </a:r>
          </a:p>
        </p:txBody>
      </p:sp>
      <p:sp>
        <p:nvSpPr>
          <p:cNvPr id="3" name="2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696126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CU – Especificación (Plantilla - I)</a:t>
            </a:r>
            <a:endParaRPr lang="es-AR" dirty="0"/>
          </a:p>
        </p:txBody>
      </p:sp>
      <p:sp>
        <p:nvSpPr>
          <p:cNvPr id="4" name="2 Marcador de contenido"/>
          <p:cNvSpPr txBox="1">
            <a:spLocks/>
          </p:cNvSpPr>
          <p:nvPr/>
        </p:nvSpPr>
        <p:spPr>
          <a:xfrm>
            <a:off x="457200" y="1124744"/>
            <a:ext cx="8229600" cy="5001419"/>
          </a:xfrm>
          <a:prstGeom prst="rect">
            <a:avLst/>
          </a:prstGeom>
        </p:spPr>
        <p:txBody>
          <a:bodyPr vert="horz">
            <a:normAutofit/>
          </a:bodyPr>
          <a:lstStyle/>
          <a:p>
            <a:pPr marL="514350" lvl="0" indent="-514350">
              <a:buFont typeface="+mj-lt"/>
              <a:buAutoNum type="arabicPeriod"/>
            </a:pPr>
            <a:r>
              <a:rPr lang="es-ES_tradnl" sz="2400" dirty="0" smtClean="0">
                <a:latin typeface="+mj-lt"/>
              </a:rPr>
              <a:t>Código y Nombre del Caso de Uso</a:t>
            </a:r>
          </a:p>
          <a:p>
            <a:pPr marL="514350" lvl="0" indent="-514350">
              <a:buFont typeface="+mj-lt"/>
              <a:buAutoNum type="arabicPeriod"/>
            </a:pPr>
            <a:endParaRPr lang="es-AR" sz="2400" dirty="0" smtClean="0">
              <a:latin typeface="+mj-lt"/>
            </a:endParaRPr>
          </a:p>
          <a:p>
            <a:pPr marL="514350" lvl="0" indent="-514350">
              <a:buFont typeface="+mj-lt"/>
              <a:buAutoNum type="arabicPeriod"/>
            </a:pPr>
            <a:r>
              <a:rPr lang="es-AR" sz="2400" dirty="0" smtClean="0">
                <a:latin typeface="+mj-lt"/>
              </a:rPr>
              <a:t>Historial de Revisiones</a:t>
            </a:r>
          </a:p>
          <a:p>
            <a:pPr marL="514350" lvl="0" indent="-514350">
              <a:buFont typeface="+mj-lt"/>
              <a:buAutoNum type="arabicPeriod"/>
            </a:pPr>
            <a:endParaRPr lang="es-AR" sz="2400" dirty="0" smtClean="0">
              <a:latin typeface="+mj-lt"/>
            </a:endParaRPr>
          </a:p>
          <a:p>
            <a:pPr marL="514350" lvl="0" indent="-514350">
              <a:buFont typeface="+mj-lt"/>
              <a:buAutoNum type="arabicPeriod"/>
            </a:pPr>
            <a:r>
              <a:rPr lang="es-ES_tradnl" sz="2400" dirty="0" smtClean="0">
                <a:latin typeface="+mj-lt"/>
              </a:rPr>
              <a:t>Actores involucrados</a:t>
            </a:r>
          </a:p>
          <a:p>
            <a:pPr marL="514350" lvl="0" indent="-514350">
              <a:buFont typeface="+mj-lt"/>
              <a:buAutoNum type="arabicPeriod"/>
            </a:pPr>
            <a:endParaRPr lang="es-ES_tradnl" sz="2400" dirty="0" smtClean="0">
              <a:latin typeface="+mj-lt"/>
            </a:endParaRPr>
          </a:p>
          <a:p>
            <a:pPr marL="514350" lvl="0" indent="-514350">
              <a:buFont typeface="+mj-lt"/>
              <a:buAutoNum type="arabicPeriod"/>
            </a:pPr>
            <a:r>
              <a:rPr lang="es-ES_tradnl" sz="2400" dirty="0" smtClean="0">
                <a:latin typeface="+mj-lt"/>
              </a:rPr>
              <a:t>Descripción</a:t>
            </a:r>
          </a:p>
          <a:p>
            <a:pPr marL="514350" lvl="0" indent="-514350">
              <a:buFont typeface="+mj-lt"/>
              <a:buAutoNum type="arabicPeriod"/>
            </a:pPr>
            <a:endParaRPr lang="es-ES_tradnl" sz="2400" dirty="0" smtClean="0">
              <a:latin typeface="+mj-lt"/>
            </a:endParaRPr>
          </a:p>
          <a:p>
            <a:pPr marL="514350" lvl="0" indent="-514350">
              <a:buFont typeface="+mj-lt"/>
              <a:buAutoNum type="arabicPeriod"/>
            </a:pPr>
            <a:r>
              <a:rPr lang="es-ES_tradnl" sz="2350" dirty="0" smtClean="0">
                <a:latin typeface="+mj-lt"/>
              </a:rPr>
              <a:t>Disparador </a:t>
            </a:r>
            <a:r>
              <a:rPr lang="es-ES_tradnl" sz="2350" dirty="0" smtClean="0"/>
              <a:t>o </a:t>
            </a:r>
            <a:r>
              <a:rPr lang="es-ES_tradnl" sz="2350" dirty="0" err="1" smtClean="0">
                <a:latin typeface="+mj-lt"/>
              </a:rPr>
              <a:t>Trigger</a:t>
            </a:r>
            <a:endParaRPr lang="es-ES_tradnl" sz="2350" dirty="0" smtClean="0">
              <a:latin typeface="+mj-lt"/>
            </a:endParaRPr>
          </a:p>
          <a:p>
            <a:pPr marL="514350" lvl="0" indent="-514350">
              <a:buFont typeface="+mj-lt"/>
              <a:buAutoNum type="arabicPeriod"/>
            </a:pPr>
            <a:endParaRPr lang="es-ES_tradnl" sz="2350" dirty="0" smtClean="0">
              <a:latin typeface="+mj-lt"/>
            </a:endParaRPr>
          </a:p>
          <a:p>
            <a:pPr marL="514350" lvl="0" indent="-514350">
              <a:buFont typeface="+mj-lt"/>
              <a:buAutoNum type="arabicPeriod"/>
            </a:pPr>
            <a:r>
              <a:rPr lang="es-ES_tradnl" sz="2400" dirty="0" smtClean="0">
                <a:latin typeface="+mj-lt"/>
              </a:rPr>
              <a:t>Precondiciones</a:t>
            </a:r>
          </a:p>
          <a:p>
            <a:pPr marL="514350" lvl="0" indent="-514350">
              <a:buFont typeface="+mj-lt"/>
              <a:buAutoNum type="arabicPeriod"/>
            </a:pPr>
            <a:endParaRPr lang="es-ES_tradnl" sz="2400" dirty="0" smtClean="0">
              <a:latin typeface="+mj-lt"/>
            </a:endParaRPr>
          </a:p>
          <a:p>
            <a:pPr marL="514350" lvl="0" indent="-514350">
              <a:buFont typeface="+mj-lt"/>
              <a:buAutoNum type="arabicPeriod"/>
            </a:pPr>
            <a:r>
              <a:rPr lang="es-ES_tradnl" sz="2400" dirty="0" smtClean="0">
                <a:latin typeface="+mj-lt"/>
              </a:rPr>
              <a:t>Camino básico</a:t>
            </a:r>
            <a:endParaRPr lang="es-AR" sz="2400" dirty="0"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CU - Especificación (Plantilla - II)</a:t>
            </a:r>
            <a:endParaRPr lang="es-AR" dirty="0"/>
          </a:p>
        </p:txBody>
      </p:sp>
      <p:sp>
        <p:nvSpPr>
          <p:cNvPr id="4" name="2 Marcador de contenido"/>
          <p:cNvSpPr txBox="1">
            <a:spLocks/>
          </p:cNvSpPr>
          <p:nvPr/>
        </p:nvSpPr>
        <p:spPr>
          <a:xfrm>
            <a:off x="457200" y="1124744"/>
            <a:ext cx="8229600" cy="5001419"/>
          </a:xfrm>
          <a:prstGeom prst="rect">
            <a:avLst/>
          </a:prstGeom>
        </p:spPr>
        <p:txBody>
          <a:bodyPr vert="horz">
            <a:normAutofit/>
          </a:bodyPr>
          <a:lstStyle/>
          <a:p>
            <a:pPr marL="514350" lvl="0" indent="-514350">
              <a:buFont typeface="+mj-lt"/>
              <a:buAutoNum type="arabicPeriod" startAt="8"/>
            </a:pPr>
            <a:r>
              <a:rPr lang="es-ES_tradnl" sz="2400" dirty="0" smtClean="0">
                <a:latin typeface="+mj-lt"/>
              </a:rPr>
              <a:t>Postcondiciones</a:t>
            </a:r>
          </a:p>
          <a:p>
            <a:pPr marL="514350" lvl="0" indent="-514350">
              <a:buFont typeface="+mj-lt"/>
              <a:buAutoNum type="arabicPeriod" startAt="8"/>
            </a:pPr>
            <a:endParaRPr lang="es-ES_tradnl" sz="2400" dirty="0" smtClean="0">
              <a:latin typeface="+mj-lt"/>
            </a:endParaRPr>
          </a:p>
          <a:p>
            <a:pPr marL="514350" lvl="0" indent="-514350">
              <a:buFont typeface="+mj-lt"/>
              <a:buAutoNum type="arabicPeriod" startAt="8"/>
            </a:pPr>
            <a:r>
              <a:rPr lang="es-ES_tradnl" sz="2400" dirty="0" smtClean="0">
                <a:latin typeface="+mj-lt"/>
              </a:rPr>
              <a:t>Caminos alternativos</a:t>
            </a:r>
          </a:p>
          <a:p>
            <a:pPr marL="514350" lvl="0" indent="-514350">
              <a:buFont typeface="+mj-lt"/>
              <a:buAutoNum type="arabicPeriod" startAt="8"/>
            </a:pPr>
            <a:endParaRPr lang="es-ES_tradnl" sz="2400" dirty="0" smtClean="0">
              <a:latin typeface="+mj-lt"/>
            </a:endParaRPr>
          </a:p>
          <a:p>
            <a:pPr marL="514350" lvl="0" indent="-514350">
              <a:buFont typeface="+mj-lt"/>
              <a:buAutoNum type="arabicPeriod" startAt="8"/>
            </a:pPr>
            <a:r>
              <a:rPr lang="es-ES_tradnl" sz="2400" dirty="0" smtClean="0">
                <a:latin typeface="+mj-lt"/>
              </a:rPr>
              <a:t>Excepciones</a:t>
            </a:r>
            <a:endParaRPr lang="es-AR" sz="2400" dirty="0" smtClean="0">
              <a:latin typeface="+mj-lt"/>
            </a:endParaRPr>
          </a:p>
          <a:p>
            <a:pPr marL="514350" lvl="0" indent="-514350">
              <a:buFont typeface="+mj-lt"/>
              <a:buAutoNum type="arabicPeriod" startAt="8"/>
            </a:pPr>
            <a:endParaRPr lang="es-AR" sz="2400" dirty="0" smtClean="0">
              <a:latin typeface="+mj-lt"/>
            </a:endParaRPr>
          </a:p>
          <a:p>
            <a:pPr marL="514350" lvl="0" indent="-514350">
              <a:buFont typeface="+mj-lt"/>
              <a:buAutoNum type="arabicPeriod" startAt="8"/>
            </a:pPr>
            <a:r>
              <a:rPr lang="es-ES_tradnl" sz="2400" dirty="0" smtClean="0">
                <a:latin typeface="+mj-lt"/>
              </a:rPr>
              <a:t>Casos de uso vinculados y puntos de extensión</a:t>
            </a:r>
            <a:endParaRPr lang="es-AR" sz="2400" dirty="0" smtClean="0">
              <a:latin typeface="+mj-lt"/>
            </a:endParaRPr>
          </a:p>
          <a:p>
            <a:pPr marL="514350" lvl="0" indent="-514350">
              <a:buFont typeface="+mj-lt"/>
              <a:buAutoNum type="arabicPeriod" startAt="8"/>
            </a:pPr>
            <a:endParaRPr lang="es-ES_tradnl" sz="2400" dirty="0" smtClean="0">
              <a:latin typeface="+mj-lt"/>
            </a:endParaRPr>
          </a:p>
          <a:p>
            <a:pPr marL="514350" lvl="0" indent="-514350">
              <a:buFont typeface="+mj-lt"/>
              <a:buAutoNum type="arabicPeriod" startAt="8"/>
            </a:pPr>
            <a:r>
              <a:rPr lang="es-ES_tradnl" sz="2400" dirty="0" smtClean="0">
                <a:latin typeface="+mj-lt"/>
              </a:rPr>
              <a:t>Requisitos complementarios</a:t>
            </a:r>
          </a:p>
          <a:p>
            <a:pPr marL="514350" lvl="0" indent="-514350">
              <a:buFont typeface="+mj-lt"/>
              <a:buAutoNum type="arabicPeriod" startAt="8"/>
            </a:pPr>
            <a:endParaRPr lang="es-AR" sz="2400" dirty="0" smtClean="0">
              <a:latin typeface="+mj-lt"/>
            </a:endParaRPr>
          </a:p>
          <a:p>
            <a:pPr marL="514350" indent="-514350">
              <a:buFont typeface="+mj-lt"/>
              <a:buAutoNum type="arabicPeriod" startAt="8"/>
            </a:pPr>
            <a:r>
              <a:rPr lang="es-ES_tradnl" sz="2400" dirty="0" smtClean="0">
                <a:latin typeface="+mj-lt"/>
              </a:rPr>
              <a:t>Comentarios adicionales</a:t>
            </a:r>
            <a:endParaRPr lang="es-AR" sz="2400" dirty="0" smtClean="0">
              <a:latin typeface="+mj-lt"/>
            </a:endParaRP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endParaRPr kumimoji="0" lang="es-AR" sz="24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 Especificación (Ejemplo - I)</a:t>
            </a:r>
            <a:endParaRPr lang="en-US" dirty="0"/>
          </a:p>
        </p:txBody>
      </p:sp>
      <p:sp>
        <p:nvSpPr>
          <p:cNvPr id="3" name="2 Marcador de contenido"/>
          <p:cNvSpPr>
            <a:spLocks noGrp="1"/>
          </p:cNvSpPr>
          <p:nvPr>
            <p:ph idx="1"/>
          </p:nvPr>
        </p:nvSpPr>
        <p:spPr/>
        <p:txBody>
          <a:bodyPr>
            <a:normAutofit/>
          </a:bodyPr>
          <a:lstStyle/>
          <a:p>
            <a:pPr marL="514350" lvl="0" indent="-514350">
              <a:buFont typeface="+mj-lt"/>
              <a:buAutoNum type="arabicPeriod"/>
            </a:pPr>
            <a:r>
              <a:rPr lang="es-ES_tradnl" dirty="0" smtClean="0"/>
              <a:t>CU 01 – </a:t>
            </a:r>
            <a:r>
              <a:rPr lang="es-AR" dirty="0" smtClean="0"/>
              <a:t>Registrar Factura</a:t>
            </a:r>
          </a:p>
          <a:p>
            <a:pPr marL="514350" lvl="0" indent="-514350">
              <a:buFont typeface="+mj-lt"/>
              <a:buAutoNum type="arabicPeriod"/>
            </a:pPr>
            <a:r>
              <a:rPr lang="es-AR" dirty="0" smtClean="0"/>
              <a:t>Versión 1.0 – 01/08/2013 - </a:t>
            </a:r>
            <a:r>
              <a:rPr lang="es-ES_tradnl" dirty="0" smtClean="0"/>
              <a:t>Autor: Juan Pérez</a:t>
            </a:r>
          </a:p>
          <a:p>
            <a:pPr marL="514350" indent="-514350">
              <a:buFont typeface="+mj-lt"/>
              <a:buAutoNum type="arabicPeriod"/>
            </a:pPr>
            <a:r>
              <a:rPr lang="es-ES_tradnl" dirty="0" smtClean="0"/>
              <a:t>Actores involucrados: AC: Administrativo Compras</a:t>
            </a:r>
          </a:p>
          <a:p>
            <a:pPr marL="514350" lvl="0" indent="-514350">
              <a:buFont typeface="+mj-lt"/>
              <a:buAutoNum type="arabicPeriod"/>
            </a:pPr>
            <a:r>
              <a:rPr lang="es-ES_tradnl" dirty="0" smtClean="0"/>
              <a:t>Descripción: Utilizado para registrar Facturas de proveedores locales o del exterior</a:t>
            </a:r>
          </a:p>
          <a:p>
            <a:pPr marL="514350" lvl="0" indent="-514350">
              <a:buFont typeface="+mj-lt"/>
              <a:buAutoNum type="arabicPeriod"/>
            </a:pPr>
            <a:r>
              <a:rPr lang="es-ES_tradnl" dirty="0" smtClean="0"/>
              <a:t>Disparador o </a:t>
            </a:r>
            <a:r>
              <a:rPr lang="es-ES_tradnl" dirty="0" err="1" smtClean="0"/>
              <a:t>Trigger</a:t>
            </a:r>
            <a:r>
              <a:rPr lang="es-ES_tradnl" dirty="0" smtClean="0"/>
              <a:t>: Ante la llegada de una nueva Factura de un Proveedor</a:t>
            </a:r>
          </a:p>
          <a:p>
            <a:pPr marL="514350" lvl="0" indent="-514350">
              <a:buFont typeface="+mj-lt"/>
              <a:buAutoNum type="arabicPeriod"/>
            </a:pPr>
            <a:r>
              <a:rPr lang="es-ES_tradnl" dirty="0" smtClean="0"/>
              <a:t>Precondiciones: </a:t>
            </a:r>
          </a:p>
          <a:p>
            <a:pPr marL="806958" lvl="1" indent="-514350">
              <a:buFont typeface="+mj-lt"/>
              <a:buAutoNum type="arabicPeriod"/>
            </a:pPr>
            <a:r>
              <a:rPr lang="es-ES_tradnl" dirty="0" smtClean="0"/>
              <a:t>El proveedor debe estar previamente ingresado en el sistema</a:t>
            </a:r>
            <a:endParaRPr lang="en-US" dirty="0"/>
          </a:p>
        </p:txBody>
      </p:sp>
    </p:spTree>
    <p:extLst>
      <p:ext uri="{BB962C8B-B14F-4D97-AF65-F5344CB8AC3E}">
        <p14:creationId xmlns="" xmlns:p14="http://schemas.microsoft.com/office/powerpoint/2010/main" val="1225052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AR" dirty="0" smtClean="0"/>
              <a:t>CU - Especificación (Ejemplo - II)</a:t>
            </a:r>
            <a:endParaRPr lang="es-ES" dirty="0" smtClean="0"/>
          </a:p>
        </p:txBody>
      </p:sp>
      <p:sp>
        <p:nvSpPr>
          <p:cNvPr id="11267" name="Rectangle 3"/>
          <p:cNvSpPr>
            <a:spLocks noGrp="1" noChangeArrowheads="1"/>
          </p:cNvSpPr>
          <p:nvPr>
            <p:ph idx="1"/>
          </p:nvPr>
        </p:nvSpPr>
        <p:spPr>
          <a:xfrm>
            <a:off x="179513" y="1052736"/>
            <a:ext cx="8763596" cy="5233784"/>
          </a:xfrm>
        </p:spPr>
        <p:txBody>
          <a:bodyPr>
            <a:normAutofit fontScale="77500" lnSpcReduction="20000"/>
          </a:bodyPr>
          <a:lstStyle/>
          <a:p>
            <a:pPr marL="514350" lvl="0" indent="-514350">
              <a:buFont typeface="+mj-lt"/>
              <a:buAutoNum type="arabicPeriod" startAt="7"/>
            </a:pPr>
            <a:r>
              <a:rPr lang="es-ES_tradnl" dirty="0" smtClean="0"/>
              <a:t>Camino básico </a:t>
            </a:r>
          </a:p>
          <a:p>
            <a:pPr marL="806958" lvl="1" indent="-514350">
              <a:buFont typeface="+mj-lt"/>
              <a:buAutoNum type="arabicPeriod"/>
            </a:pPr>
            <a:r>
              <a:rPr lang="es-ES_tradnl" dirty="0" smtClean="0"/>
              <a:t>El AC ingresa a la opción “Registrar Factura”</a:t>
            </a:r>
          </a:p>
          <a:p>
            <a:pPr marL="806958" lvl="1" indent="-514350">
              <a:buFont typeface="+mj-lt"/>
              <a:buAutoNum type="arabicPeriod"/>
            </a:pPr>
            <a:r>
              <a:rPr lang="es-ES_tradnl" dirty="0" smtClean="0"/>
              <a:t>El Sistema muestra un listado de proveedores habilitados</a:t>
            </a:r>
          </a:p>
          <a:p>
            <a:pPr marL="806958" lvl="1" indent="-514350">
              <a:buFont typeface="+mj-lt"/>
              <a:buAutoNum type="arabicPeriod"/>
            </a:pPr>
            <a:r>
              <a:rPr lang="es-ES_tradnl" dirty="0" smtClean="0"/>
              <a:t>El AC selecciona un proveedor de mercado local</a:t>
            </a:r>
          </a:p>
          <a:p>
            <a:pPr marL="806958" lvl="1" indent="-514350">
              <a:buFont typeface="+mj-lt"/>
              <a:buAutoNum type="arabicPeriod"/>
            </a:pPr>
            <a:r>
              <a:rPr lang="es-ES_tradnl" dirty="0" smtClean="0"/>
              <a:t>El AC ingresa los datos de cabecera de la </a:t>
            </a:r>
            <a:r>
              <a:rPr lang="es-ES_tradnl" dirty="0" smtClean="0"/>
              <a:t>factura (Ver “Datos </a:t>
            </a:r>
            <a:r>
              <a:rPr lang="es-ES_tradnl" dirty="0" smtClean="0"/>
              <a:t>Factura”)</a:t>
            </a:r>
            <a:endParaRPr lang="es-ES_tradnl" dirty="0" smtClean="0"/>
          </a:p>
          <a:p>
            <a:pPr marL="806958" lvl="1" indent="-514350">
              <a:buFont typeface="+mj-lt"/>
              <a:buAutoNum type="arabicPeriod"/>
            </a:pPr>
            <a:r>
              <a:rPr lang="es-AR" dirty="0" smtClean="0"/>
              <a:t>Por cada artículo comprado:</a:t>
            </a:r>
          </a:p>
          <a:p>
            <a:pPr marL="1072134" lvl="2" indent="-514350">
              <a:buFont typeface="+mj-lt"/>
              <a:buAutoNum type="arabicPeriod"/>
            </a:pPr>
            <a:r>
              <a:rPr lang="es-ES_tradnl" sz="2300" dirty="0" smtClean="0"/>
              <a:t>El AC ingresa los datos del artículo solicitado (Ver “Datos Artículo”)</a:t>
            </a:r>
          </a:p>
          <a:p>
            <a:pPr marL="806958" lvl="1" indent="-514350">
              <a:buFont typeface="+mj-lt"/>
              <a:buAutoNum type="arabicPeriod"/>
            </a:pPr>
            <a:r>
              <a:rPr lang="es-AR" dirty="0" smtClean="0"/>
              <a:t>Por cada concepto adicional de factura:</a:t>
            </a:r>
          </a:p>
          <a:p>
            <a:pPr marL="1072134" lvl="2" indent="-514350">
              <a:buFont typeface="+mj-lt"/>
              <a:buAutoNum type="arabicPeriod"/>
            </a:pPr>
            <a:r>
              <a:rPr lang="es-ES_tradnl" sz="2300" dirty="0" smtClean="0"/>
              <a:t>El AC ingresa los datos del concepto adicional de factura (Ver “Datos Conceptos Adicionales”)</a:t>
            </a:r>
          </a:p>
          <a:p>
            <a:pPr marL="806958" lvl="1" indent="-514350">
              <a:buFont typeface="+mj-lt"/>
              <a:buAutoNum type="arabicPeriod"/>
            </a:pPr>
            <a:r>
              <a:rPr lang="es-AR" dirty="0" smtClean="0"/>
              <a:t>El </a:t>
            </a:r>
            <a:r>
              <a:rPr lang="es-ES_tradnl" dirty="0" smtClean="0"/>
              <a:t>AC</a:t>
            </a:r>
            <a:r>
              <a:rPr lang="es-AR" dirty="0" smtClean="0"/>
              <a:t> selecciona opción de fin de operación</a:t>
            </a:r>
          </a:p>
          <a:p>
            <a:pPr marL="806958" lvl="1" indent="-514350">
              <a:buFont typeface="+mj-lt"/>
              <a:buAutoNum type="arabicPeriod"/>
            </a:pPr>
            <a:r>
              <a:rPr lang="es-AR" dirty="0" smtClean="0"/>
              <a:t>El Sistema calcula el total de impuestos de la factura mediante “CU 02 – Calcular Impuestos”</a:t>
            </a:r>
          </a:p>
          <a:p>
            <a:pPr marL="806958" lvl="1" indent="-514350">
              <a:buFont typeface="+mj-lt"/>
              <a:buAutoNum type="arabicPeriod"/>
            </a:pPr>
            <a:r>
              <a:rPr lang="es-AR" dirty="0" smtClean="0"/>
              <a:t>El Sistema calcula el importe total de la Factura y pide confirmación</a:t>
            </a:r>
          </a:p>
          <a:p>
            <a:pPr marL="806958" lvl="1" indent="-514350">
              <a:buFont typeface="+mj-lt"/>
              <a:buAutoNum type="arabicPeriod"/>
            </a:pPr>
            <a:r>
              <a:rPr lang="es-AR" dirty="0" smtClean="0"/>
              <a:t>El </a:t>
            </a:r>
            <a:r>
              <a:rPr lang="es-ES_tradnl" dirty="0" smtClean="0"/>
              <a:t>AC</a:t>
            </a:r>
            <a:r>
              <a:rPr lang="es-AR" dirty="0" smtClean="0"/>
              <a:t> confirma el ingreso de la Factura</a:t>
            </a:r>
          </a:p>
          <a:p>
            <a:pPr marL="806958" lvl="1" indent="-514350">
              <a:buFont typeface="+mj-lt"/>
              <a:buAutoNum type="arabicPeriod"/>
            </a:pPr>
            <a:r>
              <a:rPr lang="es-AR" dirty="0" smtClean="0"/>
              <a:t>El Sistema afecta el stock pendiente de ingreso de la mercadería solicitada</a:t>
            </a:r>
          </a:p>
          <a:p>
            <a:pPr marL="806958" lvl="1" indent="-514350">
              <a:buFont typeface="+mj-lt"/>
              <a:buAutoNum type="arabicPeriod"/>
            </a:pPr>
            <a:r>
              <a:rPr lang="es-AR" dirty="0" smtClean="0"/>
              <a:t>El Sistema registra la Factura.</a:t>
            </a:r>
            <a:r>
              <a:rPr lang="es-ES_tradnl" dirty="0" smtClean="0"/>
              <a:t> Si el importe es &lt;$1000 queda en estado “Pendiente de Pago</a:t>
            </a:r>
            <a:r>
              <a:rPr lang="es-ES_tradnl" dirty="0" smtClean="0"/>
              <a:t>”, caso contrario </a:t>
            </a:r>
            <a:r>
              <a:rPr lang="es-ES_tradnl" dirty="0" smtClean="0"/>
              <a:t>“Pendiente de Autorización</a:t>
            </a:r>
            <a:r>
              <a:rPr lang="es-ES_tradnl" dirty="0" smtClean="0"/>
              <a:t>”. Se informa </a:t>
            </a:r>
            <a:r>
              <a:rPr lang="es-AR" dirty="0" smtClean="0"/>
              <a:t>operación </a:t>
            </a:r>
            <a:r>
              <a:rPr lang="es-ES_tradnl" dirty="0" smtClean="0"/>
              <a:t>exitosa </a:t>
            </a:r>
            <a:r>
              <a:rPr lang="es-ES_tradnl" dirty="0" smtClean="0"/>
              <a:t>y el estado de la Factura.</a:t>
            </a:r>
            <a:endParaRPr lang="es-AR" dirty="0" smtClean="0"/>
          </a:p>
        </p:txBody>
      </p:sp>
    </p:spTree>
    <p:extLst>
      <p:ext uri="{BB962C8B-B14F-4D97-AF65-F5344CB8AC3E}">
        <p14:creationId xmlns="" xmlns:p14="http://schemas.microsoft.com/office/powerpoint/2010/main" val="1169942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 Especificación (Ejemplo - III)</a:t>
            </a:r>
            <a:endParaRPr lang="es-AR" dirty="0"/>
          </a:p>
        </p:txBody>
      </p:sp>
      <p:sp>
        <p:nvSpPr>
          <p:cNvPr id="3" name="2 Marcador de contenido"/>
          <p:cNvSpPr>
            <a:spLocks noGrp="1"/>
          </p:cNvSpPr>
          <p:nvPr>
            <p:ph idx="1"/>
          </p:nvPr>
        </p:nvSpPr>
        <p:spPr/>
        <p:txBody>
          <a:bodyPr>
            <a:normAutofit fontScale="77500" lnSpcReduction="20000"/>
          </a:bodyPr>
          <a:lstStyle/>
          <a:p>
            <a:pPr marL="514350" lvl="0" indent="-514350">
              <a:buFont typeface="+mj-lt"/>
              <a:buAutoNum type="arabicPeriod" startAt="8"/>
            </a:pPr>
            <a:r>
              <a:rPr lang="es-ES_tradnl" dirty="0" smtClean="0"/>
              <a:t>Postcondiciones</a:t>
            </a:r>
          </a:p>
          <a:p>
            <a:pPr marL="806958" lvl="1" indent="-514350">
              <a:buFont typeface="+mj-lt"/>
              <a:buAutoNum type="arabicPeriod"/>
            </a:pPr>
            <a:r>
              <a:rPr lang="es-ES_tradnl" dirty="0" smtClean="0"/>
              <a:t>Queda afectado el Stock Pendiente de Ingreso de la mercadería solicitada</a:t>
            </a:r>
          </a:p>
          <a:p>
            <a:pPr marL="806958" lvl="1" indent="-514350">
              <a:buFont typeface="+mj-lt"/>
              <a:buAutoNum type="arabicPeriod"/>
            </a:pPr>
            <a:r>
              <a:rPr lang="es-ES_tradnl" dirty="0" smtClean="0"/>
              <a:t>La factura queda registrada en el sistema. </a:t>
            </a:r>
          </a:p>
          <a:p>
            <a:pPr marL="514350" lvl="0" indent="-514350">
              <a:buFont typeface="+mj-lt"/>
              <a:buAutoNum type="arabicPeriod" startAt="9"/>
            </a:pPr>
            <a:r>
              <a:rPr lang="es-ES_tradnl" dirty="0" smtClean="0"/>
              <a:t>Caminos alternativos</a:t>
            </a:r>
          </a:p>
          <a:p>
            <a:pPr marL="806958" lvl="1" indent="-514350">
              <a:buNone/>
            </a:pPr>
            <a:r>
              <a:rPr lang="es-ES_tradnl" dirty="0" smtClean="0"/>
              <a:t>3.1. </a:t>
            </a:r>
            <a:r>
              <a:rPr lang="es-ES_tradnl" dirty="0" smtClean="0"/>
              <a:t>Proveedor </a:t>
            </a:r>
            <a:r>
              <a:rPr lang="es-ES_tradnl" dirty="0" smtClean="0"/>
              <a:t>del exterior</a:t>
            </a:r>
          </a:p>
          <a:p>
            <a:pPr marL="806958" lvl="1" indent="-514350">
              <a:buNone/>
            </a:pPr>
            <a:r>
              <a:rPr lang="es-ES_tradnl" dirty="0" smtClean="0"/>
              <a:t>	3.1.1. El AC selecciona un proveedor de mercado exterior</a:t>
            </a:r>
          </a:p>
          <a:p>
            <a:pPr marL="806958" lvl="1" indent="-514350">
              <a:buNone/>
            </a:pPr>
            <a:r>
              <a:rPr lang="es-ES_tradnl" dirty="0" smtClean="0"/>
              <a:t>	3.1.2. El AC ingresa los datos del despacho de aduana mediante “CU 03 – Registrar Despacho de Aduana”</a:t>
            </a:r>
          </a:p>
          <a:p>
            <a:pPr marL="514350" lvl="0" indent="-514350">
              <a:buFont typeface="+mj-lt"/>
              <a:buAutoNum type="arabicPeriod" startAt="10"/>
            </a:pPr>
            <a:r>
              <a:rPr lang="es-ES_tradnl" dirty="0" smtClean="0"/>
              <a:t>Excepciones</a:t>
            </a:r>
          </a:p>
          <a:p>
            <a:pPr marL="806958" lvl="1" indent="-514350">
              <a:buNone/>
            </a:pPr>
            <a:r>
              <a:rPr lang="es-ES_tradnl" dirty="0" smtClean="0"/>
              <a:t>3. El proveedor no se encuentra registrado en el Sistema.</a:t>
            </a:r>
          </a:p>
          <a:p>
            <a:pPr marL="806958" lvl="1" indent="-514350">
              <a:buNone/>
            </a:pPr>
            <a:r>
              <a:rPr lang="es-ES_tradnl" dirty="0" smtClean="0"/>
              <a:t>3. El proveedor se encuentra en estado “Inhabilitado”</a:t>
            </a:r>
          </a:p>
          <a:p>
            <a:pPr marL="806958" lvl="1" indent="-514350">
              <a:buNone/>
            </a:pPr>
            <a:r>
              <a:rPr lang="es-AR" dirty="0" smtClean="0"/>
              <a:t>10. El AC no confirma la operación</a:t>
            </a:r>
          </a:p>
          <a:p>
            <a:pPr marL="514350" indent="-514350">
              <a:buFont typeface="+mj-lt"/>
              <a:buAutoNum type="arabicPeriod" startAt="11"/>
            </a:pPr>
            <a:r>
              <a:rPr lang="es-ES_tradnl" dirty="0" smtClean="0"/>
              <a:t>Casos de uso vinculados y puntos de extensión</a:t>
            </a:r>
            <a:br>
              <a:rPr lang="es-ES_tradnl" dirty="0" smtClean="0"/>
            </a:br>
            <a:r>
              <a:rPr lang="es-ES_tradnl" dirty="0" smtClean="0"/>
              <a:t>- Puntos de Inclusión: </a:t>
            </a:r>
            <a:r>
              <a:rPr lang="es-ES_tradnl" dirty="0" smtClean="0"/>
              <a:t>8. “CU </a:t>
            </a:r>
            <a:r>
              <a:rPr lang="es-ES_tradnl" dirty="0" smtClean="0"/>
              <a:t>02 – Calcular Impuestos” </a:t>
            </a:r>
            <a:br>
              <a:rPr lang="es-ES_tradnl" dirty="0" smtClean="0"/>
            </a:br>
            <a:r>
              <a:rPr lang="es-ES_tradnl" dirty="0" smtClean="0"/>
              <a:t>- Puntos de Extensión: </a:t>
            </a:r>
            <a:r>
              <a:rPr lang="es-ES_tradnl" dirty="0" smtClean="0"/>
              <a:t>3.1.2. “CU </a:t>
            </a:r>
            <a:r>
              <a:rPr lang="es-ES_tradnl" dirty="0" smtClean="0"/>
              <a:t>03 – Registrar Despacho de Aduana”</a:t>
            </a:r>
            <a:endParaRPr lang="es-AR" dirty="0" smtClean="0"/>
          </a:p>
          <a:p>
            <a:pPr marL="514350" lvl="0" indent="-514350">
              <a:buFont typeface="+mj-lt"/>
              <a:buAutoNum type="arabicPeriod" startAt="11"/>
            </a:pPr>
            <a:r>
              <a:rPr lang="es-ES_tradnl" dirty="0" smtClean="0"/>
              <a:t>Requisitos complementarios</a:t>
            </a:r>
            <a:endParaRPr lang="es-AR" dirty="0" smtClean="0"/>
          </a:p>
          <a:p>
            <a:pPr marL="971550" lvl="1" indent="-514350">
              <a:buFont typeface="+mj-lt"/>
              <a:buAutoNum type="arabicPeriod"/>
            </a:pPr>
            <a:r>
              <a:rPr lang="es-ES_tradnl" dirty="0" smtClean="0"/>
              <a:t>Rendimiento: La ejecución debe realizarse en un tiempo no mayor a 5 minutos</a:t>
            </a:r>
            <a:endParaRPr lang="es-AR" dirty="0" smtClean="0"/>
          </a:p>
          <a:p>
            <a:endParaRPr lang="es-A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 Especificación (Ejemplo - IV)</a:t>
            </a:r>
            <a:endParaRPr lang="es-AR" dirty="0"/>
          </a:p>
        </p:txBody>
      </p:sp>
      <p:sp>
        <p:nvSpPr>
          <p:cNvPr id="3" name="2 Marcador de contenido"/>
          <p:cNvSpPr>
            <a:spLocks noGrp="1"/>
          </p:cNvSpPr>
          <p:nvPr>
            <p:ph idx="1"/>
          </p:nvPr>
        </p:nvSpPr>
        <p:spPr/>
        <p:txBody>
          <a:bodyPr>
            <a:normAutofit/>
          </a:bodyPr>
          <a:lstStyle/>
          <a:p>
            <a:pPr marL="514350" lvl="0" indent="-514350">
              <a:buFont typeface="+mj-lt"/>
              <a:buAutoNum type="arabicPeriod" startAt="13"/>
            </a:pPr>
            <a:r>
              <a:rPr lang="es-ES_tradnl" dirty="0" smtClean="0"/>
              <a:t>Comentarios adicionales</a:t>
            </a:r>
          </a:p>
          <a:p>
            <a:pPr marL="806958" lvl="1" indent="-514350">
              <a:buFont typeface="+mj-lt"/>
              <a:buAutoNum type="arabicPeriod"/>
            </a:pPr>
            <a:r>
              <a:rPr lang="es-ES_tradnl" dirty="0" smtClean="0"/>
              <a:t>“Datos </a:t>
            </a:r>
            <a:r>
              <a:rPr lang="es-ES_tradnl" dirty="0" smtClean="0"/>
              <a:t>Factura”</a:t>
            </a:r>
          </a:p>
          <a:p>
            <a:pPr marL="1072134" lvl="2" indent="-514350">
              <a:buFont typeface="+mj-lt"/>
              <a:buAutoNum type="arabicPeriod"/>
            </a:pPr>
            <a:r>
              <a:rPr lang="es-ES_tradnl" dirty="0" smtClean="0"/>
              <a:t>Letra y Número</a:t>
            </a:r>
          </a:p>
          <a:p>
            <a:pPr marL="1072134" lvl="2" indent="-514350">
              <a:buFont typeface="+mj-lt"/>
              <a:buAutoNum type="arabicPeriod"/>
            </a:pPr>
            <a:r>
              <a:rPr lang="es-ES_tradnl" dirty="0" smtClean="0"/>
              <a:t>Fecha de </a:t>
            </a:r>
            <a:r>
              <a:rPr lang="es-ES_tradnl" dirty="0" err="1" smtClean="0"/>
              <a:t>Emisi</a:t>
            </a:r>
            <a:r>
              <a:rPr lang="es-AR" dirty="0" err="1" smtClean="0"/>
              <a:t>ón</a:t>
            </a:r>
            <a:endParaRPr lang="es-AR" dirty="0" smtClean="0"/>
          </a:p>
          <a:p>
            <a:pPr marL="1072134" lvl="2" indent="-514350">
              <a:buFont typeface="+mj-lt"/>
              <a:buAutoNum type="arabicPeriod"/>
            </a:pPr>
            <a:r>
              <a:rPr lang="es-AR" dirty="0" smtClean="0"/>
              <a:t>Observaciones (opcional)</a:t>
            </a:r>
            <a:endParaRPr lang="es-ES_tradnl" dirty="0" smtClean="0"/>
          </a:p>
          <a:p>
            <a:pPr marL="806958" lvl="1" indent="-514350">
              <a:buFont typeface="+mj-lt"/>
              <a:buAutoNum type="arabicPeriod"/>
            </a:pPr>
            <a:r>
              <a:rPr lang="es-ES_tradnl" dirty="0" smtClean="0"/>
              <a:t>“</a:t>
            </a:r>
            <a:r>
              <a:rPr lang="es-ES_tradnl" dirty="0" smtClean="0"/>
              <a:t>Datos Artículos”</a:t>
            </a:r>
          </a:p>
          <a:p>
            <a:pPr marL="1072134" lvl="2" indent="-514350">
              <a:buFont typeface="+mj-lt"/>
              <a:buAutoNum type="arabicPeriod"/>
            </a:pPr>
            <a:r>
              <a:rPr lang="es-ES_tradnl" dirty="0" smtClean="0"/>
              <a:t>Código</a:t>
            </a:r>
          </a:p>
          <a:p>
            <a:pPr marL="1072134" lvl="2" indent="-514350">
              <a:buFont typeface="+mj-lt"/>
              <a:buAutoNum type="arabicPeriod"/>
            </a:pPr>
            <a:r>
              <a:rPr lang="es-ES_tradnl" dirty="0" smtClean="0"/>
              <a:t>Cantidad</a:t>
            </a:r>
          </a:p>
          <a:p>
            <a:pPr marL="1072134" lvl="2" indent="-514350">
              <a:buFont typeface="+mj-lt"/>
              <a:buAutoNum type="arabicPeriod"/>
            </a:pPr>
            <a:r>
              <a:rPr lang="es-ES_tradnl" dirty="0" smtClean="0"/>
              <a:t>Precio</a:t>
            </a:r>
          </a:p>
          <a:p>
            <a:pPr marL="1072134" lvl="2" indent="-514350">
              <a:buFont typeface="+mj-lt"/>
              <a:buAutoNum type="arabicPeriod"/>
            </a:pPr>
            <a:r>
              <a:rPr lang="es-ES_tradnl" dirty="0" smtClean="0"/>
              <a:t>% IVA</a:t>
            </a:r>
          </a:p>
          <a:p>
            <a:pPr marL="806958" lvl="1" indent="-514350">
              <a:buFont typeface="+mj-lt"/>
              <a:buAutoNum type="arabicPeriod"/>
            </a:pPr>
            <a:r>
              <a:rPr lang="es-ES_tradnl" dirty="0" smtClean="0"/>
              <a:t>“Datos Conceptos Adicionales”</a:t>
            </a:r>
          </a:p>
          <a:p>
            <a:pPr marL="1072134" lvl="2" indent="-514350">
              <a:buFont typeface="+mj-lt"/>
              <a:buAutoNum type="arabicPeriod"/>
            </a:pPr>
            <a:r>
              <a:rPr lang="es-AR" dirty="0" smtClean="0"/>
              <a:t>Descripción</a:t>
            </a:r>
          </a:p>
          <a:p>
            <a:pPr marL="1072134" lvl="2" indent="-514350">
              <a:buFont typeface="+mj-lt"/>
              <a:buAutoNum type="arabicPeriod"/>
            </a:pPr>
            <a:r>
              <a:rPr lang="es-AR" dirty="0" smtClean="0"/>
              <a:t>Precio</a:t>
            </a:r>
          </a:p>
          <a:p>
            <a:pPr marL="1072134" lvl="2" indent="-514350">
              <a:buFont typeface="+mj-lt"/>
              <a:buAutoNum type="arabicPeriod"/>
            </a:pPr>
            <a:r>
              <a:rPr lang="es-AR" dirty="0" smtClean="0"/>
              <a:t>% IVA</a:t>
            </a:r>
          </a:p>
          <a:p>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UML: </a:t>
            </a:r>
            <a:r>
              <a:rPr lang="es-AR" dirty="0" err="1" smtClean="0"/>
              <a:t>Unified</a:t>
            </a:r>
            <a:r>
              <a:rPr lang="es-AR" dirty="0" smtClean="0"/>
              <a:t> </a:t>
            </a:r>
            <a:r>
              <a:rPr lang="es-AR" dirty="0" err="1" smtClean="0"/>
              <a:t>Modeling</a:t>
            </a:r>
            <a:r>
              <a:rPr lang="es-AR" dirty="0" smtClean="0"/>
              <a:t> </a:t>
            </a:r>
            <a:r>
              <a:rPr lang="es-AR" dirty="0" err="1" smtClean="0"/>
              <a:t>Language</a:t>
            </a:r>
            <a:endParaRPr lang="es-AR" dirty="0" smtClean="0"/>
          </a:p>
        </p:txBody>
      </p:sp>
      <p:sp>
        <p:nvSpPr>
          <p:cNvPr id="3" name="2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696126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CU - Escenario</a:t>
            </a:r>
            <a:endParaRPr lang="es-AR" dirty="0"/>
          </a:p>
        </p:txBody>
      </p:sp>
      <p:sp>
        <p:nvSpPr>
          <p:cNvPr id="4" name="2 Marcador de contenido"/>
          <p:cNvSpPr txBox="1">
            <a:spLocks/>
          </p:cNvSpPr>
          <p:nvPr/>
        </p:nvSpPr>
        <p:spPr>
          <a:xfrm>
            <a:off x="457200" y="1124744"/>
            <a:ext cx="8229600" cy="5001419"/>
          </a:xfrm>
          <a:prstGeom prst="rect">
            <a:avLst/>
          </a:prstGeom>
        </p:spPr>
        <p:txBody>
          <a:bodyPr vert="horz">
            <a:normAutofit lnSpcReduction="10000"/>
          </a:bodyPr>
          <a:lstStyle/>
          <a:p>
            <a:pPr marL="514350" lvl="0" indent="-514350">
              <a:buFont typeface="Arial" pitchFamily="34" charset="0"/>
              <a:buChar char="•"/>
            </a:pPr>
            <a:r>
              <a:rPr lang="es-AR" sz="2400" dirty="0" smtClean="0">
                <a:latin typeface="+mj-lt"/>
              </a:rPr>
              <a:t>Un Escenario de un Caso de Uso representa un camino completo que podría tomar una instancia del CU, desde el comienzo hasta el fin del mismo.</a:t>
            </a:r>
          </a:p>
          <a:p>
            <a:pPr marL="514350" lvl="0" indent="-514350">
              <a:buFont typeface="Arial" pitchFamily="34" charset="0"/>
              <a:buChar char="•"/>
            </a:pPr>
            <a:endParaRPr lang="es-AR" sz="2400" dirty="0" smtClean="0">
              <a:latin typeface="+mj-lt"/>
            </a:endParaRPr>
          </a:p>
          <a:p>
            <a:pPr marL="514350" lvl="0" indent="-514350">
              <a:buFont typeface="Arial" pitchFamily="34" charset="0"/>
              <a:buChar char="•"/>
            </a:pPr>
            <a:r>
              <a:rPr lang="es-AR" sz="2400" dirty="0" smtClean="0">
                <a:latin typeface="+mj-lt"/>
              </a:rPr>
              <a:t>Comienza por el primer paso del Camino Básico. No presenta condiciones o caminos alternativos, ya que refleja un único camino concreto.</a:t>
            </a:r>
          </a:p>
          <a:p>
            <a:pPr marL="514350" lvl="0" indent="-514350">
              <a:buFont typeface="Arial" pitchFamily="34" charset="0"/>
              <a:buChar char="•"/>
            </a:pPr>
            <a:endParaRPr lang="es-AR" sz="2400" dirty="0" smtClean="0">
              <a:latin typeface="+mj-lt"/>
            </a:endParaRPr>
          </a:p>
          <a:p>
            <a:pPr marL="514350" lvl="0" indent="-514350">
              <a:buFont typeface="Arial" pitchFamily="34" charset="0"/>
              <a:buChar char="•"/>
            </a:pPr>
            <a:r>
              <a:rPr lang="es-AR" sz="2400" dirty="0" smtClean="0">
                <a:latin typeface="+mj-lt"/>
              </a:rPr>
              <a:t>Pueden ser casos exitosos, o casos de excepción</a:t>
            </a:r>
          </a:p>
          <a:p>
            <a:pPr marL="514350" lvl="0" indent="-514350">
              <a:buFont typeface="Arial" pitchFamily="34" charset="0"/>
              <a:buChar char="•"/>
            </a:pPr>
            <a:endParaRPr lang="es-AR" sz="2400" dirty="0" smtClean="0">
              <a:latin typeface="+mj-lt"/>
            </a:endParaRPr>
          </a:p>
          <a:p>
            <a:pPr marL="514350" lvl="0" indent="-514350">
              <a:buFont typeface="Arial" pitchFamily="34" charset="0"/>
              <a:buChar char="•"/>
            </a:pPr>
            <a:r>
              <a:rPr lang="es-AR" sz="2400" dirty="0" smtClean="0">
                <a:latin typeface="+mj-lt"/>
              </a:rPr>
              <a:t>Sirven para definir casos de prueba de nivel usuario</a:t>
            </a:r>
          </a:p>
          <a:p>
            <a:pPr marL="514350" lvl="0" indent="-514350">
              <a:buFont typeface="Arial" pitchFamily="34" charset="0"/>
              <a:buChar char="•"/>
            </a:pPr>
            <a:endParaRPr lang="es-AR" sz="2400" dirty="0" smtClean="0">
              <a:latin typeface="+mj-lt"/>
            </a:endParaRPr>
          </a:p>
          <a:p>
            <a:pPr marL="514350" lvl="0" indent="-514350">
              <a:buFont typeface="Arial" pitchFamily="34" charset="0"/>
              <a:buChar char="•"/>
            </a:pPr>
            <a:r>
              <a:rPr lang="es-AR" sz="2400" dirty="0" smtClean="0">
                <a:latin typeface="+mj-lt"/>
              </a:rPr>
              <a:t>El “camino básico” de un caso de uso suele corresponder con el escenario de mayor simplicidad.</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endParaRPr kumimoji="0" lang="es-AR" sz="24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Relación Casos de Uso</a:t>
            </a:r>
            <a:br>
              <a:rPr lang="es-AR" dirty="0" smtClean="0"/>
            </a:br>
            <a:r>
              <a:rPr lang="es-AR" dirty="0" smtClean="0"/>
              <a:t>con otros modelos UML</a:t>
            </a:r>
          </a:p>
        </p:txBody>
      </p:sp>
      <p:sp>
        <p:nvSpPr>
          <p:cNvPr id="3" name="2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696126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 – Relación con otros modelos UML (I)</a:t>
            </a:r>
            <a:endParaRPr lang="es-AR" dirty="0"/>
          </a:p>
        </p:txBody>
      </p:sp>
      <p:sp>
        <p:nvSpPr>
          <p:cNvPr id="3" name="2 Marcador de contenido"/>
          <p:cNvSpPr>
            <a:spLocks noGrp="1"/>
          </p:cNvSpPr>
          <p:nvPr>
            <p:ph idx="1"/>
          </p:nvPr>
        </p:nvSpPr>
        <p:spPr/>
        <p:txBody>
          <a:bodyPr>
            <a:normAutofit lnSpcReduction="10000"/>
          </a:bodyPr>
          <a:lstStyle/>
          <a:p>
            <a:r>
              <a:rPr lang="es-AR" dirty="0" smtClean="0"/>
              <a:t>Diagrama de Paquetes</a:t>
            </a:r>
          </a:p>
          <a:p>
            <a:pPr lvl="1"/>
            <a:r>
              <a:rPr lang="es-AR" dirty="0" smtClean="0"/>
              <a:t>Los CU pueden agruparse en paquetes (por ej. para estructurarlos lógicamente en módulos del sistema)</a:t>
            </a:r>
          </a:p>
          <a:p>
            <a:pPr lvl="1"/>
            <a:endParaRPr lang="es-AR" dirty="0" smtClean="0"/>
          </a:p>
          <a:p>
            <a:r>
              <a:rPr lang="es-AR" dirty="0" smtClean="0"/>
              <a:t>Diagrama de Clases</a:t>
            </a:r>
          </a:p>
          <a:p>
            <a:pPr lvl="1"/>
            <a:r>
              <a:rPr lang="es-AR" dirty="0" smtClean="0"/>
              <a:t>Derivación de clases a partir de Especificación CU</a:t>
            </a:r>
          </a:p>
          <a:p>
            <a:pPr lvl="1"/>
            <a:r>
              <a:rPr lang="es-AR" dirty="0" smtClean="0"/>
              <a:t>La instanciación de un CU comienza a partir de la llamada a un método de una clase</a:t>
            </a:r>
          </a:p>
          <a:p>
            <a:pPr lvl="1"/>
            <a:endParaRPr lang="es-AR" dirty="0" smtClean="0"/>
          </a:p>
          <a:p>
            <a:r>
              <a:rPr lang="es-AR" dirty="0" smtClean="0"/>
              <a:t>Diagrama de Objetos</a:t>
            </a:r>
          </a:p>
          <a:p>
            <a:pPr lvl="1"/>
            <a:r>
              <a:rPr lang="es-AR" dirty="0" smtClean="0"/>
              <a:t>Representación del estado de los objetos utilizados en un escenario, en un momento dado de su ejecución (por ejemplo, uno para representar sus pre-condiciones y otro para sus post-condiciones)</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27384"/>
            <a:ext cx="6804248" cy="936104"/>
          </a:xfrm>
        </p:spPr>
        <p:txBody>
          <a:bodyPr/>
          <a:lstStyle/>
          <a:p>
            <a:r>
              <a:rPr lang="es-AR" dirty="0" smtClean="0"/>
              <a:t>CU – Relación con otros modelos UML (II)</a:t>
            </a:r>
            <a:endParaRPr lang="es-AR" dirty="0"/>
          </a:p>
        </p:txBody>
      </p:sp>
      <p:sp>
        <p:nvSpPr>
          <p:cNvPr id="3" name="2 Marcador de contenido"/>
          <p:cNvSpPr>
            <a:spLocks noGrp="1"/>
          </p:cNvSpPr>
          <p:nvPr>
            <p:ph idx="1"/>
          </p:nvPr>
        </p:nvSpPr>
        <p:spPr/>
        <p:txBody>
          <a:bodyPr>
            <a:normAutofit lnSpcReduction="10000"/>
          </a:bodyPr>
          <a:lstStyle/>
          <a:p>
            <a:r>
              <a:rPr lang="es-AR" dirty="0" smtClean="0"/>
              <a:t>Diagramas de Secuencia/Colaboración</a:t>
            </a:r>
          </a:p>
          <a:p>
            <a:pPr lvl="1"/>
            <a:r>
              <a:rPr lang="es-AR" dirty="0" smtClean="0"/>
              <a:t>Representa la secuenciación de mensajes entre los objetos que colaboran para resolver un CU. </a:t>
            </a:r>
          </a:p>
          <a:p>
            <a:pPr lvl="2"/>
            <a:r>
              <a:rPr lang="es-AR" sz="2400" dirty="0" smtClean="0"/>
              <a:t>Secuencia: Un diagrama por escenario</a:t>
            </a:r>
          </a:p>
          <a:p>
            <a:pPr lvl="2"/>
            <a:r>
              <a:rPr lang="es-AR" sz="2400" dirty="0" smtClean="0"/>
              <a:t>Colaboración: Un diagrama para todos los escenarios</a:t>
            </a:r>
          </a:p>
          <a:p>
            <a:pPr lvl="1"/>
            <a:endParaRPr lang="es-AR" dirty="0" smtClean="0"/>
          </a:p>
          <a:p>
            <a:r>
              <a:rPr lang="es-AR" dirty="0" smtClean="0"/>
              <a:t>Diagrama de Actividad</a:t>
            </a:r>
          </a:p>
          <a:p>
            <a:pPr lvl="1"/>
            <a:r>
              <a:rPr lang="es-AR" dirty="0" smtClean="0"/>
              <a:t>Puede utilizarse para representar la secuencia de acciones de un CU (flujo principal, alternativos, excepciones)</a:t>
            </a:r>
          </a:p>
          <a:p>
            <a:pPr lvl="1"/>
            <a:endParaRPr lang="es-AR" dirty="0" smtClean="0"/>
          </a:p>
          <a:p>
            <a:r>
              <a:rPr lang="es-AR" dirty="0" smtClean="0"/>
              <a:t>Diagrama de Estados</a:t>
            </a:r>
          </a:p>
          <a:p>
            <a:pPr lvl="1"/>
            <a:r>
              <a:rPr lang="es-AR" dirty="0" smtClean="0"/>
              <a:t>Puede utilizarse para representar los cambios de estado de un objeto durante la ejecución de un CU</a:t>
            </a:r>
            <a:endParaRPr lang="es-A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600" u="sng" dirty="0" smtClean="0"/>
              <a:t>Anexo I</a:t>
            </a:r>
            <a:br>
              <a:rPr lang="es-AR" sz="3600" u="sng" dirty="0" smtClean="0"/>
            </a:br>
            <a:r>
              <a:rPr lang="es-AR" sz="3600" dirty="0" smtClean="0"/>
              <a:t>“</a:t>
            </a:r>
            <a:r>
              <a:rPr lang="es-AR" sz="3600" dirty="0" err="1" smtClean="0"/>
              <a:t>User</a:t>
            </a:r>
            <a:r>
              <a:rPr lang="es-AR" sz="3600" dirty="0" smtClean="0"/>
              <a:t> </a:t>
            </a:r>
            <a:r>
              <a:rPr lang="es-AR" sz="3600" dirty="0" err="1" smtClean="0"/>
              <a:t>Stories</a:t>
            </a:r>
            <a:r>
              <a:rPr lang="es-AR" sz="3600" dirty="0" smtClean="0"/>
              <a:t>”</a:t>
            </a:r>
          </a:p>
        </p:txBody>
      </p:sp>
      <p:sp>
        <p:nvSpPr>
          <p:cNvPr id="3" name="2 Marcador de texto"/>
          <p:cNvSpPr>
            <a:spLocks noGrp="1"/>
          </p:cNvSpPr>
          <p:nvPr>
            <p:ph type="body" idx="1"/>
          </p:nvPr>
        </p:nvSpPr>
        <p:spPr/>
        <p:txBody>
          <a:bodyPr/>
          <a:lstStyle/>
          <a:p>
            <a:r>
              <a:rPr lang="es-AR" dirty="0"/>
              <a:t>Captura de </a:t>
            </a:r>
            <a:r>
              <a:rPr lang="es-AR" dirty="0" smtClean="0"/>
              <a:t>Requisitos en </a:t>
            </a:r>
            <a:r>
              <a:rPr lang="es-AR" dirty="0"/>
              <a:t>Metodologías Ágiles</a:t>
            </a:r>
            <a:endParaRPr lang="en-US" dirty="0"/>
          </a:p>
        </p:txBody>
      </p:sp>
    </p:spTree>
    <p:extLst>
      <p:ext uri="{BB962C8B-B14F-4D97-AF65-F5344CB8AC3E}">
        <p14:creationId xmlns="" xmlns:p14="http://schemas.microsoft.com/office/powerpoint/2010/main" val="696126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27384"/>
            <a:ext cx="6804248" cy="936104"/>
          </a:xfrm>
        </p:spPr>
        <p:txBody>
          <a:bodyPr/>
          <a:lstStyle/>
          <a:p>
            <a:r>
              <a:rPr lang="es-AR" dirty="0" smtClean="0"/>
              <a:t>Anexo I – </a:t>
            </a:r>
            <a:r>
              <a:rPr lang="es-AR" dirty="0" err="1" smtClean="0"/>
              <a:t>User</a:t>
            </a:r>
            <a:r>
              <a:rPr lang="es-AR" dirty="0" smtClean="0"/>
              <a:t> </a:t>
            </a:r>
            <a:r>
              <a:rPr lang="es-AR" dirty="0" err="1" smtClean="0"/>
              <a:t>Stories</a:t>
            </a:r>
            <a:endParaRPr lang="es-AR" dirty="0"/>
          </a:p>
        </p:txBody>
      </p:sp>
      <p:sp>
        <p:nvSpPr>
          <p:cNvPr id="3" name="2 Marcador de contenido"/>
          <p:cNvSpPr>
            <a:spLocks noGrp="1"/>
          </p:cNvSpPr>
          <p:nvPr>
            <p:ph idx="1"/>
          </p:nvPr>
        </p:nvSpPr>
        <p:spPr/>
        <p:txBody>
          <a:bodyPr>
            <a:normAutofit/>
          </a:bodyPr>
          <a:lstStyle/>
          <a:p>
            <a:r>
              <a:rPr lang="es-AR" dirty="0" smtClean="0"/>
              <a:t>Descripción breve de la captura de un requisito del sistema</a:t>
            </a:r>
          </a:p>
          <a:p>
            <a:r>
              <a:rPr lang="es-AR" dirty="0" smtClean="0"/>
              <a:t>Debe contener:</a:t>
            </a:r>
          </a:p>
          <a:p>
            <a:pPr lvl="1"/>
            <a:r>
              <a:rPr lang="es-AR" dirty="0" smtClean="0"/>
              <a:t>Quién…?</a:t>
            </a:r>
          </a:p>
          <a:p>
            <a:pPr lvl="1"/>
            <a:r>
              <a:rPr lang="es-AR" dirty="0" smtClean="0"/>
              <a:t>Necesita qué…?</a:t>
            </a:r>
          </a:p>
          <a:p>
            <a:pPr lvl="1"/>
            <a:r>
              <a:rPr lang="es-AR" dirty="0" smtClean="0"/>
              <a:t>Para qué…?</a:t>
            </a:r>
            <a:endParaRPr lang="es-AR" dirty="0"/>
          </a:p>
        </p:txBody>
      </p:sp>
      <p:pic>
        <p:nvPicPr>
          <p:cNvPr id="6" name="Picture 2"/>
          <p:cNvPicPr>
            <a:picLocks noChangeAspect="1" noChangeArrowheads="1"/>
          </p:cNvPicPr>
          <p:nvPr/>
        </p:nvPicPr>
        <p:blipFill>
          <a:blip r:embed="rId2" cstate="print"/>
          <a:srcRect/>
          <a:stretch>
            <a:fillRect/>
          </a:stretch>
        </p:blipFill>
        <p:spPr bwMode="auto">
          <a:xfrm>
            <a:off x="785786" y="3429000"/>
            <a:ext cx="3581400" cy="208597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cstate="print"/>
          <a:srcRect/>
          <a:stretch>
            <a:fillRect/>
          </a:stretch>
        </p:blipFill>
        <p:spPr bwMode="auto">
          <a:xfrm>
            <a:off x="4857752" y="1928802"/>
            <a:ext cx="3533775"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27384"/>
            <a:ext cx="6804248" cy="936104"/>
          </a:xfrm>
        </p:spPr>
        <p:txBody>
          <a:bodyPr/>
          <a:lstStyle/>
          <a:p>
            <a:r>
              <a:rPr lang="es-AR" dirty="0" smtClean="0"/>
              <a:t>Anexo I – </a:t>
            </a:r>
            <a:r>
              <a:rPr lang="es-AR" dirty="0" err="1" smtClean="0"/>
              <a:t>User</a:t>
            </a:r>
            <a:r>
              <a:rPr lang="es-AR" dirty="0" smtClean="0"/>
              <a:t> </a:t>
            </a:r>
            <a:r>
              <a:rPr lang="es-AR" dirty="0" err="1" smtClean="0"/>
              <a:t>Stories</a:t>
            </a:r>
            <a:endParaRPr lang="es-AR" dirty="0"/>
          </a:p>
        </p:txBody>
      </p:sp>
      <p:sp>
        <p:nvSpPr>
          <p:cNvPr id="3" name="2 Marcador de contenido"/>
          <p:cNvSpPr>
            <a:spLocks noGrp="1"/>
          </p:cNvSpPr>
          <p:nvPr>
            <p:ph idx="1"/>
          </p:nvPr>
        </p:nvSpPr>
        <p:spPr/>
        <p:txBody>
          <a:bodyPr>
            <a:normAutofit/>
          </a:bodyPr>
          <a:lstStyle/>
          <a:p>
            <a:r>
              <a:rPr lang="es-AR" dirty="0" smtClean="0"/>
              <a:t>Características</a:t>
            </a:r>
          </a:p>
          <a:p>
            <a:pPr lvl="1"/>
            <a:r>
              <a:rPr lang="es-AR" sz="4000" dirty="0" err="1" smtClean="0"/>
              <a:t>I</a:t>
            </a:r>
            <a:r>
              <a:rPr lang="es-AR" dirty="0" err="1" smtClean="0"/>
              <a:t>ndependent</a:t>
            </a:r>
            <a:endParaRPr lang="es-AR" dirty="0" smtClean="0"/>
          </a:p>
          <a:p>
            <a:pPr lvl="1"/>
            <a:r>
              <a:rPr lang="es-AR" sz="4000" dirty="0" err="1" smtClean="0"/>
              <a:t>N</a:t>
            </a:r>
            <a:r>
              <a:rPr lang="es-AR" dirty="0" err="1" smtClean="0"/>
              <a:t>egotiable</a:t>
            </a:r>
            <a:endParaRPr lang="es-AR" dirty="0" smtClean="0"/>
          </a:p>
          <a:p>
            <a:pPr lvl="1"/>
            <a:r>
              <a:rPr lang="es-AR" sz="4000" dirty="0" err="1" smtClean="0"/>
              <a:t>V</a:t>
            </a:r>
            <a:r>
              <a:rPr lang="es-AR" dirty="0" err="1" smtClean="0"/>
              <a:t>aluable</a:t>
            </a:r>
            <a:endParaRPr lang="es-AR" dirty="0" smtClean="0"/>
          </a:p>
          <a:p>
            <a:pPr lvl="1"/>
            <a:r>
              <a:rPr lang="es-AR" sz="4000" dirty="0" smtClean="0"/>
              <a:t>E</a:t>
            </a:r>
            <a:r>
              <a:rPr lang="es-AR" dirty="0" smtClean="0"/>
              <a:t>stimable</a:t>
            </a:r>
          </a:p>
          <a:p>
            <a:pPr lvl="1"/>
            <a:r>
              <a:rPr lang="es-AR" sz="4000" dirty="0" smtClean="0"/>
              <a:t>S</a:t>
            </a:r>
            <a:r>
              <a:rPr lang="es-AR" dirty="0" smtClean="0"/>
              <a:t>mall</a:t>
            </a:r>
          </a:p>
          <a:p>
            <a:pPr lvl="1"/>
            <a:r>
              <a:rPr lang="es-AR" sz="4000" dirty="0" err="1" smtClean="0"/>
              <a:t>T</a:t>
            </a:r>
            <a:r>
              <a:rPr lang="es-AR" dirty="0" err="1" smtClean="0"/>
              <a:t>estable</a:t>
            </a:r>
            <a:endParaRPr lang="es-AR" dirty="0" smtClean="0"/>
          </a:p>
        </p:txBody>
      </p:sp>
      <p:pic>
        <p:nvPicPr>
          <p:cNvPr id="15362" name="Picture 2" descr="Resultado de imagen para historias de usuario"/>
          <p:cNvPicPr>
            <a:picLocks noChangeAspect="1" noChangeArrowheads="1"/>
          </p:cNvPicPr>
          <p:nvPr/>
        </p:nvPicPr>
        <p:blipFill>
          <a:blip r:embed="rId3" cstate="print"/>
          <a:srcRect/>
          <a:stretch>
            <a:fillRect/>
          </a:stretch>
        </p:blipFill>
        <p:spPr bwMode="auto">
          <a:xfrm>
            <a:off x="3714744" y="1193546"/>
            <a:ext cx="4786346" cy="4221738"/>
          </a:xfrm>
          <a:prstGeom prst="rect">
            <a:avLst/>
          </a:prstGeom>
          <a:noFill/>
        </p:spPr>
      </p:pic>
      <p:cxnSp>
        <p:nvCxnSpPr>
          <p:cNvPr id="9" name="8 Conector angular"/>
          <p:cNvCxnSpPr/>
          <p:nvPr/>
        </p:nvCxnSpPr>
        <p:spPr>
          <a:xfrm>
            <a:off x="2857488" y="3857628"/>
            <a:ext cx="4643470" cy="1071570"/>
          </a:xfrm>
          <a:prstGeom prst="bentConnector3">
            <a:avLst>
              <a:gd name="adj1" fmla="val 10967"/>
            </a:avLst>
          </a:prstGeom>
          <a:ln w="5715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600" u="sng" dirty="0" smtClean="0"/>
              <a:t>Anexo II</a:t>
            </a:r>
            <a:r>
              <a:rPr lang="es-AR" sz="3600" dirty="0" smtClean="0"/>
              <a:t/>
            </a:r>
            <a:br>
              <a:rPr lang="es-AR" sz="3600" dirty="0" smtClean="0"/>
            </a:br>
            <a:r>
              <a:rPr lang="es-AR" sz="3600" dirty="0" smtClean="0"/>
              <a:t>Casos de Uso 2.0</a:t>
            </a:r>
            <a:br>
              <a:rPr lang="es-AR" sz="3600" dirty="0" smtClean="0"/>
            </a:br>
            <a:r>
              <a:rPr lang="es-AR" sz="3600" dirty="0" err="1" smtClean="0"/>
              <a:t>Ivar</a:t>
            </a:r>
            <a:r>
              <a:rPr lang="es-AR" sz="3600" dirty="0" smtClean="0"/>
              <a:t> Jacobson 2011</a:t>
            </a:r>
          </a:p>
        </p:txBody>
      </p:sp>
      <p:sp>
        <p:nvSpPr>
          <p:cNvPr id="3" name="2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696126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Casos de Uso 2.0 – (I. Jacobson – 2011)</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971600" y="1124744"/>
            <a:ext cx="7104831" cy="5232764"/>
          </a:xfrm>
          <a:prstGeom prst="rect">
            <a:avLst/>
          </a:prstGeom>
          <a:noFill/>
          <a:ln w="9525">
            <a:noFill/>
            <a:miter lim="800000"/>
            <a:headEnd/>
            <a:tailEnd/>
          </a:ln>
        </p:spPr>
      </p:pic>
    </p:spTree>
    <p:extLst>
      <p:ext uri="{BB962C8B-B14F-4D97-AF65-F5344CB8AC3E}">
        <p14:creationId xmlns="" xmlns:p14="http://schemas.microsoft.com/office/powerpoint/2010/main" val="3275475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27384"/>
            <a:ext cx="7380312" cy="936104"/>
          </a:xfrm>
        </p:spPr>
        <p:txBody>
          <a:bodyPr/>
          <a:lstStyle/>
          <a:p>
            <a:r>
              <a:rPr lang="es-AR" dirty="0" smtClean="0"/>
              <a:t>Casos de Uso 2.0 – Use-Case &amp; </a:t>
            </a:r>
            <a:r>
              <a:rPr lang="es-AR" dirty="0" err="1" smtClean="0"/>
              <a:t>User</a:t>
            </a:r>
            <a:r>
              <a:rPr lang="es-AR" dirty="0" smtClean="0"/>
              <a:t> </a:t>
            </a:r>
            <a:r>
              <a:rPr lang="es-AR" dirty="0" err="1" smtClean="0"/>
              <a:t>Stories</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3825641" y="4059510"/>
            <a:ext cx="4058727" cy="2465834"/>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251520" y="1412776"/>
            <a:ext cx="2714625" cy="4391025"/>
          </a:xfrm>
          <a:prstGeom prst="rect">
            <a:avLst/>
          </a:prstGeom>
          <a:noFill/>
          <a:ln w="9525">
            <a:noFill/>
            <a:miter lim="800000"/>
            <a:headEnd/>
            <a:tailEnd/>
          </a:ln>
        </p:spPr>
      </p:pic>
      <p:pic>
        <p:nvPicPr>
          <p:cNvPr id="13316" name="Picture 4"/>
          <p:cNvPicPr>
            <a:picLocks noChangeAspect="1" noChangeArrowheads="1"/>
          </p:cNvPicPr>
          <p:nvPr/>
        </p:nvPicPr>
        <p:blipFill>
          <a:blip r:embed="rId5" cstate="print"/>
          <a:srcRect/>
          <a:stretch>
            <a:fillRect/>
          </a:stretch>
        </p:blipFill>
        <p:spPr bwMode="auto">
          <a:xfrm>
            <a:off x="3203848" y="980728"/>
            <a:ext cx="5434211" cy="2962549"/>
          </a:xfrm>
          <a:prstGeom prst="rect">
            <a:avLst/>
          </a:prstGeom>
          <a:noFill/>
          <a:ln w="9525">
            <a:noFill/>
            <a:miter lim="800000"/>
            <a:headEnd/>
            <a:tailEnd/>
          </a:ln>
        </p:spPr>
      </p:pic>
    </p:spTree>
    <p:extLst>
      <p:ext uri="{BB962C8B-B14F-4D97-AF65-F5344CB8AC3E}">
        <p14:creationId xmlns="" xmlns:p14="http://schemas.microsoft.com/office/powerpoint/2010/main" val="327547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es UML?</a:t>
            </a:r>
            <a:endParaRPr lang="en-US" dirty="0"/>
          </a:p>
        </p:txBody>
      </p:sp>
      <p:sp>
        <p:nvSpPr>
          <p:cNvPr id="3" name="2 Marcador de contenido"/>
          <p:cNvSpPr>
            <a:spLocks noGrp="1"/>
          </p:cNvSpPr>
          <p:nvPr>
            <p:ph idx="1"/>
          </p:nvPr>
        </p:nvSpPr>
        <p:spPr/>
        <p:txBody>
          <a:bodyPr>
            <a:normAutofit/>
          </a:bodyPr>
          <a:lstStyle/>
          <a:p>
            <a:pPr lvl="0">
              <a:buFont typeface="Arial" pitchFamily="34" charset="0"/>
              <a:buChar char="•"/>
            </a:pPr>
            <a:r>
              <a:rPr lang="es-ES" dirty="0" smtClean="0"/>
              <a:t>Lenguaje estándar para la visualización, especificación, construcción y documentación de sistemas de software.</a:t>
            </a:r>
          </a:p>
          <a:p>
            <a:pPr lvl="0">
              <a:buFont typeface="Arial" pitchFamily="34" charset="0"/>
              <a:buChar char="•"/>
            </a:pPr>
            <a:endParaRPr lang="es-ES" dirty="0" smtClean="0"/>
          </a:p>
          <a:p>
            <a:pPr lvl="0">
              <a:buFont typeface="Arial" pitchFamily="34" charset="0"/>
              <a:buChar char="•"/>
            </a:pPr>
            <a:r>
              <a:rPr lang="es-ES" dirty="0" smtClean="0"/>
              <a:t>Diagramas aplicables a todo el ciclo de vida</a:t>
            </a:r>
            <a:br>
              <a:rPr lang="es-ES" dirty="0" smtClean="0"/>
            </a:br>
            <a:endParaRPr lang="es-ES" dirty="0" smtClean="0"/>
          </a:p>
          <a:p>
            <a:pPr lvl="0">
              <a:buFont typeface="Arial" pitchFamily="34" charset="0"/>
              <a:buChar char="•"/>
            </a:pPr>
            <a:r>
              <a:rPr lang="es-ES" dirty="0" smtClean="0"/>
              <a:t>Complemento para metodologías Orientadas a Objetos</a:t>
            </a:r>
            <a:br>
              <a:rPr lang="es-ES" dirty="0" smtClean="0"/>
            </a:br>
            <a:endParaRPr lang="es-AR" dirty="0" smtClean="0"/>
          </a:p>
          <a:p>
            <a:pPr lvl="0">
              <a:buFont typeface="Arial" pitchFamily="34" charset="0"/>
              <a:buChar char="•"/>
            </a:pPr>
            <a:r>
              <a:rPr lang="es-ES" dirty="0" smtClean="0"/>
              <a:t>No Prescriptivo: No proporciona un método de desarrollo. Es independiente del proceso.</a:t>
            </a:r>
          </a:p>
        </p:txBody>
      </p:sp>
    </p:spTree>
    <p:extLst>
      <p:ext uri="{BB962C8B-B14F-4D97-AF65-F5344CB8AC3E}">
        <p14:creationId xmlns="" xmlns:p14="http://schemas.microsoft.com/office/powerpoint/2010/main" val="16896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Casos de Uso 2.0 – Use-Case </a:t>
            </a:r>
            <a:r>
              <a:rPr lang="es-AR" dirty="0" err="1" smtClean="0"/>
              <a:t>Slice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2771800" y="2564904"/>
            <a:ext cx="6011857" cy="2257213"/>
          </a:xfrm>
          <a:prstGeom prst="rect">
            <a:avLst/>
          </a:prstGeom>
          <a:noFill/>
          <a:ln w="9525">
            <a:noFill/>
            <a:miter lim="800000"/>
            <a:headEnd/>
            <a:tailEnd/>
          </a:ln>
        </p:spPr>
      </p:pic>
      <p:pic>
        <p:nvPicPr>
          <p:cNvPr id="3" name="Picture 2"/>
          <p:cNvPicPr>
            <a:picLocks noChangeAspect="1" noChangeArrowheads="1"/>
          </p:cNvPicPr>
          <p:nvPr/>
        </p:nvPicPr>
        <p:blipFill>
          <a:blip r:embed="rId4" cstate="print"/>
          <a:srcRect/>
          <a:stretch>
            <a:fillRect/>
          </a:stretch>
        </p:blipFill>
        <p:spPr bwMode="auto">
          <a:xfrm>
            <a:off x="361975" y="1844824"/>
            <a:ext cx="2409825" cy="3876675"/>
          </a:xfrm>
          <a:prstGeom prst="rect">
            <a:avLst/>
          </a:prstGeom>
          <a:noFill/>
          <a:ln w="9525">
            <a:noFill/>
            <a:miter lim="800000"/>
            <a:headEnd/>
            <a:tailEnd/>
          </a:ln>
        </p:spPr>
      </p:pic>
    </p:spTree>
    <p:extLst>
      <p:ext uri="{BB962C8B-B14F-4D97-AF65-F5344CB8AC3E}">
        <p14:creationId xmlns="" xmlns:p14="http://schemas.microsoft.com/office/powerpoint/2010/main" val="32754756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AR" dirty="0" smtClean="0"/>
              <a:t>Cierre</a:t>
            </a:r>
            <a:endParaRPr lang="en-US" dirty="0"/>
          </a:p>
        </p:txBody>
      </p:sp>
      <p:sp>
        <p:nvSpPr>
          <p:cNvPr id="5" name="4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845511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908720"/>
            <a:ext cx="9144000" cy="5434198"/>
          </a:xfrm>
          <a:prstGeom prst="rect">
            <a:avLst/>
          </a:prstGeom>
          <a:solidFill>
            <a:schemeClr val="bg1">
              <a:lumMod val="85000"/>
            </a:schemeClr>
          </a:solidFill>
          <a:ln w="9525">
            <a:noFill/>
            <a:miter lim="800000"/>
            <a:headEnd/>
            <a:tailEnd/>
          </a:ln>
          <a:effectLs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s-ES"/>
          </a:p>
        </p:txBody>
      </p:sp>
      <p:sp>
        <p:nvSpPr>
          <p:cNvPr id="2" name="1 Título"/>
          <p:cNvSpPr>
            <a:spLocks noGrp="1"/>
          </p:cNvSpPr>
          <p:nvPr>
            <p:ph type="title"/>
          </p:nvPr>
        </p:nvSpPr>
        <p:spPr/>
        <p:txBody>
          <a:bodyPr/>
          <a:lstStyle/>
          <a:p>
            <a:r>
              <a:rPr lang="es-AR" dirty="0" smtClean="0"/>
              <a:t>Preguntas y Respuestas</a:t>
            </a:r>
            <a:endParaRPr lang="en-US" dirty="0"/>
          </a:p>
        </p:txBody>
      </p:sp>
      <p:sp>
        <p:nvSpPr>
          <p:cNvPr id="5" name="Freeform 7"/>
          <p:cNvSpPr>
            <a:spLocks/>
          </p:cNvSpPr>
          <p:nvPr/>
        </p:nvSpPr>
        <p:spPr bwMode="auto">
          <a:xfrm>
            <a:off x="4027488" y="2579688"/>
            <a:ext cx="1098550" cy="1708150"/>
          </a:xfrm>
          <a:custGeom>
            <a:avLst/>
            <a:gdLst>
              <a:gd name="T0" fmla="*/ 236 w 692"/>
              <a:gd name="T1" fmla="*/ 290 h 1076"/>
              <a:gd name="T2" fmla="*/ 305 w 692"/>
              <a:gd name="T3" fmla="*/ 218 h 1076"/>
              <a:gd name="T4" fmla="*/ 428 w 692"/>
              <a:gd name="T5" fmla="*/ 263 h 1076"/>
              <a:gd name="T6" fmla="*/ 418 w 692"/>
              <a:gd name="T7" fmla="*/ 385 h 1076"/>
              <a:gd name="T8" fmla="*/ 268 w 692"/>
              <a:gd name="T9" fmla="*/ 479 h 1076"/>
              <a:gd name="T10" fmla="*/ 241 w 692"/>
              <a:gd name="T11" fmla="*/ 746 h 1076"/>
              <a:gd name="T12" fmla="*/ 268 w 692"/>
              <a:gd name="T13" fmla="*/ 830 h 1076"/>
              <a:gd name="T14" fmla="*/ 219 w 692"/>
              <a:gd name="T15" fmla="*/ 922 h 1076"/>
              <a:gd name="T16" fmla="*/ 230 w 692"/>
              <a:gd name="T17" fmla="*/ 1016 h 1076"/>
              <a:gd name="T18" fmla="*/ 336 w 692"/>
              <a:gd name="T19" fmla="*/ 1076 h 1076"/>
              <a:gd name="T20" fmla="*/ 472 w 692"/>
              <a:gd name="T21" fmla="*/ 1033 h 1076"/>
              <a:gd name="T22" fmla="*/ 516 w 692"/>
              <a:gd name="T23" fmla="*/ 922 h 1076"/>
              <a:gd name="T24" fmla="*/ 461 w 692"/>
              <a:gd name="T25" fmla="*/ 817 h 1076"/>
              <a:gd name="T26" fmla="*/ 521 w 692"/>
              <a:gd name="T27" fmla="*/ 757 h 1076"/>
              <a:gd name="T28" fmla="*/ 521 w 692"/>
              <a:gd name="T29" fmla="*/ 610 h 1076"/>
              <a:gd name="T30" fmla="*/ 676 w 692"/>
              <a:gd name="T31" fmla="*/ 485 h 1076"/>
              <a:gd name="T32" fmla="*/ 692 w 692"/>
              <a:gd name="T33" fmla="*/ 296 h 1076"/>
              <a:gd name="T34" fmla="*/ 592 w 692"/>
              <a:gd name="T35" fmla="*/ 93 h 1076"/>
              <a:gd name="T36" fmla="*/ 396 w 692"/>
              <a:gd name="T37" fmla="*/ 0 h 1076"/>
              <a:gd name="T38" fmla="*/ 176 w 692"/>
              <a:gd name="T39" fmla="*/ 60 h 1076"/>
              <a:gd name="T40" fmla="*/ 49 w 692"/>
              <a:gd name="T41" fmla="*/ 182 h 1076"/>
              <a:gd name="T42" fmla="*/ 0 w 692"/>
              <a:gd name="T43" fmla="*/ 369 h 1076"/>
              <a:gd name="T44" fmla="*/ 5 w 692"/>
              <a:gd name="T45" fmla="*/ 479 h 1076"/>
              <a:gd name="T46" fmla="*/ 230 w 692"/>
              <a:gd name="T47" fmla="*/ 467 h 1076"/>
              <a:gd name="T48" fmla="*/ 236 w 692"/>
              <a:gd name="T49" fmla="*/ 29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2" h="1076">
                <a:moveTo>
                  <a:pt x="236" y="290"/>
                </a:moveTo>
                <a:lnTo>
                  <a:pt x="305" y="218"/>
                </a:lnTo>
                <a:lnTo>
                  <a:pt x="428" y="263"/>
                </a:lnTo>
                <a:lnTo>
                  <a:pt x="418" y="385"/>
                </a:lnTo>
                <a:lnTo>
                  <a:pt x="268" y="479"/>
                </a:lnTo>
                <a:lnTo>
                  <a:pt x="241" y="746"/>
                </a:lnTo>
                <a:lnTo>
                  <a:pt x="268" y="830"/>
                </a:lnTo>
                <a:lnTo>
                  <a:pt x="219" y="922"/>
                </a:lnTo>
                <a:lnTo>
                  <a:pt x="230" y="1016"/>
                </a:lnTo>
                <a:lnTo>
                  <a:pt x="336" y="1076"/>
                </a:lnTo>
                <a:lnTo>
                  <a:pt x="472" y="1033"/>
                </a:lnTo>
                <a:lnTo>
                  <a:pt x="516" y="922"/>
                </a:lnTo>
                <a:lnTo>
                  <a:pt x="461" y="817"/>
                </a:lnTo>
                <a:lnTo>
                  <a:pt x="521" y="757"/>
                </a:lnTo>
                <a:lnTo>
                  <a:pt x="521" y="610"/>
                </a:lnTo>
                <a:lnTo>
                  <a:pt x="676" y="485"/>
                </a:lnTo>
                <a:lnTo>
                  <a:pt x="692" y="296"/>
                </a:lnTo>
                <a:lnTo>
                  <a:pt x="592" y="93"/>
                </a:lnTo>
                <a:lnTo>
                  <a:pt x="396" y="0"/>
                </a:lnTo>
                <a:lnTo>
                  <a:pt x="176" y="60"/>
                </a:lnTo>
                <a:lnTo>
                  <a:pt x="49" y="182"/>
                </a:lnTo>
                <a:lnTo>
                  <a:pt x="0" y="369"/>
                </a:lnTo>
                <a:lnTo>
                  <a:pt x="5" y="479"/>
                </a:lnTo>
                <a:lnTo>
                  <a:pt x="230" y="467"/>
                </a:lnTo>
                <a:lnTo>
                  <a:pt x="236" y="2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s-ES"/>
          </a:p>
        </p:txBody>
      </p:sp>
      <p:sp>
        <p:nvSpPr>
          <p:cNvPr id="6" name="Freeform 8"/>
          <p:cNvSpPr>
            <a:spLocks/>
          </p:cNvSpPr>
          <p:nvPr/>
        </p:nvSpPr>
        <p:spPr bwMode="auto">
          <a:xfrm>
            <a:off x="4445000" y="3930650"/>
            <a:ext cx="314325" cy="271463"/>
          </a:xfrm>
          <a:custGeom>
            <a:avLst/>
            <a:gdLst>
              <a:gd name="T0" fmla="*/ 71 w 198"/>
              <a:gd name="T1" fmla="*/ 0 h 171"/>
              <a:gd name="T2" fmla="*/ 15 w 198"/>
              <a:gd name="T3" fmla="*/ 31 h 171"/>
              <a:gd name="T4" fmla="*/ 0 w 198"/>
              <a:gd name="T5" fmla="*/ 115 h 171"/>
              <a:gd name="T6" fmla="*/ 44 w 198"/>
              <a:gd name="T7" fmla="*/ 171 h 171"/>
              <a:gd name="T8" fmla="*/ 155 w 198"/>
              <a:gd name="T9" fmla="*/ 171 h 171"/>
              <a:gd name="T10" fmla="*/ 198 w 198"/>
              <a:gd name="T11" fmla="*/ 104 h 171"/>
              <a:gd name="T12" fmla="*/ 160 w 198"/>
              <a:gd name="T13" fmla="*/ 22 h 171"/>
              <a:gd name="T14" fmla="*/ 71 w 198"/>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 h="171">
                <a:moveTo>
                  <a:pt x="71" y="0"/>
                </a:moveTo>
                <a:lnTo>
                  <a:pt x="15" y="31"/>
                </a:lnTo>
                <a:lnTo>
                  <a:pt x="0" y="115"/>
                </a:lnTo>
                <a:lnTo>
                  <a:pt x="44" y="171"/>
                </a:lnTo>
                <a:lnTo>
                  <a:pt x="155" y="171"/>
                </a:lnTo>
                <a:lnTo>
                  <a:pt x="198" y="104"/>
                </a:lnTo>
                <a:lnTo>
                  <a:pt x="160" y="22"/>
                </a:lnTo>
                <a:lnTo>
                  <a:pt x="71" y="0"/>
                </a:lnTo>
                <a:close/>
              </a:path>
            </a:pathLst>
          </a:custGeom>
          <a:solidFill>
            <a:srgbClr val="A33853"/>
          </a:solidFill>
          <a:ln>
            <a:noFill/>
          </a:ln>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s-ES"/>
          </a:p>
        </p:txBody>
      </p:sp>
      <p:sp>
        <p:nvSpPr>
          <p:cNvPr id="7" name="Freeform 9"/>
          <p:cNvSpPr>
            <a:spLocks/>
          </p:cNvSpPr>
          <p:nvPr/>
        </p:nvSpPr>
        <p:spPr bwMode="auto">
          <a:xfrm>
            <a:off x="3213100" y="2098675"/>
            <a:ext cx="2717800" cy="2662238"/>
          </a:xfrm>
          <a:custGeom>
            <a:avLst/>
            <a:gdLst>
              <a:gd name="T0" fmla="*/ 1067 w 1712"/>
              <a:gd name="T1" fmla="*/ 0 h 1677"/>
              <a:gd name="T2" fmla="*/ 727 w 1712"/>
              <a:gd name="T3" fmla="*/ 5 h 1677"/>
              <a:gd name="T4" fmla="*/ 469 w 1712"/>
              <a:gd name="T5" fmla="*/ 89 h 1677"/>
              <a:gd name="T6" fmla="*/ 204 w 1712"/>
              <a:gd name="T7" fmla="*/ 260 h 1677"/>
              <a:gd name="T8" fmla="*/ 82 w 1712"/>
              <a:gd name="T9" fmla="*/ 506 h 1677"/>
              <a:gd name="T10" fmla="*/ 27 w 1712"/>
              <a:gd name="T11" fmla="*/ 759 h 1677"/>
              <a:gd name="T12" fmla="*/ 0 w 1712"/>
              <a:gd name="T13" fmla="*/ 1013 h 1677"/>
              <a:gd name="T14" fmla="*/ 122 w 1712"/>
              <a:gd name="T15" fmla="*/ 1198 h 1677"/>
              <a:gd name="T16" fmla="*/ 271 w 1712"/>
              <a:gd name="T17" fmla="*/ 1445 h 1677"/>
              <a:gd name="T18" fmla="*/ 618 w 1712"/>
              <a:gd name="T19" fmla="*/ 1643 h 1677"/>
              <a:gd name="T20" fmla="*/ 951 w 1712"/>
              <a:gd name="T21" fmla="*/ 1677 h 1677"/>
              <a:gd name="T22" fmla="*/ 1183 w 1712"/>
              <a:gd name="T23" fmla="*/ 1610 h 1677"/>
              <a:gd name="T24" fmla="*/ 1327 w 1712"/>
              <a:gd name="T25" fmla="*/ 1528 h 1677"/>
              <a:gd name="T26" fmla="*/ 1479 w 1712"/>
              <a:gd name="T27" fmla="*/ 1472 h 1677"/>
              <a:gd name="T28" fmla="*/ 1536 w 1712"/>
              <a:gd name="T29" fmla="*/ 1336 h 1677"/>
              <a:gd name="T30" fmla="*/ 1668 w 1712"/>
              <a:gd name="T31" fmla="*/ 1120 h 1677"/>
              <a:gd name="T32" fmla="*/ 1712 w 1712"/>
              <a:gd name="T33" fmla="*/ 864 h 1677"/>
              <a:gd name="T34" fmla="*/ 1674 w 1712"/>
              <a:gd name="T35" fmla="*/ 572 h 1677"/>
              <a:gd name="T36" fmla="*/ 1568 w 1712"/>
              <a:gd name="T37" fmla="*/ 281 h 1677"/>
              <a:gd name="T38" fmla="*/ 1425 w 1712"/>
              <a:gd name="T39" fmla="*/ 171 h 1677"/>
              <a:gd name="T40" fmla="*/ 1249 w 1712"/>
              <a:gd name="T41" fmla="*/ 27 h 1677"/>
              <a:gd name="T42" fmla="*/ 1156 w 1712"/>
              <a:gd name="T43" fmla="*/ 260 h 1677"/>
              <a:gd name="T44" fmla="*/ 1379 w 1712"/>
              <a:gd name="T45" fmla="*/ 423 h 1677"/>
              <a:gd name="T46" fmla="*/ 1467 w 1712"/>
              <a:gd name="T47" fmla="*/ 561 h 1677"/>
              <a:gd name="T48" fmla="*/ 1519 w 1712"/>
              <a:gd name="T49" fmla="*/ 751 h 1677"/>
              <a:gd name="T50" fmla="*/ 1458 w 1712"/>
              <a:gd name="T51" fmla="*/ 1060 h 1677"/>
              <a:gd name="T52" fmla="*/ 1327 w 1712"/>
              <a:gd name="T53" fmla="*/ 1285 h 1677"/>
              <a:gd name="T54" fmla="*/ 1194 w 1712"/>
              <a:gd name="T55" fmla="*/ 1358 h 1677"/>
              <a:gd name="T56" fmla="*/ 1045 w 1712"/>
              <a:gd name="T57" fmla="*/ 1428 h 1677"/>
              <a:gd name="T58" fmla="*/ 805 w 1712"/>
              <a:gd name="T59" fmla="*/ 1456 h 1677"/>
              <a:gd name="T60" fmla="*/ 540 w 1712"/>
              <a:gd name="T61" fmla="*/ 1401 h 1677"/>
              <a:gd name="T62" fmla="*/ 331 w 1712"/>
              <a:gd name="T63" fmla="*/ 1171 h 1677"/>
              <a:gd name="T64" fmla="*/ 236 w 1712"/>
              <a:gd name="T65" fmla="*/ 1016 h 1677"/>
              <a:gd name="T66" fmla="*/ 231 w 1712"/>
              <a:gd name="T67" fmla="*/ 775 h 1677"/>
              <a:gd name="T68" fmla="*/ 282 w 1712"/>
              <a:gd name="T69" fmla="*/ 572 h 1677"/>
              <a:gd name="T70" fmla="*/ 418 w 1712"/>
              <a:gd name="T71" fmla="*/ 401 h 1677"/>
              <a:gd name="T72" fmla="*/ 494 w 1712"/>
              <a:gd name="T73" fmla="*/ 292 h 1677"/>
              <a:gd name="T74" fmla="*/ 678 w 1712"/>
              <a:gd name="T75" fmla="*/ 247 h 1677"/>
              <a:gd name="T76" fmla="*/ 874 w 1712"/>
              <a:gd name="T77" fmla="*/ 176 h 1677"/>
              <a:gd name="T78" fmla="*/ 1156 w 1712"/>
              <a:gd name="T79" fmla="*/ 260 h 1677"/>
              <a:gd name="T80" fmla="*/ 1249 w 1712"/>
              <a:gd name="T81" fmla="*/ 27 h 1677"/>
              <a:gd name="T82" fmla="*/ 1067 w 1712"/>
              <a:gd name="T83" fmla="*/ 0 h 1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2" h="1677">
                <a:moveTo>
                  <a:pt x="1067" y="0"/>
                </a:moveTo>
                <a:lnTo>
                  <a:pt x="727" y="5"/>
                </a:lnTo>
                <a:lnTo>
                  <a:pt x="469" y="89"/>
                </a:lnTo>
                <a:lnTo>
                  <a:pt x="204" y="260"/>
                </a:lnTo>
                <a:lnTo>
                  <a:pt x="82" y="506"/>
                </a:lnTo>
                <a:lnTo>
                  <a:pt x="27" y="759"/>
                </a:lnTo>
                <a:lnTo>
                  <a:pt x="0" y="1013"/>
                </a:lnTo>
                <a:lnTo>
                  <a:pt x="122" y="1198"/>
                </a:lnTo>
                <a:lnTo>
                  <a:pt x="271" y="1445"/>
                </a:lnTo>
                <a:lnTo>
                  <a:pt x="618" y="1643"/>
                </a:lnTo>
                <a:lnTo>
                  <a:pt x="951" y="1677"/>
                </a:lnTo>
                <a:lnTo>
                  <a:pt x="1183" y="1610"/>
                </a:lnTo>
                <a:lnTo>
                  <a:pt x="1327" y="1528"/>
                </a:lnTo>
                <a:lnTo>
                  <a:pt x="1479" y="1472"/>
                </a:lnTo>
                <a:lnTo>
                  <a:pt x="1536" y="1336"/>
                </a:lnTo>
                <a:lnTo>
                  <a:pt x="1668" y="1120"/>
                </a:lnTo>
                <a:lnTo>
                  <a:pt x="1712" y="864"/>
                </a:lnTo>
                <a:lnTo>
                  <a:pt x="1674" y="572"/>
                </a:lnTo>
                <a:lnTo>
                  <a:pt x="1568" y="281"/>
                </a:lnTo>
                <a:lnTo>
                  <a:pt x="1425" y="171"/>
                </a:lnTo>
                <a:lnTo>
                  <a:pt x="1249" y="27"/>
                </a:lnTo>
                <a:lnTo>
                  <a:pt x="1156" y="260"/>
                </a:lnTo>
                <a:lnTo>
                  <a:pt x="1379" y="423"/>
                </a:lnTo>
                <a:lnTo>
                  <a:pt x="1467" y="561"/>
                </a:lnTo>
                <a:lnTo>
                  <a:pt x="1519" y="751"/>
                </a:lnTo>
                <a:lnTo>
                  <a:pt x="1458" y="1060"/>
                </a:lnTo>
                <a:lnTo>
                  <a:pt x="1327" y="1285"/>
                </a:lnTo>
                <a:lnTo>
                  <a:pt x="1194" y="1358"/>
                </a:lnTo>
                <a:lnTo>
                  <a:pt x="1045" y="1428"/>
                </a:lnTo>
                <a:lnTo>
                  <a:pt x="805" y="1456"/>
                </a:lnTo>
                <a:lnTo>
                  <a:pt x="540" y="1401"/>
                </a:lnTo>
                <a:lnTo>
                  <a:pt x="331" y="1171"/>
                </a:lnTo>
                <a:lnTo>
                  <a:pt x="236" y="1016"/>
                </a:lnTo>
                <a:lnTo>
                  <a:pt x="231" y="775"/>
                </a:lnTo>
                <a:lnTo>
                  <a:pt x="282" y="572"/>
                </a:lnTo>
                <a:lnTo>
                  <a:pt x="418" y="401"/>
                </a:lnTo>
                <a:lnTo>
                  <a:pt x="494" y="292"/>
                </a:lnTo>
                <a:lnTo>
                  <a:pt x="678" y="247"/>
                </a:lnTo>
                <a:lnTo>
                  <a:pt x="874" y="176"/>
                </a:lnTo>
                <a:lnTo>
                  <a:pt x="1156" y="260"/>
                </a:lnTo>
                <a:lnTo>
                  <a:pt x="1249" y="27"/>
                </a:lnTo>
                <a:lnTo>
                  <a:pt x="106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s-ES"/>
          </a:p>
        </p:txBody>
      </p:sp>
      <p:sp>
        <p:nvSpPr>
          <p:cNvPr id="8" name="Freeform 11"/>
          <p:cNvSpPr>
            <a:spLocks/>
          </p:cNvSpPr>
          <p:nvPr/>
        </p:nvSpPr>
        <p:spPr bwMode="auto">
          <a:xfrm>
            <a:off x="4089400" y="2649538"/>
            <a:ext cx="976313" cy="1192213"/>
          </a:xfrm>
          <a:custGeom>
            <a:avLst/>
            <a:gdLst>
              <a:gd name="T0" fmla="*/ 0 w 615"/>
              <a:gd name="T1" fmla="*/ 379 h 751"/>
              <a:gd name="T2" fmla="*/ 90 w 615"/>
              <a:gd name="T3" fmla="*/ 363 h 751"/>
              <a:gd name="T4" fmla="*/ 140 w 615"/>
              <a:gd name="T5" fmla="*/ 379 h 751"/>
              <a:gd name="T6" fmla="*/ 137 w 615"/>
              <a:gd name="T7" fmla="*/ 276 h 751"/>
              <a:gd name="T8" fmla="*/ 175 w 615"/>
              <a:gd name="T9" fmla="*/ 159 h 751"/>
              <a:gd name="T10" fmla="*/ 324 w 615"/>
              <a:gd name="T11" fmla="*/ 116 h 751"/>
              <a:gd name="T12" fmla="*/ 395 w 615"/>
              <a:gd name="T13" fmla="*/ 165 h 751"/>
              <a:gd name="T14" fmla="*/ 471 w 615"/>
              <a:gd name="T15" fmla="*/ 241 h 751"/>
              <a:gd name="T16" fmla="*/ 449 w 615"/>
              <a:gd name="T17" fmla="*/ 374 h 751"/>
              <a:gd name="T18" fmla="*/ 308 w 615"/>
              <a:gd name="T19" fmla="*/ 435 h 751"/>
              <a:gd name="T20" fmla="*/ 269 w 615"/>
              <a:gd name="T21" fmla="*/ 528 h 751"/>
              <a:gd name="T22" fmla="*/ 280 w 615"/>
              <a:gd name="T23" fmla="*/ 622 h 751"/>
              <a:gd name="T24" fmla="*/ 262 w 615"/>
              <a:gd name="T25" fmla="*/ 751 h 751"/>
              <a:gd name="T26" fmla="*/ 404 w 615"/>
              <a:gd name="T27" fmla="*/ 751 h 751"/>
              <a:gd name="T28" fmla="*/ 422 w 615"/>
              <a:gd name="T29" fmla="*/ 655 h 751"/>
              <a:gd name="T30" fmla="*/ 411 w 615"/>
              <a:gd name="T31" fmla="*/ 544 h 751"/>
              <a:gd name="T32" fmla="*/ 498 w 615"/>
              <a:gd name="T33" fmla="*/ 484 h 751"/>
              <a:gd name="T34" fmla="*/ 564 w 615"/>
              <a:gd name="T35" fmla="*/ 452 h 751"/>
              <a:gd name="T36" fmla="*/ 615 w 615"/>
              <a:gd name="T37" fmla="*/ 308 h 751"/>
              <a:gd name="T38" fmla="*/ 569 w 615"/>
              <a:gd name="T39" fmla="*/ 154 h 751"/>
              <a:gd name="T40" fmla="*/ 417 w 615"/>
              <a:gd name="T41" fmla="*/ 0 h 751"/>
              <a:gd name="T42" fmla="*/ 229 w 615"/>
              <a:gd name="T43" fmla="*/ 12 h 751"/>
              <a:gd name="T44" fmla="*/ 80 w 615"/>
              <a:gd name="T45" fmla="*/ 105 h 751"/>
              <a:gd name="T46" fmla="*/ 15 w 615"/>
              <a:gd name="T47" fmla="*/ 221 h 751"/>
              <a:gd name="T48" fmla="*/ 0 w 615"/>
              <a:gd name="T49" fmla="*/ 37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5" h="751">
                <a:moveTo>
                  <a:pt x="0" y="379"/>
                </a:moveTo>
                <a:lnTo>
                  <a:pt x="90" y="363"/>
                </a:lnTo>
                <a:lnTo>
                  <a:pt x="140" y="379"/>
                </a:lnTo>
                <a:lnTo>
                  <a:pt x="137" y="276"/>
                </a:lnTo>
                <a:lnTo>
                  <a:pt x="175" y="159"/>
                </a:lnTo>
                <a:lnTo>
                  <a:pt x="324" y="116"/>
                </a:lnTo>
                <a:lnTo>
                  <a:pt x="395" y="165"/>
                </a:lnTo>
                <a:lnTo>
                  <a:pt x="471" y="241"/>
                </a:lnTo>
                <a:lnTo>
                  <a:pt x="449" y="374"/>
                </a:lnTo>
                <a:lnTo>
                  <a:pt x="308" y="435"/>
                </a:lnTo>
                <a:lnTo>
                  <a:pt x="269" y="528"/>
                </a:lnTo>
                <a:lnTo>
                  <a:pt x="280" y="622"/>
                </a:lnTo>
                <a:lnTo>
                  <a:pt x="262" y="751"/>
                </a:lnTo>
                <a:lnTo>
                  <a:pt x="404" y="751"/>
                </a:lnTo>
                <a:lnTo>
                  <a:pt x="422" y="655"/>
                </a:lnTo>
                <a:lnTo>
                  <a:pt x="411" y="544"/>
                </a:lnTo>
                <a:lnTo>
                  <a:pt x="498" y="484"/>
                </a:lnTo>
                <a:lnTo>
                  <a:pt x="564" y="452"/>
                </a:lnTo>
                <a:lnTo>
                  <a:pt x="615" y="308"/>
                </a:lnTo>
                <a:lnTo>
                  <a:pt x="569" y="154"/>
                </a:lnTo>
                <a:lnTo>
                  <a:pt x="417" y="0"/>
                </a:lnTo>
                <a:lnTo>
                  <a:pt x="229" y="12"/>
                </a:lnTo>
                <a:lnTo>
                  <a:pt x="80" y="105"/>
                </a:lnTo>
                <a:lnTo>
                  <a:pt x="15" y="221"/>
                </a:lnTo>
                <a:lnTo>
                  <a:pt x="0" y="379"/>
                </a:lnTo>
                <a:close/>
              </a:path>
            </a:pathLst>
          </a:custGeom>
          <a:solidFill>
            <a:srgbClr val="A3385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s-ES"/>
          </a:p>
        </p:txBody>
      </p:sp>
      <p:sp>
        <p:nvSpPr>
          <p:cNvPr id="9" name="Freeform 12"/>
          <p:cNvSpPr>
            <a:spLocks/>
          </p:cNvSpPr>
          <p:nvPr/>
        </p:nvSpPr>
        <p:spPr bwMode="auto">
          <a:xfrm>
            <a:off x="3290888" y="2141538"/>
            <a:ext cx="2573338" cy="2555875"/>
          </a:xfrm>
          <a:custGeom>
            <a:avLst/>
            <a:gdLst>
              <a:gd name="T0" fmla="*/ 876 w 1621"/>
              <a:gd name="T1" fmla="*/ 116 h 1610"/>
              <a:gd name="T2" fmla="*/ 689 w 1621"/>
              <a:gd name="T3" fmla="*/ 116 h 1610"/>
              <a:gd name="T4" fmla="*/ 414 w 1621"/>
              <a:gd name="T5" fmla="*/ 225 h 1610"/>
              <a:gd name="T6" fmla="*/ 244 w 1621"/>
              <a:gd name="T7" fmla="*/ 414 h 1610"/>
              <a:gd name="T8" fmla="*/ 160 w 1621"/>
              <a:gd name="T9" fmla="*/ 655 h 1610"/>
              <a:gd name="T10" fmla="*/ 111 w 1621"/>
              <a:gd name="T11" fmla="*/ 853 h 1610"/>
              <a:gd name="T12" fmla="*/ 222 w 1621"/>
              <a:gd name="T13" fmla="*/ 1160 h 1610"/>
              <a:gd name="T14" fmla="*/ 353 w 1621"/>
              <a:gd name="T15" fmla="*/ 1269 h 1610"/>
              <a:gd name="T16" fmla="*/ 442 w 1621"/>
              <a:gd name="T17" fmla="*/ 1385 h 1610"/>
              <a:gd name="T18" fmla="*/ 645 w 1621"/>
              <a:gd name="T19" fmla="*/ 1452 h 1610"/>
              <a:gd name="T20" fmla="*/ 838 w 1621"/>
              <a:gd name="T21" fmla="*/ 1496 h 1610"/>
              <a:gd name="T22" fmla="*/ 1210 w 1621"/>
              <a:gd name="T23" fmla="*/ 1369 h 1610"/>
              <a:gd name="T24" fmla="*/ 1430 w 1621"/>
              <a:gd name="T25" fmla="*/ 1149 h 1610"/>
              <a:gd name="T26" fmla="*/ 1514 w 1621"/>
              <a:gd name="T27" fmla="*/ 848 h 1610"/>
              <a:gd name="T28" fmla="*/ 1514 w 1621"/>
              <a:gd name="T29" fmla="*/ 596 h 1610"/>
              <a:gd name="T30" fmla="*/ 1409 w 1621"/>
              <a:gd name="T31" fmla="*/ 425 h 1610"/>
              <a:gd name="T32" fmla="*/ 1261 w 1621"/>
              <a:gd name="T33" fmla="*/ 238 h 1610"/>
              <a:gd name="T34" fmla="*/ 876 w 1621"/>
              <a:gd name="T35" fmla="*/ 116 h 1610"/>
              <a:gd name="T36" fmla="*/ 858 w 1621"/>
              <a:gd name="T37" fmla="*/ 0 h 1610"/>
              <a:gd name="T38" fmla="*/ 1032 w 1621"/>
              <a:gd name="T39" fmla="*/ 27 h 1610"/>
              <a:gd name="T40" fmla="*/ 1267 w 1621"/>
              <a:gd name="T41" fmla="*/ 95 h 1610"/>
              <a:gd name="T42" fmla="*/ 1387 w 1621"/>
              <a:gd name="T43" fmla="*/ 234 h 1610"/>
              <a:gd name="T44" fmla="*/ 1541 w 1621"/>
              <a:gd name="T45" fmla="*/ 390 h 1610"/>
              <a:gd name="T46" fmla="*/ 1621 w 1621"/>
              <a:gd name="T47" fmla="*/ 732 h 1610"/>
              <a:gd name="T48" fmla="*/ 1607 w 1621"/>
              <a:gd name="T49" fmla="*/ 978 h 1610"/>
              <a:gd name="T50" fmla="*/ 1503 w 1621"/>
              <a:gd name="T51" fmla="*/ 1198 h 1610"/>
              <a:gd name="T52" fmla="*/ 1354 w 1621"/>
              <a:gd name="T53" fmla="*/ 1390 h 1610"/>
              <a:gd name="T54" fmla="*/ 1029 w 1621"/>
              <a:gd name="T55" fmla="*/ 1561 h 1610"/>
              <a:gd name="T56" fmla="*/ 771 w 1621"/>
              <a:gd name="T57" fmla="*/ 1610 h 1610"/>
              <a:gd name="T58" fmla="*/ 491 w 1621"/>
              <a:gd name="T59" fmla="*/ 1543 h 1610"/>
              <a:gd name="T60" fmla="*/ 187 w 1621"/>
              <a:gd name="T61" fmla="*/ 1287 h 1610"/>
              <a:gd name="T62" fmla="*/ 0 w 1621"/>
              <a:gd name="T63" fmla="*/ 859 h 1610"/>
              <a:gd name="T64" fmla="*/ 73 w 1621"/>
              <a:gd name="T65" fmla="*/ 590 h 1610"/>
              <a:gd name="T66" fmla="*/ 122 w 1621"/>
              <a:gd name="T67" fmla="*/ 347 h 1610"/>
              <a:gd name="T68" fmla="*/ 313 w 1621"/>
              <a:gd name="T69" fmla="*/ 176 h 1610"/>
              <a:gd name="T70" fmla="*/ 525 w 1621"/>
              <a:gd name="T71" fmla="*/ 55 h 1610"/>
              <a:gd name="T72" fmla="*/ 858 w 1621"/>
              <a:gd name="T73" fmla="*/ 0 h 1610"/>
              <a:gd name="T74" fmla="*/ 876 w 1621"/>
              <a:gd name="T75" fmla="*/ 116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1" h="1610">
                <a:moveTo>
                  <a:pt x="876" y="116"/>
                </a:moveTo>
                <a:lnTo>
                  <a:pt x="689" y="116"/>
                </a:lnTo>
                <a:lnTo>
                  <a:pt x="414" y="225"/>
                </a:lnTo>
                <a:lnTo>
                  <a:pt x="244" y="414"/>
                </a:lnTo>
                <a:lnTo>
                  <a:pt x="160" y="655"/>
                </a:lnTo>
                <a:lnTo>
                  <a:pt x="111" y="853"/>
                </a:lnTo>
                <a:lnTo>
                  <a:pt x="222" y="1160"/>
                </a:lnTo>
                <a:lnTo>
                  <a:pt x="353" y="1269"/>
                </a:lnTo>
                <a:lnTo>
                  <a:pt x="442" y="1385"/>
                </a:lnTo>
                <a:lnTo>
                  <a:pt x="645" y="1452"/>
                </a:lnTo>
                <a:lnTo>
                  <a:pt x="838" y="1496"/>
                </a:lnTo>
                <a:lnTo>
                  <a:pt x="1210" y="1369"/>
                </a:lnTo>
                <a:lnTo>
                  <a:pt x="1430" y="1149"/>
                </a:lnTo>
                <a:lnTo>
                  <a:pt x="1514" y="848"/>
                </a:lnTo>
                <a:lnTo>
                  <a:pt x="1514" y="596"/>
                </a:lnTo>
                <a:lnTo>
                  <a:pt x="1409" y="425"/>
                </a:lnTo>
                <a:lnTo>
                  <a:pt x="1261" y="238"/>
                </a:lnTo>
                <a:lnTo>
                  <a:pt x="876" y="116"/>
                </a:lnTo>
                <a:lnTo>
                  <a:pt x="858" y="0"/>
                </a:lnTo>
                <a:lnTo>
                  <a:pt x="1032" y="27"/>
                </a:lnTo>
                <a:lnTo>
                  <a:pt x="1267" y="95"/>
                </a:lnTo>
                <a:lnTo>
                  <a:pt x="1387" y="234"/>
                </a:lnTo>
                <a:lnTo>
                  <a:pt x="1541" y="390"/>
                </a:lnTo>
                <a:lnTo>
                  <a:pt x="1621" y="732"/>
                </a:lnTo>
                <a:lnTo>
                  <a:pt x="1607" y="978"/>
                </a:lnTo>
                <a:lnTo>
                  <a:pt x="1503" y="1198"/>
                </a:lnTo>
                <a:lnTo>
                  <a:pt x="1354" y="1390"/>
                </a:lnTo>
                <a:lnTo>
                  <a:pt x="1029" y="1561"/>
                </a:lnTo>
                <a:lnTo>
                  <a:pt x="771" y="1610"/>
                </a:lnTo>
                <a:lnTo>
                  <a:pt x="491" y="1543"/>
                </a:lnTo>
                <a:lnTo>
                  <a:pt x="187" y="1287"/>
                </a:lnTo>
                <a:lnTo>
                  <a:pt x="0" y="859"/>
                </a:lnTo>
                <a:lnTo>
                  <a:pt x="73" y="590"/>
                </a:lnTo>
                <a:lnTo>
                  <a:pt x="122" y="347"/>
                </a:lnTo>
                <a:lnTo>
                  <a:pt x="313" y="176"/>
                </a:lnTo>
                <a:lnTo>
                  <a:pt x="525" y="55"/>
                </a:lnTo>
                <a:lnTo>
                  <a:pt x="858" y="0"/>
                </a:lnTo>
                <a:lnTo>
                  <a:pt x="876" y="116"/>
                </a:lnTo>
                <a:close/>
              </a:path>
            </a:pathLst>
          </a:custGeom>
          <a:solidFill>
            <a:srgbClr val="A3385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s-ES"/>
          </a:p>
        </p:txBody>
      </p:sp>
    </p:spTree>
    <p:extLst>
      <p:ext uri="{BB962C8B-B14F-4D97-AF65-F5344CB8AC3E}">
        <p14:creationId xmlns="" xmlns:p14="http://schemas.microsoft.com/office/powerpoint/2010/main" val="696816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Bibliografía CU</a:t>
            </a:r>
            <a:endParaRPr lang="es-AR" dirty="0"/>
          </a:p>
        </p:txBody>
      </p:sp>
      <p:sp>
        <p:nvSpPr>
          <p:cNvPr id="3" name="2 Marcador de contenido"/>
          <p:cNvSpPr>
            <a:spLocks noGrp="1"/>
          </p:cNvSpPr>
          <p:nvPr>
            <p:ph idx="1"/>
          </p:nvPr>
        </p:nvSpPr>
        <p:spPr/>
        <p:txBody>
          <a:bodyPr>
            <a:normAutofit/>
          </a:bodyPr>
          <a:lstStyle/>
          <a:p>
            <a:r>
              <a:rPr lang="es-AR" i="1" dirty="0" smtClean="0"/>
              <a:t>Análisis y Diseño de Sistemas </a:t>
            </a:r>
            <a:r>
              <a:rPr lang="es-AR" dirty="0" smtClean="0"/>
              <a:t>– 6° Ed. (Kendall &amp; Kendall): Cap. 18</a:t>
            </a:r>
          </a:p>
          <a:p>
            <a:r>
              <a:rPr lang="es-AR" i="1" dirty="0" smtClean="0"/>
              <a:t>Ingeniería de Software – Un Enfoque Práctico </a:t>
            </a:r>
            <a:r>
              <a:rPr lang="es-AR" dirty="0" smtClean="0"/>
              <a:t>– 7° Ed. (</a:t>
            </a:r>
            <a:r>
              <a:rPr lang="es-AR" dirty="0" err="1" smtClean="0"/>
              <a:t>Pressman</a:t>
            </a:r>
            <a:r>
              <a:rPr lang="es-AR" dirty="0" smtClean="0"/>
              <a:t>): Cap. 5, 6, Ap. 1</a:t>
            </a:r>
          </a:p>
          <a:p>
            <a:r>
              <a:rPr lang="es-AR" i="1" dirty="0" smtClean="0"/>
              <a:t>El Lenguaje Unificado de Modelado </a:t>
            </a:r>
            <a:r>
              <a:rPr lang="es-AR" dirty="0" smtClean="0"/>
              <a:t>– 2° Ed. (</a:t>
            </a:r>
            <a:r>
              <a:rPr lang="es-AR" dirty="0" err="1" smtClean="0"/>
              <a:t>Booch</a:t>
            </a:r>
            <a:r>
              <a:rPr lang="es-AR" dirty="0" smtClean="0"/>
              <a:t>, </a:t>
            </a:r>
            <a:r>
              <a:rPr lang="es-AR" dirty="0" err="1" smtClean="0"/>
              <a:t>Rumbaugh</a:t>
            </a:r>
            <a:r>
              <a:rPr lang="es-AR" dirty="0" smtClean="0"/>
              <a:t>, Jacobson): </a:t>
            </a:r>
            <a:r>
              <a:rPr lang="es-AR" dirty="0" err="1" smtClean="0"/>
              <a:t>Cap</a:t>
            </a:r>
            <a:r>
              <a:rPr lang="es-AR" dirty="0" smtClean="0"/>
              <a:t> 1, 2, 5</a:t>
            </a:r>
          </a:p>
          <a:p>
            <a:pPr lvl="0"/>
            <a:r>
              <a:rPr lang="es-AR" i="1" dirty="0" smtClean="0"/>
              <a:t>UML y Patrones - </a:t>
            </a:r>
            <a:r>
              <a:rPr lang="es-AR" dirty="0" smtClean="0"/>
              <a:t>Craig </a:t>
            </a:r>
            <a:r>
              <a:rPr lang="es-AR" dirty="0" err="1" smtClean="0"/>
              <a:t>Larman</a:t>
            </a:r>
            <a:r>
              <a:rPr lang="es-AR" dirty="0" smtClean="0"/>
              <a:t> -2da. Edición – Editorial: </a:t>
            </a:r>
            <a:r>
              <a:rPr lang="es-AR" dirty="0" err="1" smtClean="0"/>
              <a:t>Pearson</a:t>
            </a:r>
            <a:r>
              <a:rPr lang="es-AR" dirty="0" smtClean="0"/>
              <a:t> -</a:t>
            </a:r>
            <a:r>
              <a:rPr lang="es-AR" dirty="0" err="1" smtClean="0"/>
              <a:t>Prentice</a:t>
            </a:r>
            <a:r>
              <a:rPr lang="es-AR" dirty="0" smtClean="0"/>
              <a:t> Hall.</a:t>
            </a:r>
          </a:p>
          <a:p>
            <a:pPr lvl="0"/>
            <a:r>
              <a:rPr lang="es-AR" i="1" dirty="0" smtClean="0"/>
              <a:t>Use-Case 2.0 – </a:t>
            </a:r>
            <a:r>
              <a:rPr lang="es-AR" i="1" dirty="0" err="1" smtClean="0"/>
              <a:t>The</a:t>
            </a:r>
            <a:r>
              <a:rPr lang="es-AR" i="1" dirty="0" smtClean="0"/>
              <a:t> Guide tu </a:t>
            </a:r>
            <a:r>
              <a:rPr lang="es-AR" i="1" dirty="0" err="1" smtClean="0"/>
              <a:t>Succeeding</a:t>
            </a:r>
            <a:r>
              <a:rPr lang="es-AR" i="1" dirty="0" smtClean="0"/>
              <a:t> </a:t>
            </a:r>
            <a:r>
              <a:rPr lang="es-AR" i="1" dirty="0" err="1" smtClean="0"/>
              <a:t>with</a:t>
            </a:r>
            <a:r>
              <a:rPr lang="es-AR" i="1" dirty="0" smtClean="0"/>
              <a:t> Use Cases </a:t>
            </a:r>
            <a:r>
              <a:rPr lang="es-AR" dirty="0" smtClean="0"/>
              <a:t>– </a:t>
            </a:r>
            <a:r>
              <a:rPr lang="es-AR" dirty="0" err="1" smtClean="0"/>
              <a:t>Ivar</a:t>
            </a:r>
            <a:r>
              <a:rPr lang="es-AR" dirty="0" smtClean="0"/>
              <a:t> Jacobson International</a:t>
            </a:r>
            <a:br>
              <a:rPr lang="es-AR" dirty="0" smtClean="0"/>
            </a:br>
            <a:r>
              <a:rPr lang="es-AR" dirty="0" smtClean="0">
                <a:hlinkClick r:id="rId2"/>
              </a:rPr>
              <a:t>http://www.ivarjacobson.com/resource.aspx?id=1282</a:t>
            </a:r>
            <a:endParaRPr lang="es-AR" dirty="0" smtClean="0"/>
          </a:p>
          <a:p>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número de diapositiva"/>
          <p:cNvSpPr>
            <a:spLocks noGrp="1"/>
          </p:cNvSpPr>
          <p:nvPr>
            <p:ph type="sldNum" sz="quarter" idx="11"/>
          </p:nvPr>
        </p:nvSpPr>
        <p:spPr/>
        <p:txBody>
          <a:bodyPr/>
          <a:lstStyle/>
          <a:p>
            <a:fld id="{A70F3EB0-A3FE-4A88-88DB-8C323ACE7E71}" type="slidenum">
              <a:rPr lang="es-ES"/>
              <a:pPr/>
              <a:t>5</a:t>
            </a:fld>
            <a:endParaRPr lang="es-ES"/>
          </a:p>
        </p:txBody>
      </p:sp>
      <p:sp>
        <p:nvSpPr>
          <p:cNvPr id="700418" name="Rectangle 2"/>
          <p:cNvSpPr>
            <a:spLocks noGrp="1" noChangeArrowheads="1"/>
          </p:cNvSpPr>
          <p:nvPr>
            <p:ph type="title"/>
          </p:nvPr>
        </p:nvSpPr>
        <p:spPr/>
        <p:txBody>
          <a:bodyPr/>
          <a:lstStyle/>
          <a:p>
            <a:r>
              <a:rPr lang="es-AR" dirty="0" smtClean="0"/>
              <a:t>¿Qué es UML?</a:t>
            </a:r>
            <a:endParaRPr lang="es-AR" dirty="0"/>
          </a:p>
        </p:txBody>
      </p:sp>
      <p:sp>
        <p:nvSpPr>
          <p:cNvPr id="6" name="2 Marcador de contenido"/>
          <p:cNvSpPr txBox="1">
            <a:spLocks/>
          </p:cNvSpPr>
          <p:nvPr/>
        </p:nvSpPr>
        <p:spPr>
          <a:xfrm>
            <a:off x="457199" y="1052736"/>
            <a:ext cx="8485909" cy="5233784"/>
          </a:xfrm>
          <a:prstGeom prst="rect">
            <a:avLst/>
          </a:prstGeom>
        </p:spPr>
        <p:txBody>
          <a:bodyPr>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r>
              <a:rPr kumimoji="0" lang="es-ES" sz="2400" b="0" i="0" u="none" strike="noStrike" kern="1200" cap="none" spc="0" normalizeH="0" baseline="0" noProof="0" dirty="0" smtClean="0">
                <a:ln>
                  <a:noFill/>
                </a:ln>
                <a:solidFill>
                  <a:schemeClr val="tx1"/>
                </a:solidFill>
                <a:effectLst/>
                <a:uLnTx/>
                <a:uFillTx/>
                <a:latin typeface="+mj-lt"/>
                <a:ea typeface="+mn-ea"/>
                <a:cs typeface="+mn-cs"/>
              </a:rPr>
              <a:t>Cada modelo enfatiza un determinado aspecto del sistema</a:t>
            </a:r>
            <a:br>
              <a:rPr kumimoji="0" lang="es-ES" sz="2400" b="0" i="0" u="none" strike="noStrike" kern="1200" cap="none" spc="0" normalizeH="0" baseline="0" noProof="0" dirty="0" smtClean="0">
                <a:ln>
                  <a:noFill/>
                </a:ln>
                <a:solidFill>
                  <a:schemeClr val="tx1"/>
                </a:solidFill>
                <a:effectLst/>
                <a:uLnTx/>
                <a:uFillTx/>
                <a:latin typeface="+mj-lt"/>
                <a:ea typeface="+mn-ea"/>
                <a:cs typeface="+mn-cs"/>
              </a:rPr>
            </a:br>
            <a:endParaRPr kumimoji="0" lang="es-AR" sz="2400" b="0" i="0" u="none" strike="noStrike" kern="1200" cap="none" spc="0" normalizeH="0" baseline="0" noProof="0" dirty="0" smtClean="0">
              <a:ln>
                <a:noFill/>
              </a:ln>
              <a:solidFill>
                <a:schemeClr val="tx1"/>
              </a:solidFill>
              <a:effectLst/>
              <a:uLnTx/>
              <a:uFillTx/>
              <a:latin typeface="+mj-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r>
              <a:rPr kumimoji="0" lang="es-ES" sz="2400" b="0" i="0" u="none" strike="noStrike" kern="1200" cap="none" spc="0" normalizeH="0" baseline="0" noProof="0" dirty="0" smtClean="0">
                <a:ln>
                  <a:noFill/>
                </a:ln>
                <a:solidFill>
                  <a:schemeClr val="tx1"/>
                </a:solidFill>
                <a:effectLst/>
                <a:uLnTx/>
                <a:uFillTx/>
                <a:latin typeface="+mj-lt"/>
                <a:ea typeface="+mn-ea"/>
                <a:cs typeface="+mn-cs"/>
              </a:rPr>
              <a:t>Herramientas CASE</a:t>
            </a:r>
          </a:p>
          <a:p>
            <a:pPr marL="822960" lvl="1" indent="-256032">
              <a:spcBef>
                <a:spcPts val="300"/>
              </a:spcBef>
              <a:buClr>
                <a:schemeClr val="accent3"/>
              </a:buClr>
              <a:buFont typeface="Arial" pitchFamily="34" charset="0"/>
              <a:buChar char="•"/>
            </a:pPr>
            <a:r>
              <a:rPr kumimoji="0" lang="es-ES" sz="2400" b="0" i="0" u="none" strike="noStrike" kern="1200" cap="none" spc="0" normalizeH="0" baseline="0" noProof="0" dirty="0" smtClean="0">
                <a:ln>
                  <a:noFill/>
                </a:ln>
                <a:solidFill>
                  <a:schemeClr val="tx1"/>
                </a:solidFill>
                <a:effectLst/>
                <a:uLnTx/>
                <a:uFillTx/>
                <a:latin typeface="+mj-lt"/>
                <a:ea typeface="+mn-ea"/>
                <a:cs typeface="+mn-cs"/>
              </a:rPr>
              <a:t>UML &gt; Código</a:t>
            </a:r>
            <a:br>
              <a:rPr kumimoji="0" lang="es-ES" sz="2400" b="0" i="0" u="none" strike="noStrike" kern="1200" cap="none" spc="0" normalizeH="0" baseline="0" noProof="0" dirty="0" smtClean="0">
                <a:ln>
                  <a:noFill/>
                </a:ln>
                <a:solidFill>
                  <a:schemeClr val="tx1"/>
                </a:solidFill>
                <a:effectLst/>
                <a:uLnTx/>
                <a:uFillTx/>
                <a:latin typeface="+mj-lt"/>
                <a:ea typeface="+mn-ea"/>
                <a:cs typeface="+mn-cs"/>
              </a:rPr>
            </a:br>
            <a:endParaRPr kumimoji="0" lang="es-ES" sz="2400" b="0" i="0" u="none" strike="noStrike" kern="1200" cap="none" spc="0" normalizeH="0" baseline="0" noProof="0" dirty="0" smtClean="0">
              <a:ln>
                <a:noFill/>
              </a:ln>
              <a:solidFill>
                <a:schemeClr val="tx1"/>
              </a:solidFill>
              <a:effectLst/>
              <a:uLnTx/>
              <a:uFillTx/>
              <a:latin typeface="+mj-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r>
              <a:rPr kumimoji="0" lang="es-ES" sz="2400" b="0" i="0" u="none" strike="noStrike" kern="1200" cap="none" spc="0" normalizeH="0" baseline="0" noProof="0" dirty="0" smtClean="0">
                <a:ln>
                  <a:noFill/>
                </a:ln>
                <a:solidFill>
                  <a:schemeClr val="tx1"/>
                </a:solidFill>
                <a:effectLst/>
                <a:uLnTx/>
                <a:uFillTx/>
                <a:latin typeface="+mj-lt"/>
                <a:ea typeface="+mn-ea"/>
                <a:cs typeface="+mn-cs"/>
              </a:rPr>
              <a:t>Ingeniería Inversa</a:t>
            </a:r>
          </a:p>
          <a:p>
            <a:pPr marL="822960" lvl="1" indent="-256032">
              <a:spcBef>
                <a:spcPts val="300"/>
              </a:spcBef>
              <a:buClr>
                <a:schemeClr val="accent3"/>
              </a:buClr>
              <a:buFont typeface="Arial" pitchFamily="34" charset="0"/>
              <a:buChar char="•"/>
            </a:pPr>
            <a:r>
              <a:rPr kumimoji="0" lang="es-ES" sz="2400" b="0" i="0" u="none" strike="noStrike" kern="1200" cap="none" spc="0" normalizeH="0" baseline="0" noProof="0" dirty="0" smtClean="0">
                <a:ln>
                  <a:noFill/>
                </a:ln>
                <a:solidFill>
                  <a:schemeClr val="tx1"/>
                </a:solidFill>
                <a:effectLst/>
                <a:uLnTx/>
                <a:uFillTx/>
                <a:latin typeface="+mj-lt"/>
                <a:ea typeface="+mn-ea"/>
                <a:cs typeface="+mn-cs"/>
              </a:rPr>
              <a:t>Código &gt; UML</a:t>
            </a:r>
            <a:endParaRPr kumimoji="0" lang="es-AR" sz="2400" b="0" i="0" u="none" strike="noStrike" kern="1200" cap="none" spc="0" normalizeH="0" baseline="0" noProof="0" dirty="0" smtClean="0">
              <a:ln>
                <a:noFill/>
              </a:ln>
              <a:solidFill>
                <a:schemeClr val="tx1"/>
              </a:solidFill>
              <a:effectLst/>
              <a:uLnTx/>
              <a:uFillTx/>
              <a:latin typeface="+mj-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 xmlns:p14="http://schemas.microsoft.com/office/powerpoint/2010/main" val="3607533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3 Marcador de número de diapositiva"/>
          <p:cNvSpPr>
            <a:spLocks noGrp="1"/>
          </p:cNvSpPr>
          <p:nvPr>
            <p:ph type="sldNum" sz="quarter" idx="11"/>
          </p:nvPr>
        </p:nvSpPr>
        <p:spPr/>
        <p:txBody>
          <a:bodyPr/>
          <a:lstStyle/>
          <a:p>
            <a:fld id="{7C72ED15-CEE1-4B76-802E-BC152D291E61}" type="slidenum">
              <a:rPr lang="es-ES"/>
              <a:pPr/>
              <a:t>6</a:t>
            </a:fld>
            <a:endParaRPr lang="es-ES"/>
          </a:p>
        </p:txBody>
      </p:sp>
      <p:sp>
        <p:nvSpPr>
          <p:cNvPr id="685058" name="Rectangle 2"/>
          <p:cNvSpPr>
            <a:spLocks noGrp="1" noChangeArrowheads="1"/>
          </p:cNvSpPr>
          <p:nvPr>
            <p:ph type="title"/>
          </p:nvPr>
        </p:nvSpPr>
        <p:spPr/>
        <p:txBody>
          <a:bodyPr/>
          <a:lstStyle/>
          <a:p>
            <a:r>
              <a:rPr lang="es-AR" dirty="0" smtClean="0"/>
              <a:t>Diagramas UML 2.0</a:t>
            </a:r>
            <a:endParaRPr lang="es-AR" dirty="0"/>
          </a:p>
        </p:txBody>
      </p:sp>
      <p:sp>
        <p:nvSpPr>
          <p:cNvPr id="20" name="2 Marcador de contenido"/>
          <p:cNvSpPr txBox="1">
            <a:spLocks/>
          </p:cNvSpPr>
          <p:nvPr/>
        </p:nvSpPr>
        <p:spPr>
          <a:xfrm>
            <a:off x="395536" y="1556792"/>
            <a:ext cx="3970784" cy="4525963"/>
          </a:xfrm>
          <a:prstGeom prst="rect">
            <a:avLst/>
          </a:prstGeom>
        </p:spPr>
        <p:txBody>
          <a:bodyPr>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
              <a:tabLst/>
              <a:defRPr/>
            </a:pPr>
            <a:r>
              <a:rPr kumimoji="0" lang="es-AR" sz="2400" b="0" i="0" u="none" strike="noStrike" kern="1200" cap="none" spc="0" normalizeH="0" baseline="0" noProof="0" dirty="0" smtClean="0">
                <a:ln>
                  <a:noFill/>
                </a:ln>
                <a:solidFill>
                  <a:schemeClr val="tx1"/>
                </a:solidFill>
                <a:effectLst/>
                <a:uLnTx/>
                <a:uFillTx/>
                <a:latin typeface="+mj-lt"/>
                <a:ea typeface="+mn-ea"/>
                <a:cs typeface="+mn-cs"/>
              </a:rPr>
              <a:t>Diagramas de Estructura</a:t>
            </a:r>
            <a:br>
              <a:rPr kumimoji="0" lang="es-AR" sz="2400" b="0" i="0" u="none" strike="noStrike" kern="1200" cap="none" spc="0" normalizeH="0" baseline="0" noProof="0" dirty="0" smtClean="0">
                <a:ln>
                  <a:noFill/>
                </a:ln>
                <a:solidFill>
                  <a:schemeClr val="tx1"/>
                </a:solidFill>
                <a:effectLst/>
                <a:uLnTx/>
                <a:uFillTx/>
                <a:latin typeface="+mj-lt"/>
                <a:ea typeface="+mn-ea"/>
                <a:cs typeface="+mn-cs"/>
              </a:rPr>
            </a:br>
            <a:r>
              <a:rPr kumimoji="0" lang="es-AR" sz="2200" b="0" i="0" u="none" strike="noStrike" kern="1200" cap="none" spc="0" normalizeH="0" baseline="0" noProof="0" dirty="0" smtClean="0">
                <a:ln>
                  <a:noFill/>
                </a:ln>
                <a:solidFill>
                  <a:schemeClr val="tx1"/>
                </a:solidFill>
                <a:effectLst/>
                <a:uLnTx/>
                <a:uFillTx/>
                <a:latin typeface="+mj-lt"/>
                <a:ea typeface="+mn-ea"/>
                <a:cs typeface="+mn-cs"/>
              </a:rPr>
              <a:t>“Aspectos Estáticos”</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s-AR" sz="2200" b="1" i="0" u="none" strike="noStrike" kern="1200" cap="none" spc="0" normalizeH="0" baseline="0" noProof="0" dirty="0" smtClean="0">
                <a:ln>
                  <a:noFill/>
                </a:ln>
                <a:solidFill>
                  <a:schemeClr val="tx1"/>
                </a:solidFill>
                <a:effectLst/>
                <a:uLnTx/>
                <a:uFillTx/>
                <a:latin typeface="+mj-lt"/>
                <a:ea typeface="+mn-ea"/>
                <a:cs typeface="+mn-cs"/>
              </a:rPr>
              <a:t>Paquetes</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s-AR" sz="2200" b="1" i="0" u="none" strike="noStrike" kern="1200" cap="none" spc="0" normalizeH="0" baseline="0" noProof="0" dirty="0" smtClean="0">
                <a:ln>
                  <a:noFill/>
                </a:ln>
                <a:solidFill>
                  <a:schemeClr val="tx1"/>
                </a:solidFill>
                <a:effectLst/>
                <a:uLnTx/>
                <a:uFillTx/>
                <a:latin typeface="+mj-lt"/>
                <a:ea typeface="+mn-ea"/>
                <a:cs typeface="+mn-cs"/>
              </a:rPr>
              <a:t>Clases</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s-AR" sz="2200" b="1" i="0" u="none" strike="noStrike" kern="1200" cap="none" spc="0" normalizeH="0" baseline="0" noProof="0" dirty="0" smtClean="0">
                <a:ln>
                  <a:noFill/>
                </a:ln>
                <a:solidFill>
                  <a:schemeClr val="tx1"/>
                </a:solidFill>
                <a:effectLst/>
                <a:uLnTx/>
                <a:uFillTx/>
                <a:latin typeface="+mj-lt"/>
                <a:ea typeface="+mn-ea"/>
                <a:cs typeface="+mn-cs"/>
              </a:rPr>
              <a:t>Objetos</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s-AR" sz="2200" b="0" i="0" u="none" strike="noStrike" kern="1200" cap="none" spc="0" normalizeH="0" baseline="0" noProof="0" dirty="0" smtClean="0">
                <a:ln>
                  <a:noFill/>
                </a:ln>
                <a:solidFill>
                  <a:schemeClr val="tx1"/>
                </a:solidFill>
                <a:effectLst/>
                <a:uLnTx/>
                <a:uFillTx/>
                <a:latin typeface="+mj-lt"/>
                <a:ea typeface="+mn-ea"/>
                <a:cs typeface="+mn-cs"/>
              </a:rPr>
              <a:t>Componentes</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s-AR" sz="2200" b="0" i="0" u="none" strike="noStrike" kern="1200" cap="none" spc="0" normalizeH="0" baseline="0" noProof="0" dirty="0" smtClean="0">
                <a:ln>
                  <a:noFill/>
                </a:ln>
                <a:solidFill>
                  <a:schemeClr val="tx1"/>
                </a:solidFill>
                <a:effectLst/>
                <a:uLnTx/>
                <a:uFillTx/>
                <a:latin typeface="+mj-lt"/>
                <a:ea typeface="+mn-ea"/>
                <a:cs typeface="+mn-cs"/>
              </a:rPr>
              <a:t>Estructura Compuesta</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s-AR" sz="2200" b="0" i="0" u="none" strike="noStrike" kern="1200" cap="none" spc="0" normalizeH="0" baseline="0" noProof="0" dirty="0" smtClean="0">
                <a:ln>
                  <a:noFill/>
                </a:ln>
                <a:solidFill>
                  <a:schemeClr val="tx1"/>
                </a:solidFill>
                <a:effectLst/>
                <a:uLnTx/>
                <a:uFillTx/>
                <a:latin typeface="+mj-lt"/>
                <a:ea typeface="+mn-ea"/>
                <a:cs typeface="+mn-cs"/>
              </a:rPr>
              <a:t>Despliegue</a:t>
            </a:r>
          </a:p>
        </p:txBody>
      </p:sp>
      <p:sp>
        <p:nvSpPr>
          <p:cNvPr id="21" name="2 Marcador de contenido"/>
          <p:cNvSpPr txBox="1">
            <a:spLocks/>
          </p:cNvSpPr>
          <p:nvPr/>
        </p:nvSpPr>
        <p:spPr>
          <a:xfrm>
            <a:off x="4139952" y="1556792"/>
            <a:ext cx="4824536" cy="4525963"/>
          </a:xfrm>
          <a:prstGeom prst="rect">
            <a:avLst/>
          </a:prstGeom>
        </p:spPr>
        <p:txBody>
          <a:bodyPr vert="horz" lIns="91440" tIns="45720" rIns="91440" bIns="45720" rtlCol="0">
            <a:normAutofit/>
          </a:bodyPr>
          <a:lstStyle/>
          <a:p>
            <a:pPr marL="365760" lvl="0" indent="-256032">
              <a:spcBef>
                <a:spcPts val="300"/>
              </a:spcBef>
              <a:buClr>
                <a:schemeClr val="accent3"/>
              </a:buClr>
              <a:buFont typeface="Wingdings" pitchFamily="2" charset="2"/>
              <a:buChar char="§"/>
              <a:defRPr/>
            </a:pPr>
            <a:r>
              <a:rPr lang="es-AR" sz="2400" dirty="0" smtClean="0">
                <a:latin typeface="+mj-lt"/>
              </a:rPr>
              <a:t>Diagramas de Comportamiento</a:t>
            </a:r>
            <a:br>
              <a:rPr lang="es-AR" sz="2400" dirty="0" smtClean="0">
                <a:latin typeface="+mj-lt"/>
              </a:rPr>
            </a:br>
            <a:r>
              <a:rPr lang="es-AR" sz="2400" dirty="0" smtClean="0">
                <a:latin typeface="+mj-lt"/>
              </a:rPr>
              <a:t> </a:t>
            </a:r>
            <a:r>
              <a:rPr lang="es-AR" sz="2200" dirty="0" smtClean="0">
                <a:latin typeface="+mj-lt"/>
              </a:rPr>
              <a:t>“Aspectos Dinámicos”</a:t>
            </a:r>
          </a:p>
          <a:p>
            <a:pPr marL="658368" lvl="1" indent="-246888">
              <a:spcBef>
                <a:spcPts val="300"/>
              </a:spcBef>
              <a:buClr>
                <a:schemeClr val="accent2"/>
              </a:buClr>
              <a:buFont typeface="Georgia"/>
              <a:buChar char="▫"/>
              <a:defRPr/>
            </a:pPr>
            <a:r>
              <a:rPr lang="es-AR" sz="2200" b="1" dirty="0" smtClean="0">
                <a:latin typeface="+mj-lt"/>
              </a:rPr>
              <a:t>Actividad</a:t>
            </a:r>
          </a:p>
          <a:p>
            <a:pPr marL="658368" lvl="1" indent="-246888">
              <a:spcBef>
                <a:spcPts val="300"/>
              </a:spcBef>
              <a:buClr>
                <a:schemeClr val="accent2"/>
              </a:buClr>
              <a:buFont typeface="Georgia"/>
              <a:buChar char="▫"/>
              <a:defRPr/>
            </a:pPr>
            <a:r>
              <a:rPr lang="es-AR" sz="2200" b="1" dirty="0" smtClean="0">
                <a:latin typeface="+mj-lt"/>
              </a:rPr>
              <a:t>Casos de Uso</a:t>
            </a:r>
          </a:p>
          <a:p>
            <a:pPr marL="658368" lvl="1" indent="-246888">
              <a:spcBef>
                <a:spcPts val="300"/>
              </a:spcBef>
              <a:buClr>
                <a:schemeClr val="accent2"/>
              </a:buClr>
              <a:buFont typeface="Georgia"/>
              <a:buChar char="▫"/>
              <a:defRPr/>
            </a:pPr>
            <a:r>
              <a:rPr lang="es-AR" sz="2200" b="1" dirty="0" smtClean="0">
                <a:latin typeface="+mj-lt"/>
              </a:rPr>
              <a:t>Estados</a:t>
            </a:r>
          </a:p>
          <a:p>
            <a:pPr marL="658368" lvl="1" indent="-246888">
              <a:spcBef>
                <a:spcPts val="300"/>
              </a:spcBef>
              <a:buClr>
                <a:schemeClr val="accent2"/>
              </a:buClr>
              <a:buFont typeface="Georgia"/>
              <a:buChar char="▫"/>
              <a:defRPr/>
            </a:pPr>
            <a:r>
              <a:rPr lang="es-AR" sz="2200" dirty="0" smtClean="0">
                <a:latin typeface="+mj-lt"/>
              </a:rPr>
              <a:t>Interacción</a:t>
            </a:r>
          </a:p>
          <a:p>
            <a:pPr marL="1115568" lvl="2" indent="-246888">
              <a:spcBef>
                <a:spcPts val="300"/>
              </a:spcBef>
              <a:buClr>
                <a:schemeClr val="accent2"/>
              </a:buClr>
              <a:buFont typeface="Georgia"/>
              <a:buChar char="▫"/>
              <a:defRPr/>
            </a:pPr>
            <a:r>
              <a:rPr lang="es-AR" sz="2200" dirty="0" smtClean="0">
                <a:latin typeface="+mj-lt"/>
              </a:rPr>
              <a:t>Colaboración/Comunicación</a:t>
            </a:r>
          </a:p>
          <a:p>
            <a:pPr marL="1115568" lvl="2" indent="-246888">
              <a:spcBef>
                <a:spcPts val="300"/>
              </a:spcBef>
              <a:buClr>
                <a:schemeClr val="accent2"/>
              </a:buClr>
              <a:buFont typeface="Georgia"/>
              <a:buChar char="▫"/>
              <a:defRPr/>
            </a:pPr>
            <a:r>
              <a:rPr lang="es-AR" sz="2200" b="1" dirty="0" smtClean="0">
                <a:latin typeface="+mj-lt"/>
              </a:rPr>
              <a:t>Secuencia</a:t>
            </a:r>
          </a:p>
          <a:p>
            <a:pPr marL="1115568" lvl="2" indent="-246888">
              <a:spcBef>
                <a:spcPts val="300"/>
              </a:spcBef>
              <a:buClr>
                <a:schemeClr val="accent2"/>
              </a:buClr>
              <a:buFont typeface="Georgia"/>
              <a:buChar char="▫"/>
              <a:defRPr/>
            </a:pPr>
            <a:r>
              <a:rPr lang="es-AR" sz="2200" dirty="0" smtClean="0">
                <a:latin typeface="+mj-lt"/>
              </a:rPr>
              <a:t>Tiempos</a:t>
            </a:r>
          </a:p>
          <a:p>
            <a:pPr marL="1115568" lvl="2" indent="-246888">
              <a:spcBef>
                <a:spcPts val="300"/>
              </a:spcBef>
              <a:buClr>
                <a:schemeClr val="accent2"/>
              </a:buClr>
              <a:buFont typeface="Georgia"/>
              <a:buChar char="▫"/>
              <a:defRPr/>
            </a:pPr>
            <a:r>
              <a:rPr lang="es-AR" sz="2200" dirty="0" smtClean="0">
                <a:latin typeface="+mj-lt"/>
              </a:rPr>
              <a:t>Vista-Interacción</a:t>
            </a:r>
          </a:p>
        </p:txBody>
      </p:sp>
    </p:spTree>
    <p:extLst>
      <p:ext uri="{BB962C8B-B14F-4D97-AF65-F5344CB8AC3E}">
        <p14:creationId xmlns="" xmlns:p14="http://schemas.microsoft.com/office/powerpoint/2010/main" val="3349873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Casos de Uso</a:t>
            </a:r>
          </a:p>
        </p:txBody>
      </p:sp>
      <p:sp>
        <p:nvSpPr>
          <p:cNvPr id="3" name="2 Marcador de texto"/>
          <p:cNvSpPr>
            <a:spLocks noGrp="1"/>
          </p:cNvSpPr>
          <p:nvPr>
            <p:ph type="body" idx="1"/>
          </p:nvPr>
        </p:nvSpPr>
        <p:spPr/>
        <p:txBody>
          <a:bodyPr/>
          <a:lstStyle/>
          <a:p>
            <a:r>
              <a:rPr lang="es-AR" dirty="0" smtClean="0"/>
              <a:t>Unidad: Análisis Orientado a Objetos</a:t>
            </a:r>
            <a:endParaRPr lang="en-US" dirty="0"/>
          </a:p>
        </p:txBody>
      </p:sp>
    </p:spTree>
    <p:extLst>
      <p:ext uri="{BB962C8B-B14F-4D97-AF65-F5344CB8AC3E}">
        <p14:creationId xmlns="" xmlns:p14="http://schemas.microsoft.com/office/powerpoint/2010/main" val="696126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s-AR" dirty="0" smtClean="0"/>
              <a:t>¿Qué es un Caso de Uso?</a:t>
            </a:r>
            <a:endParaRPr lang="es-AR" dirty="0"/>
          </a:p>
        </p:txBody>
      </p:sp>
      <p:sp>
        <p:nvSpPr>
          <p:cNvPr id="717827" name="Rectangle 3"/>
          <p:cNvSpPr>
            <a:spLocks noGrp="1" noChangeArrowheads="1"/>
          </p:cNvSpPr>
          <p:nvPr>
            <p:ph type="body" idx="1"/>
          </p:nvPr>
        </p:nvSpPr>
        <p:spPr/>
        <p:txBody>
          <a:bodyPr>
            <a:normAutofit/>
          </a:bodyPr>
          <a:lstStyle/>
          <a:p>
            <a:pPr lvl="0"/>
            <a:r>
              <a:rPr lang="es-AR" dirty="0" smtClean="0"/>
              <a:t>Unidad atómica de comportamiento del sistema</a:t>
            </a:r>
          </a:p>
          <a:p>
            <a:pPr lvl="0"/>
            <a:r>
              <a:rPr lang="es-AR" dirty="0" smtClean="0"/>
              <a:t>Descripción de una secuencia de acciones, y sus variantes</a:t>
            </a:r>
          </a:p>
          <a:p>
            <a:pPr lvl="0"/>
            <a:r>
              <a:rPr lang="es-AR" dirty="0" smtClean="0"/>
              <a:t>Otorga resultado de valor para un Actor</a:t>
            </a:r>
          </a:p>
          <a:p>
            <a:pPr lvl="0"/>
            <a:r>
              <a:rPr lang="es-AR" dirty="0" smtClean="0"/>
              <a:t>Actor: Rol que se relaciona directamente con el sistema</a:t>
            </a:r>
          </a:p>
          <a:p>
            <a:r>
              <a:rPr lang="es-AR" dirty="0" smtClean="0"/>
              <a:t>Punto de vista del Actor</a:t>
            </a:r>
          </a:p>
          <a:p>
            <a:pPr lvl="0"/>
            <a:r>
              <a:rPr lang="es-AR" dirty="0" smtClean="0"/>
              <a:t>Iniciado por un Actor</a:t>
            </a:r>
          </a:p>
          <a:p>
            <a:pPr lvl="0"/>
            <a:r>
              <a:rPr lang="es-AR" dirty="0" smtClean="0"/>
              <a:t>“Dialoga” con uno o más Actores intercambiando datos para lograr un objetivo</a:t>
            </a:r>
          </a:p>
          <a:p>
            <a:pPr lvl="0"/>
            <a:r>
              <a:rPr lang="es-AR" dirty="0" smtClean="0"/>
              <a:t>Tipos</a:t>
            </a:r>
          </a:p>
          <a:p>
            <a:pPr lvl="1"/>
            <a:r>
              <a:rPr lang="es-AR" dirty="0" smtClean="0"/>
              <a:t>Caso de Uso de Negocio</a:t>
            </a:r>
          </a:p>
          <a:p>
            <a:pPr lvl="1"/>
            <a:r>
              <a:rPr lang="es-AR" dirty="0" smtClean="0"/>
              <a:t>Caso de Uso de Sistema</a:t>
            </a:r>
          </a:p>
          <a:p>
            <a:pPr lvl="0">
              <a:buNone/>
            </a:pPr>
            <a:endParaRPr lang="es-AR" dirty="0" smtClean="0"/>
          </a:p>
        </p:txBody>
      </p:sp>
    </p:spTree>
    <p:extLst>
      <p:ext uri="{BB962C8B-B14F-4D97-AF65-F5344CB8AC3E}">
        <p14:creationId xmlns="" xmlns:p14="http://schemas.microsoft.com/office/powerpoint/2010/main" val="2118420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s-AR" dirty="0" smtClean="0"/>
              <a:t>¿Para qué sirven los Casos de Uso?</a:t>
            </a:r>
            <a:endParaRPr lang="es-AR" dirty="0"/>
          </a:p>
        </p:txBody>
      </p:sp>
      <p:sp>
        <p:nvSpPr>
          <p:cNvPr id="717827" name="Rectangle 3"/>
          <p:cNvSpPr>
            <a:spLocks noGrp="1" noChangeArrowheads="1"/>
          </p:cNvSpPr>
          <p:nvPr>
            <p:ph type="body" idx="1"/>
          </p:nvPr>
        </p:nvSpPr>
        <p:spPr/>
        <p:txBody>
          <a:bodyPr>
            <a:normAutofit lnSpcReduction="10000"/>
          </a:bodyPr>
          <a:lstStyle/>
          <a:p>
            <a:pPr lvl="0"/>
            <a:r>
              <a:rPr lang="es-AR" dirty="0" smtClean="0"/>
              <a:t>Modelar el contexto de un sistema</a:t>
            </a:r>
          </a:p>
          <a:p>
            <a:pPr lvl="0"/>
            <a:endParaRPr lang="es-AR" dirty="0" smtClean="0"/>
          </a:p>
          <a:p>
            <a:pPr lvl="0"/>
            <a:r>
              <a:rPr lang="es-AR" dirty="0" smtClean="0"/>
              <a:t>Identificar y organizar los Actores</a:t>
            </a:r>
          </a:p>
          <a:p>
            <a:pPr lvl="0"/>
            <a:endParaRPr lang="es-AR" dirty="0" smtClean="0"/>
          </a:p>
          <a:p>
            <a:pPr lvl="0"/>
            <a:r>
              <a:rPr lang="es-AR" dirty="0" smtClean="0"/>
              <a:t>Medio para capturar los requerimientos funcionales desde el punto de vista del usuario</a:t>
            </a:r>
          </a:p>
          <a:p>
            <a:pPr lvl="0"/>
            <a:endParaRPr lang="es-AR" dirty="0" smtClean="0"/>
          </a:p>
          <a:p>
            <a:pPr lvl="0"/>
            <a:r>
              <a:rPr lang="es-AR" dirty="0" smtClean="0"/>
              <a:t>Documentar los requisitos de un sistema, sus funciones y los roles de los actores intervinientes.</a:t>
            </a:r>
          </a:p>
          <a:p>
            <a:pPr lvl="0"/>
            <a:endParaRPr lang="es-AR" dirty="0" smtClean="0"/>
          </a:p>
          <a:p>
            <a:pPr lvl="0"/>
            <a:r>
              <a:rPr lang="es-AR" dirty="0" smtClean="0"/>
              <a:t>Acordar con el cliente los requisitos (contrato)</a:t>
            </a:r>
          </a:p>
          <a:p>
            <a:pPr lvl="0"/>
            <a:endParaRPr lang="es-AR" dirty="0" smtClean="0"/>
          </a:p>
          <a:p>
            <a:pPr lvl="0"/>
            <a:r>
              <a:rPr lang="es-AR" dirty="0" smtClean="0"/>
              <a:t>Generar documentación de usuario y pruebas funcionales en paralelo con el desarrollo</a:t>
            </a:r>
          </a:p>
          <a:p>
            <a:pPr lvl="0"/>
            <a:endParaRPr lang="es-AR" dirty="0" smtClean="0"/>
          </a:p>
          <a:p>
            <a:endParaRPr lang="es-AR" dirty="0" smtClean="0"/>
          </a:p>
          <a:p>
            <a:pPr lvl="0"/>
            <a:endParaRPr lang="es-AR" dirty="0" smtClean="0"/>
          </a:p>
          <a:p>
            <a:pPr lvl="0">
              <a:buNone/>
            </a:pPr>
            <a:endParaRPr lang="es-AR" dirty="0" smtClean="0"/>
          </a:p>
        </p:txBody>
      </p:sp>
    </p:spTree>
    <p:extLst>
      <p:ext uri="{BB962C8B-B14F-4D97-AF65-F5344CB8AC3E}">
        <p14:creationId xmlns="" xmlns:p14="http://schemas.microsoft.com/office/powerpoint/2010/main" val="2118420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9034</TotalTime>
  <Words>2946</Words>
  <Application>Microsoft Office PowerPoint</Application>
  <PresentationFormat>Presentación en pantalla (4:3)</PresentationFormat>
  <Paragraphs>397</Paragraphs>
  <Slides>43</Slides>
  <Notes>15</Notes>
  <HiddenSlides>0</HiddenSlides>
  <MMClips>0</MMClips>
  <ScaleCrop>false</ScaleCrop>
  <HeadingPairs>
    <vt:vector size="6" baseType="variant">
      <vt:variant>
        <vt:lpstr>Tema</vt:lpstr>
      </vt:variant>
      <vt:variant>
        <vt:i4>1</vt:i4>
      </vt:variant>
      <vt:variant>
        <vt:lpstr>Vínculos</vt:lpstr>
      </vt:variant>
      <vt:variant>
        <vt:i4>1</vt:i4>
      </vt:variant>
      <vt:variant>
        <vt:lpstr>Títulos de diapositiva</vt:lpstr>
      </vt:variant>
      <vt:variant>
        <vt:i4>43</vt:i4>
      </vt:variant>
    </vt:vector>
  </HeadingPairs>
  <TitlesOfParts>
    <vt:vector size="45" baseType="lpstr">
      <vt:lpstr>Urbano</vt:lpstr>
      <vt:lpstr>C:\Users\schmidtdiego\Documents\Diego\Utn\ADS\TEORIA\C4 - 09 - OO UML CU\CU teoria.vsd\Dibujo\~Caso de uso-1\Actor</vt:lpstr>
      <vt:lpstr>Análisis Orientado a Objetos  Casos de Uso</vt:lpstr>
      <vt:lpstr>Contenido</vt:lpstr>
      <vt:lpstr>UML: Unified Modeling Language</vt:lpstr>
      <vt:lpstr>¿Qué es UML?</vt:lpstr>
      <vt:lpstr>¿Qué es UML?</vt:lpstr>
      <vt:lpstr>Diagramas UML 2.0</vt:lpstr>
      <vt:lpstr>Casos de Uso</vt:lpstr>
      <vt:lpstr>¿Qué es un Caso de Uso?</vt:lpstr>
      <vt:lpstr>¿Para qué sirven los Casos de Uso?</vt:lpstr>
      <vt:lpstr>Casos de Uso de Negocio</vt:lpstr>
      <vt:lpstr>Casos de Uso de Negocio - Ejemplo</vt:lpstr>
      <vt:lpstr>Casos de Uso de Sistema</vt:lpstr>
      <vt:lpstr>Casos de Uso de Sistema</vt:lpstr>
      <vt:lpstr>Diagrama de Casos de Uso  (UML 2.0)</vt:lpstr>
      <vt:lpstr>Diagrama CU – Simbología</vt:lpstr>
      <vt:lpstr>Diagrama CU - Simbología</vt:lpstr>
      <vt:lpstr>Diagrama CU - Simbología</vt:lpstr>
      <vt:lpstr>Diagrama CU - Simbología</vt:lpstr>
      <vt:lpstr>CU- Simbología</vt:lpstr>
      <vt:lpstr>CU - Simbología</vt:lpstr>
      <vt:lpstr>CU- Simbología</vt:lpstr>
      <vt:lpstr>CU - Ejemplo</vt:lpstr>
      <vt:lpstr>Especificación de  Casos de Uso</vt:lpstr>
      <vt:lpstr>CU – Especificación (Plantilla - I)</vt:lpstr>
      <vt:lpstr>CU - Especificación (Plantilla - II)</vt:lpstr>
      <vt:lpstr>CU - Especificación (Ejemplo - I)</vt:lpstr>
      <vt:lpstr>CU - Especificación (Ejemplo - II)</vt:lpstr>
      <vt:lpstr>CU - Especificación (Ejemplo - III)</vt:lpstr>
      <vt:lpstr>CU - Especificación (Ejemplo - IV)</vt:lpstr>
      <vt:lpstr>CU - Escenario</vt:lpstr>
      <vt:lpstr>Relación Casos de Uso con otros modelos UML</vt:lpstr>
      <vt:lpstr>CU – Relación con otros modelos UML (I)</vt:lpstr>
      <vt:lpstr>CU – Relación con otros modelos UML (II)</vt:lpstr>
      <vt:lpstr>Anexo I “User Stories”</vt:lpstr>
      <vt:lpstr>Anexo I – User Stories</vt:lpstr>
      <vt:lpstr>Anexo I – User Stories</vt:lpstr>
      <vt:lpstr>Anexo II Casos de Uso 2.0 Ivar Jacobson 2011</vt:lpstr>
      <vt:lpstr>Casos de Uso 2.0 – (I. Jacobson – 2011)</vt:lpstr>
      <vt:lpstr>Casos de Uso 2.0 – Use-Case &amp; User Stories</vt:lpstr>
      <vt:lpstr>Casos de Uso 2.0 – Use-Case Slice</vt:lpstr>
      <vt:lpstr>Cierre</vt:lpstr>
      <vt:lpstr>Preguntas y Respuestas</vt:lpstr>
      <vt:lpstr>Bibliografía CU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UTN - FRBA Introducción a la Ingeniería en Software Programa / Esquema de Clases</dc:title>
  <dc:creator>Dieguito</dc:creator>
  <cp:lastModifiedBy>Usuario de Windows</cp:lastModifiedBy>
  <cp:revision>448</cp:revision>
  <cp:lastPrinted>2011-11-12T23:39:17Z</cp:lastPrinted>
  <dcterms:modified xsi:type="dcterms:W3CDTF">2018-09-10T23:28:52Z</dcterms:modified>
</cp:coreProperties>
</file>