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099300" cy="10223500"/>
  <p:defaultTextStyle>
    <a:defPPr>
      <a:defRPr lang="es-E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250" autoAdjust="0"/>
    <p:restoredTop sz="73466" autoAdjust="0"/>
  </p:normalViewPr>
  <p:slideViewPr>
    <p:cSldViewPr>
      <p:cViewPr varScale="1">
        <p:scale>
          <a:sx n="51" d="100"/>
          <a:sy n="51" d="100"/>
        </p:scale>
        <p:origin x="-20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70" y="-96"/>
      </p:cViewPr>
      <p:guideLst>
        <p:guide orient="horz" pos="3220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>
                <a:uFillTx/>
              </a:defRPr>
            </a:lvl1pPr>
          </a:lstStyle>
          <a:p>
            <a:endParaRPr lang="es-ES">
              <a:uFillTx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>
                <a:uFillTx/>
              </a:defRPr>
            </a:lvl1pPr>
          </a:lstStyle>
          <a:p>
            <a:fld id="{73B02A1F-2C79-4287-8C8E-0426A6A580B4}" type="datetimeFigureOut">
              <a:rPr lang="es-ES" smtClean="0">
                <a:uFillTx/>
              </a:rPr>
              <a:pPr/>
              <a:t>14/10/2016</a:t>
            </a:fld>
            <a:endParaRPr lang="es-ES">
              <a:uFillTx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>
                <a:uFillTx/>
              </a:defRPr>
            </a:lvl1pPr>
          </a:lstStyle>
          <a:p>
            <a:endParaRPr lang="es-ES">
              <a:uFillTx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>
                <a:uFillTx/>
              </a:defRPr>
            </a:lvl1pPr>
          </a:lstStyle>
          <a:p>
            <a:fld id="{3F4861EF-FC83-4B44-B381-D187C3D53938}" type="slidenum">
              <a:rPr lang="es-ES" smtClean="0">
                <a:uFillTx/>
              </a:rPr>
              <a:pPr/>
              <a:t>‹Nº›</a:t>
            </a:fld>
            <a:endParaRPr lang="es-E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>
                <a:uFillTx/>
              </a:defRPr>
            </a:lvl1pPr>
          </a:lstStyle>
          <a:p>
            <a:endParaRPr lang="es-AR">
              <a:uFillTx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>
                <a:uFillTx/>
              </a:defRPr>
            </a:lvl1pPr>
          </a:lstStyle>
          <a:p>
            <a:fld id="{49FEE81F-8915-49E7-BC38-A24FE4092C37}" type="datetimeFigureOut">
              <a:rPr lang="es-AR" smtClean="0">
                <a:uFillTx/>
              </a:rPr>
              <a:pPr/>
              <a:t>14/10/2016</a:t>
            </a:fld>
            <a:endParaRPr lang="es-AR">
              <a:uFillTx/>
            </a:endParaRPr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69330" y="523429"/>
            <a:ext cx="5688632" cy="407714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8984" tIns="49492" rIns="98984" bIns="49492" rtlCol="0" anchor="ctr"/>
          <a:lstStyle/>
          <a:p>
            <a:endParaRPr lang="es-AR">
              <a:uFillTx/>
            </a:endParaRPr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>
            <a:normAutofit/>
          </a:bodyPr>
          <a:lstStyle/>
          <a:p>
            <a:pPr lvl="0"/>
            <a:r>
              <a:rPr lang="es-ES" smtClean="0">
                <a:uFillTx/>
              </a:rPr>
              <a:t>Haga clic para modificar el estilo de texto del patrón</a:t>
            </a:r>
          </a:p>
          <a:p>
            <a:pPr lvl="1"/>
            <a:r>
              <a:rPr lang="es-ES" smtClean="0">
                <a:uFillTx/>
              </a:rPr>
              <a:t>Segundo nivel</a:t>
            </a:r>
          </a:p>
          <a:p>
            <a:pPr lvl="2"/>
            <a:r>
              <a:rPr lang="es-ES" smtClean="0">
                <a:uFillTx/>
              </a:rPr>
              <a:t>Tercer nivel</a:t>
            </a:r>
          </a:p>
          <a:p>
            <a:pPr lvl="3"/>
            <a:r>
              <a:rPr lang="es-ES" smtClean="0">
                <a:uFillTx/>
              </a:rPr>
              <a:t>Cuarto nivel</a:t>
            </a:r>
          </a:p>
          <a:p>
            <a:pPr lvl="4"/>
            <a:r>
              <a:rPr lang="es-ES" smtClean="0">
                <a:uFillTx/>
              </a:rPr>
              <a:t>Quinto nivel</a:t>
            </a:r>
            <a:endParaRPr lang="es-AR">
              <a:uFillTx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>
                <a:uFillTx/>
              </a:defRPr>
            </a:lvl1pPr>
          </a:lstStyle>
          <a:p>
            <a:endParaRPr lang="es-AR">
              <a:uFillTx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>
                <a:uFillTx/>
              </a:defRPr>
            </a:lvl1pPr>
          </a:lstStyle>
          <a:p>
            <a:fld id="{483EEF4D-E218-44B8-BFD4-29F792C939FE}" type="slidenum">
              <a:rPr lang="es-AR" smtClean="0">
                <a:uFillTx/>
              </a:rPr>
              <a:pPr/>
              <a:t>‹Nº›</a:t>
            </a:fld>
            <a:endParaRPr lang="es-AR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uFillTx/>
              </a:rPr>
              <a:t>Visualizar: Proporciona un </a:t>
            </a:r>
            <a:r>
              <a:rPr lang="es-AR" b="1" dirty="0" smtClean="0">
                <a:uFillTx/>
              </a:rPr>
              <a:t>lenguaje común</a:t>
            </a:r>
            <a:r>
              <a:rPr lang="es-AR" dirty="0" smtClean="0">
                <a:uFillTx/>
              </a:rPr>
              <a:t> para los</a:t>
            </a:r>
            <a:r>
              <a:rPr lang="es-AR" baseline="0" dirty="0" smtClean="0">
                <a:uFillTx/>
              </a:rPr>
              <a:t> diferentes roles del equipo de proyecto. Permite </a:t>
            </a:r>
            <a:r>
              <a:rPr lang="es-AR" b="1" baseline="0" dirty="0" smtClean="0">
                <a:uFillTx/>
              </a:rPr>
              <a:t>trascender la dificultad</a:t>
            </a:r>
            <a:r>
              <a:rPr lang="es-AR" b="0" baseline="0" dirty="0" smtClean="0">
                <a:uFillTx/>
              </a:rPr>
              <a:t> de aspectos que sean de difícil apreciación al ser modelados en texto </a:t>
            </a:r>
            <a:r>
              <a:rPr lang="es-AR" baseline="0" dirty="0" smtClean="0">
                <a:uFillTx/>
              </a:rPr>
              <a:t>o código</a:t>
            </a:r>
          </a:p>
          <a:p>
            <a:r>
              <a:rPr lang="es-AR" baseline="0" dirty="0" smtClean="0">
                <a:uFillTx/>
              </a:rPr>
              <a:t>Especificar: Construir modelos </a:t>
            </a:r>
            <a:r>
              <a:rPr lang="es-AR" b="1" baseline="0" dirty="0" smtClean="0">
                <a:uFillTx/>
              </a:rPr>
              <a:t>precisos</a:t>
            </a:r>
            <a:r>
              <a:rPr lang="es-AR" baseline="0" dirty="0" smtClean="0">
                <a:uFillTx/>
              </a:rPr>
              <a:t>, </a:t>
            </a:r>
            <a:r>
              <a:rPr lang="es-AR" b="1" baseline="0" dirty="0" smtClean="0">
                <a:uFillTx/>
              </a:rPr>
              <a:t>no ambiguos</a:t>
            </a:r>
            <a:r>
              <a:rPr lang="es-AR" baseline="0" dirty="0" smtClean="0">
                <a:uFillTx/>
              </a:rPr>
              <a:t> y </a:t>
            </a:r>
            <a:r>
              <a:rPr lang="es-AR" b="1" baseline="0" dirty="0" smtClean="0">
                <a:uFillTx/>
              </a:rPr>
              <a:t>completos</a:t>
            </a:r>
            <a:r>
              <a:rPr lang="es-AR" b="0" baseline="0" dirty="0" smtClean="0">
                <a:uFillTx/>
              </a:rPr>
              <a:t>, desde análisis hasta implementación</a:t>
            </a:r>
          </a:p>
          <a:p>
            <a:r>
              <a:rPr lang="es-AR" b="0" baseline="0" dirty="0" smtClean="0">
                <a:uFillTx/>
              </a:rPr>
              <a:t>Construir: Generación de código (</a:t>
            </a:r>
            <a:r>
              <a:rPr lang="es-AR" b="0" baseline="0" dirty="0" err="1" smtClean="0">
                <a:uFillTx/>
              </a:rPr>
              <a:t>herram</a:t>
            </a:r>
            <a:r>
              <a:rPr lang="es-AR" b="0" baseline="0" dirty="0" smtClean="0">
                <a:uFillTx/>
              </a:rPr>
              <a:t>. CASE) + Ingeniería Inversa</a:t>
            </a:r>
          </a:p>
          <a:p>
            <a:r>
              <a:rPr lang="es-AR" b="0" baseline="0" dirty="0" smtClean="0">
                <a:uFillTx/>
              </a:rPr>
              <a:t>Documentar: </a:t>
            </a:r>
            <a:r>
              <a:rPr lang="es-AR" b="1" baseline="0" dirty="0" smtClean="0">
                <a:uFillTx/>
              </a:rPr>
              <a:t>Producción de artefactos</a:t>
            </a:r>
            <a:r>
              <a:rPr lang="es-AR" b="0" baseline="0" dirty="0" smtClean="0">
                <a:uFillTx/>
              </a:rPr>
              <a:t> para entregables</a:t>
            </a:r>
            <a:endParaRPr lang="es-AR" b="1" baseline="0" dirty="0" smtClean="0">
              <a:uFillTx/>
            </a:endParaRPr>
          </a:p>
          <a:p>
            <a:endParaRPr lang="es-AR" b="1" dirty="0"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EEF4D-E218-44B8-BFD4-29F792C939FE}" type="slidenum">
              <a:rPr lang="es-AR" smtClean="0">
                <a:uFillTx/>
              </a:rPr>
              <a:pPr/>
              <a:t>4</a:t>
            </a:fld>
            <a:endParaRPr lang="es-AR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18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19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21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Mensaje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: Especificación de comunicación entre objetos para transmitir información o solicitar servicios mediante una interfaz pública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Encapsulamiento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: Se independiza la interfaz pública del objeto respecto de su implementación interna, la cual queda fuera del alcance del resto de los objetos.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Ocultamiento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: Permite que el resto de los objetos del sistema no tengan acceso a los datos privados del objeto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Polimorfismo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: Dos objetos son polimórficos cuando ofrecen una interfaz común para una operación que puede estar implementada de forma diferente en cada uno de ellos.</a:t>
            </a:r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22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24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25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27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28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30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Máquina de Estados: Modela la vida de una única instancia de un elemento de un sistema, sea ésta una instancia de una clase (objeto), una instancia de un caso de uso, o incluso una instancia de un sistema completo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Actividad: Cada una de las tareas no atómicas que conforman una acción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Señal: Mensaje asíncrono entre instancias</a:t>
            </a:r>
          </a:p>
          <a:p>
            <a:endParaRPr lang="es-AR" dirty="0" smtClean="0">
              <a:uFillTx/>
            </a:endParaRPr>
          </a:p>
          <a:p>
            <a:endParaRPr lang="es-AR" dirty="0" smtClean="0">
              <a:uFillTx/>
            </a:endParaRPr>
          </a:p>
          <a:p>
            <a:r>
              <a:rPr lang="es-AR" dirty="0" smtClean="0">
                <a:uFillTx/>
              </a:rPr>
              <a:t>Componentes de un Estado:</a:t>
            </a:r>
          </a:p>
          <a:p>
            <a:r>
              <a:rPr lang="es-AR" dirty="0" smtClean="0">
                <a:uFillTx/>
              </a:rPr>
              <a:t>- Nombre</a:t>
            </a:r>
          </a:p>
          <a:p>
            <a:pPr>
              <a:buFontTx/>
              <a:buChar char="-"/>
            </a:pPr>
            <a:r>
              <a:rPr lang="es-AR" dirty="0" smtClean="0">
                <a:uFillTx/>
              </a:rPr>
              <a:t> Efectos de entrada/salida</a:t>
            </a:r>
          </a:p>
          <a:p>
            <a:pPr>
              <a:buFontTx/>
              <a:buChar char="-"/>
            </a:pPr>
            <a:r>
              <a:rPr lang="es-AR" dirty="0" smtClean="0">
                <a:uFillTx/>
              </a:rPr>
              <a:t> Transiciones internas</a:t>
            </a:r>
          </a:p>
          <a:p>
            <a:pPr>
              <a:buFontTx/>
              <a:buChar char="-"/>
            </a:pPr>
            <a:r>
              <a:rPr lang="es-AR" dirty="0" smtClean="0">
                <a:uFillTx/>
              </a:rPr>
              <a:t> </a:t>
            </a:r>
            <a:r>
              <a:rPr lang="es-AR" dirty="0" err="1" smtClean="0">
                <a:uFillTx/>
              </a:rPr>
              <a:t>Subestados</a:t>
            </a:r>
            <a:r>
              <a:rPr lang="es-AR" dirty="0" smtClean="0">
                <a:uFillTx/>
              </a:rPr>
              <a:t>: Ya sean disjuntos</a:t>
            </a:r>
            <a:r>
              <a:rPr lang="es-AR" baseline="0" dirty="0" smtClean="0">
                <a:uFillTx/>
              </a:rPr>
              <a:t> (activos secuencialmente) o concurrentes (activos concurrentemente)</a:t>
            </a:r>
            <a:endParaRPr lang="es-AR" dirty="0" smtClean="0">
              <a:uFillTx/>
            </a:endParaRPr>
          </a:p>
          <a:p>
            <a:pPr>
              <a:buFontTx/>
              <a:buChar char="-"/>
            </a:pPr>
            <a:r>
              <a:rPr lang="es-AR" dirty="0" smtClean="0">
                <a:uFillTx/>
              </a:rPr>
              <a:t> Eventos diferidos: Lista de eventos que no se manejan en ese estado, sino que quedan</a:t>
            </a:r>
            <a:r>
              <a:rPr lang="es-AR" baseline="0" dirty="0" smtClean="0">
                <a:uFillTx/>
              </a:rPr>
              <a:t> pospuestos en una cola para ser manejados cuando pase a otro estado</a:t>
            </a:r>
          </a:p>
          <a:p>
            <a:pPr>
              <a:buFontTx/>
              <a:buChar char="-"/>
            </a:pPr>
            <a:endParaRPr lang="es-AR" baseline="0" dirty="0" smtClean="0">
              <a:uFillTx/>
            </a:endParaRPr>
          </a:p>
          <a:p>
            <a:r>
              <a:rPr lang="es-AR" dirty="0" smtClean="0">
                <a:uFillTx/>
              </a:rPr>
              <a:t>Partes de una Transición</a:t>
            </a:r>
          </a:p>
          <a:p>
            <a:r>
              <a:rPr lang="es-AR" dirty="0" smtClean="0">
                <a:uFillTx/>
              </a:rPr>
              <a:t>- Estado origen</a:t>
            </a:r>
          </a:p>
          <a:p>
            <a:pPr>
              <a:buFontTx/>
              <a:buChar char="-"/>
            </a:pPr>
            <a:r>
              <a:rPr lang="es-AR" dirty="0" smtClean="0">
                <a:uFillTx/>
              </a:rPr>
              <a:t> Evento de disparo</a:t>
            </a:r>
          </a:p>
          <a:p>
            <a:pPr>
              <a:buFontTx/>
              <a:buChar char="-"/>
            </a:pPr>
            <a:r>
              <a:rPr lang="es-AR" dirty="0" smtClean="0">
                <a:uFillTx/>
              </a:rPr>
              <a:t> Condición de guarda: Expresión booleana que se evalúa ante el evento de disparo.</a:t>
            </a:r>
            <a:r>
              <a:rPr lang="es-AR" baseline="0" dirty="0" smtClean="0">
                <a:uFillTx/>
              </a:rPr>
              <a:t> Si es true, se dispara la transición, sino no.</a:t>
            </a:r>
            <a:endParaRPr lang="es-AR" dirty="0" smtClean="0">
              <a:uFillTx/>
            </a:endParaRPr>
          </a:p>
          <a:p>
            <a:pPr>
              <a:buFontTx/>
              <a:buChar char="-"/>
            </a:pPr>
            <a:r>
              <a:rPr lang="es-AR" dirty="0" smtClean="0">
                <a:uFillTx/>
              </a:rPr>
              <a:t> Efecto: Un comportamiento ejecutable (una acción) que puede actuar directamente sobre el</a:t>
            </a:r>
            <a:r>
              <a:rPr lang="es-AR" baseline="0" dirty="0" smtClean="0">
                <a:uFillTx/>
              </a:rPr>
              <a:t> objeto, o sobre otros objetos visibles para el objeto.</a:t>
            </a:r>
            <a:endParaRPr lang="es-AR" dirty="0" smtClean="0">
              <a:uFillTx/>
            </a:endParaRPr>
          </a:p>
          <a:p>
            <a:pPr>
              <a:buFontTx/>
              <a:buChar char="-"/>
            </a:pPr>
            <a:r>
              <a:rPr lang="es-AR" dirty="0" smtClean="0">
                <a:uFillTx/>
              </a:rPr>
              <a:t> Eventos diferidos: Lista de eventos que no se manejan en ese estado, sino que quedan</a:t>
            </a:r>
            <a:r>
              <a:rPr lang="es-AR" baseline="0" dirty="0" smtClean="0">
                <a:uFillTx/>
              </a:rPr>
              <a:t> pospuestos en una cola para ser manejados cuando pase a otro estado</a:t>
            </a:r>
          </a:p>
          <a:p>
            <a:pPr>
              <a:buFontTx/>
              <a:buChar char="-"/>
            </a:pPr>
            <a:r>
              <a:rPr lang="es-AR" baseline="0" dirty="0" smtClean="0">
                <a:uFillTx/>
              </a:rPr>
              <a:t> Estado destino</a:t>
            </a:r>
            <a:endParaRPr lang="es-AR" dirty="0" smtClean="0">
              <a:uFillTx/>
            </a:endParaRPr>
          </a:p>
          <a:p>
            <a:pPr>
              <a:buFontTx/>
              <a:buChar char="-"/>
            </a:pPr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31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3086B9A-2E56-4907-955A-F5843EB1E8D0}" type="slidenum">
              <a:rPr lang="es-ES">
                <a:uFillTx/>
              </a:rPr>
              <a:pPr/>
              <a:t>5</a:t>
            </a:fld>
            <a:endParaRPr lang="es-ES">
              <a:uFillTx/>
            </a:endParaRPr>
          </a:p>
        </p:txBody>
      </p:sp>
      <p:sp>
        <p:nvSpPr>
          <p:cNvPr id="70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70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6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Diagramas de Estructura: Enfatizan la visualización estática de los elementos que constituyen el sistema, y las relaciones estructurales entre ellos</a:t>
            </a:r>
          </a:p>
          <a:p>
            <a:pPr>
              <a:buFont typeface="Arial" pitchFamily="34" charset="0"/>
              <a:buChar char="•"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Diagramas de Comportamiento: Enfatizan la visualización de las partes cambiantes del sistema, su actividad y las transformaciones de su estado a lo largo del tiempo</a:t>
            </a:r>
          </a:p>
          <a:p>
            <a:pPr lvl="1">
              <a:buFont typeface="Arial" pitchFamily="34" charset="0"/>
              <a:buChar char="•"/>
            </a:pPr>
            <a:r>
              <a:rPr kumimoji="0" lang="es-A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Diagramas de Interacción: Enfatizan la visualización de los mensajes entre los objetos a lo largo del tiempo.</a:t>
            </a:r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8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Elementos: Abstracciones de entes que conforman la estructura de un modelo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Estructurales o “Clasificadores”: Representan</a:t>
            </a: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 la “parte estática” de los modelos UML. Son abstracciones de conceptos o cosas materiales: 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Clase: Abstracción de un concepto lógico o entidad física que forma parte del vocabulario del dominio del problema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Interfaz: Conjunto de operaciones que especifican un servicio proporcionado o solicitado por una clase o componente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Colaboración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Caso de Uso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Clase Activa (varios hilos de ejecución)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Componente: Parte reemplazable de un sistema que conforma y proporciona la implementación de un conjunto de interfaces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Artefacto (físico)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Nodo (recurso de ejecución computacional). </a:t>
            </a:r>
            <a:endParaRPr lang="es-AR" sz="2200" kern="1200" dirty="0" smtClean="0">
              <a:solidFill>
                <a:schemeClr val="tx1"/>
              </a:solidFill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De</a:t>
            </a: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Comportamiento: Representan la “parte</a:t>
            </a: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dinámica” de los modelos UML, es decir, </a:t>
            </a: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el comportamiento</a:t>
            </a: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del sistema, en el tiempo y el espacio: 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Mensaje, Estado, Actividad (secuencia de acciones), Acción</a:t>
            </a:r>
            <a:endParaRPr kumimoji="0" lang="es-A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De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 Agrupación: Representan la “parte organizativa” de los modelos UML, agrupan y ordenan los distintos elementos</a:t>
            </a: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 UML</a:t>
            </a:r>
            <a:endParaRPr lang="es-AR" sz="2200" kern="1200" dirty="0" smtClean="0">
              <a:solidFill>
                <a:schemeClr val="tx1"/>
              </a:solidFill>
              <a:uFillTx/>
              <a:latin typeface="+mn-lt"/>
              <a:ea typeface="+mn-ea"/>
              <a:cs typeface="+mn-cs"/>
            </a:endParaRP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Paquete (mecanismo</a:t>
            </a: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 de propósito general para la organización del modelo). Es puramente conceptual, no existe en tiempo de ejecución.</a:t>
            </a:r>
            <a:endParaRPr lang="es-AR" sz="2200" kern="1200" dirty="0" smtClean="0">
              <a:solidFill>
                <a:schemeClr val="tx1"/>
              </a:solidFill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De</a:t>
            </a: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Anotación: Representa</a:t>
            </a: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la “parte explicativa” de los modelos UML. Comentarios libres para describir y clarificar el modelo visual</a:t>
            </a:r>
          </a:p>
          <a:p>
            <a:pPr marL="201168" marR="0" lvl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01168" marR="0" lvl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9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01168" marR="0" lvl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Relaciones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Dependencia: Relación semántica, donde u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n cambio a un elemento (independiente)</a:t>
            </a:r>
            <a:r>
              <a:rPr lang="es-AR" sz="2200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 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puede afectar a otro (dependiente)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Asociación: Relación estructural entre clases, describe un conjunto de conexiones entre objetos que son instancias de las mismas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Agregación: Representa una relación todo-parte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Generalización: Relación estructural y semántica, de especialización/generalización, donde la especificación del hijo se basa en la del padre, compartiendo su estructura y comportamiento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Realización: Relación semántica entre clasificadores, donde un clasificador especifica un contrato que otro clasificador garantiza que cumplirá. Tipos: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Entre interfaces/clases y componentes que las realizan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Entre casos de uso y colaboraciones que las realizan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Otros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Refinamiento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Traza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Inclusión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Extensión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13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15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Atributos</a:t>
            </a: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: Abstracción de los datos de los objetos. Caracterizan al </a:t>
            </a:r>
            <a:r>
              <a:rPr kumimoji="0" lang="es-AR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objet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o adquiriendo un valor determinado.</a:t>
            </a:r>
            <a:endParaRPr kumimoji="0" lang="es-A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Operaciones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: Abstracción del comportamiento del objeto. Ofrece un servicio a ser ejecutado por el objeto ante un mensaje.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Relaciones</a:t>
            </a: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: Asociaciones estructurales con otros objetos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Semántica: </a:t>
            </a:r>
            <a:r>
              <a:rPr lang="es-AR" sz="2200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“Responsabilidad” o “contrato”: Expresión de cuál es la misión del objeto en el contexto del sistema.</a:t>
            </a:r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16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Dependencia: Relación de uso: Un </a:t>
            </a: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cambio </a:t>
            </a: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en la especificación de un elemento</a:t>
            </a:r>
            <a:r>
              <a:rPr lang="es-AR" sz="1200" b="1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 puede afectar a otro elemento que lo utiliza, pero no necesariamente a la inversa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Asociación: Relación estructural. 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Adornos:</a:t>
            </a:r>
          </a:p>
          <a:p>
            <a:pPr marL="1572768" marR="0" lvl="3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Nombre</a:t>
            </a:r>
          </a:p>
          <a:p>
            <a:pPr marL="1572768" marR="0" lvl="3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Rol en cada extremo</a:t>
            </a:r>
          </a:p>
          <a:p>
            <a:pPr marL="1572768" marR="0" lvl="3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Multiplicidad</a:t>
            </a:r>
            <a:r>
              <a:rPr lang="es-AR" sz="1200" b="1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 en cada extremo</a:t>
            </a:r>
          </a:p>
          <a:p>
            <a:pPr marL="1572768" marR="0" lvl="3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Agregación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Navegación: Si no hay flecha, es bidireccional. La navegación es “un enunciado del conocimiento” de una clase a otra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Visibilidad: De cada extremo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Tipos especiales</a:t>
            </a:r>
          </a:p>
          <a:p>
            <a:pPr marL="1572768" marR="0" lvl="3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Agregación: Es puramente conceptual, no cambia el significado respecto de la asociación</a:t>
            </a:r>
          </a:p>
          <a:p>
            <a:pPr marL="1572768" marR="0" lvl="3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Composición: Sienta una fuerte relación de pertenencia y vida coincidentes de la parte con el todo</a:t>
            </a:r>
          </a:p>
          <a:p>
            <a:pPr marL="1572768" marR="0" lvl="3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baseline="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Clases asociación</a:t>
            </a: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1200" b="1" kern="1200" baseline="0" dirty="0" smtClean="0">
              <a:solidFill>
                <a:schemeClr val="tx1"/>
              </a:solidFill>
              <a:uFillTx/>
              <a:latin typeface="+mn-lt"/>
              <a:ea typeface="+mn-ea"/>
              <a:cs typeface="+mn-cs"/>
            </a:endParaRP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1200" b="1" kern="1200" dirty="0" smtClean="0">
              <a:solidFill>
                <a:schemeClr val="tx1"/>
              </a:solidFill>
              <a:uFillTx/>
              <a:latin typeface="+mn-lt"/>
              <a:ea typeface="+mn-ea"/>
              <a:cs typeface="+mn-cs"/>
            </a:endParaRPr>
          </a:p>
          <a:p>
            <a:pPr marL="1115568" marR="0" lvl="2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1200" b="1" kern="1200" dirty="0" smtClean="0">
              <a:solidFill>
                <a:schemeClr val="tx1"/>
              </a:solidFill>
              <a:uFillTx/>
              <a:latin typeface="+mn-lt"/>
              <a:ea typeface="+mn-ea"/>
              <a:cs typeface="+mn-cs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5D0B064-793E-4FD6-952E-BDAE580AC922}" type="slidenum">
              <a:rPr lang="es-ES">
                <a:uFillTx/>
              </a:rPr>
              <a:pPr/>
              <a:t>17</a:t>
            </a:fld>
            <a:endParaRPr lang="es-ES">
              <a:uFillTx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523875"/>
            <a:ext cx="5437187" cy="4076700"/>
          </a:xfrm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Atributo estático: Va subrayado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1200" b="1" kern="1200" dirty="0" smtClean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Método estático: Va subrayado</a:t>
            </a:r>
            <a:endParaRPr lang="es-AR" dirty="0" smtClean="0">
              <a:uFillTx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dirty="0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-36512" y="-27384"/>
            <a:ext cx="9180512" cy="6885384"/>
          </a:xfrm>
          <a:prstGeom prst="rect">
            <a:avLst/>
          </a:prstGeom>
          <a:gradFill rotWithShape="0">
            <a:gsLst>
              <a:gs pos="0">
                <a:srgbClr val="ECE8E7"/>
              </a:gs>
              <a:gs pos="100000">
                <a:srgbClr val="ECE8E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/>
            <a:endParaRPr lang="es-AR">
              <a:uFillTx/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9050"/>
            <a:ext cx="2487613" cy="9001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30879" y="1700808"/>
            <a:ext cx="8082243" cy="1470025"/>
          </a:xfrm>
        </p:spPr>
        <p:txBody>
          <a:bodyPr anchor="b"/>
          <a:lstStyle>
            <a:lvl1pPr marL="0" algn="ctr" defTabSz="914400" rtl="0" eaLnBrk="1" latinLnBrk="0" hangingPunct="1">
              <a:spcBef>
                <a:spcPct val="0"/>
              </a:spcBef>
              <a:buNone/>
              <a:defRPr kumimoji="0" lang="en-US" sz="4800" b="0" kern="1200" dirty="0">
                <a:solidFill>
                  <a:srgbClr val="B7383F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39552" y="3212976"/>
            <a:ext cx="8064896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 smtClean="0">
                <a:uFillTx/>
              </a:rPr>
              <a:t>Haga clic para modificar el estilo de subtítulo del patrón</a:t>
            </a:r>
            <a:endParaRPr kumimoji="0" lang="en-US" dirty="0">
              <a:uFillTx/>
            </a:endParaRPr>
          </a:p>
        </p:txBody>
      </p:sp>
      <p:sp>
        <p:nvSpPr>
          <p:cNvPr id="2" name="1 CuadroTexto"/>
          <p:cNvSpPr txBox="1">
            <a:spLocks/>
          </p:cNvSpPr>
          <p:nvPr userDrawn="1"/>
        </p:nvSpPr>
        <p:spPr>
          <a:xfrm>
            <a:off x="539552" y="5805264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2">
                    <a:lumMod val="25000"/>
                  </a:schemeClr>
                </a:solidFill>
                <a:uFillTx/>
                <a:latin typeface="Calibri" pitchFamily="34" charset="0"/>
                <a:cs typeface="Calibri" pitchFamily="34" charset="0"/>
              </a:rPr>
              <a:t>Análisis de Sistemas</a:t>
            </a:r>
          </a:p>
          <a:p>
            <a:r>
              <a:rPr lang="es-AR" sz="1200" dirty="0" smtClean="0">
                <a:solidFill>
                  <a:schemeClr val="bg2">
                    <a:lumMod val="25000"/>
                  </a:schemeClr>
                </a:solidFill>
                <a:uFillTx/>
                <a:latin typeface="Calibri" pitchFamily="34" charset="0"/>
                <a:cs typeface="Calibri" pitchFamily="34" charset="0"/>
              </a:rPr>
              <a:t>Plan 2008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 userDrawn="1"/>
        </p:nvSpPr>
        <p:spPr bwMode="auto">
          <a:xfrm>
            <a:off x="6019800" y="6821488"/>
            <a:ext cx="3124200" cy="46037"/>
          </a:xfrm>
          <a:prstGeom prst="rect">
            <a:avLst/>
          </a:prstGeom>
          <a:solidFill>
            <a:srgbClr val="B7383F"/>
          </a:solidFill>
          <a:ln>
            <a:noFill/>
          </a:ln>
        </p:spPr>
        <p:txBody>
          <a:bodyPr wrap="none" anchor="ctr"/>
          <a:lstStyle/>
          <a:p>
            <a:endParaRPr lang="en-US" sz="2400">
              <a:uFillTx/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-27384"/>
            <a:ext cx="6588224" cy="936104"/>
          </a:xfrm>
        </p:spPr>
        <p:txBody>
          <a:bodyPr/>
          <a:lstStyle>
            <a:lvl1pPr algn="r">
              <a:defRPr>
                <a:solidFill>
                  <a:srgbClr val="A33853"/>
                </a:solidFill>
                <a:uFillTx/>
              </a:defRPr>
            </a:lvl1pPr>
          </a:lstStyle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>
              <a:buFont typeface="Wingdings" pitchFamily="2" charset="2"/>
              <a:buChar char="§"/>
              <a:defRPr>
                <a:solidFill>
                  <a:schemeClr val="tx1"/>
                </a:solidFill>
                <a:uFillTx/>
                <a:latin typeface="+mj-lt"/>
              </a:defRPr>
            </a:lvl1pPr>
            <a:lvl2pPr>
              <a:defRPr>
                <a:solidFill>
                  <a:schemeClr val="tx1"/>
                </a:solidFill>
                <a:uFillTx/>
                <a:latin typeface="+mj-lt"/>
              </a:defRPr>
            </a:lvl2pPr>
            <a:lvl3pPr>
              <a:defRPr>
                <a:solidFill>
                  <a:schemeClr val="tx1"/>
                </a:solidFill>
                <a:uFillTx/>
                <a:latin typeface="+mj-lt"/>
              </a:defRPr>
            </a:lvl3pPr>
            <a:lvl4pPr>
              <a:defRPr>
                <a:solidFill>
                  <a:schemeClr val="tx1"/>
                </a:solidFill>
                <a:uFillTx/>
                <a:latin typeface="+mj-lt"/>
              </a:defRPr>
            </a:lvl4pPr>
            <a:lvl5pPr>
              <a:defRPr>
                <a:solidFill>
                  <a:schemeClr val="tx1"/>
                </a:solidFill>
                <a:uFillTx/>
                <a:latin typeface="+mj-lt"/>
              </a:defRPr>
            </a:lvl5pPr>
          </a:lstStyle>
          <a:p>
            <a:pPr lvl="0" eaLnBrk="1" latinLnBrk="0" hangingPunct="1"/>
            <a:r>
              <a:rPr lang="es-ES" dirty="0" smtClean="0">
                <a:uFillTx/>
              </a:rPr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>
                <a:uFillTx/>
              </a:rPr>
              <a:t>Segundo nivel</a:t>
            </a:r>
          </a:p>
          <a:p>
            <a:pPr lvl="2" eaLnBrk="1" latinLnBrk="0" hangingPunct="1"/>
            <a:r>
              <a:rPr lang="es-ES" dirty="0" smtClean="0">
                <a:uFillTx/>
              </a:rPr>
              <a:t>Tercer nivel</a:t>
            </a:r>
          </a:p>
          <a:p>
            <a:pPr lvl="3" eaLnBrk="1" latinLnBrk="0" hangingPunct="1"/>
            <a:r>
              <a:rPr lang="es-ES" dirty="0" smtClean="0">
                <a:uFillTx/>
              </a:rPr>
              <a:t>Cuarto nivel</a:t>
            </a:r>
          </a:p>
          <a:p>
            <a:pPr lvl="4" eaLnBrk="1" latinLnBrk="0" hangingPunct="1"/>
            <a:r>
              <a:rPr lang="es-ES" dirty="0" smtClean="0">
                <a:uFillTx/>
              </a:rPr>
              <a:t>Quinto nivel</a:t>
            </a:r>
            <a:endParaRPr kumimoji="0"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844824"/>
            <a:ext cx="7772400" cy="1498451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kumimoji="0" lang="en-US" sz="4800" b="0" kern="1200" dirty="0">
                <a:solidFill>
                  <a:srgbClr val="B7383F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>
            <a:normAutofit/>
          </a:bodyPr>
          <a:lstStyle>
            <a:lvl1pPr marL="64008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lang="es-ES" sz="2400" kern="1200" dirty="0" smtClean="0">
                <a:solidFill>
                  <a:schemeClr val="tx2"/>
                </a:solidFill>
                <a:uFillTx/>
                <a:latin typeface="+mn-lt"/>
                <a:ea typeface="+mn-ea"/>
                <a:cs typeface="+mn-cs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</a:lstStyle>
          <a:p>
            <a:pPr lvl="0" eaLnBrk="1" latinLnBrk="0" hangingPunct="1"/>
            <a:r>
              <a:rPr kumimoji="0" lang="es-ES" dirty="0" smtClean="0">
                <a:uFillTx/>
              </a:rPr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>
                <a:uFillTx/>
              </a:rPr>
              <a:t>Haga clic para modificar el estilo de título del patrón</a:t>
            </a:r>
            <a:endParaRPr kumimoji="0" lang="en-US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0" y="1052736"/>
            <a:ext cx="4320480" cy="5112568"/>
          </a:xfrm>
        </p:spPr>
        <p:txBody>
          <a:bodyPr/>
          <a:lstStyle>
            <a:lvl1pPr>
              <a:defRPr sz="2000">
                <a:uFillTx/>
              </a:defRPr>
            </a:lvl1pPr>
            <a:lvl2pPr>
              <a:defRPr sz="1900">
                <a:uFillTx/>
              </a:defRPr>
            </a:lvl2pPr>
            <a:lvl3pPr>
              <a:defRPr sz="18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</a:lstStyle>
          <a:p>
            <a:pPr lvl="0" eaLnBrk="1" latinLnBrk="0" hangingPunct="1"/>
            <a:r>
              <a:rPr lang="es-ES" smtClean="0">
                <a:uFillTx/>
              </a:rPr>
              <a:t>Haga clic para modificar el estilo de texto del patrón</a:t>
            </a:r>
          </a:p>
          <a:p>
            <a:pPr lvl="1" eaLnBrk="1" latinLnBrk="0" hangingPunct="1"/>
            <a:r>
              <a:rPr lang="es-ES" smtClean="0">
                <a:uFillTx/>
              </a:rPr>
              <a:t>Segundo nivel</a:t>
            </a:r>
          </a:p>
          <a:p>
            <a:pPr lvl="2" eaLnBrk="1" latinLnBrk="0" hangingPunct="1"/>
            <a:r>
              <a:rPr lang="es-ES" smtClean="0">
                <a:uFillTx/>
              </a:rPr>
              <a:t>Tercer nivel</a:t>
            </a:r>
          </a:p>
          <a:p>
            <a:pPr lvl="3" eaLnBrk="1" latinLnBrk="0" hangingPunct="1"/>
            <a:r>
              <a:rPr lang="es-ES" smtClean="0">
                <a:uFillTx/>
              </a:rPr>
              <a:t>Cuarto nivel</a:t>
            </a:r>
          </a:p>
          <a:p>
            <a:pPr lvl="4" eaLnBrk="1" latinLnBrk="0" hangingPunct="1"/>
            <a:r>
              <a:rPr lang="es-ES" smtClean="0">
                <a:uFillTx/>
              </a:rPr>
              <a:t>Quinto nivel</a:t>
            </a:r>
            <a:endParaRPr kumimoji="0" lang="en-US">
              <a:uFillTx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sz="half" idx="10"/>
          </p:nvPr>
        </p:nvSpPr>
        <p:spPr>
          <a:xfrm>
            <a:off x="4644008" y="1052736"/>
            <a:ext cx="4320480" cy="5112568"/>
          </a:xfrm>
        </p:spPr>
        <p:txBody>
          <a:bodyPr/>
          <a:lstStyle>
            <a:lvl1pPr>
              <a:defRPr sz="2000">
                <a:uFillTx/>
              </a:defRPr>
            </a:lvl1pPr>
            <a:lvl2pPr>
              <a:defRPr sz="1900">
                <a:uFillTx/>
              </a:defRPr>
            </a:lvl2pPr>
            <a:lvl3pPr>
              <a:defRPr sz="18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</a:lstStyle>
          <a:p>
            <a:pPr lvl="0" eaLnBrk="1" latinLnBrk="0" hangingPunct="1"/>
            <a:r>
              <a:rPr lang="es-ES" smtClean="0">
                <a:uFillTx/>
              </a:rPr>
              <a:t>Haga clic para modificar el estilo de texto del patrón</a:t>
            </a:r>
          </a:p>
          <a:p>
            <a:pPr lvl="1" eaLnBrk="1" latinLnBrk="0" hangingPunct="1"/>
            <a:r>
              <a:rPr lang="es-ES" smtClean="0">
                <a:uFillTx/>
              </a:rPr>
              <a:t>Segundo nivel</a:t>
            </a:r>
          </a:p>
          <a:p>
            <a:pPr lvl="2" eaLnBrk="1" latinLnBrk="0" hangingPunct="1"/>
            <a:r>
              <a:rPr lang="es-ES" smtClean="0">
                <a:uFillTx/>
              </a:rPr>
              <a:t>Tercer nivel</a:t>
            </a:r>
          </a:p>
          <a:p>
            <a:pPr lvl="3" eaLnBrk="1" latinLnBrk="0" hangingPunct="1"/>
            <a:r>
              <a:rPr lang="es-ES" smtClean="0">
                <a:uFillTx/>
              </a:rPr>
              <a:t>Cuarto nivel</a:t>
            </a:r>
          </a:p>
          <a:p>
            <a:pPr lvl="4" eaLnBrk="1" latinLnBrk="0" hangingPunct="1"/>
            <a:r>
              <a:rPr lang="es-ES" smtClean="0">
                <a:uFillTx/>
              </a:rPr>
              <a:t>Quinto nivel</a:t>
            </a:r>
            <a:endParaRPr kumimoji="0"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339752" y="-27384"/>
            <a:ext cx="6588224" cy="936104"/>
          </a:xfrm>
        </p:spPr>
        <p:txBody>
          <a:bodyPr/>
          <a:lstStyle>
            <a:lvl1pPr>
              <a:defRPr>
                <a:solidFill>
                  <a:srgbClr val="A33853"/>
                </a:solidFill>
                <a:uFillTx/>
              </a:defRPr>
            </a:lvl1pPr>
          </a:lstStyle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uFillTx/>
              </a:rPr>
              <a:t>Haga clic para modificar el estilo de título del patrón</a:t>
            </a:r>
            <a:endParaRPr lang="en-US">
              <a:uFillTx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52400" y="6553200"/>
            <a:ext cx="3556489" cy="260350"/>
          </a:xfrm>
          <a:prstGeom prst="rect">
            <a:avLst/>
          </a:prstGeo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s-ES">
                <a:uFillTx/>
              </a:rPr>
              <a:t>Taller de Gestión de Proyectos - PDMC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fld id="{E137008E-B99D-4FF4-A68E-56CA806DF682}" type="slidenum">
              <a:rPr lang="es-ES">
                <a:uFillTx/>
              </a:rPr>
              <a:pPr/>
              <a:t>‹Nº›</a:t>
            </a:fld>
            <a:endParaRPr lang="es-E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>
            <a:spLocks/>
          </p:cNvSpPr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36" name="35 Rectángulo"/>
          <p:cNvSpPr>
            <a:spLocks/>
          </p:cNvSpPr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37" name="36 Rectángulo"/>
          <p:cNvSpPr>
            <a:spLocks/>
          </p:cNvSpPr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38" name="37 Rectángulo"/>
          <p:cNvSpPr>
            <a:spLocks/>
          </p:cNvSpPr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39" name="38 Rectángulo"/>
          <p:cNvSpPr>
            <a:spLocks/>
          </p:cNvSpPr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40" name="39 Rectángulo"/>
          <p:cNvSpPr>
            <a:spLocks/>
          </p:cNvSpPr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uFillTx/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199" y="1052736"/>
            <a:ext cx="8485909" cy="52337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 smtClean="0">
                <a:uFillTx/>
              </a:rPr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>
                <a:uFillTx/>
              </a:rPr>
              <a:t>Segundo nivel</a:t>
            </a:r>
          </a:p>
          <a:p>
            <a:pPr lvl="2" eaLnBrk="1" latinLnBrk="0" hangingPunct="1"/>
            <a:r>
              <a:rPr kumimoji="0" lang="es-ES" dirty="0" smtClean="0">
                <a:uFillTx/>
              </a:rPr>
              <a:t>Tercer nivel</a:t>
            </a:r>
          </a:p>
          <a:p>
            <a:pPr lvl="3" eaLnBrk="1" latinLnBrk="0" hangingPunct="1"/>
            <a:r>
              <a:rPr kumimoji="0" lang="es-ES" dirty="0" smtClean="0">
                <a:uFillTx/>
              </a:rPr>
              <a:t>Cuarto nivel</a:t>
            </a:r>
          </a:p>
          <a:p>
            <a:pPr lvl="4" eaLnBrk="1" latinLnBrk="0" hangingPunct="1"/>
            <a:r>
              <a:rPr kumimoji="0" lang="es-ES" dirty="0" smtClean="0">
                <a:uFillTx/>
              </a:rPr>
              <a:t>Quinto nivel</a:t>
            </a:r>
            <a:endParaRPr kumimoji="0" lang="en-US" dirty="0">
              <a:uFillTx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uFillTx/>
              </a:defRPr>
            </a:lvl1pPr>
          </a:lstStyle>
          <a:p>
            <a:fld id="{132FADFE-3B8F-471C-ABF0-DBC7717ECBBC}" type="slidenum">
              <a:rPr lang="es-ES" smtClean="0">
                <a:uFillTx/>
              </a:rPr>
              <a:pPr/>
              <a:t>‹Nº›</a:t>
            </a:fld>
            <a:endParaRPr lang="es-ES">
              <a:uFillTx/>
            </a:endParaRPr>
          </a:p>
        </p:txBody>
      </p:sp>
      <p:sp>
        <p:nvSpPr>
          <p:cNvPr id="24" name="Text Box 1035"/>
          <p:cNvSpPr txBox="1">
            <a:spLocks noChangeArrowheads="1"/>
          </p:cNvSpPr>
          <p:nvPr userDrawn="1"/>
        </p:nvSpPr>
        <p:spPr bwMode="auto">
          <a:xfrm>
            <a:off x="0" y="6416675"/>
            <a:ext cx="2786063" cy="441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3534" tIns="46767" rIns="93534" bIns="46767">
            <a:spAutoFit/>
          </a:bodyPr>
          <a:lstStyle>
            <a:defPPr>
              <a:defRPr lang="es-ES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defTabSz="935038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es-AR" sz="900" b="1" i="0" dirty="0">
                <a:uFillTx/>
                <a:latin typeface="+mj-lt"/>
              </a:rPr>
              <a:t>UNIVERSIDAD TECNOLOGICA NACIONAL</a:t>
            </a:r>
          </a:p>
          <a:p>
            <a:pPr defTabSz="935038" fontAlgn="auto">
              <a:spcBef>
                <a:spcPct val="50000"/>
              </a:spcBef>
              <a:spcAft>
                <a:spcPts val="0"/>
              </a:spcAft>
              <a:defRPr>
                <a:uFillTx/>
              </a:defRPr>
            </a:pPr>
            <a:r>
              <a:rPr lang="es-AR" sz="900" b="1" i="0" dirty="0">
                <a:uFillTx/>
                <a:latin typeface="+mj-lt"/>
              </a:rPr>
              <a:t>Facultad Regional Buenos Aires</a:t>
            </a:r>
          </a:p>
        </p:txBody>
      </p:sp>
      <p:sp>
        <p:nvSpPr>
          <p:cNvPr id="25" name="2 Marcador de pie de página"/>
          <p:cNvSpPr>
            <a:spLocks noGrp="1"/>
          </p:cNvSpPr>
          <p:nvPr userDrawn="1"/>
        </p:nvSpPr>
        <p:spPr>
          <a:xfrm>
            <a:off x="3357554" y="6615138"/>
            <a:ext cx="2294566" cy="242886"/>
          </a:xfrm>
          <a:prstGeom prst="rect">
            <a:avLst/>
          </a:prstGeom>
        </p:spPr>
        <p:txBody>
          <a:bodyPr vert="horz"/>
          <a:lstStyle>
            <a:defPPr>
              <a:defRPr lang="es-ES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s-AR" sz="1100" b="0" dirty="0" smtClean="0">
                <a:uFillTx/>
                <a:latin typeface="+mj-lt"/>
              </a:rPr>
              <a:t>Análisis de Sistemas Plan</a:t>
            </a:r>
            <a:r>
              <a:rPr lang="es-AR" sz="1100" b="0" baseline="0" dirty="0" smtClean="0">
                <a:uFillTx/>
                <a:latin typeface="+mj-lt"/>
              </a:rPr>
              <a:t> 2008</a:t>
            </a:r>
            <a:endParaRPr lang="es-ES" sz="1100" b="0" dirty="0">
              <a:uFillTx/>
              <a:latin typeface="+mj-lt"/>
            </a:endParaRPr>
          </a:p>
        </p:txBody>
      </p:sp>
      <p:sp>
        <p:nvSpPr>
          <p:cNvPr id="14" name="Rectangle 2"/>
          <p:cNvSpPr>
            <a:spLocks noChangeArrowheads="1"/>
          </p:cNvSpPr>
          <p:nvPr userDrawn="1"/>
        </p:nvSpPr>
        <p:spPr bwMode="auto">
          <a:xfrm>
            <a:off x="0" y="-27384"/>
            <a:ext cx="9144000" cy="936104"/>
          </a:xfrm>
          <a:prstGeom prst="rect">
            <a:avLst/>
          </a:prstGeom>
          <a:gradFill rotWithShape="0">
            <a:gsLst>
              <a:gs pos="0">
                <a:srgbClr val="ECE8E7"/>
              </a:gs>
              <a:gs pos="100000">
                <a:srgbClr val="ECE8E7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es-AR">
              <a:uFillTx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2339752" y="-27384"/>
            <a:ext cx="6588224" cy="93610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s-ES" dirty="0" smtClean="0">
                <a:uFillTx/>
              </a:rPr>
              <a:t>Haga clic para modificar el estilo de título del patrón</a:t>
            </a:r>
            <a:endParaRPr kumimoji="0" lang="en-US" dirty="0">
              <a:uFillTx/>
            </a:endParaRPr>
          </a:p>
        </p:txBody>
      </p:sp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25" y="97252"/>
            <a:ext cx="1898179" cy="6868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5 Marcador de número de diapositiva"/>
          <p:cNvSpPr txBox="1">
            <a:spLocks/>
          </p:cNvSpPr>
          <p:nvPr userDrawn="1"/>
        </p:nvSpPr>
        <p:spPr>
          <a:xfrm>
            <a:off x="8366720" y="6492240"/>
            <a:ext cx="762000" cy="365760"/>
          </a:xfrm>
          <a:prstGeom prst="rect">
            <a:avLst/>
          </a:prstGeom>
        </p:spPr>
        <p:txBody>
          <a:bodyPr/>
          <a:lstStyle>
            <a:defPPr>
              <a:defRPr lang="es-ES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132FADFE-3B8F-471C-ABF0-DBC7717ECBBC}" type="slidenum">
              <a:rPr lang="es-ES" sz="1100" b="0" kern="120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rPr>
              <a:pPr/>
              <a:t>‹Nº›</a:t>
            </a:fld>
            <a:endParaRPr lang="es-ES" sz="1100" b="0" kern="1200" dirty="0">
              <a:solidFill>
                <a:schemeClr val="tx1"/>
              </a:solidFill>
              <a:uFillTx/>
              <a:latin typeface="+mj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marL="0" algn="r" defTabSz="914400" rtl="0" eaLnBrk="1" latinLnBrk="0" hangingPunct="1">
        <a:spcBef>
          <a:spcPct val="0"/>
        </a:spcBef>
        <a:buNone/>
        <a:defRPr kumimoji="0" lang="en-US" sz="2800" b="0" kern="1200" dirty="0">
          <a:solidFill>
            <a:srgbClr val="B7383F"/>
          </a:solidFill>
          <a:uFillTx/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Wingdings" pitchFamily="2" charset="2"/>
        <a:buChar char="§"/>
        <a:defRPr kumimoji="0" sz="2400" kern="1200">
          <a:solidFill>
            <a:schemeClr val="tx1"/>
          </a:solidFill>
          <a:uFillTx/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400" kern="1200">
          <a:solidFill>
            <a:schemeClr val="tx1"/>
          </a:solidFill>
          <a:uFillTx/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uFillTx/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tx1"/>
          </a:solidFill>
          <a:uFillTx/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uFillTx/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uFillTx/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uFillTx/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uFillTx/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AR" sz="3600" dirty="0" smtClean="0">
                <a:uFillTx/>
              </a:rPr>
              <a:t>Análisis Orientado a Objetos</a:t>
            </a:r>
            <a:br>
              <a:rPr lang="es-AR" sz="3600" dirty="0" smtClean="0">
                <a:uFillTx/>
              </a:rPr>
            </a:br>
            <a:r>
              <a:rPr lang="es-AR" sz="2400" dirty="0" smtClean="0">
                <a:uFillTx/>
              </a:rPr>
              <a:t>UML: </a:t>
            </a:r>
            <a:r>
              <a:rPr lang="es-AR" sz="2400" dirty="0" err="1" smtClean="0">
                <a:uFillTx/>
              </a:rPr>
              <a:t>Unified</a:t>
            </a:r>
            <a:r>
              <a:rPr lang="es-AR" sz="2400" dirty="0" smtClean="0">
                <a:uFillTx/>
              </a:rPr>
              <a:t> </a:t>
            </a:r>
            <a:r>
              <a:rPr lang="es-AR" sz="2400" dirty="0" err="1" smtClean="0">
                <a:uFillTx/>
              </a:rPr>
              <a:t>Modeling</a:t>
            </a:r>
            <a:r>
              <a:rPr lang="es-AR" sz="2400" dirty="0" smtClean="0">
                <a:uFillTx/>
              </a:rPr>
              <a:t> </a:t>
            </a:r>
            <a:r>
              <a:rPr lang="es-AR" sz="2400" dirty="0" err="1" smtClean="0">
                <a:uFillTx/>
              </a:rPr>
              <a:t>Language</a:t>
            </a:r>
            <a:endParaRPr lang="es-AR" sz="3600" dirty="0">
              <a:uFillTx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379071" y="3149623"/>
            <a:ext cx="8064896" cy="1752600"/>
          </a:xfrm>
        </p:spPr>
        <p:txBody>
          <a:bodyPr>
            <a:normAutofit/>
          </a:bodyPr>
          <a:lstStyle/>
          <a:p>
            <a:pPr algn="ctr"/>
            <a:r>
              <a:rPr lang="es-AR" sz="2400" dirty="0" smtClean="0">
                <a:uFillTx/>
              </a:rPr>
              <a:t>An</a:t>
            </a:r>
            <a:r>
              <a:rPr lang="es-AR" dirty="0" smtClean="0">
                <a:uFillTx/>
              </a:rPr>
              <a:t>álisis de Sistemas</a:t>
            </a:r>
            <a:endParaRPr lang="es-AR" sz="2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Simbología – Relaciones UML (II)</a:t>
            </a:r>
            <a:endParaRPr lang="es-AR" dirty="0"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7008E-B99D-4FF4-A68E-56CA806DF682}" type="slidenum">
              <a:rPr lang="es-ES" smtClean="0">
                <a:uFillTx/>
              </a:rPr>
              <a:pPr/>
              <a:t>10</a:t>
            </a:fld>
            <a:endParaRPr lang="es-ES">
              <a:uFillTx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85192" y="1268760"/>
            <a:ext cx="843528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u="sng" dirty="0" smtClean="0">
                <a:uFillTx/>
                <a:latin typeface="+mj-lt"/>
              </a:rPr>
              <a:t>Generalización</a:t>
            </a:r>
            <a:r>
              <a:rPr lang="es-AR" sz="2200" dirty="0" smtClean="0">
                <a:uFillTx/>
                <a:latin typeface="+mj-lt"/>
              </a:rPr>
              <a:t>: La especificación del hijo se basa en la del padre, heredando su estructura y comportamiento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u="sng" dirty="0" smtClean="0">
                <a:uFillTx/>
                <a:latin typeface="+mj-lt"/>
              </a:rPr>
              <a:t>Realización</a:t>
            </a:r>
            <a:r>
              <a:rPr lang="es-AR" sz="2200" dirty="0" smtClean="0">
                <a:uFillTx/>
                <a:latin typeface="+mj-lt"/>
              </a:rPr>
              <a:t>: Indica el cumplimiento de un contrato entre: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Interfaz/Clase y Componentes que las realizan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Caso de Uso y Colaboraciones que las realizan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0" y="2132856"/>
            <a:ext cx="1440000" cy="25043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0" y="4149080"/>
            <a:ext cx="1440000" cy="25043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Simbología – Otras definiciones UML</a:t>
            </a:r>
            <a:endParaRPr lang="es-AR" dirty="0"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7008E-B99D-4FF4-A68E-56CA806DF682}" type="slidenum">
              <a:rPr lang="es-ES" smtClean="0">
                <a:uFillTx/>
              </a:rPr>
              <a:pPr/>
              <a:t>11</a:t>
            </a:fld>
            <a:endParaRPr lang="es-ES">
              <a:uFillTx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85192" y="1268760"/>
            <a:ext cx="843528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u="sng" dirty="0" smtClean="0">
                <a:uFillTx/>
                <a:latin typeface="+mj-lt"/>
              </a:rPr>
              <a:t>Estereotipo:</a:t>
            </a:r>
            <a:r>
              <a:rPr lang="es-AR" sz="2200" b="1" dirty="0" smtClean="0">
                <a:uFillTx/>
                <a:latin typeface="+mj-lt"/>
              </a:rPr>
              <a:t> </a:t>
            </a:r>
            <a:r>
              <a:rPr lang="es-AR" sz="2200" dirty="0" smtClean="0">
                <a:uFillTx/>
                <a:latin typeface="+mj-lt"/>
              </a:rPr>
              <a:t>Permite definir un nuevo tipo de elemento UML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dirty="0" err="1" smtClean="0">
                <a:uFillTx/>
                <a:latin typeface="+mj-lt"/>
              </a:rPr>
              <a:t>Ej</a:t>
            </a:r>
            <a:r>
              <a:rPr lang="es-AR" sz="2200" dirty="0" smtClean="0">
                <a:uFillTx/>
                <a:latin typeface="+mj-lt"/>
              </a:rPr>
              <a:t>: &lt;&lt;</a:t>
            </a:r>
            <a:r>
              <a:rPr lang="es-AR" sz="2200" dirty="0" err="1" smtClean="0">
                <a:uFillTx/>
                <a:latin typeface="+mj-lt"/>
              </a:rPr>
              <a:t>includes</a:t>
            </a:r>
            <a:r>
              <a:rPr lang="es-AR" sz="2200" dirty="0" smtClean="0">
                <a:uFillTx/>
                <a:latin typeface="+mj-lt"/>
              </a:rPr>
              <a:t>&gt;&gt;    (Para relación de dependencia)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dirty="0" err="1" smtClean="0">
                <a:uFillTx/>
                <a:latin typeface="+mj-lt"/>
              </a:rPr>
              <a:t>Ej</a:t>
            </a:r>
            <a:r>
              <a:rPr lang="es-AR" sz="2200" dirty="0" smtClean="0">
                <a:uFillTx/>
                <a:latin typeface="+mj-lt"/>
              </a:rPr>
              <a:t>: &lt;&lt;</a:t>
            </a:r>
            <a:r>
              <a:rPr lang="es-AR" sz="2200" dirty="0" err="1" smtClean="0">
                <a:uFillTx/>
                <a:latin typeface="+mj-lt"/>
              </a:rPr>
              <a:t>servidor_backup</a:t>
            </a:r>
            <a:r>
              <a:rPr lang="es-AR" sz="2200" dirty="0" smtClean="0">
                <a:uFillTx/>
                <a:latin typeface="+mj-lt"/>
              </a:rPr>
              <a:t>&gt;&gt; </a:t>
            </a:r>
            <a:r>
              <a:rPr lang="es-AR" sz="2200" dirty="0" smtClean="0">
                <a:uFillTx/>
              </a:rPr>
              <a:t>(Para un nodo)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u="sng" dirty="0" smtClean="0">
                <a:uFillTx/>
                <a:latin typeface="+mj-lt"/>
              </a:rPr>
              <a:t>Valor etiquetado:</a:t>
            </a:r>
            <a:r>
              <a:rPr lang="es-AR" sz="2200" dirty="0" smtClean="0">
                <a:uFillTx/>
                <a:latin typeface="+mj-lt"/>
              </a:rPr>
              <a:t> Permite añadir propiedades a un estereotipo. Se colocan en notas asociadas al elemento afectado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dirty="0" err="1" smtClean="0">
                <a:uFillTx/>
              </a:rPr>
              <a:t>Ej</a:t>
            </a:r>
            <a:r>
              <a:rPr lang="es-AR" sz="2200" dirty="0" smtClean="0">
                <a:uFillTx/>
              </a:rPr>
              <a:t>: Versión = 3.1.00   (Para un componente)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u="sng" dirty="0" smtClean="0">
                <a:uFillTx/>
                <a:latin typeface="+mj-lt"/>
              </a:rPr>
              <a:t>Restricción:</a:t>
            </a:r>
            <a:r>
              <a:rPr lang="es-AR" sz="2200" dirty="0" smtClean="0">
                <a:uFillTx/>
                <a:latin typeface="+mj-lt"/>
              </a:rPr>
              <a:t> Permite añadir nueva semántica o modificar las existentes.</a:t>
            </a:r>
            <a:endParaRPr lang="es-AR" sz="2200" b="1" u="sng" dirty="0" smtClean="0">
              <a:uFillTx/>
              <a:latin typeface="+mj-lt"/>
            </a:endParaRP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{</a:t>
            </a:r>
            <a:r>
              <a:rPr lang="es-AR" sz="2200" dirty="0" err="1" smtClean="0">
                <a:uFillTx/>
                <a:latin typeface="+mj-lt"/>
              </a:rPr>
              <a:t>Cant</a:t>
            </a:r>
            <a:r>
              <a:rPr lang="es-AR" sz="2200" dirty="0" smtClean="0">
                <a:uFillTx/>
                <a:latin typeface="+mj-lt"/>
              </a:rPr>
              <a:t>. máxima de instancias = 5}    (para una clase)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dirty="0" smtClean="0">
                <a:uFillTx/>
              </a:rPr>
              <a:t>{conexión segura}    (para una llamada remota)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Paquetes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Unidad: Análisis Orientado a Objetos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13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Paquetes</a:t>
            </a:r>
            <a:endParaRPr lang="es-AR" dirty="0">
              <a:uFillTx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340769"/>
            <a:ext cx="8435280" cy="19442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Paquete: </a:t>
            </a:r>
            <a:r>
              <a:rPr lang="es-AR" sz="2200" dirty="0" smtClean="0">
                <a:uFillTx/>
                <a:latin typeface="+mj-lt"/>
              </a:rPr>
              <a:t>Agrupación lógica de elementos UML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Permite dividir y ordenar el modelo en diferentes contenedores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613" y="2314575"/>
            <a:ext cx="6962775" cy="22288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Clases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Unidad: Análisis Orientado a Objetos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15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Clases (I)</a:t>
            </a:r>
            <a:endParaRPr lang="es-AR" dirty="0">
              <a:uFillTx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340768"/>
            <a:ext cx="8435280" cy="48245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Clase: </a:t>
            </a:r>
            <a:r>
              <a:rPr lang="es-AR" sz="2200" dirty="0" smtClean="0">
                <a:uFillTx/>
                <a:latin typeface="+mj-lt"/>
              </a:rPr>
              <a:t>Abstracción lógica de un concepto que forma parte del vocabulario del problema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Posee un nombre que representa la especificación de un conjunto de objetos que comparten: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Atributos          &gt; Datos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Operaciones     &gt; Comportamiento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Relaciones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Semántica        &gt; Responsabilidad</a:t>
            </a:r>
            <a:endParaRPr kumimoji="0" lang="es-A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16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Clases (II)</a:t>
            </a:r>
            <a:endParaRPr lang="es-AR" dirty="0">
              <a:uFillTx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340768"/>
            <a:ext cx="8435280" cy="48245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11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Interfaz: </a:t>
            </a:r>
            <a:r>
              <a:rPr lang="es-AR" sz="2200" dirty="0" smtClean="0">
                <a:uFillTx/>
              </a:rPr>
              <a:t>Definición de un conjunto de operaciones que especifican un servicio proporcionado o solicitado por una clase o componente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b="1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Relaciones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Dependencia: Relación de uso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Generalización (Herencia de Clases)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Asociación: Relación estructural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Realización: Determina que una Clase que implementa una Interfaz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17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Clases (III)</a:t>
            </a:r>
            <a:endParaRPr lang="es-AR" dirty="0">
              <a:uFillTx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340768"/>
            <a:ext cx="8435280" cy="48245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11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Visibilidad: Define el nivel de cada atributo/método para ser accedido por otro objeto</a:t>
            </a:r>
          </a:p>
          <a:p>
            <a:pPr marL="658368" lvl="3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+ </a:t>
            </a:r>
            <a:r>
              <a:rPr lang="es-AR" sz="2200" b="1" dirty="0" err="1" smtClean="0">
                <a:uFillTx/>
                <a:latin typeface="+mj-lt"/>
              </a:rPr>
              <a:t>public</a:t>
            </a:r>
            <a:endParaRPr lang="es-AR" sz="2200" b="1" dirty="0" smtClean="0">
              <a:uFillTx/>
              <a:latin typeface="+mj-lt"/>
            </a:endParaRPr>
          </a:p>
          <a:p>
            <a:pPr marL="658368" lvl="3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# </a:t>
            </a:r>
            <a:r>
              <a:rPr lang="es-AR" sz="2200" b="1" dirty="0" err="1" smtClean="0">
                <a:uFillTx/>
                <a:latin typeface="+mj-lt"/>
              </a:rPr>
              <a:t>protected</a:t>
            </a:r>
            <a:endParaRPr lang="es-AR" sz="2200" b="1" dirty="0" smtClean="0">
              <a:uFillTx/>
              <a:latin typeface="+mj-lt"/>
            </a:endParaRPr>
          </a:p>
          <a:p>
            <a:pPr marL="658368" lvl="3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- </a:t>
            </a:r>
            <a:r>
              <a:rPr lang="es-AR" sz="2200" b="1" dirty="0" err="1" smtClean="0">
                <a:uFillTx/>
                <a:latin typeface="+mj-lt"/>
              </a:rPr>
              <a:t>private</a:t>
            </a:r>
            <a:endParaRPr lang="es-AR" sz="2200" b="1" dirty="0" smtClean="0">
              <a:uFillTx/>
              <a:latin typeface="+mj-lt"/>
            </a:endParaRPr>
          </a:p>
          <a:p>
            <a:pPr marL="658368" lvl="3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~ </a:t>
            </a:r>
            <a:r>
              <a:rPr lang="es-AR" sz="2200" b="1" dirty="0" err="1" smtClean="0">
                <a:uFillTx/>
                <a:latin typeface="+mj-lt"/>
              </a:rPr>
              <a:t>package</a:t>
            </a:r>
            <a:endParaRPr lang="es-AR" sz="2200" b="1" dirty="0" smtClean="0">
              <a:uFillTx/>
              <a:latin typeface="+mj-lt"/>
            </a:endParaRPr>
          </a:p>
          <a:p>
            <a:pPr marL="658368" lvl="3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b="1" dirty="0" smtClean="0">
              <a:uFillTx/>
              <a:latin typeface="+mj-lt"/>
            </a:endParaRPr>
          </a:p>
          <a:p>
            <a:pPr marL="2011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Alcance: Define si cada instancia tendrá su propio atributo/método, o si éste es compartido por todas las instancias de la clase</a:t>
            </a:r>
          </a:p>
          <a:p>
            <a:pPr marL="658368" lvl="3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de Instancia</a:t>
            </a:r>
          </a:p>
          <a:p>
            <a:pPr marL="658368" lvl="3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de Clase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18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Clases (IV)</a:t>
            </a:r>
            <a:endParaRPr lang="es-AR" dirty="0">
              <a:uFillTx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613" y="1143000"/>
            <a:ext cx="6962775" cy="45720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19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Clases (V)</a:t>
            </a:r>
            <a:endParaRPr lang="es-AR" dirty="0">
              <a:uFillTx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340768"/>
            <a:ext cx="8435280" cy="4824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01168" lvl="2" indent="-246888">
              <a:spcBef>
                <a:spcPts val="300"/>
              </a:spcBef>
              <a:buClr>
                <a:schemeClr val="accent2"/>
              </a:buClr>
              <a:defRPr>
                <a:uFillTx/>
              </a:defRPr>
            </a:pPr>
            <a:r>
              <a:rPr lang="es-AR" sz="2200" u="sng" noProof="0" dirty="0" smtClean="0">
                <a:uFillTx/>
                <a:latin typeface="+mj-lt"/>
              </a:rPr>
              <a:t>Recomendaciones generales</a:t>
            </a:r>
          </a:p>
          <a:p>
            <a:pPr marL="2011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noProof="0" dirty="0" smtClean="0">
              <a:uFillTx/>
              <a:latin typeface="+mj-lt"/>
            </a:endParaRPr>
          </a:p>
          <a:p>
            <a:pPr marL="2011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noProof="0" dirty="0" smtClean="0">
                <a:uFillTx/>
                <a:latin typeface="+mj-lt"/>
              </a:rPr>
              <a:t>Si bien el modelo de clases es único</a:t>
            </a:r>
            <a:r>
              <a:rPr lang="es-AR" sz="2200" noProof="0" smtClean="0">
                <a:uFillTx/>
                <a:latin typeface="+mj-lt"/>
              </a:rPr>
              <a:t>, se </a:t>
            </a:r>
            <a:r>
              <a:rPr lang="es-AR" sz="2200" noProof="0" dirty="0" smtClean="0">
                <a:uFillTx/>
                <a:latin typeface="+mj-lt"/>
              </a:rPr>
              <a:t>recomienda generar un Diagrama de Clases por cada aspecto de la vista de diseño estática que se quiera documentar o comunicar</a:t>
            </a:r>
          </a:p>
          <a:p>
            <a:pPr marL="2011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Debe proporcionar detalles en forma consistente con el nivel de abstracción deseado, conteniendo sólo elementos esenciales para comprender ese aspecto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Usos comunes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Modelar el vocabulario de un sistema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Modelar las colaboraciones de un sistema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Modelar un esquema lógico de relaciones entre clases (por ejemplo, para modelar una base de datos O.O.)</a:t>
            </a:r>
          </a:p>
          <a:p>
            <a:pPr marL="2011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Contenido</a:t>
            </a:r>
            <a:endParaRPr lang="en-US" dirty="0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uFillTx/>
              </a:rPr>
              <a:t>UML: Conceptos Generales</a:t>
            </a:r>
          </a:p>
          <a:p>
            <a:endParaRPr lang="es-ES" dirty="0">
              <a:uFillTx/>
            </a:endParaRPr>
          </a:p>
          <a:p>
            <a:pPr>
              <a:buFont typeface="Wingdings" pitchFamily="2" charset="2"/>
              <a:buChar char="§"/>
            </a:pPr>
            <a:r>
              <a:rPr lang="es-AR" dirty="0" smtClean="0">
                <a:uFillTx/>
              </a:rPr>
              <a:t>Simbología UML</a:t>
            </a:r>
          </a:p>
          <a:p>
            <a:pPr>
              <a:buFont typeface="Wingdings" pitchFamily="2" charset="2"/>
              <a:buChar char="§"/>
            </a:pPr>
            <a:endParaRPr lang="es-AR" dirty="0" smtClean="0">
              <a:uFillTx/>
            </a:endParaRPr>
          </a:p>
          <a:p>
            <a:pPr>
              <a:buFont typeface="Wingdings" pitchFamily="2" charset="2"/>
              <a:buChar char="§"/>
            </a:pPr>
            <a:r>
              <a:rPr lang="es-AR" dirty="0" smtClean="0">
                <a:uFillTx/>
              </a:rPr>
              <a:t>Diagramas UML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>
                <a:uFillTx/>
              </a:rPr>
              <a:t>de Paquetes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>
                <a:uFillTx/>
              </a:rPr>
              <a:t>de Clases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>
                <a:uFillTx/>
              </a:rPr>
              <a:t>de Objetos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>
                <a:uFillTx/>
              </a:rPr>
              <a:t>de Secuencia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>
                <a:uFillTx/>
              </a:rPr>
              <a:t>de Actividad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>
                <a:uFillTx/>
              </a:rPr>
              <a:t>de Estados</a:t>
            </a:r>
          </a:p>
          <a:p>
            <a:endParaRPr lang="es-AR" dirty="0" smtClean="0">
              <a:uFillTx/>
            </a:endParaRPr>
          </a:p>
          <a:p>
            <a:endParaRPr lang="es-ES" dirty="0" smtClean="0">
              <a:uFillTx/>
            </a:endParaRPr>
          </a:p>
          <a:p>
            <a:pPr>
              <a:buFont typeface="Wingdings" pitchFamily="2" charset="2"/>
              <a:buChar char="§"/>
            </a:pPr>
            <a:endParaRPr lang="es-ES" dirty="0">
              <a:uFillTx/>
            </a:endParaRPr>
          </a:p>
          <a:p>
            <a:endParaRPr lang="es-AR" dirty="0" smtClean="0"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366720" y="6492240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>
                <a:uFillTx/>
              </a:rPr>
              <a:pPr/>
              <a:t>2</a:t>
            </a:fld>
            <a:endParaRPr lang="es-E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Objetos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Unidad: Análisis Orientado a Objetos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21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Objetos (I)</a:t>
            </a:r>
            <a:endParaRPr lang="es-AR" dirty="0">
              <a:uFillTx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340768"/>
            <a:ext cx="8435280" cy="48245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Objeto: </a:t>
            </a:r>
            <a:r>
              <a:rPr lang="es-AR" sz="2200" dirty="0" smtClean="0">
                <a:uFillTx/>
                <a:latin typeface="+mj-lt"/>
              </a:rPr>
              <a:t>“Instancia” o manifestación concreta de una clase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Estado: Almacena en sus atributos los datos propios del objeto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Su comportamiento se representa por los métodos definidos en la clase a la que pertenece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Otros conceptos: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Mensajes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Ocultamiento</a:t>
            </a:r>
            <a:endParaRPr lang="es-AR" sz="2200" dirty="0" smtClean="0">
              <a:uFillTx/>
              <a:latin typeface="+mj-lt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Encapsulamiento</a:t>
            </a:r>
            <a:endParaRPr lang="es-AR" sz="2200" dirty="0" smtClean="0">
              <a:uFillTx/>
              <a:latin typeface="+mj-lt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Polimorfismo</a:t>
            </a: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22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Objetos (II)</a:t>
            </a:r>
            <a:endParaRPr lang="es-AR" dirty="0"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1143000"/>
            <a:ext cx="7086600" cy="45720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Secuencia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Unidad: Análisis Orientado a Objetos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24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Secuencia (I)</a:t>
            </a:r>
            <a:endParaRPr lang="es-AR" dirty="0">
              <a:uFillTx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340768"/>
            <a:ext cx="8435280" cy="48245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Es un Diagrama de Interacción. Modela el aspecto dinámico de un sistema. 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Describe la colaboración realizada entre distintos objetos y sus relaciones, mediante el intercambio de mensajes, para responder a la solicitud de una operación.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Se pueden utilizar para describir las colaboraciones necesarias para cumplir la realización de un Caso de Uso.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25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Secuencia (II)</a:t>
            </a:r>
            <a:endParaRPr lang="es-AR" dirty="0">
              <a:uFillTx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1438275"/>
            <a:ext cx="7086600" cy="39814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Actividad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Unidad: Análisis Orientado a Objetos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27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Actividad (I)</a:t>
            </a:r>
            <a:endParaRPr lang="es-AR" dirty="0">
              <a:uFillTx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340768"/>
            <a:ext cx="8435280" cy="48245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Describe el comportamiento de un elemento UML, por ejemplo: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Clase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Componente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Caso de Uso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Permite modelar: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Un flujo de trabajo: Procesos de negocio, desde un alto nivel de análisis. Puede incluir flujos de objetos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Una operación: Procesos computacionales iniciados por la llamada a un método de un objeto, ejecutados por uno o más objetos.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28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Actividad (II)</a:t>
            </a:r>
            <a:endParaRPr lang="es-AR" dirty="0">
              <a:uFillTx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1019175"/>
            <a:ext cx="7086600" cy="48196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Estados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Unidad: Análisis Orientado a Objetos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UML: </a:t>
            </a:r>
            <a:r>
              <a:rPr lang="es-AR" dirty="0" err="1" smtClean="0">
                <a:uFillTx/>
              </a:rPr>
              <a:t>Unified</a:t>
            </a:r>
            <a:r>
              <a:rPr lang="es-AR" dirty="0" smtClean="0">
                <a:uFillTx/>
              </a:rPr>
              <a:t> </a:t>
            </a:r>
            <a:r>
              <a:rPr lang="es-AR" dirty="0" err="1" smtClean="0">
                <a:uFillTx/>
              </a:rPr>
              <a:t>Modeling</a:t>
            </a:r>
            <a:r>
              <a:rPr lang="es-AR" dirty="0" smtClean="0">
                <a:uFillTx/>
              </a:rPr>
              <a:t> </a:t>
            </a:r>
            <a:r>
              <a:rPr lang="es-AR" dirty="0" err="1" smtClean="0">
                <a:uFillTx/>
              </a:rPr>
              <a:t>Language</a:t>
            </a:r>
            <a:endParaRPr lang="es-AR" dirty="0" smtClean="0">
              <a:uFillTx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Unidad: Análisis Orientado a Objetos</a:t>
            </a:r>
            <a:endParaRPr lang="en-US" dirty="0">
              <a:uFillTx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30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Estados (I)</a:t>
            </a:r>
            <a:endParaRPr lang="es-AR" dirty="0">
              <a:uFillTx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340768"/>
            <a:ext cx="8435280" cy="48245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Definiciones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Estado:</a:t>
            </a: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 Situación en la vida de un objeto durante la cual se cumple una condición, realiza una actividad y/o espera un evento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aseline="0" dirty="0" smtClean="0">
                <a:uFillTx/>
                <a:latin typeface="+mj-lt"/>
              </a:rPr>
              <a:t>Evento:</a:t>
            </a:r>
            <a:r>
              <a:rPr lang="es-AR" sz="2200" dirty="0" smtClean="0">
                <a:uFillTx/>
                <a:latin typeface="+mj-lt"/>
              </a:rPr>
              <a:t> Acontecimiento significativo o estímulo que provoca una transición de estados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Transición:</a:t>
            </a: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 Relación entre 2 estados que indica la acción por la cual un objeto pasará de un estado inicial a un estado final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aseline="0" dirty="0" smtClean="0">
                <a:uFillTx/>
                <a:latin typeface="+mj-lt"/>
              </a:rPr>
              <a:t>Acción</a:t>
            </a:r>
            <a:r>
              <a:rPr lang="es-AR" sz="2200" dirty="0" smtClean="0">
                <a:uFillTx/>
                <a:latin typeface="+mj-lt"/>
              </a:rPr>
              <a:t>: Ejecución atómica que, ante un evento, produce una transición entre dos estados de un objeto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noProof="0" dirty="0" smtClean="0">
                <a:uFillTx/>
                <a:latin typeface="+mj-lt"/>
              </a:rPr>
              <a:t>Permite modelar una “Máquina de Estados”: </a:t>
            </a:r>
            <a:r>
              <a:rPr lang="es-AR" sz="2200" dirty="0" smtClean="0">
                <a:uFillTx/>
                <a:latin typeface="+mj-lt"/>
              </a:rPr>
              <a:t>L</a:t>
            </a:r>
            <a:r>
              <a:rPr lang="es-AR" sz="2200" noProof="0" dirty="0" smtClean="0">
                <a:uFillTx/>
                <a:latin typeface="+mj-lt"/>
              </a:rPr>
              <a:t>os posibles cambios de estado de un objeto durante su vida en el sistema</a:t>
            </a:r>
            <a:endParaRPr kumimoji="0" lang="es-A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31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 de Estados (II)</a:t>
            </a:r>
            <a:endParaRPr lang="es-AR" dirty="0">
              <a:uFillTx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980728"/>
            <a:ext cx="7086600" cy="48196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Cierre</a:t>
            </a:r>
            <a:endParaRPr lang="en-US" dirty="0">
              <a:uFillTx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Unidad: Análisis Orientado a Objetos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08720"/>
            <a:ext cx="9144000" cy="54341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Preguntas y Respuestas</a:t>
            </a:r>
            <a:endParaRPr lang="en-US" dirty="0">
              <a:uFillTx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027488" y="2579688"/>
            <a:ext cx="1098550" cy="1708150"/>
          </a:xfrm>
          <a:custGeom>
            <a:avLst/>
            <a:gdLst>
              <a:gd name="T0" fmla="*/ 236 w 692"/>
              <a:gd name="T1" fmla="*/ 290 h 1076"/>
              <a:gd name="T2" fmla="*/ 305 w 692"/>
              <a:gd name="T3" fmla="*/ 218 h 1076"/>
              <a:gd name="T4" fmla="*/ 428 w 692"/>
              <a:gd name="T5" fmla="*/ 263 h 1076"/>
              <a:gd name="T6" fmla="*/ 418 w 692"/>
              <a:gd name="T7" fmla="*/ 385 h 1076"/>
              <a:gd name="T8" fmla="*/ 268 w 692"/>
              <a:gd name="T9" fmla="*/ 479 h 1076"/>
              <a:gd name="T10" fmla="*/ 241 w 692"/>
              <a:gd name="T11" fmla="*/ 746 h 1076"/>
              <a:gd name="T12" fmla="*/ 268 w 692"/>
              <a:gd name="T13" fmla="*/ 830 h 1076"/>
              <a:gd name="T14" fmla="*/ 219 w 692"/>
              <a:gd name="T15" fmla="*/ 922 h 1076"/>
              <a:gd name="T16" fmla="*/ 230 w 692"/>
              <a:gd name="T17" fmla="*/ 1016 h 1076"/>
              <a:gd name="T18" fmla="*/ 336 w 692"/>
              <a:gd name="T19" fmla="*/ 1076 h 1076"/>
              <a:gd name="T20" fmla="*/ 472 w 692"/>
              <a:gd name="T21" fmla="*/ 1033 h 1076"/>
              <a:gd name="T22" fmla="*/ 516 w 692"/>
              <a:gd name="T23" fmla="*/ 922 h 1076"/>
              <a:gd name="T24" fmla="*/ 461 w 692"/>
              <a:gd name="T25" fmla="*/ 817 h 1076"/>
              <a:gd name="T26" fmla="*/ 521 w 692"/>
              <a:gd name="T27" fmla="*/ 757 h 1076"/>
              <a:gd name="T28" fmla="*/ 521 w 692"/>
              <a:gd name="T29" fmla="*/ 610 h 1076"/>
              <a:gd name="T30" fmla="*/ 676 w 692"/>
              <a:gd name="T31" fmla="*/ 485 h 1076"/>
              <a:gd name="T32" fmla="*/ 692 w 692"/>
              <a:gd name="T33" fmla="*/ 296 h 1076"/>
              <a:gd name="T34" fmla="*/ 592 w 692"/>
              <a:gd name="T35" fmla="*/ 93 h 1076"/>
              <a:gd name="T36" fmla="*/ 396 w 692"/>
              <a:gd name="T37" fmla="*/ 0 h 1076"/>
              <a:gd name="T38" fmla="*/ 176 w 692"/>
              <a:gd name="T39" fmla="*/ 60 h 1076"/>
              <a:gd name="T40" fmla="*/ 49 w 692"/>
              <a:gd name="T41" fmla="*/ 182 h 1076"/>
              <a:gd name="T42" fmla="*/ 0 w 692"/>
              <a:gd name="T43" fmla="*/ 369 h 1076"/>
              <a:gd name="T44" fmla="*/ 5 w 692"/>
              <a:gd name="T45" fmla="*/ 479 h 1076"/>
              <a:gd name="T46" fmla="*/ 230 w 692"/>
              <a:gd name="T47" fmla="*/ 467 h 1076"/>
              <a:gd name="T48" fmla="*/ 236 w 692"/>
              <a:gd name="T49" fmla="*/ 290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92" h="1076">
                <a:moveTo>
                  <a:pt x="236" y="290"/>
                </a:moveTo>
                <a:lnTo>
                  <a:pt x="305" y="218"/>
                </a:lnTo>
                <a:lnTo>
                  <a:pt x="428" y="263"/>
                </a:lnTo>
                <a:lnTo>
                  <a:pt x="418" y="385"/>
                </a:lnTo>
                <a:lnTo>
                  <a:pt x="268" y="479"/>
                </a:lnTo>
                <a:lnTo>
                  <a:pt x="241" y="746"/>
                </a:lnTo>
                <a:lnTo>
                  <a:pt x="268" y="830"/>
                </a:lnTo>
                <a:lnTo>
                  <a:pt x="219" y="922"/>
                </a:lnTo>
                <a:lnTo>
                  <a:pt x="230" y="1016"/>
                </a:lnTo>
                <a:lnTo>
                  <a:pt x="336" y="1076"/>
                </a:lnTo>
                <a:lnTo>
                  <a:pt x="472" y="1033"/>
                </a:lnTo>
                <a:lnTo>
                  <a:pt x="516" y="922"/>
                </a:lnTo>
                <a:lnTo>
                  <a:pt x="461" y="817"/>
                </a:lnTo>
                <a:lnTo>
                  <a:pt x="521" y="757"/>
                </a:lnTo>
                <a:lnTo>
                  <a:pt x="521" y="610"/>
                </a:lnTo>
                <a:lnTo>
                  <a:pt x="676" y="485"/>
                </a:lnTo>
                <a:lnTo>
                  <a:pt x="692" y="296"/>
                </a:lnTo>
                <a:lnTo>
                  <a:pt x="592" y="93"/>
                </a:lnTo>
                <a:lnTo>
                  <a:pt x="396" y="0"/>
                </a:lnTo>
                <a:lnTo>
                  <a:pt x="176" y="60"/>
                </a:lnTo>
                <a:lnTo>
                  <a:pt x="49" y="182"/>
                </a:lnTo>
                <a:lnTo>
                  <a:pt x="0" y="369"/>
                </a:lnTo>
                <a:lnTo>
                  <a:pt x="5" y="479"/>
                </a:lnTo>
                <a:lnTo>
                  <a:pt x="230" y="467"/>
                </a:lnTo>
                <a:lnTo>
                  <a:pt x="236" y="2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445000" y="3930650"/>
            <a:ext cx="314325" cy="271463"/>
          </a:xfrm>
          <a:custGeom>
            <a:avLst/>
            <a:gdLst>
              <a:gd name="T0" fmla="*/ 71 w 198"/>
              <a:gd name="T1" fmla="*/ 0 h 171"/>
              <a:gd name="T2" fmla="*/ 15 w 198"/>
              <a:gd name="T3" fmla="*/ 31 h 171"/>
              <a:gd name="T4" fmla="*/ 0 w 198"/>
              <a:gd name="T5" fmla="*/ 115 h 171"/>
              <a:gd name="T6" fmla="*/ 44 w 198"/>
              <a:gd name="T7" fmla="*/ 171 h 171"/>
              <a:gd name="T8" fmla="*/ 155 w 198"/>
              <a:gd name="T9" fmla="*/ 171 h 171"/>
              <a:gd name="T10" fmla="*/ 198 w 198"/>
              <a:gd name="T11" fmla="*/ 104 h 171"/>
              <a:gd name="T12" fmla="*/ 160 w 198"/>
              <a:gd name="T13" fmla="*/ 22 h 171"/>
              <a:gd name="T14" fmla="*/ 71 w 198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171">
                <a:moveTo>
                  <a:pt x="71" y="0"/>
                </a:moveTo>
                <a:lnTo>
                  <a:pt x="15" y="31"/>
                </a:lnTo>
                <a:lnTo>
                  <a:pt x="0" y="115"/>
                </a:lnTo>
                <a:lnTo>
                  <a:pt x="44" y="171"/>
                </a:lnTo>
                <a:lnTo>
                  <a:pt x="155" y="171"/>
                </a:lnTo>
                <a:lnTo>
                  <a:pt x="198" y="104"/>
                </a:lnTo>
                <a:lnTo>
                  <a:pt x="160" y="22"/>
                </a:lnTo>
                <a:lnTo>
                  <a:pt x="71" y="0"/>
                </a:lnTo>
                <a:close/>
              </a:path>
            </a:pathLst>
          </a:custGeom>
          <a:solidFill>
            <a:srgbClr val="A33853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213100" y="2098675"/>
            <a:ext cx="2717800" cy="2662238"/>
          </a:xfrm>
          <a:custGeom>
            <a:avLst/>
            <a:gdLst>
              <a:gd name="T0" fmla="*/ 1067 w 1712"/>
              <a:gd name="T1" fmla="*/ 0 h 1677"/>
              <a:gd name="T2" fmla="*/ 727 w 1712"/>
              <a:gd name="T3" fmla="*/ 5 h 1677"/>
              <a:gd name="T4" fmla="*/ 469 w 1712"/>
              <a:gd name="T5" fmla="*/ 89 h 1677"/>
              <a:gd name="T6" fmla="*/ 204 w 1712"/>
              <a:gd name="T7" fmla="*/ 260 h 1677"/>
              <a:gd name="T8" fmla="*/ 82 w 1712"/>
              <a:gd name="T9" fmla="*/ 506 h 1677"/>
              <a:gd name="T10" fmla="*/ 27 w 1712"/>
              <a:gd name="T11" fmla="*/ 759 h 1677"/>
              <a:gd name="T12" fmla="*/ 0 w 1712"/>
              <a:gd name="T13" fmla="*/ 1013 h 1677"/>
              <a:gd name="T14" fmla="*/ 122 w 1712"/>
              <a:gd name="T15" fmla="*/ 1198 h 1677"/>
              <a:gd name="T16" fmla="*/ 271 w 1712"/>
              <a:gd name="T17" fmla="*/ 1445 h 1677"/>
              <a:gd name="T18" fmla="*/ 618 w 1712"/>
              <a:gd name="T19" fmla="*/ 1643 h 1677"/>
              <a:gd name="T20" fmla="*/ 951 w 1712"/>
              <a:gd name="T21" fmla="*/ 1677 h 1677"/>
              <a:gd name="T22" fmla="*/ 1183 w 1712"/>
              <a:gd name="T23" fmla="*/ 1610 h 1677"/>
              <a:gd name="T24" fmla="*/ 1327 w 1712"/>
              <a:gd name="T25" fmla="*/ 1528 h 1677"/>
              <a:gd name="T26" fmla="*/ 1479 w 1712"/>
              <a:gd name="T27" fmla="*/ 1472 h 1677"/>
              <a:gd name="T28" fmla="*/ 1536 w 1712"/>
              <a:gd name="T29" fmla="*/ 1336 h 1677"/>
              <a:gd name="T30" fmla="*/ 1668 w 1712"/>
              <a:gd name="T31" fmla="*/ 1120 h 1677"/>
              <a:gd name="T32" fmla="*/ 1712 w 1712"/>
              <a:gd name="T33" fmla="*/ 864 h 1677"/>
              <a:gd name="T34" fmla="*/ 1674 w 1712"/>
              <a:gd name="T35" fmla="*/ 572 h 1677"/>
              <a:gd name="T36" fmla="*/ 1568 w 1712"/>
              <a:gd name="T37" fmla="*/ 281 h 1677"/>
              <a:gd name="T38" fmla="*/ 1425 w 1712"/>
              <a:gd name="T39" fmla="*/ 171 h 1677"/>
              <a:gd name="T40" fmla="*/ 1249 w 1712"/>
              <a:gd name="T41" fmla="*/ 27 h 1677"/>
              <a:gd name="T42" fmla="*/ 1156 w 1712"/>
              <a:gd name="T43" fmla="*/ 260 h 1677"/>
              <a:gd name="T44" fmla="*/ 1379 w 1712"/>
              <a:gd name="T45" fmla="*/ 423 h 1677"/>
              <a:gd name="T46" fmla="*/ 1467 w 1712"/>
              <a:gd name="T47" fmla="*/ 561 h 1677"/>
              <a:gd name="T48" fmla="*/ 1519 w 1712"/>
              <a:gd name="T49" fmla="*/ 751 h 1677"/>
              <a:gd name="T50" fmla="*/ 1458 w 1712"/>
              <a:gd name="T51" fmla="*/ 1060 h 1677"/>
              <a:gd name="T52" fmla="*/ 1327 w 1712"/>
              <a:gd name="T53" fmla="*/ 1285 h 1677"/>
              <a:gd name="T54" fmla="*/ 1194 w 1712"/>
              <a:gd name="T55" fmla="*/ 1358 h 1677"/>
              <a:gd name="T56" fmla="*/ 1045 w 1712"/>
              <a:gd name="T57" fmla="*/ 1428 h 1677"/>
              <a:gd name="T58" fmla="*/ 805 w 1712"/>
              <a:gd name="T59" fmla="*/ 1456 h 1677"/>
              <a:gd name="T60" fmla="*/ 540 w 1712"/>
              <a:gd name="T61" fmla="*/ 1401 h 1677"/>
              <a:gd name="T62" fmla="*/ 331 w 1712"/>
              <a:gd name="T63" fmla="*/ 1171 h 1677"/>
              <a:gd name="T64" fmla="*/ 236 w 1712"/>
              <a:gd name="T65" fmla="*/ 1016 h 1677"/>
              <a:gd name="T66" fmla="*/ 231 w 1712"/>
              <a:gd name="T67" fmla="*/ 775 h 1677"/>
              <a:gd name="T68" fmla="*/ 282 w 1712"/>
              <a:gd name="T69" fmla="*/ 572 h 1677"/>
              <a:gd name="T70" fmla="*/ 418 w 1712"/>
              <a:gd name="T71" fmla="*/ 401 h 1677"/>
              <a:gd name="T72" fmla="*/ 494 w 1712"/>
              <a:gd name="T73" fmla="*/ 292 h 1677"/>
              <a:gd name="T74" fmla="*/ 678 w 1712"/>
              <a:gd name="T75" fmla="*/ 247 h 1677"/>
              <a:gd name="T76" fmla="*/ 874 w 1712"/>
              <a:gd name="T77" fmla="*/ 176 h 1677"/>
              <a:gd name="T78" fmla="*/ 1156 w 1712"/>
              <a:gd name="T79" fmla="*/ 260 h 1677"/>
              <a:gd name="T80" fmla="*/ 1249 w 1712"/>
              <a:gd name="T81" fmla="*/ 27 h 1677"/>
              <a:gd name="T82" fmla="*/ 1067 w 1712"/>
              <a:gd name="T83" fmla="*/ 0 h 1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12" h="1677">
                <a:moveTo>
                  <a:pt x="1067" y="0"/>
                </a:moveTo>
                <a:lnTo>
                  <a:pt x="727" y="5"/>
                </a:lnTo>
                <a:lnTo>
                  <a:pt x="469" y="89"/>
                </a:lnTo>
                <a:lnTo>
                  <a:pt x="204" y="260"/>
                </a:lnTo>
                <a:lnTo>
                  <a:pt x="82" y="506"/>
                </a:lnTo>
                <a:lnTo>
                  <a:pt x="27" y="759"/>
                </a:lnTo>
                <a:lnTo>
                  <a:pt x="0" y="1013"/>
                </a:lnTo>
                <a:lnTo>
                  <a:pt x="122" y="1198"/>
                </a:lnTo>
                <a:lnTo>
                  <a:pt x="271" y="1445"/>
                </a:lnTo>
                <a:lnTo>
                  <a:pt x="618" y="1643"/>
                </a:lnTo>
                <a:lnTo>
                  <a:pt x="951" y="1677"/>
                </a:lnTo>
                <a:lnTo>
                  <a:pt x="1183" y="1610"/>
                </a:lnTo>
                <a:lnTo>
                  <a:pt x="1327" y="1528"/>
                </a:lnTo>
                <a:lnTo>
                  <a:pt x="1479" y="1472"/>
                </a:lnTo>
                <a:lnTo>
                  <a:pt x="1536" y="1336"/>
                </a:lnTo>
                <a:lnTo>
                  <a:pt x="1668" y="1120"/>
                </a:lnTo>
                <a:lnTo>
                  <a:pt x="1712" y="864"/>
                </a:lnTo>
                <a:lnTo>
                  <a:pt x="1674" y="572"/>
                </a:lnTo>
                <a:lnTo>
                  <a:pt x="1568" y="281"/>
                </a:lnTo>
                <a:lnTo>
                  <a:pt x="1425" y="171"/>
                </a:lnTo>
                <a:lnTo>
                  <a:pt x="1249" y="27"/>
                </a:lnTo>
                <a:lnTo>
                  <a:pt x="1156" y="260"/>
                </a:lnTo>
                <a:lnTo>
                  <a:pt x="1379" y="423"/>
                </a:lnTo>
                <a:lnTo>
                  <a:pt x="1467" y="561"/>
                </a:lnTo>
                <a:lnTo>
                  <a:pt x="1519" y="751"/>
                </a:lnTo>
                <a:lnTo>
                  <a:pt x="1458" y="1060"/>
                </a:lnTo>
                <a:lnTo>
                  <a:pt x="1327" y="1285"/>
                </a:lnTo>
                <a:lnTo>
                  <a:pt x="1194" y="1358"/>
                </a:lnTo>
                <a:lnTo>
                  <a:pt x="1045" y="1428"/>
                </a:lnTo>
                <a:lnTo>
                  <a:pt x="805" y="1456"/>
                </a:lnTo>
                <a:lnTo>
                  <a:pt x="540" y="1401"/>
                </a:lnTo>
                <a:lnTo>
                  <a:pt x="331" y="1171"/>
                </a:lnTo>
                <a:lnTo>
                  <a:pt x="236" y="1016"/>
                </a:lnTo>
                <a:lnTo>
                  <a:pt x="231" y="775"/>
                </a:lnTo>
                <a:lnTo>
                  <a:pt x="282" y="572"/>
                </a:lnTo>
                <a:lnTo>
                  <a:pt x="418" y="401"/>
                </a:lnTo>
                <a:lnTo>
                  <a:pt x="494" y="292"/>
                </a:lnTo>
                <a:lnTo>
                  <a:pt x="678" y="247"/>
                </a:lnTo>
                <a:lnTo>
                  <a:pt x="874" y="176"/>
                </a:lnTo>
                <a:lnTo>
                  <a:pt x="1156" y="260"/>
                </a:lnTo>
                <a:lnTo>
                  <a:pt x="1249" y="27"/>
                </a:lnTo>
                <a:lnTo>
                  <a:pt x="10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4089400" y="2649538"/>
            <a:ext cx="976313" cy="1192213"/>
          </a:xfrm>
          <a:custGeom>
            <a:avLst/>
            <a:gdLst>
              <a:gd name="T0" fmla="*/ 0 w 615"/>
              <a:gd name="T1" fmla="*/ 379 h 751"/>
              <a:gd name="T2" fmla="*/ 90 w 615"/>
              <a:gd name="T3" fmla="*/ 363 h 751"/>
              <a:gd name="T4" fmla="*/ 140 w 615"/>
              <a:gd name="T5" fmla="*/ 379 h 751"/>
              <a:gd name="T6" fmla="*/ 137 w 615"/>
              <a:gd name="T7" fmla="*/ 276 h 751"/>
              <a:gd name="T8" fmla="*/ 175 w 615"/>
              <a:gd name="T9" fmla="*/ 159 h 751"/>
              <a:gd name="T10" fmla="*/ 324 w 615"/>
              <a:gd name="T11" fmla="*/ 116 h 751"/>
              <a:gd name="T12" fmla="*/ 395 w 615"/>
              <a:gd name="T13" fmla="*/ 165 h 751"/>
              <a:gd name="T14" fmla="*/ 471 w 615"/>
              <a:gd name="T15" fmla="*/ 241 h 751"/>
              <a:gd name="T16" fmla="*/ 449 w 615"/>
              <a:gd name="T17" fmla="*/ 374 h 751"/>
              <a:gd name="T18" fmla="*/ 308 w 615"/>
              <a:gd name="T19" fmla="*/ 435 h 751"/>
              <a:gd name="T20" fmla="*/ 269 w 615"/>
              <a:gd name="T21" fmla="*/ 528 h 751"/>
              <a:gd name="T22" fmla="*/ 280 w 615"/>
              <a:gd name="T23" fmla="*/ 622 h 751"/>
              <a:gd name="T24" fmla="*/ 262 w 615"/>
              <a:gd name="T25" fmla="*/ 751 h 751"/>
              <a:gd name="T26" fmla="*/ 404 w 615"/>
              <a:gd name="T27" fmla="*/ 751 h 751"/>
              <a:gd name="T28" fmla="*/ 422 w 615"/>
              <a:gd name="T29" fmla="*/ 655 h 751"/>
              <a:gd name="T30" fmla="*/ 411 w 615"/>
              <a:gd name="T31" fmla="*/ 544 h 751"/>
              <a:gd name="T32" fmla="*/ 498 w 615"/>
              <a:gd name="T33" fmla="*/ 484 h 751"/>
              <a:gd name="T34" fmla="*/ 564 w 615"/>
              <a:gd name="T35" fmla="*/ 452 h 751"/>
              <a:gd name="T36" fmla="*/ 615 w 615"/>
              <a:gd name="T37" fmla="*/ 308 h 751"/>
              <a:gd name="T38" fmla="*/ 569 w 615"/>
              <a:gd name="T39" fmla="*/ 154 h 751"/>
              <a:gd name="T40" fmla="*/ 417 w 615"/>
              <a:gd name="T41" fmla="*/ 0 h 751"/>
              <a:gd name="T42" fmla="*/ 229 w 615"/>
              <a:gd name="T43" fmla="*/ 12 h 751"/>
              <a:gd name="T44" fmla="*/ 80 w 615"/>
              <a:gd name="T45" fmla="*/ 105 h 751"/>
              <a:gd name="T46" fmla="*/ 15 w 615"/>
              <a:gd name="T47" fmla="*/ 221 h 751"/>
              <a:gd name="T48" fmla="*/ 0 w 615"/>
              <a:gd name="T49" fmla="*/ 379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5" h="751">
                <a:moveTo>
                  <a:pt x="0" y="379"/>
                </a:moveTo>
                <a:lnTo>
                  <a:pt x="90" y="363"/>
                </a:lnTo>
                <a:lnTo>
                  <a:pt x="140" y="379"/>
                </a:lnTo>
                <a:lnTo>
                  <a:pt x="137" y="276"/>
                </a:lnTo>
                <a:lnTo>
                  <a:pt x="175" y="159"/>
                </a:lnTo>
                <a:lnTo>
                  <a:pt x="324" y="116"/>
                </a:lnTo>
                <a:lnTo>
                  <a:pt x="395" y="165"/>
                </a:lnTo>
                <a:lnTo>
                  <a:pt x="471" y="241"/>
                </a:lnTo>
                <a:lnTo>
                  <a:pt x="449" y="374"/>
                </a:lnTo>
                <a:lnTo>
                  <a:pt x="308" y="435"/>
                </a:lnTo>
                <a:lnTo>
                  <a:pt x="269" y="528"/>
                </a:lnTo>
                <a:lnTo>
                  <a:pt x="280" y="622"/>
                </a:lnTo>
                <a:lnTo>
                  <a:pt x="262" y="751"/>
                </a:lnTo>
                <a:lnTo>
                  <a:pt x="404" y="751"/>
                </a:lnTo>
                <a:lnTo>
                  <a:pt x="422" y="655"/>
                </a:lnTo>
                <a:lnTo>
                  <a:pt x="411" y="544"/>
                </a:lnTo>
                <a:lnTo>
                  <a:pt x="498" y="484"/>
                </a:lnTo>
                <a:lnTo>
                  <a:pt x="564" y="452"/>
                </a:lnTo>
                <a:lnTo>
                  <a:pt x="615" y="308"/>
                </a:lnTo>
                <a:lnTo>
                  <a:pt x="569" y="154"/>
                </a:lnTo>
                <a:lnTo>
                  <a:pt x="417" y="0"/>
                </a:lnTo>
                <a:lnTo>
                  <a:pt x="229" y="12"/>
                </a:lnTo>
                <a:lnTo>
                  <a:pt x="80" y="105"/>
                </a:lnTo>
                <a:lnTo>
                  <a:pt x="15" y="221"/>
                </a:lnTo>
                <a:lnTo>
                  <a:pt x="0" y="379"/>
                </a:lnTo>
                <a:close/>
              </a:path>
            </a:pathLst>
          </a:custGeom>
          <a:solidFill>
            <a:srgbClr val="A33853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3290888" y="2141538"/>
            <a:ext cx="2573338" cy="2555875"/>
          </a:xfrm>
          <a:custGeom>
            <a:avLst/>
            <a:gdLst>
              <a:gd name="T0" fmla="*/ 876 w 1621"/>
              <a:gd name="T1" fmla="*/ 116 h 1610"/>
              <a:gd name="T2" fmla="*/ 689 w 1621"/>
              <a:gd name="T3" fmla="*/ 116 h 1610"/>
              <a:gd name="T4" fmla="*/ 414 w 1621"/>
              <a:gd name="T5" fmla="*/ 225 h 1610"/>
              <a:gd name="T6" fmla="*/ 244 w 1621"/>
              <a:gd name="T7" fmla="*/ 414 h 1610"/>
              <a:gd name="T8" fmla="*/ 160 w 1621"/>
              <a:gd name="T9" fmla="*/ 655 h 1610"/>
              <a:gd name="T10" fmla="*/ 111 w 1621"/>
              <a:gd name="T11" fmla="*/ 853 h 1610"/>
              <a:gd name="T12" fmla="*/ 222 w 1621"/>
              <a:gd name="T13" fmla="*/ 1160 h 1610"/>
              <a:gd name="T14" fmla="*/ 353 w 1621"/>
              <a:gd name="T15" fmla="*/ 1269 h 1610"/>
              <a:gd name="T16" fmla="*/ 442 w 1621"/>
              <a:gd name="T17" fmla="*/ 1385 h 1610"/>
              <a:gd name="T18" fmla="*/ 645 w 1621"/>
              <a:gd name="T19" fmla="*/ 1452 h 1610"/>
              <a:gd name="T20" fmla="*/ 838 w 1621"/>
              <a:gd name="T21" fmla="*/ 1496 h 1610"/>
              <a:gd name="T22" fmla="*/ 1210 w 1621"/>
              <a:gd name="T23" fmla="*/ 1369 h 1610"/>
              <a:gd name="T24" fmla="*/ 1430 w 1621"/>
              <a:gd name="T25" fmla="*/ 1149 h 1610"/>
              <a:gd name="T26" fmla="*/ 1514 w 1621"/>
              <a:gd name="T27" fmla="*/ 848 h 1610"/>
              <a:gd name="T28" fmla="*/ 1514 w 1621"/>
              <a:gd name="T29" fmla="*/ 596 h 1610"/>
              <a:gd name="T30" fmla="*/ 1409 w 1621"/>
              <a:gd name="T31" fmla="*/ 425 h 1610"/>
              <a:gd name="T32" fmla="*/ 1261 w 1621"/>
              <a:gd name="T33" fmla="*/ 238 h 1610"/>
              <a:gd name="T34" fmla="*/ 876 w 1621"/>
              <a:gd name="T35" fmla="*/ 116 h 1610"/>
              <a:gd name="T36" fmla="*/ 858 w 1621"/>
              <a:gd name="T37" fmla="*/ 0 h 1610"/>
              <a:gd name="T38" fmla="*/ 1032 w 1621"/>
              <a:gd name="T39" fmla="*/ 27 h 1610"/>
              <a:gd name="T40" fmla="*/ 1267 w 1621"/>
              <a:gd name="T41" fmla="*/ 95 h 1610"/>
              <a:gd name="T42" fmla="*/ 1387 w 1621"/>
              <a:gd name="T43" fmla="*/ 234 h 1610"/>
              <a:gd name="T44" fmla="*/ 1541 w 1621"/>
              <a:gd name="T45" fmla="*/ 390 h 1610"/>
              <a:gd name="T46" fmla="*/ 1621 w 1621"/>
              <a:gd name="T47" fmla="*/ 732 h 1610"/>
              <a:gd name="T48" fmla="*/ 1607 w 1621"/>
              <a:gd name="T49" fmla="*/ 978 h 1610"/>
              <a:gd name="T50" fmla="*/ 1503 w 1621"/>
              <a:gd name="T51" fmla="*/ 1198 h 1610"/>
              <a:gd name="T52" fmla="*/ 1354 w 1621"/>
              <a:gd name="T53" fmla="*/ 1390 h 1610"/>
              <a:gd name="T54" fmla="*/ 1029 w 1621"/>
              <a:gd name="T55" fmla="*/ 1561 h 1610"/>
              <a:gd name="T56" fmla="*/ 771 w 1621"/>
              <a:gd name="T57" fmla="*/ 1610 h 1610"/>
              <a:gd name="T58" fmla="*/ 491 w 1621"/>
              <a:gd name="T59" fmla="*/ 1543 h 1610"/>
              <a:gd name="T60" fmla="*/ 187 w 1621"/>
              <a:gd name="T61" fmla="*/ 1287 h 1610"/>
              <a:gd name="T62" fmla="*/ 0 w 1621"/>
              <a:gd name="T63" fmla="*/ 859 h 1610"/>
              <a:gd name="T64" fmla="*/ 73 w 1621"/>
              <a:gd name="T65" fmla="*/ 590 h 1610"/>
              <a:gd name="T66" fmla="*/ 122 w 1621"/>
              <a:gd name="T67" fmla="*/ 347 h 1610"/>
              <a:gd name="T68" fmla="*/ 313 w 1621"/>
              <a:gd name="T69" fmla="*/ 176 h 1610"/>
              <a:gd name="T70" fmla="*/ 525 w 1621"/>
              <a:gd name="T71" fmla="*/ 55 h 1610"/>
              <a:gd name="T72" fmla="*/ 858 w 1621"/>
              <a:gd name="T73" fmla="*/ 0 h 1610"/>
              <a:gd name="T74" fmla="*/ 876 w 1621"/>
              <a:gd name="T75" fmla="*/ 116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21" h="1610">
                <a:moveTo>
                  <a:pt x="876" y="116"/>
                </a:moveTo>
                <a:lnTo>
                  <a:pt x="689" y="116"/>
                </a:lnTo>
                <a:lnTo>
                  <a:pt x="414" y="225"/>
                </a:lnTo>
                <a:lnTo>
                  <a:pt x="244" y="414"/>
                </a:lnTo>
                <a:lnTo>
                  <a:pt x="160" y="655"/>
                </a:lnTo>
                <a:lnTo>
                  <a:pt x="111" y="853"/>
                </a:lnTo>
                <a:lnTo>
                  <a:pt x="222" y="1160"/>
                </a:lnTo>
                <a:lnTo>
                  <a:pt x="353" y="1269"/>
                </a:lnTo>
                <a:lnTo>
                  <a:pt x="442" y="1385"/>
                </a:lnTo>
                <a:lnTo>
                  <a:pt x="645" y="1452"/>
                </a:lnTo>
                <a:lnTo>
                  <a:pt x="838" y="1496"/>
                </a:lnTo>
                <a:lnTo>
                  <a:pt x="1210" y="1369"/>
                </a:lnTo>
                <a:lnTo>
                  <a:pt x="1430" y="1149"/>
                </a:lnTo>
                <a:lnTo>
                  <a:pt x="1514" y="848"/>
                </a:lnTo>
                <a:lnTo>
                  <a:pt x="1514" y="596"/>
                </a:lnTo>
                <a:lnTo>
                  <a:pt x="1409" y="425"/>
                </a:lnTo>
                <a:lnTo>
                  <a:pt x="1261" y="238"/>
                </a:lnTo>
                <a:lnTo>
                  <a:pt x="876" y="116"/>
                </a:lnTo>
                <a:lnTo>
                  <a:pt x="858" y="0"/>
                </a:lnTo>
                <a:lnTo>
                  <a:pt x="1032" y="27"/>
                </a:lnTo>
                <a:lnTo>
                  <a:pt x="1267" y="95"/>
                </a:lnTo>
                <a:lnTo>
                  <a:pt x="1387" y="234"/>
                </a:lnTo>
                <a:lnTo>
                  <a:pt x="1541" y="390"/>
                </a:lnTo>
                <a:lnTo>
                  <a:pt x="1621" y="732"/>
                </a:lnTo>
                <a:lnTo>
                  <a:pt x="1607" y="978"/>
                </a:lnTo>
                <a:lnTo>
                  <a:pt x="1503" y="1198"/>
                </a:lnTo>
                <a:lnTo>
                  <a:pt x="1354" y="1390"/>
                </a:lnTo>
                <a:lnTo>
                  <a:pt x="1029" y="1561"/>
                </a:lnTo>
                <a:lnTo>
                  <a:pt x="771" y="1610"/>
                </a:lnTo>
                <a:lnTo>
                  <a:pt x="491" y="1543"/>
                </a:lnTo>
                <a:lnTo>
                  <a:pt x="187" y="1287"/>
                </a:lnTo>
                <a:lnTo>
                  <a:pt x="0" y="859"/>
                </a:lnTo>
                <a:lnTo>
                  <a:pt x="73" y="590"/>
                </a:lnTo>
                <a:lnTo>
                  <a:pt x="122" y="347"/>
                </a:lnTo>
                <a:lnTo>
                  <a:pt x="313" y="176"/>
                </a:lnTo>
                <a:lnTo>
                  <a:pt x="525" y="55"/>
                </a:lnTo>
                <a:lnTo>
                  <a:pt x="858" y="0"/>
                </a:lnTo>
                <a:lnTo>
                  <a:pt x="876" y="116"/>
                </a:lnTo>
                <a:close/>
              </a:path>
            </a:pathLst>
          </a:custGeom>
          <a:solidFill>
            <a:srgbClr val="A33853"/>
          </a:solidFill>
          <a:ln>
            <a:noFill/>
          </a:ln>
        </p:spPr>
        <p:txBody>
          <a:bodyPr/>
          <a:lstStyle>
            <a:defPPr>
              <a:defRPr lang="en-US">
                <a:uFillTx/>
              </a:defRPr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s-E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Bibliografía CU</a:t>
            </a:r>
            <a:endParaRPr lang="es-AR" dirty="0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El Lenguaje Unificado de Modelado – 2° Ed. (</a:t>
            </a:r>
            <a:r>
              <a:rPr lang="es-AR" dirty="0" err="1" smtClean="0">
                <a:uFillTx/>
              </a:rPr>
              <a:t>Booch</a:t>
            </a:r>
            <a:r>
              <a:rPr lang="es-AR" dirty="0" smtClean="0">
                <a:uFillTx/>
              </a:rPr>
              <a:t>, </a:t>
            </a:r>
            <a:r>
              <a:rPr lang="es-AR" dirty="0" err="1" smtClean="0">
                <a:uFillTx/>
              </a:rPr>
              <a:t>Rumbaugh</a:t>
            </a:r>
            <a:r>
              <a:rPr lang="es-AR" dirty="0" smtClean="0">
                <a:uFillTx/>
              </a:rPr>
              <a:t>, Jacobson)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¿Qué es UML?</a:t>
            </a:r>
            <a:endParaRPr lang="en-US" dirty="0">
              <a:uFillTx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s-ES" dirty="0" smtClean="0">
                <a:uFillTx/>
              </a:rPr>
              <a:t>Lenguaje estándar para la visualización, especificación, construcción y documentación de sistemas de software.</a:t>
            </a:r>
          </a:p>
          <a:p>
            <a:pPr lvl="0">
              <a:buFont typeface="Arial" pitchFamily="34" charset="0"/>
              <a:buChar char="•"/>
            </a:pPr>
            <a:endParaRPr lang="es-ES" dirty="0" smtClean="0">
              <a:uFillTx/>
            </a:endParaRPr>
          </a:p>
          <a:p>
            <a:pPr lvl="0">
              <a:buFont typeface="Arial" pitchFamily="34" charset="0"/>
              <a:buChar char="•"/>
            </a:pPr>
            <a:r>
              <a:rPr lang="es-ES" dirty="0" smtClean="0">
                <a:uFillTx/>
              </a:rPr>
              <a:t>Diagramas aplicables a todo el ciclo de vida</a:t>
            </a:r>
            <a:br>
              <a:rPr lang="es-ES" dirty="0" smtClean="0">
                <a:uFillTx/>
              </a:rPr>
            </a:br>
            <a:endParaRPr lang="es-ES" dirty="0" smtClean="0">
              <a:uFillTx/>
            </a:endParaRPr>
          </a:p>
          <a:p>
            <a:pPr lvl="0">
              <a:buFont typeface="Arial" pitchFamily="34" charset="0"/>
              <a:buChar char="•"/>
            </a:pPr>
            <a:r>
              <a:rPr lang="es-ES" dirty="0" smtClean="0">
                <a:uFillTx/>
              </a:rPr>
              <a:t>Complemento para metodologías Orientadas a Objetos</a:t>
            </a:r>
            <a:br>
              <a:rPr lang="es-ES" dirty="0" smtClean="0">
                <a:uFillTx/>
              </a:rPr>
            </a:br>
            <a:endParaRPr lang="es-AR" dirty="0" smtClean="0">
              <a:uFillTx/>
            </a:endParaRPr>
          </a:p>
          <a:p>
            <a:pPr lvl="0">
              <a:buFont typeface="Arial" pitchFamily="34" charset="0"/>
              <a:buChar char="•"/>
            </a:pPr>
            <a:r>
              <a:rPr lang="es-ES" dirty="0" smtClean="0">
                <a:uFillTx/>
              </a:rPr>
              <a:t>No Prescriptivo: No proporciona un método de desarrollo. Es independiente del proceso.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0F3EB0-A3FE-4A88-88DB-8C323ACE7E71}" type="slidenum">
              <a:rPr lang="es-ES">
                <a:uFillTx/>
              </a:rPr>
              <a:pPr/>
              <a:t>5</a:t>
            </a:fld>
            <a:endParaRPr lang="es-ES">
              <a:uFillTx/>
            </a:endParaRPr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¿Qué es UML?</a:t>
            </a:r>
            <a:endParaRPr lang="es-AR" dirty="0">
              <a:uFillTx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199" y="1052736"/>
            <a:ext cx="8485909" cy="5233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Cada modelo enfatiza un determinado aspecto del sistema</a:t>
            </a:r>
            <a:b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</a:br>
            <a:endParaRPr kumimoji="0" lang="es-A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Herramientas CASE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UML &gt; Código</a:t>
            </a:r>
            <a:b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</a:b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>
                <a:uFillTx/>
              </a:defRPr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Ingeniería Inversa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Código &gt; UML</a:t>
            </a:r>
            <a:endParaRPr kumimoji="0" lang="es-A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6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Diagramas UML 2.0</a:t>
            </a:r>
            <a:endParaRPr lang="es-AR" dirty="0">
              <a:uFillTx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395536" y="1556792"/>
            <a:ext cx="397078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Diagramas de Estructura</a:t>
            </a:r>
            <a:b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</a:b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“Aspectos Estáticos”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Paquetes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Clases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Objetos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Componentes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Estructura Compuesta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Despliegue</a:t>
            </a:r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4139952" y="1556792"/>
            <a:ext cx="48245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400" dirty="0" smtClean="0">
                <a:uFillTx/>
                <a:latin typeface="+mj-lt"/>
              </a:rPr>
              <a:t>Diagramas de Comportamiento</a:t>
            </a:r>
            <a:br>
              <a:rPr lang="es-AR" sz="2400" dirty="0" smtClean="0">
                <a:uFillTx/>
                <a:latin typeface="+mj-lt"/>
              </a:rPr>
            </a:br>
            <a:r>
              <a:rPr lang="es-AR" sz="2400" dirty="0" smtClean="0">
                <a:uFillTx/>
                <a:latin typeface="+mj-lt"/>
              </a:rPr>
              <a:t> </a:t>
            </a:r>
            <a:r>
              <a:rPr lang="es-AR" sz="2200" dirty="0" smtClean="0">
                <a:uFillTx/>
                <a:latin typeface="+mj-lt"/>
              </a:rPr>
              <a:t>“Aspectos Dinámicos”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Actividad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Casos de Uso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Estados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Interacción</a:t>
            </a:r>
          </a:p>
          <a:p>
            <a:pPr marL="11155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Colaboración/Comunicación</a:t>
            </a:r>
          </a:p>
          <a:p>
            <a:pPr marL="11155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Secuencia</a:t>
            </a:r>
          </a:p>
          <a:p>
            <a:pPr marL="11155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Tiempos</a:t>
            </a:r>
          </a:p>
          <a:p>
            <a:pPr marL="11155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Vista-Interacción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Simbología UML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Unidad: Análisis Orientado a Objetos</a:t>
            </a:r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8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Simbología – Elementos UML</a:t>
            </a:r>
            <a:endParaRPr lang="es-AR" dirty="0">
              <a:uFillTx/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457200" y="1340768"/>
            <a:ext cx="8435280" cy="4785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Estructurales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Parte “estática”.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Son: Clase, Clase Activa, Interfaz, Caso de Uso, Colaboración, Componente, Artefacto, Nodo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De</a:t>
            </a:r>
            <a:r>
              <a:rPr kumimoji="0" lang="es-AR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 Comportamiento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Parte “dinámica”.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Son: Interacción (</a:t>
            </a: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Mensaje), Máquina de Estados, Estado, Transición, Evento, Actividad, Acción</a:t>
            </a: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baseline="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b="1" baseline="0" dirty="0" smtClean="0">
                <a:uFillTx/>
                <a:latin typeface="+mj-lt"/>
              </a:rPr>
              <a:t>De</a:t>
            </a:r>
            <a:r>
              <a:rPr lang="es-AR" sz="2200" b="1" dirty="0" smtClean="0">
                <a:uFillTx/>
                <a:latin typeface="+mj-lt"/>
              </a:rPr>
              <a:t> Agrupación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Parte “organizativa”.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Es: Paquete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De</a:t>
            </a:r>
            <a:r>
              <a:rPr kumimoji="0" lang="es-AR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 Anotación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Parte “explicativa”.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>
                <a:uFillTx/>
              </a:defRPr>
            </a:pPr>
            <a:r>
              <a:rPr lang="es-AR" sz="2200" dirty="0" smtClean="0">
                <a:uFillTx/>
                <a:latin typeface="+mj-lt"/>
              </a:rPr>
              <a:t>Es: </a:t>
            </a:r>
            <a:r>
              <a:rPr kumimoji="0" lang="es-A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Nota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2ED15-CEE1-4B76-802E-BC152D291E61}" type="slidenum">
              <a:rPr lang="es-ES">
                <a:uFillTx/>
              </a:rPr>
              <a:pPr/>
              <a:t>9</a:t>
            </a:fld>
            <a:endParaRPr lang="es-ES">
              <a:uFillTx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uFillTx/>
              </a:rPr>
              <a:t>Simbología – Relaciones UML (I)</a:t>
            </a:r>
            <a:endParaRPr lang="es-AR" dirty="0">
              <a:uFillTx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85192" y="1268760"/>
            <a:ext cx="843528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u="sng" dirty="0" smtClean="0">
                <a:uFillTx/>
                <a:latin typeface="+mj-lt"/>
              </a:rPr>
              <a:t>Dependencia</a:t>
            </a:r>
            <a:r>
              <a:rPr lang="es-AR" sz="2200" dirty="0" smtClean="0">
                <a:uFillTx/>
                <a:latin typeface="+mj-lt"/>
              </a:rPr>
              <a:t>: Un cambio a un elemento puede afectar a otro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Inclusión</a:t>
            </a:r>
            <a:r>
              <a:rPr lang="es-AR" sz="2200" dirty="0" smtClean="0">
                <a:uFillTx/>
                <a:latin typeface="+mj-lt"/>
              </a:rPr>
              <a:t>: Dependencia obligatoria entre Casos de Uso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Extensión</a:t>
            </a:r>
            <a:r>
              <a:rPr lang="es-AR" sz="2200" dirty="0" smtClean="0">
                <a:uFillTx/>
                <a:latin typeface="+mj-lt"/>
              </a:rPr>
              <a:t>: Dependencia condicional entre Casos de Uso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endParaRPr lang="es-AR" sz="2200" dirty="0" smtClean="0">
              <a:uFillTx/>
              <a:latin typeface="+mj-lt"/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endParaRPr lang="es-AR" sz="2200" b="1" u="sng" dirty="0" smtClean="0">
              <a:uFillTx/>
              <a:latin typeface="+mj-lt"/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u="sng" dirty="0" smtClean="0">
                <a:uFillTx/>
                <a:latin typeface="+mj-lt"/>
              </a:rPr>
              <a:t>Asociación</a:t>
            </a:r>
            <a:r>
              <a:rPr lang="es-AR" sz="2200" dirty="0" smtClean="0">
                <a:uFillTx/>
                <a:latin typeface="+mj-lt"/>
              </a:rPr>
              <a:t>: Una clase posee una relación estructural con otra</a:t>
            </a:r>
            <a:br>
              <a:rPr lang="es-AR" sz="2200" dirty="0" smtClean="0">
                <a:uFillTx/>
                <a:latin typeface="+mj-lt"/>
              </a:rPr>
            </a:br>
            <a:endParaRPr lang="es-AR" sz="2200" dirty="0" smtClean="0">
              <a:uFillTx/>
              <a:latin typeface="+mj-lt"/>
            </a:endParaRP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Agregación</a:t>
            </a:r>
            <a:r>
              <a:rPr lang="es-AR" sz="2200" dirty="0" smtClean="0">
                <a:uFillTx/>
                <a:latin typeface="+mj-lt"/>
              </a:rPr>
              <a:t>: Relación de tipo Todo-Parte: </a:t>
            </a:r>
            <a:br>
              <a:rPr lang="es-AR" sz="2200" dirty="0" smtClean="0">
                <a:uFillTx/>
                <a:latin typeface="+mj-lt"/>
              </a:rPr>
            </a:br>
            <a:r>
              <a:rPr lang="es-AR" sz="2200" dirty="0" smtClean="0">
                <a:uFillTx/>
                <a:latin typeface="+mj-lt"/>
              </a:rPr>
              <a:t>El objeto “Parte” forma parte de uno o varios objetos “Todo”</a:t>
            </a:r>
            <a:br>
              <a:rPr lang="es-AR" sz="2200" dirty="0" smtClean="0">
                <a:uFillTx/>
                <a:latin typeface="+mj-lt"/>
              </a:rPr>
            </a:br>
            <a:endParaRPr lang="es-AR" sz="2200" dirty="0" smtClean="0">
              <a:uFillTx/>
              <a:latin typeface="+mj-lt"/>
            </a:endParaRPr>
          </a:p>
          <a:p>
            <a:pPr marL="1280160" lvl="2" indent="-256032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§"/>
              <a:defRPr>
                <a:uFillTx/>
              </a:defRPr>
            </a:pPr>
            <a:r>
              <a:rPr lang="es-AR" sz="2200" b="1" dirty="0" smtClean="0">
                <a:uFillTx/>
                <a:latin typeface="+mj-lt"/>
              </a:rPr>
              <a:t>Composición</a:t>
            </a:r>
            <a:r>
              <a:rPr lang="es-AR" sz="2200" dirty="0" smtClean="0">
                <a:uFillTx/>
                <a:latin typeface="+mj-lt"/>
              </a:rPr>
              <a:t>: Asociación donde el objeto “Parte” sólo puede formar parte de un, y sólo un, objeto “Todo”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3573016"/>
            <a:ext cx="1440000" cy="495484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581128"/>
            <a:ext cx="1440000" cy="46956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408" y="5968119"/>
            <a:ext cx="1440000" cy="48521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3300" y="2492896"/>
            <a:ext cx="6125044" cy="504056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75000"/>
              </a:schemeClr>
            </a:gs>
            <a:gs pos="60000">
              <a:schemeClr val="phClr">
                <a:shade val="38000"/>
                <a:satMod val="175000"/>
              </a:schemeClr>
            </a:gs>
            <a:gs pos="100000">
              <a:schemeClr val="phClr">
                <a:tint val="80000"/>
                <a:satMod val="2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</TotalTime>
  <Words>2047</Words>
  <Application>Microsoft Office PowerPoint</Application>
  <PresentationFormat>Presentación en pantalla (4:3)</PresentationFormat>
  <Paragraphs>318</Paragraphs>
  <Slides>34</Slides>
  <Notes>19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Urbano</vt:lpstr>
      <vt:lpstr>Análisis Orientado a Objetos UML: Unified Modeling Language</vt:lpstr>
      <vt:lpstr>Contenido</vt:lpstr>
      <vt:lpstr>UML: Unified Modeling Language</vt:lpstr>
      <vt:lpstr>¿Qué es UML?</vt:lpstr>
      <vt:lpstr>¿Qué es UML?</vt:lpstr>
      <vt:lpstr>Diagramas UML 2.0</vt:lpstr>
      <vt:lpstr>Simbología UML</vt:lpstr>
      <vt:lpstr>Simbología – Elementos UML</vt:lpstr>
      <vt:lpstr>Simbología – Relaciones UML (I)</vt:lpstr>
      <vt:lpstr>Simbología – Relaciones UML (II)</vt:lpstr>
      <vt:lpstr>Simbología – Otras definiciones UML</vt:lpstr>
      <vt:lpstr>Diagrama de Paquetes</vt:lpstr>
      <vt:lpstr>Diagrama de Paquetes</vt:lpstr>
      <vt:lpstr>Diagrama de Clases</vt:lpstr>
      <vt:lpstr>Diagrama de Clases (I)</vt:lpstr>
      <vt:lpstr>Diagrama de Clases (II)</vt:lpstr>
      <vt:lpstr>Diagrama de Clases (III)</vt:lpstr>
      <vt:lpstr>Diagrama de Clases (IV)</vt:lpstr>
      <vt:lpstr>Diagrama de Clases (V)</vt:lpstr>
      <vt:lpstr>Diagrama de Objetos</vt:lpstr>
      <vt:lpstr>Diagrama de Objetos (I)</vt:lpstr>
      <vt:lpstr>Diagrama de Objetos (II)</vt:lpstr>
      <vt:lpstr>Diagrama de Secuencia</vt:lpstr>
      <vt:lpstr>Diagrama de Secuencia (I)</vt:lpstr>
      <vt:lpstr>Diagrama de Secuencia (II)</vt:lpstr>
      <vt:lpstr>Diagrama de Actividad</vt:lpstr>
      <vt:lpstr>Diagrama de Actividad (I)</vt:lpstr>
      <vt:lpstr>Diagrama de Actividad (II)</vt:lpstr>
      <vt:lpstr>Diagrama de Estados</vt:lpstr>
      <vt:lpstr>Diagrama de Estados (I)</vt:lpstr>
      <vt:lpstr>Diagrama de Estados (II)</vt:lpstr>
      <vt:lpstr>Cierre</vt:lpstr>
      <vt:lpstr>Preguntas y Respuestas</vt:lpstr>
      <vt:lpstr>Bibliografía CU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UTN - FRBA Introducción a la Ingeniería en Software Programa / Esquema de Clases</dc:title>
  <dc:creator>Dieguito</dc:creator>
  <cp:lastModifiedBy>schmidtdiego</cp:lastModifiedBy>
  <cp:revision>370</cp:revision>
  <cp:lastPrinted>2011-11-12T23:39:17Z</cp:lastPrinted>
  <dcterms:modified xsi:type="dcterms:W3CDTF">2016-10-14T15:07:34Z</dcterms:modified>
</cp:coreProperties>
</file>