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58" r:id="rId5"/>
    <p:sldId id="305" r:id="rId6"/>
    <p:sldId id="260" r:id="rId7"/>
    <p:sldId id="262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13" r:id="rId19"/>
    <p:sldId id="300" r:id="rId20"/>
    <p:sldId id="301" r:id="rId21"/>
    <p:sldId id="306" r:id="rId22"/>
    <p:sldId id="307" r:id="rId23"/>
    <p:sldId id="308" r:id="rId24"/>
    <p:sldId id="304" r:id="rId25"/>
    <p:sldId id="312" r:id="rId26"/>
    <p:sldId id="309" r:id="rId27"/>
    <p:sldId id="310" r:id="rId28"/>
    <p:sldId id="287" r:id="rId29"/>
    <p:sldId id="288" r:id="rId30"/>
    <p:sldId id="289" r:id="rId31"/>
    <p:sldId id="311" r:id="rId32"/>
  </p:sldIdLst>
  <p:sldSz cx="9144000" cy="6858000" type="screen4x3"/>
  <p:notesSz cx="7099300" cy="10223500"/>
  <p:defaultTextStyle>
    <a:defPPr>
      <a:defRPr lang="es-E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25" autoAdjust="0"/>
    <p:restoredTop sz="73466" autoAdjust="0"/>
  </p:normalViewPr>
  <p:slideViewPr>
    <p:cSldViewPr>
      <p:cViewPr>
        <p:scale>
          <a:sx n="75" d="100"/>
          <a:sy n="75" d="100"/>
        </p:scale>
        <p:origin x="-10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70" y="-96"/>
      </p:cViewPr>
      <p:guideLst>
        <p:guide orient="horz" pos="3220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>
                <a:uFillTx/>
              </a:defRPr>
            </a:lvl1pPr>
          </a:lstStyle>
          <a:p>
            <a:fld id="{73B02A1F-2C79-4287-8C8E-0426A6A580B4}" type="datetimeFigureOut">
              <a:rPr lang="es-ES" smtClean="0">
                <a:uFillTx/>
              </a:rPr>
              <a:pPr/>
              <a:t>22/05/2017</a:t>
            </a:fld>
            <a:endParaRPr lang="es-ES">
              <a:uFillTx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>
                <a:uFillTx/>
              </a:defRPr>
            </a:lvl1pPr>
          </a:lstStyle>
          <a:p>
            <a:fld id="{3F4861EF-FC83-4B44-B381-D187C3D53938}" type="slidenum">
              <a:rPr lang="es-ES" smtClean="0">
                <a:uFillTx/>
              </a:rPr>
              <a:pPr/>
              <a:t>‹Nº›</a:t>
            </a:fld>
            <a:endParaRPr lang="es-E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>
                <a:uFillTx/>
              </a:defRPr>
            </a:lvl1pPr>
          </a:lstStyle>
          <a:p>
            <a:endParaRPr lang="es-AR">
              <a:uFillTx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>
                <a:uFillTx/>
              </a:defRPr>
            </a:lvl1pPr>
          </a:lstStyle>
          <a:p>
            <a:fld id="{49FEE81F-8915-49E7-BC38-A24FE4092C37}" type="datetimeFigureOut">
              <a:rPr lang="es-AR" smtClean="0">
                <a:uFillTx/>
              </a:rPr>
              <a:pPr/>
              <a:t>22/5/2017</a:t>
            </a:fld>
            <a:endParaRPr lang="es-AR">
              <a:uFillTx/>
            </a:endParaRPr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69330" y="523429"/>
            <a:ext cx="5688632" cy="407714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8984" tIns="49492" rIns="98984" bIns="49492" rtlCol="0" anchor="ctr"/>
          <a:lstStyle/>
          <a:p>
            <a:endParaRPr lang="es-AR">
              <a:uFillTx/>
            </a:endParaRPr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s-ES" smtClean="0">
                <a:uFillTx/>
              </a:rPr>
              <a:t>Haga clic para modificar el estilo de texto del patrón</a:t>
            </a:r>
          </a:p>
          <a:p>
            <a:pPr lvl="1"/>
            <a:r>
              <a:rPr lang="es-ES" smtClean="0">
                <a:uFillTx/>
              </a:rPr>
              <a:t>Segundo nivel</a:t>
            </a:r>
          </a:p>
          <a:p>
            <a:pPr lvl="2"/>
            <a:r>
              <a:rPr lang="es-ES" smtClean="0">
                <a:uFillTx/>
              </a:rPr>
              <a:t>Tercer nivel</a:t>
            </a:r>
          </a:p>
          <a:p>
            <a:pPr lvl="3"/>
            <a:r>
              <a:rPr lang="es-ES" smtClean="0">
                <a:uFillTx/>
              </a:rPr>
              <a:t>Cuarto nivel</a:t>
            </a:r>
          </a:p>
          <a:p>
            <a:pPr lvl="4"/>
            <a:r>
              <a:rPr lang="es-ES" smtClean="0">
                <a:uFillTx/>
              </a:rPr>
              <a:t>Quinto nivel</a:t>
            </a:r>
            <a:endParaRPr lang="es-AR">
              <a:uFillTx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>
                <a:uFillTx/>
              </a:defRPr>
            </a:lvl1pPr>
          </a:lstStyle>
          <a:p>
            <a:endParaRPr lang="es-AR">
              <a:uFillTx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>
                <a:uFillTx/>
              </a:defRPr>
            </a:lvl1pPr>
          </a:lstStyle>
          <a:p>
            <a:fld id="{483EEF4D-E218-44B8-BFD4-29F792C939FE}" type="slidenum">
              <a:rPr lang="es-AR" smtClean="0">
                <a:uFillTx/>
              </a:rPr>
              <a:pPr/>
              <a:t>‹Nº›</a:t>
            </a:fld>
            <a:endParaRPr lang="es-A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uFillTx/>
              </a:rPr>
              <a:t>Visualizar: Proporciona un </a:t>
            </a:r>
            <a:r>
              <a:rPr lang="es-AR" b="1" dirty="0" smtClean="0">
                <a:uFillTx/>
              </a:rPr>
              <a:t>lenguaje común</a:t>
            </a:r>
            <a:r>
              <a:rPr lang="es-AR" dirty="0" smtClean="0">
                <a:uFillTx/>
              </a:rPr>
              <a:t> para los</a:t>
            </a:r>
            <a:r>
              <a:rPr lang="es-AR" baseline="0" dirty="0" smtClean="0">
                <a:uFillTx/>
              </a:rPr>
              <a:t> diferentes roles del equipo de proyecto. Permite </a:t>
            </a:r>
            <a:r>
              <a:rPr lang="es-AR" b="1" baseline="0" dirty="0" smtClean="0">
                <a:uFillTx/>
              </a:rPr>
              <a:t>trascender la dificultad</a:t>
            </a:r>
            <a:r>
              <a:rPr lang="es-AR" b="0" baseline="0" dirty="0" smtClean="0">
                <a:uFillTx/>
              </a:rPr>
              <a:t> de aspectos que sean de difícil apreciación al ser modelados en texto </a:t>
            </a:r>
            <a:r>
              <a:rPr lang="es-AR" baseline="0" dirty="0" smtClean="0">
                <a:uFillTx/>
              </a:rPr>
              <a:t>o código</a:t>
            </a:r>
          </a:p>
          <a:p>
            <a:r>
              <a:rPr lang="es-AR" baseline="0" dirty="0" smtClean="0">
                <a:uFillTx/>
              </a:rPr>
              <a:t>Especificar: Construir modelos </a:t>
            </a:r>
            <a:r>
              <a:rPr lang="es-AR" b="1" baseline="0" dirty="0" smtClean="0">
                <a:uFillTx/>
              </a:rPr>
              <a:t>precisos</a:t>
            </a:r>
            <a:r>
              <a:rPr lang="es-AR" baseline="0" dirty="0" smtClean="0">
                <a:uFillTx/>
              </a:rPr>
              <a:t>, </a:t>
            </a:r>
            <a:r>
              <a:rPr lang="es-AR" b="1" baseline="0" dirty="0" smtClean="0">
                <a:uFillTx/>
              </a:rPr>
              <a:t>no ambiguos</a:t>
            </a:r>
            <a:r>
              <a:rPr lang="es-AR" baseline="0" dirty="0" smtClean="0">
                <a:uFillTx/>
              </a:rPr>
              <a:t> y </a:t>
            </a:r>
            <a:r>
              <a:rPr lang="es-AR" b="1" baseline="0" dirty="0" smtClean="0">
                <a:uFillTx/>
              </a:rPr>
              <a:t>completos</a:t>
            </a:r>
            <a:r>
              <a:rPr lang="es-AR" b="0" baseline="0" dirty="0" smtClean="0">
                <a:uFillTx/>
              </a:rPr>
              <a:t>, desde análisis hasta implementación</a:t>
            </a:r>
          </a:p>
          <a:p>
            <a:r>
              <a:rPr lang="es-AR" b="0" baseline="0" dirty="0" smtClean="0">
                <a:uFillTx/>
              </a:rPr>
              <a:t>Construir: Generación de código (</a:t>
            </a:r>
            <a:r>
              <a:rPr lang="es-AR" b="0" baseline="0" dirty="0" err="1" smtClean="0">
                <a:uFillTx/>
              </a:rPr>
              <a:t>herram</a:t>
            </a:r>
            <a:r>
              <a:rPr lang="es-AR" b="0" baseline="0" dirty="0" smtClean="0">
                <a:uFillTx/>
              </a:rPr>
              <a:t>. CASE) + Ingeniería Inversa</a:t>
            </a:r>
          </a:p>
          <a:p>
            <a:r>
              <a:rPr lang="es-AR" b="0" baseline="0" dirty="0" smtClean="0">
                <a:uFillTx/>
              </a:rPr>
              <a:t>Documentar: </a:t>
            </a:r>
            <a:r>
              <a:rPr lang="es-AR" b="1" baseline="0" dirty="0" smtClean="0">
                <a:uFillTx/>
              </a:rPr>
              <a:t>Producción de artefactos</a:t>
            </a:r>
            <a:r>
              <a:rPr lang="es-AR" b="0" baseline="0" dirty="0" smtClean="0">
                <a:uFillTx/>
              </a:rPr>
              <a:t> para entregables</a:t>
            </a:r>
            <a:endParaRPr lang="es-AR" b="1" baseline="0" dirty="0" smtClean="0">
              <a:uFillTx/>
            </a:endParaRPr>
          </a:p>
          <a:p>
            <a:endParaRPr lang="es-AR" b="1" dirty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>
                <a:uFillTx/>
              </a:rPr>
              <a:pPr/>
              <a:t>3</a:t>
            </a:fld>
            <a:endParaRPr lang="es-AR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/>
              <a:pPr/>
              <a:t>27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38181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/>
              <a:pPr/>
              <a:t>31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88624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3086B9A-2E56-4907-955A-F5843EB1E8D0}" type="slidenum">
              <a:rPr lang="es-ES">
                <a:uFillTx/>
              </a:rPr>
              <a:pPr/>
              <a:t>6</a:t>
            </a:fld>
            <a:endParaRPr lang="es-ES">
              <a:uFillTx/>
            </a:endParaRPr>
          </a:p>
        </p:txBody>
      </p:sp>
      <p:sp>
        <p:nvSpPr>
          <p:cNvPr id="70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70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cantidad de fases puede variar.</a:t>
            </a:r>
            <a:r>
              <a:rPr lang="es-AR" baseline="0" dirty="0" smtClean="0"/>
              <a:t> </a:t>
            </a:r>
          </a:p>
          <a:p>
            <a:r>
              <a:rPr lang="es-AR" baseline="0" dirty="0" err="1" smtClean="0"/>
              <a:t>Ej</a:t>
            </a:r>
            <a:r>
              <a:rPr lang="es-AR" baseline="0" dirty="0" smtClean="0"/>
              <a:t> de 6 fases: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Comunicación con cliente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Planificación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Análisis de Riesgos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Ingeniería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Construcción y Entrega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Evaluación del Cliente</a:t>
            </a:r>
          </a:p>
          <a:p>
            <a:pPr marL="228600" indent="-228600">
              <a:buAutoNum type="arabicParenR"/>
            </a:pPr>
            <a:endParaRPr lang="es-AR" baseline="0" dirty="0" smtClean="0"/>
          </a:p>
          <a:p>
            <a:pPr marL="228600" indent="-228600">
              <a:buNone/>
            </a:pPr>
            <a:r>
              <a:rPr lang="es-AR" baseline="0" dirty="0" smtClean="0"/>
              <a:t>Donde las iteraciones pueden ser: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Desarrollo de Conceptos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Desarrollo de Nuevos Productos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Desarrollo de Mejoras de Productos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Mantenimiento de Productos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>
                <a:uFillTx/>
              </a:rPr>
              <a:pPr/>
              <a:t>16</a:t>
            </a:fld>
            <a:endParaRPr lang="es-AR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AR" dirty="0" smtClean="0"/>
              <a:t>Primero </a:t>
            </a:r>
            <a:r>
              <a:rPr lang="es-AR" dirty="0" err="1" smtClean="0"/>
              <a:t>contruir</a:t>
            </a:r>
            <a:r>
              <a:rPr lang="es-AR" dirty="0" smtClean="0"/>
              <a:t> el equipo, luego construir</a:t>
            </a:r>
            <a:r>
              <a:rPr lang="es-AR" baseline="0" dirty="0" smtClean="0"/>
              <a:t> el ambiente. El ambiente debe amoldarse al equipo y no al revés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La documentación es necesaria en su justa medida, demasiada es contraproducente, por la dificultad de mantenerla al día.</a:t>
            </a:r>
            <a:br>
              <a:rPr lang="es-AR" baseline="0" dirty="0" smtClean="0"/>
            </a:br>
            <a:r>
              <a:rPr lang="es-AR" baseline="0" dirty="0" smtClean="0"/>
              <a:t>“No producir documentación a menos que su necesidad sea inmediata y significativa”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Los mejores contratos son los que explicitan la forma en que el equipo de desarrollo y el cliente trabajarán conjuntamente, sin especificar requerimientos, + calendario + costos de forma fija. El éxito no depende del contrato sino del trabajo conjunto cliente-equipo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“Los planes no sirven, planificar es fundamental”. Asegurarse que los planes son flexibles. Planes detallados a corto plazo, globales a largo plazo</a:t>
            </a:r>
          </a:p>
          <a:p>
            <a:pPr marL="228600" indent="-228600">
              <a:buAutoNum type="arabicParenR"/>
            </a:pPr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/>
              <a:pPr/>
              <a:t>21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12502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Principios del Manifiesto Ágil</a:t>
            </a:r>
          </a:p>
          <a:p>
            <a:r>
              <a:rPr lang="es-AR" b="0" i="1" dirty="0" smtClean="0"/>
              <a:t>Seguimos estos principios:</a:t>
            </a:r>
          </a:p>
          <a:p>
            <a:r>
              <a:rPr lang="es-AR" b="0" dirty="0" smtClean="0"/>
              <a:t>*Nuestra mayor prioridad es satisfacer al cliente mediante la entrega temprana y continua de software con valor.</a:t>
            </a:r>
          </a:p>
          <a:p>
            <a:r>
              <a:rPr lang="es-AR" b="0" dirty="0" smtClean="0"/>
              <a:t>*Aceptamos que los requisitos cambien, incluso en etapas tardías del desarrollo. Los procesos Ágiles aprovechan el cambio para proporcionar ventaja competitiva al cliente.</a:t>
            </a:r>
          </a:p>
          <a:p>
            <a:r>
              <a:rPr lang="es-AR" b="0" dirty="0" smtClean="0"/>
              <a:t>*Entregamos software funcional frecuentemente, entre dos semanas y dos meses, con preferencia al periodo de tiempo más corto posible.</a:t>
            </a:r>
          </a:p>
          <a:p>
            <a:r>
              <a:rPr lang="es-AR" b="0" dirty="0" smtClean="0"/>
              <a:t>*Los responsables de negocio y los desarrolladores trabajamos juntos de forma cotidiana durante todo el proyecto.</a:t>
            </a:r>
          </a:p>
          <a:p>
            <a:r>
              <a:rPr lang="es-AR" b="0" dirty="0" smtClean="0"/>
              <a:t>*Los proyectos se desarrollan en torno a individuos motivados. Hay que darles el entorno y el apoyo que necesitan, y confiarles la ejecución del trabajo. </a:t>
            </a:r>
          </a:p>
          <a:p>
            <a:r>
              <a:rPr lang="es-AR" b="0" dirty="0" smtClean="0"/>
              <a:t>*El método más eficiente y efectivo de comunicar información al equipo de desarrollo y entre sus miembros es la conversación cara a cara.</a:t>
            </a:r>
          </a:p>
          <a:p>
            <a:r>
              <a:rPr lang="es-AR" b="0" dirty="0" smtClean="0"/>
              <a:t>*El software funcionando es la medida principal de progreso.</a:t>
            </a:r>
          </a:p>
          <a:p>
            <a:r>
              <a:rPr lang="es-AR" b="0" dirty="0" smtClean="0"/>
              <a:t>*Los procesos Ágiles promueven el desarrollo sostenible. Los promotores, desarrolladores y usuarios debemos ser capaces de mantener un ritmo constante de forma indefinida.</a:t>
            </a:r>
          </a:p>
          <a:p>
            <a:r>
              <a:rPr lang="es-AR" b="0" dirty="0" smtClean="0"/>
              <a:t>*La atención continua a la excelencia técnica y al buen diseño mejora la Agilidad.</a:t>
            </a:r>
          </a:p>
          <a:p>
            <a:r>
              <a:rPr lang="es-AR" b="0" dirty="0" smtClean="0"/>
              <a:t>*La simplicidad, o el arte de maximizar la cantidad de trabajo no realizado, es esencial.</a:t>
            </a:r>
          </a:p>
          <a:p>
            <a:r>
              <a:rPr lang="es-AR" b="0" dirty="0" smtClean="0"/>
              <a:t>*Las mejores arquitecturas, requisitos y diseños emergen de equipos auto-organizados.</a:t>
            </a:r>
          </a:p>
          <a:p>
            <a:r>
              <a:rPr lang="es-AR" b="0" dirty="0" smtClean="0"/>
              <a:t>*A intervalos regulares el equipo reflexiona sobre cómo ser más efectivo para a continuación ajustar y perfeccionar su comportamiento en consecuencia.</a:t>
            </a:r>
            <a:endParaRPr lang="es-A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/>
              <a:pPr/>
              <a:t>22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20016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" dirty="0" smtClean="0"/>
              <a:t>El código</a:t>
            </a:r>
            <a:r>
              <a:rPr lang="" baseline="0" dirty="0" smtClean="0"/>
              <a:t> es parte de la documentación.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/>
              <a:pPr/>
              <a:t>23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76507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: </a:t>
            </a:r>
          </a:p>
          <a:p>
            <a:r>
              <a:rPr lang="es-AR" dirty="0" smtClean="0"/>
              <a:t>Sprint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Planning</a:t>
            </a:r>
            <a:r>
              <a:rPr lang="es-AR" baseline="0" dirty="0" smtClean="0"/>
              <a:t> Meeting</a:t>
            </a:r>
          </a:p>
          <a:p>
            <a:r>
              <a:rPr lang="es-AR" baseline="0" dirty="0" smtClean="0"/>
              <a:t>Sprint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>
                <a:uFillTx/>
              </a:rPr>
              <a:pPr/>
              <a:t>24</a:t>
            </a:fld>
            <a:endParaRPr lang="es-AR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/>
              <a:pPr/>
              <a:t>25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59519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/>
              <a:pPr/>
              <a:t>26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67627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-36512" y="-27384"/>
            <a:ext cx="9180512" cy="6885384"/>
          </a:xfrm>
          <a:prstGeom prst="rect">
            <a:avLst/>
          </a:prstGeom>
          <a:gradFill rotWithShape="0">
            <a:gsLst>
              <a:gs pos="0">
                <a:srgbClr val="ECE8E7"/>
              </a:gs>
              <a:gs pos="100000">
                <a:srgbClr val="ECE8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es-AR">
              <a:uFillTx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9050"/>
            <a:ext cx="2487613" cy="9001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30879" y="1700808"/>
            <a:ext cx="8082243" cy="1470025"/>
          </a:xfrm>
        </p:spPr>
        <p:txBody>
          <a:bodyPr anchor="b"/>
          <a:lstStyle>
            <a:lvl1pPr marL="0" algn="ctr" defTabSz="914400" rtl="0" eaLnBrk="1" latinLnBrk="0" hangingPunct="1">
              <a:spcBef>
                <a:spcPct val="0"/>
              </a:spcBef>
              <a:buNone/>
              <a:defRPr kumimoji="0" lang="en-US" sz="4800" b="0" kern="1200" dirty="0">
                <a:solidFill>
                  <a:srgbClr val="B7383F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39552" y="3212976"/>
            <a:ext cx="8064896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 smtClean="0">
                <a:uFillTx/>
              </a:rPr>
              <a:t>Haga clic para modificar el estilo de subtítulo del patrón</a:t>
            </a:r>
            <a:endParaRPr kumimoji="0" lang="en-US" dirty="0">
              <a:uFillTx/>
            </a:endParaRPr>
          </a:p>
        </p:txBody>
      </p:sp>
      <p:sp>
        <p:nvSpPr>
          <p:cNvPr id="2" name="1 CuadroTexto"/>
          <p:cNvSpPr txBox="1">
            <a:spLocks/>
          </p:cNvSpPr>
          <p:nvPr userDrawn="1"/>
        </p:nvSpPr>
        <p:spPr>
          <a:xfrm>
            <a:off x="539552" y="5805264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2">
                    <a:lumMod val="25000"/>
                  </a:schemeClr>
                </a:solidFill>
                <a:uFillTx/>
                <a:latin typeface="Calibri" pitchFamily="34" charset="0"/>
                <a:cs typeface="Calibri" pitchFamily="34" charset="0"/>
              </a:rPr>
              <a:t>Análisis de Sistemas</a:t>
            </a:r>
          </a:p>
          <a:p>
            <a:r>
              <a:rPr lang="es-AR" sz="1200" dirty="0" smtClean="0">
                <a:solidFill>
                  <a:schemeClr val="bg2">
                    <a:lumMod val="25000"/>
                  </a:schemeClr>
                </a:solidFill>
                <a:uFillTx/>
                <a:latin typeface="Calibri" pitchFamily="34" charset="0"/>
                <a:cs typeface="Calibri" pitchFamily="34" charset="0"/>
              </a:rPr>
              <a:t>Plan 2008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6019800" y="6821488"/>
            <a:ext cx="3124200" cy="46037"/>
          </a:xfrm>
          <a:prstGeom prst="rect">
            <a:avLst/>
          </a:prstGeom>
          <a:solidFill>
            <a:srgbClr val="B7383F"/>
          </a:solidFill>
          <a:ln>
            <a:noFill/>
          </a:ln>
        </p:spPr>
        <p:txBody>
          <a:bodyPr wrap="none" anchor="ctr"/>
          <a:lstStyle/>
          <a:p>
            <a:endParaRPr lang="en-US" sz="2400">
              <a:uFillTx/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-27384"/>
            <a:ext cx="6588224" cy="936104"/>
          </a:xfrm>
        </p:spPr>
        <p:txBody>
          <a:bodyPr/>
          <a:lstStyle>
            <a:lvl1pPr algn="r">
              <a:defRPr>
                <a:solidFill>
                  <a:srgbClr val="A33853"/>
                </a:solidFill>
                <a:uFillTx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>
              <a:buFont typeface="Wingdings" pitchFamily="2" charset="2"/>
              <a:buChar char="§"/>
              <a:defRPr>
                <a:solidFill>
                  <a:schemeClr val="tx1"/>
                </a:solidFill>
                <a:uFillTx/>
                <a:latin typeface="+mj-lt"/>
              </a:defRPr>
            </a:lvl1pPr>
            <a:lvl2pPr>
              <a:defRPr>
                <a:solidFill>
                  <a:schemeClr val="tx1"/>
                </a:solidFill>
                <a:uFillTx/>
                <a:latin typeface="+mj-lt"/>
              </a:defRPr>
            </a:lvl2pPr>
            <a:lvl3pPr>
              <a:defRPr>
                <a:solidFill>
                  <a:schemeClr val="tx1"/>
                </a:solidFill>
                <a:uFillTx/>
                <a:latin typeface="+mj-lt"/>
              </a:defRPr>
            </a:lvl3pPr>
            <a:lvl4pPr>
              <a:defRPr>
                <a:solidFill>
                  <a:schemeClr val="tx1"/>
                </a:solidFill>
                <a:uFillTx/>
                <a:latin typeface="+mj-lt"/>
              </a:defRPr>
            </a:lvl4pPr>
            <a:lvl5pPr>
              <a:defRPr>
                <a:solidFill>
                  <a:schemeClr val="tx1"/>
                </a:solidFill>
                <a:uFillTx/>
                <a:latin typeface="+mj-lt"/>
              </a:defRPr>
            </a:lvl5pPr>
          </a:lstStyle>
          <a:p>
            <a:pPr lvl="0" eaLnBrk="1" latinLnBrk="0" hangingPunct="1"/>
            <a:r>
              <a:rPr lang="es-ES" dirty="0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>
                <a:uFillTx/>
              </a:rPr>
              <a:t>Segundo nivel</a:t>
            </a:r>
          </a:p>
          <a:p>
            <a:pPr lvl="2" eaLnBrk="1" latinLnBrk="0" hangingPunct="1"/>
            <a:r>
              <a:rPr lang="es-ES" dirty="0" smtClean="0">
                <a:uFillTx/>
              </a:rPr>
              <a:t>Tercer nivel</a:t>
            </a:r>
          </a:p>
          <a:p>
            <a:pPr lvl="3" eaLnBrk="1" latinLnBrk="0" hangingPunct="1"/>
            <a:r>
              <a:rPr lang="es-ES" dirty="0" smtClean="0">
                <a:uFillTx/>
              </a:rPr>
              <a:t>Cuarto nivel</a:t>
            </a:r>
          </a:p>
          <a:p>
            <a:pPr lvl="4" eaLnBrk="1" latinLnBrk="0" hangingPunct="1"/>
            <a:r>
              <a:rPr lang="es-ES" dirty="0" smtClean="0">
                <a:uFillTx/>
              </a:rPr>
              <a:t>Quinto nivel</a:t>
            </a:r>
            <a:endParaRPr kumimoji="0"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844824"/>
            <a:ext cx="7772400" cy="1498451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kumimoji="0" lang="en-US" sz="4800" b="0" kern="1200" dirty="0">
                <a:solidFill>
                  <a:srgbClr val="B7383F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>
            <a:normAutofit/>
          </a:bodyPr>
          <a:lstStyle>
            <a:lvl1pPr marL="64008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lang="es-ES" sz="2400" kern="1200" dirty="0" smtClean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</a:lstStyle>
          <a:p>
            <a:pPr lvl="0" eaLnBrk="1" latinLnBrk="0" hangingPunct="1"/>
            <a:r>
              <a:rPr kumimoji="0" lang="es-ES" dirty="0" smtClean="0">
                <a:uFillTx/>
              </a:rPr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>
                <a:uFillTx/>
              </a:rPr>
              <a:t>Haga clic para modificar el estilo de título del patrón</a:t>
            </a:r>
            <a:endParaRPr kumimoji="0" lang="en-US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4320480" cy="5112568"/>
          </a:xfrm>
        </p:spPr>
        <p:txBody>
          <a:bodyPr/>
          <a:lstStyle>
            <a:lvl1pPr>
              <a:defRPr sz="2000">
                <a:uFillTx/>
              </a:defRPr>
            </a:lvl1pPr>
            <a:lvl2pPr>
              <a:defRPr sz="1900">
                <a:uFillTx/>
              </a:defRPr>
            </a:lvl2pPr>
            <a:lvl3pPr>
              <a:defRPr sz="18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</a:lstStyle>
          <a:p>
            <a:pPr lvl="0" eaLnBrk="1" latinLnBrk="0" hangingPunct="1"/>
            <a:r>
              <a:rPr lang="es-ES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lang="es-ES" smtClean="0">
                <a:uFillTx/>
              </a:rPr>
              <a:t>Segundo nivel</a:t>
            </a:r>
          </a:p>
          <a:p>
            <a:pPr lvl="2" eaLnBrk="1" latinLnBrk="0" hangingPunct="1"/>
            <a:r>
              <a:rPr lang="es-ES" smtClean="0">
                <a:uFillTx/>
              </a:rPr>
              <a:t>Tercer nivel</a:t>
            </a:r>
          </a:p>
          <a:p>
            <a:pPr lvl="3" eaLnBrk="1" latinLnBrk="0" hangingPunct="1"/>
            <a:r>
              <a:rPr lang="es-ES" smtClean="0">
                <a:uFillTx/>
              </a:rPr>
              <a:t>Cuarto nivel</a:t>
            </a:r>
          </a:p>
          <a:p>
            <a:pPr lvl="4" eaLnBrk="1" latinLnBrk="0" hangingPunct="1"/>
            <a:r>
              <a:rPr lang="es-ES" smtClean="0">
                <a:uFillTx/>
              </a:rPr>
              <a:t>Quinto nivel</a:t>
            </a:r>
            <a:endParaRPr kumimoji="0" lang="en-US">
              <a:uFillTx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sz="half" idx="10"/>
          </p:nvPr>
        </p:nvSpPr>
        <p:spPr>
          <a:xfrm>
            <a:off x="4644008" y="1052736"/>
            <a:ext cx="4320480" cy="5112568"/>
          </a:xfrm>
        </p:spPr>
        <p:txBody>
          <a:bodyPr/>
          <a:lstStyle>
            <a:lvl1pPr>
              <a:defRPr sz="2000">
                <a:uFillTx/>
              </a:defRPr>
            </a:lvl1pPr>
            <a:lvl2pPr>
              <a:defRPr sz="1900">
                <a:uFillTx/>
              </a:defRPr>
            </a:lvl2pPr>
            <a:lvl3pPr>
              <a:defRPr sz="18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</a:lstStyle>
          <a:p>
            <a:pPr lvl="0" eaLnBrk="1" latinLnBrk="0" hangingPunct="1"/>
            <a:r>
              <a:rPr lang="es-ES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lang="es-ES" smtClean="0">
                <a:uFillTx/>
              </a:rPr>
              <a:t>Segundo nivel</a:t>
            </a:r>
          </a:p>
          <a:p>
            <a:pPr lvl="2" eaLnBrk="1" latinLnBrk="0" hangingPunct="1"/>
            <a:r>
              <a:rPr lang="es-ES" smtClean="0">
                <a:uFillTx/>
              </a:rPr>
              <a:t>Tercer nivel</a:t>
            </a:r>
          </a:p>
          <a:p>
            <a:pPr lvl="3" eaLnBrk="1" latinLnBrk="0" hangingPunct="1"/>
            <a:r>
              <a:rPr lang="es-ES" smtClean="0">
                <a:uFillTx/>
              </a:rPr>
              <a:t>Cuarto nivel</a:t>
            </a:r>
          </a:p>
          <a:p>
            <a:pPr lvl="4" eaLnBrk="1" latinLnBrk="0" hangingPunct="1"/>
            <a:r>
              <a:rPr lang="es-ES" smtClean="0">
                <a:uFillTx/>
              </a:rPr>
              <a:t>Quinto nivel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339752" y="-27384"/>
            <a:ext cx="6588224" cy="936104"/>
          </a:xfrm>
        </p:spPr>
        <p:txBody>
          <a:bodyPr/>
          <a:lstStyle>
            <a:lvl1pPr>
              <a:defRPr>
                <a:solidFill>
                  <a:srgbClr val="A33853"/>
                </a:solidFill>
                <a:uFillTx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uFillTx/>
              </a:rPr>
              <a:t>Haga clic para modificar el estilo de título del patrón</a:t>
            </a:r>
            <a:endParaRPr lang="en-US">
              <a:uFillTx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52400" y="6553200"/>
            <a:ext cx="3556489" cy="260350"/>
          </a:xfrm>
          <a:prstGeom prst="rect">
            <a:avLst/>
          </a:prstGeo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s-ES">
                <a:uFillTx/>
              </a:rPr>
              <a:t>Taller de Gestión de Proyectos - PDMC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E137008E-B99D-4FF4-A68E-56CA806DF682}" type="slidenum">
              <a:rPr lang="es-ES">
                <a:uFillTx/>
              </a:rPr>
              <a:pPr/>
              <a:t>‹Nº›</a:t>
            </a:fld>
            <a:endParaRPr lang="es-E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>
            <a:spLocks/>
          </p:cNvSpPr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36" name="35 Rectángulo"/>
          <p:cNvSpPr>
            <a:spLocks/>
          </p:cNvSpPr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37" name="36 Rectángulo"/>
          <p:cNvSpPr>
            <a:spLocks/>
          </p:cNvSpPr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8" name="37 Rectángulo"/>
          <p:cNvSpPr>
            <a:spLocks/>
          </p:cNvSpPr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9" name="38 Rectángulo"/>
          <p:cNvSpPr>
            <a:spLocks/>
          </p:cNvSpPr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40" name="39 Rectángulo"/>
          <p:cNvSpPr>
            <a:spLocks/>
          </p:cNvSpPr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199" y="1052736"/>
            <a:ext cx="8485909" cy="52337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>
                <a:uFillTx/>
              </a:rPr>
              <a:t>Segundo nivel</a:t>
            </a:r>
          </a:p>
          <a:p>
            <a:pPr lvl="2" eaLnBrk="1" latinLnBrk="0" hangingPunct="1"/>
            <a:r>
              <a:rPr kumimoji="0" lang="es-ES" dirty="0" smtClean="0">
                <a:uFillTx/>
              </a:rPr>
              <a:t>Tercer nivel</a:t>
            </a:r>
          </a:p>
          <a:p>
            <a:pPr lvl="3" eaLnBrk="1" latinLnBrk="0" hangingPunct="1"/>
            <a:r>
              <a:rPr kumimoji="0" lang="es-ES" dirty="0" smtClean="0">
                <a:uFillTx/>
              </a:rPr>
              <a:t>Cuarto nivel</a:t>
            </a:r>
          </a:p>
          <a:p>
            <a:pPr lvl="4" eaLnBrk="1" latinLnBrk="0" hangingPunct="1"/>
            <a:r>
              <a:rPr kumimoji="0" lang="es-ES" dirty="0" smtClean="0">
                <a:uFillTx/>
              </a:rPr>
              <a:t>Quinto nivel</a:t>
            </a:r>
            <a:endParaRPr kumimoji="0" lang="en-US" dirty="0">
              <a:uFillTx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uFillTx/>
              </a:defRPr>
            </a:lvl1pPr>
          </a:lstStyle>
          <a:p>
            <a:fld id="{132FADFE-3B8F-471C-ABF0-DBC7717ECBBC}" type="slidenum">
              <a:rPr lang="es-ES" smtClean="0">
                <a:uFillTx/>
              </a:rPr>
              <a:pPr/>
              <a:t>‹Nº›</a:t>
            </a:fld>
            <a:endParaRPr lang="es-ES">
              <a:uFillTx/>
            </a:endParaRPr>
          </a:p>
        </p:txBody>
      </p:sp>
      <p:sp>
        <p:nvSpPr>
          <p:cNvPr id="24" name="Text Box 1035"/>
          <p:cNvSpPr txBox="1">
            <a:spLocks noChangeArrowheads="1"/>
          </p:cNvSpPr>
          <p:nvPr userDrawn="1"/>
        </p:nvSpPr>
        <p:spPr bwMode="auto">
          <a:xfrm>
            <a:off x="0" y="6416675"/>
            <a:ext cx="2786063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3534" tIns="46767" rIns="93534" bIns="46767">
            <a:spAutoFit/>
          </a:bodyPr>
          <a:lstStyle>
            <a:defPPr>
              <a:defRPr lang="es-E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defTabSz="935038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es-AR" sz="900" b="1" i="0" dirty="0">
                <a:uFillTx/>
                <a:latin typeface="+mj-lt"/>
              </a:rPr>
              <a:t>UNIVERSIDAD TECNOLOGICA NACIONAL</a:t>
            </a:r>
          </a:p>
          <a:p>
            <a:pPr defTabSz="935038" fontAlgn="auto">
              <a:spcBef>
                <a:spcPct val="50000"/>
              </a:spcBef>
              <a:spcAft>
                <a:spcPts val="0"/>
              </a:spcAft>
              <a:defRPr>
                <a:uFillTx/>
              </a:defRPr>
            </a:pPr>
            <a:r>
              <a:rPr lang="es-AR" sz="900" b="1" i="0" dirty="0">
                <a:uFillTx/>
                <a:latin typeface="+mj-lt"/>
              </a:rPr>
              <a:t>Facultad Regional Buenos Aires</a:t>
            </a:r>
          </a:p>
        </p:txBody>
      </p:sp>
      <p:sp>
        <p:nvSpPr>
          <p:cNvPr id="25" name="2 Marcador de pie de página"/>
          <p:cNvSpPr>
            <a:spLocks noGrp="1"/>
          </p:cNvSpPr>
          <p:nvPr userDrawn="1"/>
        </p:nvSpPr>
        <p:spPr>
          <a:xfrm>
            <a:off x="3357554" y="6615138"/>
            <a:ext cx="2294566" cy="242886"/>
          </a:xfrm>
          <a:prstGeom prst="rect">
            <a:avLst/>
          </a:prstGeom>
        </p:spPr>
        <p:txBody>
          <a:bodyPr vert="horz"/>
          <a:lstStyle>
            <a:defPPr>
              <a:defRPr lang="es-E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b="0" dirty="0" smtClean="0">
                <a:uFillTx/>
                <a:latin typeface="+mj-lt"/>
              </a:rPr>
              <a:t>Análisis de Sistemas Plan</a:t>
            </a:r>
            <a:r>
              <a:rPr lang="es-AR" sz="1100" b="0" baseline="0" dirty="0" smtClean="0">
                <a:uFillTx/>
                <a:latin typeface="+mj-lt"/>
              </a:rPr>
              <a:t> 2008</a:t>
            </a:r>
            <a:endParaRPr lang="es-ES" sz="1100" b="0" dirty="0">
              <a:uFillTx/>
              <a:latin typeface="+mj-lt"/>
            </a:endParaRPr>
          </a:p>
        </p:txBody>
      </p:sp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0" y="-27384"/>
            <a:ext cx="9144000" cy="936104"/>
          </a:xfrm>
          <a:prstGeom prst="rect">
            <a:avLst/>
          </a:prstGeom>
          <a:gradFill rotWithShape="0">
            <a:gsLst>
              <a:gs pos="0">
                <a:srgbClr val="ECE8E7"/>
              </a:gs>
              <a:gs pos="100000">
                <a:srgbClr val="ECE8E7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es-AR">
              <a:uFillTx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2339752" y="-27384"/>
            <a:ext cx="6588224" cy="93610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25" y="97252"/>
            <a:ext cx="1898179" cy="6868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5 Marcador de número de diapositiva"/>
          <p:cNvSpPr txBox="1">
            <a:spLocks/>
          </p:cNvSpPr>
          <p:nvPr userDrawn="1"/>
        </p:nvSpPr>
        <p:spPr>
          <a:xfrm>
            <a:off x="8366720" y="6492240"/>
            <a:ext cx="762000" cy="365760"/>
          </a:xfrm>
          <a:prstGeom prst="rect">
            <a:avLst/>
          </a:prstGeom>
        </p:spPr>
        <p:txBody>
          <a:bodyPr/>
          <a:lstStyle>
            <a:defPPr>
              <a:defRPr lang="es-E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132FADFE-3B8F-471C-ABF0-DBC7717ECBBC}" type="slidenum">
              <a:rPr lang="es-ES" sz="1100" b="0" kern="120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rPr>
              <a:pPr/>
              <a:t>‹Nº›</a:t>
            </a:fld>
            <a:endParaRPr lang="es-ES" sz="1100" b="0" kern="1200" dirty="0">
              <a:solidFill>
                <a:schemeClr val="tx1"/>
              </a:solidFill>
              <a:uFillTx/>
              <a:latin typeface="+mj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marL="0" algn="r" defTabSz="914400" rtl="0" eaLnBrk="1" latinLnBrk="0" hangingPunct="1">
        <a:spcBef>
          <a:spcPct val="0"/>
        </a:spcBef>
        <a:buNone/>
        <a:defRPr kumimoji="0" lang="en-US" sz="2800" b="0" kern="1200" dirty="0">
          <a:solidFill>
            <a:srgbClr val="B7383F"/>
          </a:solidFill>
          <a:uFillTx/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Wingdings" pitchFamily="2" charset="2"/>
        <a:buChar char="§"/>
        <a:defRPr kumimoji="0" sz="2400" kern="1200">
          <a:solidFill>
            <a:schemeClr val="tx1"/>
          </a:solidFill>
          <a:uFillTx/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400" kern="1200">
          <a:solidFill>
            <a:schemeClr val="tx1"/>
          </a:solidFill>
          <a:uFillTx/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tx1"/>
          </a:solidFill>
          <a:uFillTx/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uFillTx/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uFillTx/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uFillTx/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uFillTx/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" TargetMode="External"/><Relationship Id="rId7" Type="http://schemas.openxmlformats.org/officeDocument/2006/relationships/hyperlink" Target="http://www.allaboutagi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minibooks/kanban-scrum-minibook" TargetMode="External"/><Relationship Id="rId5" Type="http://schemas.openxmlformats.org/officeDocument/2006/relationships/hyperlink" Target="http://www.infoq.com/minibooks/scrum-xp-from-the-trenches-2" TargetMode="External"/><Relationship Id="rId4" Type="http://schemas.openxmlformats.org/officeDocument/2006/relationships/hyperlink" Target="http://www.scrumguide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3600" dirty="0" smtClean="0">
                <a:uFillTx/>
              </a:rPr>
              <a:t>Ciclos de Vida</a:t>
            </a:r>
            <a:r>
              <a:rPr lang="es-AR" sz="3600" dirty="0" smtClean="0"/>
              <a:t/>
            </a:r>
            <a:br>
              <a:rPr lang="es-AR" sz="3600" dirty="0" smtClean="0"/>
            </a:br>
            <a:endParaRPr lang="es-AR" sz="3600" dirty="0">
              <a:uFillTx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472" y="3143248"/>
            <a:ext cx="8064896" cy="1752600"/>
          </a:xfrm>
        </p:spPr>
        <p:txBody>
          <a:bodyPr>
            <a:normAutofit/>
          </a:bodyPr>
          <a:lstStyle/>
          <a:p>
            <a:pPr algn="ctr"/>
            <a:r>
              <a:rPr lang="es-AR" sz="2400" dirty="0" smtClean="0">
                <a:uFillTx/>
              </a:rPr>
              <a:t>An</a:t>
            </a:r>
            <a:r>
              <a:rPr lang="es-AR" dirty="0" smtClean="0">
                <a:uFillTx/>
              </a:rPr>
              <a:t>álisis de Sistemas</a:t>
            </a:r>
            <a:endParaRPr lang="es-AR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1357322"/>
          </a:xfrm>
        </p:spPr>
        <p:txBody>
          <a:bodyPr/>
          <a:lstStyle/>
          <a:p>
            <a:r>
              <a:rPr lang="es-AR" dirty="0" smtClean="0"/>
              <a:t>Cascada con </a:t>
            </a:r>
            <a:r>
              <a:rPr lang="es-AR" dirty="0" err="1" smtClean="0"/>
              <a:t>subproyectos</a:t>
            </a:r>
            <a:r>
              <a:rPr lang="es-AR" dirty="0" smtClean="0"/>
              <a:t> (iterativo)</a:t>
            </a:r>
            <a:endParaRPr lang="es-AR" dirty="0" smtClean="0">
              <a:uFillTx/>
            </a:endParaRPr>
          </a:p>
        </p:txBody>
      </p:sp>
      <p:sp>
        <p:nvSpPr>
          <p:cNvPr id="9" name="8 Rectángulo"/>
          <p:cNvSpPr>
            <a:spLocks/>
          </p:cNvSpPr>
          <p:nvPr/>
        </p:nvSpPr>
        <p:spPr>
          <a:xfrm>
            <a:off x="7561566" y="5590380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PROBAR + IMPLEMENTAR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>
            <a:spLocks/>
          </p:cNvSpPr>
          <p:nvPr/>
        </p:nvSpPr>
        <p:spPr>
          <a:xfrm>
            <a:off x="6912478" y="3070100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DIS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10 Conector recto de flecha"/>
          <p:cNvCxnSpPr>
            <a:endCxn id="10" idx="1"/>
          </p:cNvCxnSpPr>
          <p:nvPr/>
        </p:nvCxnSpPr>
        <p:spPr>
          <a:xfrm flipV="1">
            <a:off x="6481446" y="3286124"/>
            <a:ext cx="43103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6481446" y="3430140"/>
            <a:ext cx="432048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>
            <a:spLocks/>
          </p:cNvSpPr>
          <p:nvPr/>
        </p:nvSpPr>
        <p:spPr>
          <a:xfrm>
            <a:off x="7597062" y="3574156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DES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8245134" y="3635531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 flipV="1">
            <a:off x="8245134" y="3779547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>
            <a:spLocks/>
          </p:cNvSpPr>
          <p:nvPr/>
        </p:nvSpPr>
        <p:spPr>
          <a:xfrm>
            <a:off x="8245134" y="4078212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PRU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>
            <a:spLocks/>
          </p:cNvSpPr>
          <p:nvPr/>
        </p:nvSpPr>
        <p:spPr>
          <a:xfrm>
            <a:off x="4825262" y="350214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DISEÑO ARQUITECTÓNICO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21 Rectángulo"/>
          <p:cNvSpPr>
            <a:spLocks/>
          </p:cNvSpPr>
          <p:nvPr/>
        </p:nvSpPr>
        <p:spPr>
          <a:xfrm>
            <a:off x="6660958" y="3862188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DIS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345542" y="3934196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22" idx="3"/>
          </p:cNvCxnSpPr>
          <p:nvPr/>
        </p:nvCxnSpPr>
        <p:spPr>
          <a:xfrm flipH="1" flipV="1">
            <a:off x="7345542" y="4078212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>
            <a:spLocks/>
          </p:cNvSpPr>
          <p:nvPr/>
        </p:nvSpPr>
        <p:spPr>
          <a:xfrm>
            <a:off x="7345542" y="4366244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DES</a:t>
            </a:r>
            <a:endParaRPr lang="es-AR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7993614" y="4427619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7993614" y="4571635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>
            <a:spLocks/>
          </p:cNvSpPr>
          <p:nvPr/>
        </p:nvSpPr>
        <p:spPr>
          <a:xfrm>
            <a:off x="7993614" y="4870300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PRU</a:t>
            </a:r>
            <a:endParaRPr lang="es-AR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Rectángulo"/>
          <p:cNvSpPr>
            <a:spLocks/>
          </p:cNvSpPr>
          <p:nvPr/>
        </p:nvSpPr>
        <p:spPr>
          <a:xfrm>
            <a:off x="5113294" y="4654276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DIS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797878" y="4726284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endCxn id="30" idx="3"/>
          </p:cNvCxnSpPr>
          <p:nvPr/>
        </p:nvCxnSpPr>
        <p:spPr>
          <a:xfrm flipH="1" flipV="1">
            <a:off x="5797878" y="4870300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>
            <a:spLocks/>
          </p:cNvSpPr>
          <p:nvPr/>
        </p:nvSpPr>
        <p:spPr>
          <a:xfrm>
            <a:off x="5797878" y="5158332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DES</a:t>
            </a:r>
            <a:endParaRPr lang="es-AR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6445950" y="5219707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H="1" flipV="1">
            <a:off x="6445950" y="5363723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>
            <a:spLocks/>
          </p:cNvSpPr>
          <p:nvPr/>
        </p:nvSpPr>
        <p:spPr>
          <a:xfrm>
            <a:off x="6445950" y="5662388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PRU</a:t>
            </a:r>
            <a:endParaRPr lang="es-AR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36 Conector recto de flecha"/>
          <p:cNvCxnSpPr>
            <a:stCxn id="22" idx="1"/>
          </p:cNvCxnSpPr>
          <p:nvPr/>
        </p:nvCxnSpPr>
        <p:spPr>
          <a:xfrm flipH="1">
            <a:off x="6481446" y="4078212"/>
            <a:ext cx="179512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481446" y="3934196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5329318" y="4294236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30" idx="0"/>
          </p:cNvCxnSpPr>
          <p:nvPr/>
        </p:nvCxnSpPr>
        <p:spPr>
          <a:xfrm flipV="1">
            <a:off x="5455586" y="4294236"/>
            <a:ext cx="17748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>
            <a:off x="7129518" y="5734396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6" idx="3"/>
          </p:cNvCxnSpPr>
          <p:nvPr/>
        </p:nvCxnSpPr>
        <p:spPr>
          <a:xfrm>
            <a:off x="7130534" y="5878412"/>
            <a:ext cx="431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8137630" y="530234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flipV="1">
            <a:off x="8065622" y="530234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8857710" y="4510260"/>
            <a:ext cx="0" cy="108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flipV="1">
            <a:off x="8785702" y="4510260"/>
            <a:ext cx="0" cy="108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7585316" y="3142108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 flipV="1">
            <a:off x="7585316" y="3286124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>
            <a:spLocks/>
          </p:cNvSpPr>
          <p:nvPr/>
        </p:nvSpPr>
        <p:spPr>
          <a:xfrm>
            <a:off x="68556" y="1857364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ESTUDIO</a:t>
            </a:r>
            <a:br>
              <a:rPr lang="es-AR" sz="1400" b="1" dirty="0" smtClean="0">
                <a:latin typeface="Calibri" pitchFamily="34" charset="0"/>
                <a:cs typeface="Calibri" pitchFamily="34" charset="0"/>
              </a:rPr>
            </a:br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PRELIM.</a:t>
            </a:r>
            <a:endParaRPr lang="es-AR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49 Rectángulo"/>
          <p:cNvSpPr>
            <a:spLocks/>
          </p:cNvSpPr>
          <p:nvPr/>
        </p:nvSpPr>
        <p:spPr>
          <a:xfrm>
            <a:off x="1131659" y="2374364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RELEVAM.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1190397" y="1918056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H="1" flipV="1">
            <a:off x="1116109" y="2060932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>
            <a:spLocks/>
          </p:cNvSpPr>
          <p:nvPr/>
        </p:nvSpPr>
        <p:spPr>
          <a:xfrm>
            <a:off x="2211696" y="2885176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ESTUDIO</a:t>
            </a:r>
            <a:br>
              <a:rPr lang="es-AR" sz="1400" b="1" dirty="0" smtClean="0">
                <a:latin typeface="Calibri" pitchFamily="34" charset="0"/>
                <a:cs typeface="Calibri" pitchFamily="34" charset="0"/>
              </a:rPr>
            </a:br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FACTIB.</a:t>
            </a:r>
            <a:endParaRPr lang="es-AR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8" name="57 Conector recto de flecha"/>
          <p:cNvCxnSpPr/>
          <p:nvPr/>
        </p:nvCxnSpPr>
        <p:spPr>
          <a:xfrm>
            <a:off x="2270434" y="2428868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flipH="1" flipV="1">
            <a:off x="2196146" y="2571744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"/>
          <p:cNvSpPr>
            <a:spLocks/>
          </p:cNvSpPr>
          <p:nvPr/>
        </p:nvSpPr>
        <p:spPr>
          <a:xfrm>
            <a:off x="3283266" y="3385242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ANALISIS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>
            <a:off x="3342004" y="2928934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H="1" flipV="1">
            <a:off x="3267716" y="3071810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4357686" y="3500438"/>
            <a:ext cx="428628" cy="3571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flipH="1" flipV="1">
            <a:off x="4357686" y="3857628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sz="4400" dirty="0" smtClean="0">
                <a:uFillTx/>
              </a:rPr>
              <a:t>Ciclos de Vida Incrementales</a:t>
            </a:r>
            <a:endParaRPr lang="es-AR" dirty="0" smtClean="0">
              <a:uFillTx/>
            </a:endParaRPr>
          </a:p>
        </p:txBody>
      </p:sp>
      <p:sp>
        <p:nvSpPr>
          <p:cNvPr id="28" name="2 Marcador de contenido"/>
          <p:cNvSpPr txBox="1">
            <a:spLocks/>
          </p:cNvSpPr>
          <p:nvPr/>
        </p:nvSpPr>
        <p:spPr>
          <a:xfrm>
            <a:off x="457199" y="2000240"/>
            <a:ext cx="8485909" cy="428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Caso particular de Ciclo de Vida Iterativo, que define diversas entregas del producto que agregan cada vez más valor productivo al Software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Desde la primer entrega el Software puede utilizarse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endParaRPr lang="es-AR" sz="3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1357322"/>
          </a:xfrm>
        </p:spPr>
        <p:txBody>
          <a:bodyPr/>
          <a:lstStyle/>
          <a:p>
            <a:r>
              <a:rPr lang="es-AR" dirty="0" smtClean="0"/>
              <a:t>Cascada Iterativo Incremental</a:t>
            </a:r>
            <a:endParaRPr lang="es-AR" dirty="0" smtClean="0">
              <a:uFillTx/>
            </a:endParaRPr>
          </a:p>
        </p:txBody>
      </p:sp>
      <p:sp>
        <p:nvSpPr>
          <p:cNvPr id="49" name="48 Rectángulo"/>
          <p:cNvSpPr>
            <a:spLocks/>
          </p:cNvSpPr>
          <p:nvPr/>
        </p:nvSpPr>
        <p:spPr>
          <a:xfrm>
            <a:off x="6516340" y="3214686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DIS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0" name="49 Conector recto de flecha"/>
          <p:cNvCxnSpPr>
            <a:endCxn id="49" idx="1"/>
          </p:cNvCxnSpPr>
          <p:nvPr/>
        </p:nvCxnSpPr>
        <p:spPr>
          <a:xfrm flipV="1">
            <a:off x="6085308" y="3430710"/>
            <a:ext cx="431032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>
            <a:off x="6085308" y="3574726"/>
            <a:ext cx="432048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"/>
          <p:cNvSpPr>
            <a:spLocks/>
          </p:cNvSpPr>
          <p:nvPr/>
        </p:nvSpPr>
        <p:spPr>
          <a:xfrm>
            <a:off x="7200924" y="3718742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DES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7" name="56 Conector recto de flecha"/>
          <p:cNvCxnSpPr/>
          <p:nvPr/>
        </p:nvCxnSpPr>
        <p:spPr>
          <a:xfrm>
            <a:off x="7848996" y="3780117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H="1" flipV="1">
            <a:off x="7848996" y="3924133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>
            <a:spLocks/>
          </p:cNvSpPr>
          <p:nvPr/>
        </p:nvSpPr>
        <p:spPr>
          <a:xfrm>
            <a:off x="7848996" y="4222798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PRU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59 Rectángulo"/>
          <p:cNvSpPr>
            <a:spLocks/>
          </p:cNvSpPr>
          <p:nvPr/>
        </p:nvSpPr>
        <p:spPr>
          <a:xfrm>
            <a:off x="4429124" y="364673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DISEÑO ARQUITECTÓNICO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60 Rectángulo"/>
          <p:cNvSpPr>
            <a:spLocks/>
          </p:cNvSpPr>
          <p:nvPr/>
        </p:nvSpPr>
        <p:spPr>
          <a:xfrm>
            <a:off x="6264820" y="4006774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DIS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>
            <a:off x="6949404" y="4078782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endCxn id="61" idx="3"/>
          </p:cNvCxnSpPr>
          <p:nvPr/>
        </p:nvCxnSpPr>
        <p:spPr>
          <a:xfrm flipH="1" flipV="1">
            <a:off x="6949404" y="4222798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Rectángulo"/>
          <p:cNvSpPr>
            <a:spLocks/>
          </p:cNvSpPr>
          <p:nvPr/>
        </p:nvSpPr>
        <p:spPr>
          <a:xfrm>
            <a:off x="6949404" y="4510830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DES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5" name="64 Conector recto de flecha"/>
          <p:cNvCxnSpPr/>
          <p:nvPr/>
        </p:nvCxnSpPr>
        <p:spPr>
          <a:xfrm>
            <a:off x="7597476" y="4572205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flipH="1" flipV="1">
            <a:off x="7597476" y="4716221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"/>
          <p:cNvSpPr>
            <a:spLocks/>
          </p:cNvSpPr>
          <p:nvPr/>
        </p:nvSpPr>
        <p:spPr>
          <a:xfrm>
            <a:off x="7597476" y="5014886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PRU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67 Rectángulo"/>
          <p:cNvSpPr>
            <a:spLocks/>
          </p:cNvSpPr>
          <p:nvPr/>
        </p:nvSpPr>
        <p:spPr>
          <a:xfrm>
            <a:off x="4717156" y="4798862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DIS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9" name="68 Conector recto de flecha"/>
          <p:cNvCxnSpPr/>
          <p:nvPr/>
        </p:nvCxnSpPr>
        <p:spPr>
          <a:xfrm>
            <a:off x="5401740" y="4870870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68" idx="3"/>
          </p:cNvCxnSpPr>
          <p:nvPr/>
        </p:nvCxnSpPr>
        <p:spPr>
          <a:xfrm flipH="1" flipV="1">
            <a:off x="5401740" y="5014886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Rectángulo"/>
          <p:cNvSpPr>
            <a:spLocks/>
          </p:cNvSpPr>
          <p:nvPr/>
        </p:nvSpPr>
        <p:spPr>
          <a:xfrm>
            <a:off x="5401740" y="5302918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DES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6049812" y="5364293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flipH="1" flipV="1">
            <a:off x="6049812" y="5508309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"/>
          <p:cNvSpPr>
            <a:spLocks/>
          </p:cNvSpPr>
          <p:nvPr/>
        </p:nvSpPr>
        <p:spPr>
          <a:xfrm>
            <a:off x="6049812" y="5806974"/>
            <a:ext cx="684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PRU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5" name="74 Conector recto de flecha"/>
          <p:cNvCxnSpPr>
            <a:stCxn id="61" idx="1"/>
          </p:cNvCxnSpPr>
          <p:nvPr/>
        </p:nvCxnSpPr>
        <p:spPr>
          <a:xfrm flipH="1">
            <a:off x="6085308" y="4222798"/>
            <a:ext cx="179512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>
            <a:off x="6085308" y="4078782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>
            <a:off x="4933180" y="4438822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68" idx="0"/>
          </p:cNvCxnSpPr>
          <p:nvPr/>
        </p:nvCxnSpPr>
        <p:spPr>
          <a:xfrm flipV="1">
            <a:off x="5059448" y="4438822"/>
            <a:ext cx="17748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7189178" y="3286694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H="1" flipV="1">
            <a:off x="7189178" y="3430710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8533580" y="4356181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flipH="1" flipV="1">
            <a:off x="8533580" y="4500197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>
            <a:spLocks/>
          </p:cNvSpPr>
          <p:nvPr/>
        </p:nvSpPr>
        <p:spPr>
          <a:xfrm>
            <a:off x="8425060" y="4798862"/>
            <a:ext cx="68458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IMP v1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83 Conector recto de flecha"/>
          <p:cNvCxnSpPr/>
          <p:nvPr/>
        </p:nvCxnSpPr>
        <p:spPr>
          <a:xfrm>
            <a:off x="8281044" y="5230910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H="1" flipV="1">
            <a:off x="8281044" y="5374926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Rectángulo"/>
          <p:cNvSpPr>
            <a:spLocks/>
          </p:cNvSpPr>
          <p:nvPr/>
        </p:nvSpPr>
        <p:spPr>
          <a:xfrm>
            <a:off x="8281044" y="5673591"/>
            <a:ext cx="68458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IMP v2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7" name="86 Conector recto de flecha"/>
          <p:cNvCxnSpPr/>
          <p:nvPr/>
        </p:nvCxnSpPr>
        <p:spPr>
          <a:xfrm>
            <a:off x="6733380" y="5868349"/>
            <a:ext cx="4320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 flipH="1" flipV="1">
            <a:off x="6733380" y="6012365"/>
            <a:ext cx="288032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Rectángulo"/>
          <p:cNvSpPr>
            <a:spLocks/>
          </p:cNvSpPr>
          <p:nvPr/>
        </p:nvSpPr>
        <p:spPr>
          <a:xfrm>
            <a:off x="6733380" y="6311030"/>
            <a:ext cx="68458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IMP v3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89 Rectángulo"/>
          <p:cNvSpPr>
            <a:spLocks/>
          </p:cNvSpPr>
          <p:nvPr/>
        </p:nvSpPr>
        <p:spPr>
          <a:xfrm>
            <a:off x="71406" y="1571612"/>
            <a:ext cx="823792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latin typeface="Calibri" pitchFamily="34" charset="0"/>
                <a:cs typeface="Calibri" pitchFamily="34" charset="0"/>
              </a:rPr>
              <a:t>ESTUDIO</a:t>
            </a:r>
            <a:br>
              <a:rPr lang="es-AR" sz="1200" b="1" dirty="0" smtClean="0">
                <a:latin typeface="Calibri" pitchFamily="34" charset="0"/>
                <a:cs typeface="Calibri" pitchFamily="34" charset="0"/>
              </a:rPr>
            </a:br>
            <a:r>
              <a:rPr lang="es-AR" sz="1200" b="1" dirty="0" smtClean="0">
                <a:latin typeface="Calibri" pitchFamily="34" charset="0"/>
                <a:cs typeface="Calibri" pitchFamily="34" charset="0"/>
              </a:rPr>
              <a:t>PRELIM.</a:t>
            </a:r>
            <a:endParaRPr lang="es-AR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90 Rectángulo"/>
          <p:cNvSpPr>
            <a:spLocks/>
          </p:cNvSpPr>
          <p:nvPr/>
        </p:nvSpPr>
        <p:spPr>
          <a:xfrm>
            <a:off x="1134509" y="2088612"/>
            <a:ext cx="823792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uFillTx/>
                <a:latin typeface="Calibri" pitchFamily="34" charset="0"/>
                <a:cs typeface="Calibri" pitchFamily="34" charset="0"/>
              </a:rPr>
              <a:t>RELEVAM</a:t>
            </a:r>
            <a:endParaRPr lang="es-AR" sz="12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2" name="91 Conector recto de flecha"/>
          <p:cNvCxnSpPr/>
          <p:nvPr/>
        </p:nvCxnSpPr>
        <p:spPr>
          <a:xfrm>
            <a:off x="976083" y="1632304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 rot="10800000">
            <a:off x="901795" y="1775180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Rectángulo"/>
          <p:cNvSpPr>
            <a:spLocks/>
          </p:cNvSpPr>
          <p:nvPr/>
        </p:nvSpPr>
        <p:spPr>
          <a:xfrm>
            <a:off x="2214546" y="2599424"/>
            <a:ext cx="823792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latin typeface="Calibri" pitchFamily="34" charset="0"/>
                <a:cs typeface="Calibri" pitchFamily="34" charset="0"/>
              </a:rPr>
              <a:t>ESTUDIO</a:t>
            </a:r>
            <a:br>
              <a:rPr lang="es-AR" sz="1200" b="1" dirty="0" smtClean="0">
                <a:latin typeface="Calibri" pitchFamily="34" charset="0"/>
                <a:cs typeface="Calibri" pitchFamily="34" charset="0"/>
              </a:rPr>
            </a:br>
            <a:r>
              <a:rPr lang="es-AR" sz="1200" b="1" dirty="0" smtClean="0">
                <a:latin typeface="Calibri" pitchFamily="34" charset="0"/>
                <a:cs typeface="Calibri" pitchFamily="34" charset="0"/>
              </a:rPr>
              <a:t>FACTIB.</a:t>
            </a:r>
            <a:endParaRPr lang="es-AR" sz="12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5" name="94 Conector recto de flecha"/>
          <p:cNvCxnSpPr/>
          <p:nvPr/>
        </p:nvCxnSpPr>
        <p:spPr>
          <a:xfrm>
            <a:off x="2056120" y="2143116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 rot="10800000">
            <a:off x="1981832" y="2285992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Rectángulo"/>
          <p:cNvSpPr>
            <a:spLocks/>
          </p:cNvSpPr>
          <p:nvPr/>
        </p:nvSpPr>
        <p:spPr>
          <a:xfrm>
            <a:off x="3286116" y="3099490"/>
            <a:ext cx="823792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uFillTx/>
                <a:latin typeface="Calibri" pitchFamily="34" charset="0"/>
                <a:cs typeface="Calibri" pitchFamily="34" charset="0"/>
              </a:rPr>
              <a:t>ANALISIS</a:t>
            </a:r>
            <a:endParaRPr lang="es-AR" sz="12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3127690" y="2643182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 rot="10800000">
            <a:off x="3053402" y="2786058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>
            <a:off x="4143372" y="3214686"/>
            <a:ext cx="428628" cy="3571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/>
          <p:nvPr/>
        </p:nvCxnSpPr>
        <p:spPr>
          <a:xfrm rot="10800000">
            <a:off x="4000497" y="3641033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sz="4400" dirty="0" smtClean="0">
                <a:uFillTx/>
              </a:rPr>
              <a:t>Ciclos de Vida Evolutivos</a:t>
            </a:r>
            <a:endParaRPr lang="es-AR" dirty="0" smtClean="0">
              <a:uFillTx/>
            </a:endParaRPr>
          </a:p>
        </p:txBody>
      </p:sp>
      <p:sp>
        <p:nvSpPr>
          <p:cNvPr id="28" name="2 Marcador de contenido"/>
          <p:cNvSpPr txBox="1">
            <a:spLocks/>
          </p:cNvSpPr>
          <p:nvPr/>
        </p:nvSpPr>
        <p:spPr>
          <a:xfrm>
            <a:off x="457199" y="2000240"/>
            <a:ext cx="8485909" cy="428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A medida que avanza el proyecto se van definiendo las nuevas iteraciones a realizarse que incrementarán el valor del producto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Al comienzo del proyecto no se conoce cuántas iteraciones se realizarán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14380"/>
          </a:xfrm>
        </p:spPr>
        <p:txBody>
          <a:bodyPr/>
          <a:lstStyle/>
          <a:p>
            <a:r>
              <a:rPr lang="es-AR" dirty="0" err="1" smtClean="0"/>
              <a:t>Prototipado</a:t>
            </a:r>
            <a:endParaRPr lang="es-AR" dirty="0" smtClean="0">
              <a:uFillTx/>
            </a:endParaRPr>
          </a:p>
        </p:txBody>
      </p:sp>
      <p:sp>
        <p:nvSpPr>
          <p:cNvPr id="90" name="89 Rectángulo"/>
          <p:cNvSpPr>
            <a:spLocks/>
          </p:cNvSpPr>
          <p:nvPr/>
        </p:nvSpPr>
        <p:spPr>
          <a:xfrm>
            <a:off x="1907704" y="2541534"/>
            <a:ext cx="5544616" cy="2880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1" name="90 Conector recto de flecha"/>
          <p:cNvCxnSpPr/>
          <p:nvPr/>
        </p:nvCxnSpPr>
        <p:spPr>
          <a:xfrm>
            <a:off x="1763688" y="1965470"/>
            <a:ext cx="792088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H="1" flipV="1">
            <a:off x="1763688" y="2253502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>
            <a:spLocks/>
          </p:cNvSpPr>
          <p:nvPr/>
        </p:nvSpPr>
        <p:spPr>
          <a:xfrm>
            <a:off x="395536" y="1821454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CONCEPTO INICIAL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93 Rectángulo"/>
          <p:cNvSpPr>
            <a:spLocks/>
          </p:cNvSpPr>
          <p:nvPr/>
        </p:nvSpPr>
        <p:spPr>
          <a:xfrm>
            <a:off x="4499992" y="3621654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CONSTRUIR PROTOTIPO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5" name="94 Conector recto de flecha"/>
          <p:cNvCxnSpPr/>
          <p:nvPr/>
        </p:nvCxnSpPr>
        <p:spPr>
          <a:xfrm>
            <a:off x="7452320" y="4989806"/>
            <a:ext cx="679884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 flipH="1" flipV="1">
            <a:off x="7452320" y="5277838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Rectángulo"/>
          <p:cNvSpPr>
            <a:spLocks/>
          </p:cNvSpPr>
          <p:nvPr/>
        </p:nvSpPr>
        <p:spPr>
          <a:xfrm>
            <a:off x="7164288" y="556587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COMPLETAR Y ENTREGAR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97 Rombo"/>
          <p:cNvSpPr>
            <a:spLocks/>
          </p:cNvSpPr>
          <p:nvPr/>
        </p:nvSpPr>
        <p:spPr>
          <a:xfrm>
            <a:off x="6084168" y="4485750"/>
            <a:ext cx="792088" cy="6314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uFillTx/>
                <a:latin typeface="Calibri" pitchFamily="34" charset="0"/>
                <a:cs typeface="Calibri" pitchFamily="34" charset="0"/>
              </a:rPr>
              <a:t>OK?</a:t>
            </a:r>
            <a:endParaRPr lang="es-AR" sz="1400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9" name="98 Forma"/>
          <p:cNvCxnSpPr>
            <a:stCxn id="94" idx="3"/>
            <a:endCxn id="98" idx="0"/>
          </p:cNvCxnSpPr>
          <p:nvPr/>
        </p:nvCxnSpPr>
        <p:spPr>
          <a:xfrm>
            <a:off x="5859760" y="4017698"/>
            <a:ext cx="620452" cy="46805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23 Conector angular"/>
          <p:cNvCxnSpPr>
            <a:stCxn id="98" idx="1"/>
            <a:endCxn id="104" idx="2"/>
          </p:cNvCxnSpPr>
          <p:nvPr/>
        </p:nvCxnSpPr>
        <p:spPr>
          <a:xfrm rot="10800000">
            <a:off x="3451684" y="3621655"/>
            <a:ext cx="2632484" cy="117982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98" idx="3"/>
          </p:cNvCxnSpPr>
          <p:nvPr/>
        </p:nvCxnSpPr>
        <p:spPr>
          <a:xfrm>
            <a:off x="6876256" y="4801477"/>
            <a:ext cx="576064" cy="188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CuadroTexto"/>
          <p:cNvSpPr txBox="1">
            <a:spLocks/>
          </p:cNvSpPr>
          <p:nvPr/>
        </p:nvSpPr>
        <p:spPr>
          <a:xfrm>
            <a:off x="4860032" y="477378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NO</a:t>
            </a:r>
            <a:endParaRPr lang="es-AR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102 CuadroTexto"/>
          <p:cNvSpPr txBox="1">
            <a:spLocks/>
          </p:cNvSpPr>
          <p:nvPr/>
        </p:nvSpPr>
        <p:spPr>
          <a:xfrm>
            <a:off x="6948264" y="44857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SI</a:t>
            </a:r>
            <a:endParaRPr lang="es-AR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103 Rectángulo"/>
          <p:cNvSpPr>
            <a:spLocks/>
          </p:cNvSpPr>
          <p:nvPr/>
        </p:nvSpPr>
        <p:spPr>
          <a:xfrm>
            <a:off x="2771800" y="2829566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SELECCIONAR PROTOTIPO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5" name="104 Conector recto de flecha"/>
          <p:cNvCxnSpPr/>
          <p:nvPr/>
        </p:nvCxnSpPr>
        <p:spPr>
          <a:xfrm>
            <a:off x="4067944" y="3045590"/>
            <a:ext cx="792088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>
            <a:spLocks/>
          </p:cNvSpPr>
          <p:nvPr/>
        </p:nvSpPr>
        <p:spPr>
          <a:xfrm>
            <a:off x="2627784" y="2181494"/>
            <a:ext cx="48245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>
                <a:uFillTx/>
                <a:latin typeface="Calibri" pitchFamily="34" charset="0"/>
                <a:cs typeface="Calibri" pitchFamily="34" charset="0"/>
              </a:rPr>
              <a:t>Subciclo</a:t>
            </a:r>
            <a:r>
              <a:rPr lang="es-AR" sz="1600" dirty="0" smtClean="0">
                <a:uFillTx/>
                <a:latin typeface="Calibri" pitchFamily="34" charset="0"/>
                <a:cs typeface="Calibri" pitchFamily="34" charset="0"/>
              </a:rPr>
              <a:t> de </a:t>
            </a:r>
            <a:r>
              <a:rPr lang="es-AR" sz="1600" dirty="0" err="1" smtClean="0">
                <a:uFillTx/>
                <a:latin typeface="Calibri" pitchFamily="34" charset="0"/>
                <a:cs typeface="Calibri" pitchFamily="34" charset="0"/>
              </a:rPr>
              <a:t>Prototipado</a:t>
            </a:r>
            <a:r>
              <a:rPr lang="es-AR" sz="1600" dirty="0" smtClean="0">
                <a:uFillTx/>
                <a:latin typeface="Calibri" pitchFamily="34" charset="0"/>
                <a:cs typeface="Calibri" pitchFamily="34" charset="0"/>
              </a:rPr>
              <a:t> (Especificación requerimientos)</a:t>
            </a:r>
            <a:endParaRPr lang="es-AR" sz="1600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106 CuadroTexto"/>
          <p:cNvSpPr txBox="1">
            <a:spLocks/>
          </p:cNvSpPr>
          <p:nvPr/>
        </p:nvSpPr>
        <p:spPr>
          <a:xfrm>
            <a:off x="6444208" y="390968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uFillTx/>
                <a:latin typeface="Calibri" pitchFamily="34" charset="0"/>
                <a:cs typeface="Calibri" pitchFamily="34" charset="0"/>
              </a:rPr>
              <a:t>FEEDBACK USUARIO</a:t>
            </a:r>
            <a:endParaRPr lang="es-AR" sz="1400" dirty="0"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sz="4400" dirty="0" err="1" smtClean="0"/>
              <a:t>Prototipado</a:t>
            </a:r>
            <a:r>
              <a:rPr lang="es-AR" sz="4400" dirty="0" smtClean="0"/>
              <a:t> – Tipos</a:t>
            </a:r>
            <a:endParaRPr lang="es-AR" dirty="0" smtClean="0">
              <a:uFillTx/>
            </a:endParaRPr>
          </a:p>
        </p:txBody>
      </p:sp>
      <p:sp>
        <p:nvSpPr>
          <p:cNvPr id="28" name="2 Marcador de contenido"/>
          <p:cNvSpPr txBox="1">
            <a:spLocks/>
          </p:cNvSpPr>
          <p:nvPr/>
        </p:nvSpPr>
        <p:spPr>
          <a:xfrm>
            <a:off x="457199" y="2000240"/>
            <a:ext cx="8485909" cy="428628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s-AR" sz="3200" b="1" dirty="0" err="1" smtClean="0">
                <a:latin typeface="Calibri" pitchFamily="34" charset="0"/>
                <a:cs typeface="Calibri" pitchFamily="34" charset="0"/>
              </a:rPr>
              <a:t>Prototipado</a:t>
            </a:r>
            <a:r>
              <a:rPr lang="es-AR" sz="3200" b="1" dirty="0" smtClean="0">
                <a:latin typeface="Calibri" pitchFamily="34" charset="0"/>
                <a:cs typeface="Calibri" pitchFamily="34" charset="0"/>
              </a:rPr>
              <a:t> Evolutivo (propiamente dicho)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Cuando el prototipo se considera aceptable se refina y se entrega como producto terminado (no recomendado)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b="1" dirty="0" err="1" smtClean="0">
                <a:latin typeface="Calibri" pitchFamily="34" charset="0"/>
                <a:cs typeface="Calibri" pitchFamily="34" charset="0"/>
              </a:rPr>
              <a:t>Prototipado</a:t>
            </a:r>
            <a:r>
              <a:rPr lang="es-A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3200" b="1" dirty="0" err="1" smtClean="0">
                <a:latin typeface="Calibri" pitchFamily="34" charset="0"/>
                <a:cs typeface="Calibri" pitchFamily="34" charset="0"/>
              </a:rPr>
              <a:t>Deshechable</a:t>
            </a:r>
            <a:endParaRPr lang="es-AR" sz="3200" b="1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Cuando el prototipo se considera aceptable se destruye y se desarrolla un producto con un proceso orientado a la calidad, utilizando el conocimiento obtenido por la interacción del usuario con el prototipo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3.bp.blogspot.com/-GB306Hwl2As/TaIaFW7kkNI/AAAAAAAAAAQ/dYdnJD_xmEU/s1600/ESPIR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17" y="1214422"/>
            <a:ext cx="7744315" cy="52107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48" y="1000108"/>
            <a:ext cx="2143140" cy="714380"/>
          </a:xfrm>
        </p:spPr>
        <p:txBody>
          <a:bodyPr/>
          <a:lstStyle/>
          <a:p>
            <a:r>
              <a:rPr lang="es-AR" dirty="0" smtClean="0"/>
              <a:t>Espiral</a:t>
            </a:r>
            <a:endParaRPr lang="es-AR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sz="4400" dirty="0" smtClean="0">
                <a:uFillTx/>
              </a:rPr>
              <a:t>Espiral	</a:t>
            </a:r>
            <a:endParaRPr lang="es-AR" dirty="0" smtClean="0">
              <a:uFillTx/>
            </a:endParaRPr>
          </a:p>
        </p:txBody>
      </p:sp>
      <p:sp>
        <p:nvSpPr>
          <p:cNvPr id="28" name="2 Marcador de contenido"/>
          <p:cNvSpPr txBox="1">
            <a:spLocks/>
          </p:cNvSpPr>
          <p:nvPr/>
        </p:nvSpPr>
        <p:spPr>
          <a:xfrm>
            <a:off x="457199" y="2000240"/>
            <a:ext cx="8485909" cy="428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Orientado a Riesgos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Cada ciclo es una “cascada” que agrega valor sobre el producto SW o sus artefactos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Luego de cada ciclo de espiral, se evalúa la conveniencia de realizar un nuevo ciclo: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Cuál es el riesgo de realizarlo?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Cuál es el beneficio potencial de realizarlo?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sz="4400" dirty="0" smtClean="0">
                <a:uFillTx/>
              </a:rPr>
              <a:t>Administración del Riesgo	</a:t>
            </a:r>
            <a:endParaRPr lang="es-AR" dirty="0" smtClean="0">
              <a:uFillTx/>
            </a:endParaRPr>
          </a:p>
        </p:txBody>
      </p:sp>
      <p:sp>
        <p:nvSpPr>
          <p:cNvPr id="28" name="2 Marcador de contenido"/>
          <p:cNvSpPr txBox="1">
            <a:spLocks/>
          </p:cNvSpPr>
          <p:nvPr/>
        </p:nvSpPr>
        <p:spPr>
          <a:xfrm>
            <a:off x="457199" y="2000240"/>
            <a:ext cx="8485909" cy="428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Elementos que componen al Riesgo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Probabilidad de ocurrencia de un problema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Impacto en caso de ocurrir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Exposición = Probabilidad x Impacto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Se procura disminuir la Exposición de los riesgos con mayor valor mediante planes de: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Mitigación: Disminuir Probabilidad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Contingencia: Reducir Impacto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yaqui.mxl.uabc.mx/~molguin/as/RUP_files/image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80513"/>
            <a:ext cx="7321495" cy="506319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000108"/>
            <a:ext cx="7772400" cy="714380"/>
          </a:xfrm>
        </p:spPr>
        <p:txBody>
          <a:bodyPr/>
          <a:lstStyle/>
          <a:p>
            <a:r>
              <a:rPr lang="es-AR" dirty="0" smtClean="0"/>
              <a:t>Proceso Unificado (OO)</a:t>
            </a:r>
            <a:endParaRPr lang="es-AR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Contenido</a:t>
            </a:r>
            <a:endParaRPr lang="en-US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>
                <a:uFillTx/>
              </a:rPr>
              <a:t>Ciclos de Vida: </a:t>
            </a:r>
            <a:r>
              <a:rPr lang="es-AR" dirty="0" err="1" smtClean="0">
                <a:uFillTx/>
              </a:rPr>
              <a:t>Defincio</a:t>
            </a:r>
            <a:r>
              <a:rPr lang="es-AR" dirty="0" err="1" smtClean="0"/>
              <a:t>nes</a:t>
            </a:r>
            <a:r>
              <a:rPr lang="es-AR" dirty="0" smtClean="0"/>
              <a:t> y Concepto</a:t>
            </a:r>
            <a:endParaRPr lang="es-AR" dirty="0" smtClean="0">
              <a:uFillTx/>
            </a:endParaRPr>
          </a:p>
          <a:p>
            <a:r>
              <a:rPr lang="es-ES" dirty="0" smtClean="0">
                <a:uFillTx/>
              </a:rPr>
              <a:t>Ciclos de Vida</a:t>
            </a:r>
          </a:p>
          <a:p>
            <a:pPr lvl="1"/>
            <a:r>
              <a:rPr lang="es-ES" dirty="0" smtClean="0"/>
              <a:t>Prueba y Error</a:t>
            </a:r>
          </a:p>
          <a:p>
            <a:pPr lvl="1"/>
            <a:r>
              <a:rPr lang="es-ES" dirty="0" smtClean="0">
                <a:uFillTx/>
              </a:rPr>
              <a:t>Cascada Puro</a:t>
            </a:r>
          </a:p>
          <a:p>
            <a:pPr lvl="1"/>
            <a:r>
              <a:rPr lang="es-ES" dirty="0" smtClean="0"/>
              <a:t>Ciclos de Vida Iterativos</a:t>
            </a:r>
          </a:p>
          <a:p>
            <a:pPr lvl="2"/>
            <a:r>
              <a:rPr lang="es-ES" dirty="0" smtClean="0">
                <a:uFillTx/>
              </a:rPr>
              <a:t>Cascada con </a:t>
            </a:r>
            <a:r>
              <a:rPr lang="es-ES" dirty="0" err="1" smtClean="0">
                <a:uFillTx/>
              </a:rPr>
              <a:t>Subproyectos</a:t>
            </a:r>
            <a:endParaRPr lang="es-ES" dirty="0" smtClean="0">
              <a:uFillTx/>
            </a:endParaRPr>
          </a:p>
          <a:p>
            <a:pPr lvl="1"/>
            <a:r>
              <a:rPr lang="es-ES" dirty="0" smtClean="0"/>
              <a:t>Ciclos de Vida Incrementales</a:t>
            </a:r>
          </a:p>
          <a:p>
            <a:pPr lvl="2"/>
            <a:r>
              <a:rPr lang="es-ES" dirty="0" smtClean="0">
                <a:uFillTx/>
              </a:rPr>
              <a:t>Cascada Iterativo Incremental</a:t>
            </a:r>
          </a:p>
          <a:p>
            <a:pPr lvl="1"/>
            <a:r>
              <a:rPr lang="es-ES" dirty="0" smtClean="0"/>
              <a:t>Ciclos de Vida Evolutivos</a:t>
            </a:r>
          </a:p>
          <a:p>
            <a:pPr lvl="2"/>
            <a:r>
              <a:rPr lang="es-ES" dirty="0" err="1" smtClean="0">
                <a:uFillTx/>
              </a:rPr>
              <a:t>Prototipado</a:t>
            </a:r>
            <a:endParaRPr lang="es-ES" dirty="0" smtClean="0">
              <a:uFillTx/>
            </a:endParaRPr>
          </a:p>
          <a:p>
            <a:pPr lvl="2"/>
            <a:r>
              <a:rPr lang="es-ES" dirty="0" smtClean="0"/>
              <a:t>Espiral</a:t>
            </a:r>
          </a:p>
          <a:p>
            <a:r>
              <a:rPr lang="es-ES" dirty="0" smtClean="0">
                <a:uFillTx/>
              </a:rPr>
              <a:t>Proceso Unificado</a:t>
            </a:r>
          </a:p>
          <a:p>
            <a:r>
              <a:rPr lang="es-ES" dirty="0" smtClean="0"/>
              <a:t>Metodologías Ágiles</a:t>
            </a:r>
          </a:p>
          <a:p>
            <a:pPr lvl="1"/>
            <a:r>
              <a:rPr lang="es-ES" dirty="0" err="1" smtClean="0">
                <a:uFillTx/>
              </a:rPr>
              <a:t>Scrum</a:t>
            </a:r>
            <a:endParaRPr lang="es-AR" dirty="0" smtClean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66720" y="6492240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>
                <a:uFillTx/>
              </a:rPr>
              <a:pPr/>
              <a:t>2</a:t>
            </a:fld>
            <a:endParaRPr lang="es-ES" dirty="0"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sz="4400" dirty="0" smtClean="0"/>
              <a:t>Proceso Unificado (OO)</a:t>
            </a:r>
            <a:endParaRPr lang="es-AR" dirty="0" smtClean="0">
              <a:uFillTx/>
            </a:endParaRPr>
          </a:p>
        </p:txBody>
      </p:sp>
      <p:sp>
        <p:nvSpPr>
          <p:cNvPr id="28" name="2 Marcador de contenido"/>
          <p:cNvSpPr txBox="1">
            <a:spLocks/>
          </p:cNvSpPr>
          <p:nvPr/>
        </p:nvSpPr>
        <p:spPr>
          <a:xfrm>
            <a:off x="457199" y="2000240"/>
            <a:ext cx="8485909" cy="428628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NO es un Ciclo de Vida, sino un “Modelo de Proceso”, ya que además de las estados del ciclo de vida define actividades, técnicas, herramientas, modelos, equipos de trabajo, roles, </a:t>
            </a:r>
            <a:r>
              <a:rPr lang="es-AR" sz="3200" dirty="0" err="1" smtClean="0">
                <a:latin typeface="Calibri" pitchFamily="34" charset="0"/>
                <a:cs typeface="Calibri" pitchFamily="34" charset="0"/>
              </a:rPr>
              <a:t>etc</a:t>
            </a:r>
            <a:r>
              <a:rPr lang="es-AR" sz="32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Sirve únicamente para proyectos que sigan la metodología OO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Dirigida por “Casos de Uso”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Las fases representan un “cascada puro”: I&gt;E&gt;C&gt;T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Dentro de cada fase hay un ciclo de vida evolutivo</a:t>
            </a:r>
          </a:p>
          <a:p>
            <a:pPr marL="514350" indent="-514350">
              <a:buFont typeface="Arial" pitchFamily="34" charset="0"/>
              <a:buChar char="•"/>
            </a:pPr>
            <a:endParaRPr lang="es-AR" sz="3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908720"/>
            <a:ext cx="8496944" cy="936104"/>
          </a:xfrm>
        </p:spPr>
        <p:txBody>
          <a:bodyPr/>
          <a:lstStyle/>
          <a:p>
            <a:pPr algn="ctr"/>
            <a:r>
              <a:rPr lang="es-AR" dirty="0"/>
              <a:t>Manifiesto para el Desarrollo Ágil de </a:t>
            </a:r>
            <a:r>
              <a:rPr lang="es-AR" sz="3200" dirty="0" smtClean="0"/>
              <a:t>Software</a:t>
            </a:r>
            <a:r>
              <a:rPr lang="es-AR" dirty="0"/>
              <a:t/>
            </a:r>
            <a:br>
              <a:rPr lang="es-AR" dirty="0"/>
            </a:b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66720" y="6492240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772816"/>
            <a:ext cx="8691588" cy="44644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AR" sz="2000" dirty="0" smtClean="0"/>
              <a:t>Estamos </a:t>
            </a:r>
            <a:r>
              <a:rPr lang="es-AR" sz="2000" dirty="0"/>
              <a:t>descubriendo formas mejores de desarrollar </a:t>
            </a:r>
            <a:r>
              <a:rPr lang="es-AR" sz="2000" dirty="0" smtClean="0"/>
              <a:t>software tanto por </a:t>
            </a:r>
            <a:r>
              <a:rPr lang="es-AR" sz="2000" dirty="0"/>
              <a:t>nuestra propia experiencia como </a:t>
            </a:r>
            <a:r>
              <a:rPr lang="es-AR" sz="2000" dirty="0" smtClean="0"/>
              <a:t>ayudando </a:t>
            </a:r>
            <a:r>
              <a:rPr lang="es-AR" sz="2000" dirty="0"/>
              <a:t>a </a:t>
            </a:r>
            <a:r>
              <a:rPr lang="es-AR" sz="2000" dirty="0" smtClean="0"/>
              <a:t>terceros a que lo hagan. </a:t>
            </a:r>
            <a:r>
              <a:rPr lang="es-AR" sz="2000" dirty="0"/>
              <a:t>A través de este trabajo hemos aprendido a </a:t>
            </a:r>
            <a:r>
              <a:rPr lang="es-AR" sz="2000" dirty="0" smtClean="0"/>
              <a:t>valorar:</a:t>
            </a:r>
            <a:endParaRPr lang="es-AR" sz="2000" dirty="0"/>
          </a:p>
          <a:p>
            <a:endParaRPr lang="es-AR" sz="2000" dirty="0"/>
          </a:p>
          <a:p>
            <a:r>
              <a:rPr lang="es-AR" b="1" dirty="0"/>
              <a:t>Individuos e interacciones </a:t>
            </a:r>
            <a:r>
              <a:rPr lang="" b="1" dirty="0" smtClean="0"/>
              <a:t>   </a:t>
            </a:r>
            <a:r>
              <a:rPr lang="es-AR" sz="2000" dirty="0" smtClean="0"/>
              <a:t>sobre </a:t>
            </a:r>
            <a:r>
              <a:rPr lang="es-AR" sz="2000" dirty="0"/>
              <a:t>procesos y herramientas</a:t>
            </a:r>
          </a:p>
          <a:p>
            <a:r>
              <a:rPr lang="es-AR" b="1" dirty="0"/>
              <a:t>Software funcionando </a:t>
            </a:r>
            <a:r>
              <a:rPr lang="" b="1" dirty="0" smtClean="0"/>
              <a:t>          </a:t>
            </a:r>
            <a:r>
              <a:rPr lang="es-AR" sz="2000" dirty="0" smtClean="0"/>
              <a:t>sobre </a:t>
            </a:r>
            <a:r>
              <a:rPr lang="es-AR" sz="2000" dirty="0"/>
              <a:t>documentación extensiva</a:t>
            </a:r>
          </a:p>
          <a:p>
            <a:r>
              <a:rPr lang="es-AR" b="1" dirty="0"/>
              <a:t>Colaboración con el cliente</a:t>
            </a:r>
            <a:r>
              <a:rPr lang="es-AR" sz="2000" dirty="0"/>
              <a:t> </a:t>
            </a:r>
            <a:r>
              <a:rPr lang="" sz="2000" dirty="0" smtClean="0"/>
              <a:t>  </a:t>
            </a:r>
            <a:r>
              <a:rPr lang="es-AR" sz="2000" dirty="0" smtClean="0"/>
              <a:t>sobre </a:t>
            </a:r>
            <a:r>
              <a:rPr lang="es-AR" sz="2000" dirty="0"/>
              <a:t>negociación contractual</a:t>
            </a:r>
          </a:p>
          <a:p>
            <a:r>
              <a:rPr lang="es-AR" b="1" dirty="0"/>
              <a:t>Respuesta ante el cambio </a:t>
            </a:r>
            <a:r>
              <a:rPr lang="" b="1" dirty="0" smtClean="0"/>
              <a:t>    </a:t>
            </a:r>
            <a:r>
              <a:rPr lang="es-AR" sz="2000" dirty="0" smtClean="0"/>
              <a:t>sobre </a:t>
            </a:r>
            <a:r>
              <a:rPr lang="es-AR" sz="2000" dirty="0"/>
              <a:t>seguir un plan</a:t>
            </a:r>
          </a:p>
          <a:p>
            <a:endParaRPr lang="es-AR" sz="2000" dirty="0"/>
          </a:p>
          <a:p>
            <a:pPr marL="109728" indent="0">
              <a:buNone/>
            </a:pPr>
            <a:r>
              <a:rPr lang="es-AR" sz="2000" dirty="0" smtClean="0"/>
              <a:t>Esto es, aunque </a:t>
            </a:r>
            <a:r>
              <a:rPr lang="es-AR" sz="2000" dirty="0"/>
              <a:t>valoramos los elementos de la derecha, valoramos más los de la </a:t>
            </a:r>
            <a:r>
              <a:rPr lang="es-AR" sz="2000" dirty="0" smtClean="0"/>
              <a:t>izquierda.</a:t>
            </a:r>
            <a:endParaRPr lang="" sz="2000" dirty="0" smtClean="0"/>
          </a:p>
          <a:p>
            <a:pPr marL="109728" indent="0" algn="r">
              <a:buNone/>
            </a:pPr>
            <a:r>
              <a:rPr lang="" sz="2000" i="1" dirty="0" smtClean="0"/>
              <a:t>-</a:t>
            </a:r>
            <a:r>
              <a:rPr lang="es-AR" sz="2000" i="1" dirty="0" err="1" smtClean="0"/>
              <a:t>The</a:t>
            </a:r>
            <a:r>
              <a:rPr lang="es-AR" sz="2000" i="1" dirty="0" smtClean="0"/>
              <a:t> Agile Alliance</a:t>
            </a:r>
            <a:r>
              <a:rPr lang="" sz="2000" i="1" dirty="0" smtClean="0"/>
              <a:t> 2001</a:t>
            </a:r>
            <a:endParaRPr lang="es-AR" sz="2000" i="1" dirty="0" smtClean="0"/>
          </a:p>
          <a:p>
            <a:endParaRPr lang="es-A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39752" y="-27384"/>
            <a:ext cx="6588224" cy="93610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385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Metodologías Ágiles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rgbClr val="A3385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1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Pilares de Desarrollo Ágil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67" y="1556792"/>
            <a:ext cx="8485909" cy="4176464"/>
          </a:xfrm>
        </p:spPr>
        <p:txBody>
          <a:bodyPr/>
          <a:lstStyle/>
          <a:p>
            <a:r>
              <a:rPr lang="" dirty="0" smtClean="0"/>
              <a:t>Participación activa del cliente dentro del proyecto.</a:t>
            </a:r>
          </a:p>
          <a:p>
            <a:r>
              <a:rPr lang="" dirty="0" smtClean="0"/>
              <a:t>Equipos de desarrollo autogestinados y motivados.</a:t>
            </a:r>
          </a:p>
          <a:p>
            <a:r>
              <a:rPr lang="" dirty="0" smtClean="0"/>
              <a:t>Iteraciones rápidas de desarrollo, agregando siempre valor al producto final.</a:t>
            </a:r>
          </a:p>
          <a:p>
            <a:r>
              <a:rPr lang="" dirty="0" smtClean="0"/>
              <a:t>Aceptar el </a:t>
            </a:r>
            <a:r>
              <a:rPr lang="" u="sng" dirty="0" smtClean="0"/>
              <a:t>cambio</a:t>
            </a:r>
            <a:r>
              <a:rPr lang="" dirty="0" smtClean="0"/>
              <a:t> como parte del proyecto. Adaptarse entendiéndolo como ventaja competitiva.</a:t>
            </a:r>
          </a:p>
          <a:p>
            <a:r>
              <a:rPr lang="" dirty="0" smtClean="0"/>
              <a:t>El progreso se mide mediante software funcionando (la mayoría de las veces, entregado). </a:t>
            </a:r>
          </a:p>
          <a:p>
            <a:r>
              <a:rPr lang="" dirty="0" smtClean="0"/>
              <a:t>Enforcarse en soluciones simples: “Maximizar la cantidad de trabajo no realizado”</a:t>
            </a:r>
          </a:p>
          <a:p>
            <a:endParaRPr lang="" dirty="0" smtClean="0"/>
          </a:p>
          <a:p>
            <a:endParaRPr lang="" dirty="0" smtClean="0"/>
          </a:p>
          <a:p>
            <a:endParaRPr lang="" dirty="0" smtClean="0"/>
          </a:p>
          <a:p>
            <a:endParaRPr lang="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7931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Caracterísiticas Metodologías Ágiles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4784"/>
            <a:ext cx="8485909" cy="4801736"/>
          </a:xfrm>
        </p:spPr>
        <p:txBody>
          <a:bodyPr/>
          <a:lstStyle/>
          <a:p>
            <a:r>
              <a:rPr lang="" dirty="0" smtClean="0"/>
              <a:t>Uso de prototipos.</a:t>
            </a:r>
          </a:p>
          <a:p>
            <a:r>
              <a:rPr lang="" dirty="0" smtClean="0"/>
              <a:t>Iteraciones cortas (1-4 semanas).</a:t>
            </a:r>
          </a:p>
          <a:p>
            <a:r>
              <a:rPr lang="" dirty="0" smtClean="0"/>
              <a:t>Entrega continua.</a:t>
            </a:r>
          </a:p>
          <a:p>
            <a:r>
              <a:rPr lang="" dirty="0" smtClean="0"/>
              <a:t>Orientadas al producto final (funcionando).</a:t>
            </a:r>
          </a:p>
          <a:p>
            <a:r>
              <a:rPr lang="" dirty="0" smtClean="0"/>
              <a:t>Grupos de trabajo pequeños (≤10 personas).</a:t>
            </a:r>
          </a:p>
          <a:p>
            <a:r>
              <a:rPr lang="" dirty="0" smtClean="0"/>
              <a:t>Uso de herramientas modernas de comunicación, testing, control de cambios, desarrollo, etc.</a:t>
            </a:r>
          </a:p>
          <a:p>
            <a:pPr marL="109728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3078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000108"/>
            <a:ext cx="7772400" cy="714380"/>
          </a:xfrm>
        </p:spPr>
        <p:txBody>
          <a:bodyPr/>
          <a:lstStyle/>
          <a:p>
            <a:r>
              <a:rPr lang="es-AR" dirty="0" err="1" smtClean="0"/>
              <a:t>Scrum</a:t>
            </a:r>
            <a:endParaRPr lang="es-AR" dirty="0" smtClean="0">
              <a:uFillTx/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2368252" y="1824874"/>
            <a:ext cx="648072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3736404" y="2688970"/>
            <a:ext cx="648072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5104556" y="3553066"/>
            <a:ext cx="648072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>
            <a:spLocks/>
          </p:cNvSpPr>
          <p:nvPr/>
        </p:nvSpPr>
        <p:spPr>
          <a:xfrm>
            <a:off x="1000100" y="1680858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PRODUCT BACKLOG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Rectángulo"/>
          <p:cNvSpPr>
            <a:spLocks/>
          </p:cNvSpPr>
          <p:nvPr/>
        </p:nvSpPr>
        <p:spPr>
          <a:xfrm>
            <a:off x="2368252" y="2544954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SPRINT PLANNING MEETING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Rectángulo"/>
          <p:cNvSpPr>
            <a:spLocks/>
          </p:cNvSpPr>
          <p:nvPr/>
        </p:nvSpPr>
        <p:spPr>
          <a:xfrm>
            <a:off x="3736404" y="3409050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SPRINT BACKLOG</a:t>
            </a:r>
          </a:p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(2 -4 SEMANAS)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Rectángulo"/>
          <p:cNvSpPr>
            <a:spLocks/>
          </p:cNvSpPr>
          <p:nvPr/>
        </p:nvSpPr>
        <p:spPr>
          <a:xfrm>
            <a:off x="5104556" y="4273146"/>
            <a:ext cx="1359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SPRINT REVIEW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Rectángulo"/>
          <p:cNvSpPr>
            <a:spLocks/>
          </p:cNvSpPr>
          <p:nvPr/>
        </p:nvSpPr>
        <p:spPr>
          <a:xfrm>
            <a:off x="6472708" y="5137242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SPRINT RETROSPECTIVE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6472708" y="4417162"/>
            <a:ext cx="648072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>
            <a:spLocks/>
          </p:cNvSpPr>
          <p:nvPr/>
        </p:nvSpPr>
        <p:spPr>
          <a:xfrm>
            <a:off x="4024436" y="2760978"/>
            <a:ext cx="14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SPRINT GOAL</a:t>
            </a:r>
            <a:endParaRPr lang="es-AR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3 Forma libre"/>
          <p:cNvSpPr>
            <a:spLocks/>
          </p:cNvSpPr>
          <p:nvPr/>
        </p:nvSpPr>
        <p:spPr>
          <a:xfrm>
            <a:off x="4096444" y="4201139"/>
            <a:ext cx="486888" cy="360040"/>
          </a:xfrm>
          <a:custGeom>
            <a:avLst/>
            <a:gdLst>
              <a:gd name="connsiteX0" fmla="*/ 486888 w 486888"/>
              <a:gd name="connsiteY0" fmla="*/ 0 h 633351"/>
              <a:gd name="connsiteX1" fmla="*/ 213756 w 486888"/>
              <a:gd name="connsiteY1" fmla="*/ 629393 h 633351"/>
              <a:gd name="connsiteX2" fmla="*/ 0 w 486888"/>
              <a:gd name="connsiteY2" fmla="*/ 23751 h 6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88" h="633351">
                <a:moveTo>
                  <a:pt x="486888" y="0"/>
                </a:moveTo>
                <a:cubicBezTo>
                  <a:pt x="390896" y="312717"/>
                  <a:pt x="294904" y="625435"/>
                  <a:pt x="213756" y="629393"/>
                </a:cubicBezTo>
                <a:cubicBezTo>
                  <a:pt x="132608" y="633351"/>
                  <a:pt x="66304" y="328551"/>
                  <a:pt x="0" y="23751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14 CuadroTexto"/>
          <p:cNvSpPr txBox="1">
            <a:spLocks/>
          </p:cNvSpPr>
          <p:nvPr/>
        </p:nvSpPr>
        <p:spPr>
          <a:xfrm>
            <a:off x="2512268" y="4633186"/>
            <a:ext cx="239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DAILY SCRUM MEETING</a:t>
            </a:r>
          </a:p>
          <a:p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Cada 24 horas</a:t>
            </a:r>
          </a:p>
          <a:p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Duración: 15-30 </a:t>
            </a:r>
            <a:r>
              <a:rPr lang="es-AR" dirty="0" err="1" smtClean="0">
                <a:uFillTx/>
                <a:latin typeface="Calibri" pitchFamily="34" charset="0"/>
                <a:cs typeface="Calibri" pitchFamily="34" charset="0"/>
              </a:rPr>
              <a:t>mins</a:t>
            </a:r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.</a:t>
            </a:r>
            <a:endParaRPr lang="es-AR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5 CuadroTexto"/>
          <p:cNvSpPr txBox="1">
            <a:spLocks/>
          </p:cNvSpPr>
          <p:nvPr/>
        </p:nvSpPr>
        <p:spPr>
          <a:xfrm>
            <a:off x="5392588" y="355306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uFillTx/>
                <a:latin typeface="Calibri" pitchFamily="34" charset="0"/>
                <a:cs typeface="Calibri" pitchFamily="34" charset="0"/>
              </a:rPr>
              <a:t>SPRINT END</a:t>
            </a:r>
            <a:endParaRPr lang="es-AR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16 Forma"/>
          <p:cNvCxnSpPr>
            <a:stCxn id="11" idx="3"/>
            <a:endCxn id="7" idx="2"/>
          </p:cNvCxnSpPr>
          <p:nvPr/>
        </p:nvCxnSpPr>
        <p:spPr>
          <a:xfrm flipH="1" flipV="1">
            <a:off x="1679984" y="2472946"/>
            <a:ext cx="6376900" cy="3060340"/>
          </a:xfrm>
          <a:prstGeom prst="bentConnector4">
            <a:avLst>
              <a:gd name="adj1" fmla="val -3585"/>
              <a:gd name="adj2" fmla="val -18809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SCRUM - Roles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dirty="0" smtClean="0"/>
              <a:t>Roles</a:t>
            </a:r>
          </a:p>
          <a:p>
            <a:pPr lvl="1"/>
            <a:r>
              <a:rPr lang="" dirty="0" smtClean="0"/>
              <a:t>Product Owner</a:t>
            </a:r>
          </a:p>
          <a:p>
            <a:pPr lvl="2"/>
            <a:r>
              <a:rPr lang="" dirty="0" smtClean="0"/>
              <a:t>Responsable de maximizar el valor del producto y el trabajo del equipo de desarrollo.</a:t>
            </a:r>
          </a:p>
          <a:p>
            <a:pPr lvl="1"/>
            <a:r>
              <a:rPr lang="" dirty="0" smtClean="0"/>
              <a:t>Equipo de desarrollo</a:t>
            </a:r>
          </a:p>
          <a:p>
            <a:pPr lvl="2"/>
            <a:r>
              <a:rPr lang="" dirty="0" smtClean="0"/>
              <a:t>El tamaño justo para ser ágil en el trabajo, pero pudiendo agregar suficiente valor al producto final dentro de un Sprint.</a:t>
            </a:r>
          </a:p>
          <a:p>
            <a:pPr lvl="1"/>
            <a:r>
              <a:rPr lang="" dirty="0" smtClean="0"/>
              <a:t>Scrum Master</a:t>
            </a:r>
          </a:p>
          <a:p>
            <a:pPr lvl="2"/>
            <a:r>
              <a:rPr lang="" dirty="0" smtClean="0"/>
              <a:t>Responsable de conocer, comunicar y asegurar el correcto uso de las técnicas de SCRUM.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8141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048" y="-5561"/>
            <a:ext cx="3707904" cy="936104"/>
          </a:xfrm>
        </p:spPr>
        <p:txBody>
          <a:bodyPr/>
          <a:lstStyle/>
          <a:p>
            <a:r>
              <a:rPr lang="" dirty="0" smtClean="0"/>
              <a:t>Prácticas Ágiles</a:t>
            </a:r>
            <a:br>
              <a:rPr lang="" dirty="0" smtClean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340768"/>
            <a:ext cx="7848872" cy="3744416"/>
          </a:xfrm>
        </p:spPr>
        <p:txBody>
          <a:bodyPr/>
          <a:lstStyle/>
          <a:p>
            <a:r>
              <a:rPr lang="" dirty="0" smtClean="0"/>
              <a:t>Reuniones diarias (daily/standup meeting).</a:t>
            </a:r>
          </a:p>
          <a:p>
            <a:r>
              <a:rPr lang="" dirty="0" smtClean="0"/>
              <a:t>Desarrollo basado en tests (TDD)</a:t>
            </a:r>
          </a:p>
          <a:p>
            <a:r>
              <a:rPr lang="" dirty="0" smtClean="0"/>
              <a:t>Desarrollo basado en tests de aceptación de usuario (ATDD).</a:t>
            </a:r>
          </a:p>
          <a:p>
            <a:r>
              <a:rPr lang="" dirty="0" smtClean="0"/>
              <a:t>Integración continua (desarrollo evolutivo).</a:t>
            </a:r>
          </a:p>
          <a:p>
            <a:r>
              <a:rPr lang="" dirty="0" smtClean="0"/>
              <a:t>Peer programming. </a:t>
            </a:r>
          </a:p>
          <a:p>
            <a:r>
              <a:rPr lang="" dirty="0" smtClean="0"/>
              <a:t>Refactorización.</a:t>
            </a:r>
          </a:p>
          <a:p>
            <a:r>
              <a:rPr lang="" dirty="0" smtClean="0"/>
              <a:t>Revisiones de código o diseño.</a:t>
            </a:r>
          </a:p>
          <a:p>
            <a:endParaRPr lang="" dirty="0" smtClean="0"/>
          </a:p>
          <a:p>
            <a:endParaRPr lang="" dirty="0" smtClean="0"/>
          </a:p>
          <a:p>
            <a:endParaRPr lang="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94874" y="462491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(pero aplicables a cualquier metodología)</a:t>
            </a:r>
            <a:endParaRPr lang="es-AR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4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Críticas a Metodologías Ágiles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2736"/>
            <a:ext cx="8485909" cy="4032448"/>
          </a:xfrm>
        </p:spPr>
        <p:txBody>
          <a:bodyPr>
            <a:normAutofit/>
          </a:bodyPr>
          <a:lstStyle/>
          <a:p>
            <a:r>
              <a:rPr lang="" dirty="0"/>
              <a:t>Pobre estimación a largo plazo.</a:t>
            </a:r>
          </a:p>
          <a:p>
            <a:r>
              <a:rPr lang="" dirty="0" smtClean="0"/>
              <a:t>Difícil </a:t>
            </a:r>
            <a:r>
              <a:rPr lang="" dirty="0"/>
              <a:t>para equipos grandes de desarrollo</a:t>
            </a:r>
            <a:r>
              <a:rPr lang="" dirty="0" smtClean="0"/>
              <a:t>.</a:t>
            </a:r>
          </a:p>
          <a:p>
            <a:r>
              <a:rPr lang="" dirty="0" smtClean="0"/>
              <a:t>Difícil para proyectos grandes.</a:t>
            </a:r>
            <a:endParaRPr lang="" dirty="0"/>
          </a:p>
          <a:p>
            <a:r>
              <a:rPr lang="" dirty="0" smtClean="0"/>
              <a:t>Depende de un equipo con experiencia (tanto en desarrollo como en la metodología).</a:t>
            </a:r>
          </a:p>
          <a:p>
            <a:r>
              <a:rPr lang="" dirty="0" smtClean="0"/>
              <a:t>El cliente debe saber lo que necesita/quiere.</a:t>
            </a:r>
          </a:p>
          <a:p>
            <a:r>
              <a:rPr lang="" dirty="0" smtClean="0"/>
              <a:t>Demasiadas reuniones!!</a:t>
            </a:r>
          </a:p>
          <a:p>
            <a:r>
              <a:rPr lang="" dirty="0" smtClean="0"/>
              <a:t>“</a:t>
            </a:r>
            <a:r>
              <a:rPr lang="es-AR" dirty="0" smtClean="0"/>
              <a:t>No </a:t>
            </a:r>
            <a:r>
              <a:rPr lang="es-AR" dirty="0" err="1"/>
              <a:t>Silver</a:t>
            </a:r>
            <a:r>
              <a:rPr lang="es-AR" dirty="0"/>
              <a:t> </a:t>
            </a:r>
            <a:r>
              <a:rPr lang="es-AR" dirty="0" err="1" smtClean="0"/>
              <a:t>Bullet</a:t>
            </a:r>
            <a:r>
              <a:rPr lang="" dirty="0" smtClean="0"/>
              <a:t>” (F. Brooks, 1986)</a:t>
            </a:r>
            <a:endParaRPr lang="es-AR" dirty="0" smtClean="0"/>
          </a:p>
          <a:p>
            <a:r>
              <a:rPr lang="es-AR" dirty="0" smtClean="0"/>
              <a:t>¿Son realmente metodologías…?</a:t>
            </a:r>
            <a:endParaRPr lang="" dirty="0" smtClean="0"/>
          </a:p>
        </p:txBody>
      </p:sp>
    </p:spTree>
    <p:extLst>
      <p:ext uri="{BB962C8B-B14F-4D97-AF65-F5344CB8AC3E}">
        <p14:creationId xmlns:p14="http://schemas.microsoft.com/office/powerpoint/2010/main" xmlns="" val="18869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Cierre</a:t>
            </a:r>
            <a:endParaRPr lang="en-US" dirty="0">
              <a:uFillTx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Ciclos de Vida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08720"/>
            <a:ext cx="9144000" cy="54341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Preguntas y Respuestas</a:t>
            </a:r>
            <a:endParaRPr lang="en-US" dirty="0">
              <a:uFillTx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027488" y="2579688"/>
            <a:ext cx="1098550" cy="1708150"/>
          </a:xfrm>
          <a:custGeom>
            <a:avLst/>
            <a:gdLst>
              <a:gd name="T0" fmla="*/ 236 w 692"/>
              <a:gd name="T1" fmla="*/ 290 h 1076"/>
              <a:gd name="T2" fmla="*/ 305 w 692"/>
              <a:gd name="T3" fmla="*/ 218 h 1076"/>
              <a:gd name="T4" fmla="*/ 428 w 692"/>
              <a:gd name="T5" fmla="*/ 263 h 1076"/>
              <a:gd name="T6" fmla="*/ 418 w 692"/>
              <a:gd name="T7" fmla="*/ 385 h 1076"/>
              <a:gd name="T8" fmla="*/ 268 w 692"/>
              <a:gd name="T9" fmla="*/ 479 h 1076"/>
              <a:gd name="T10" fmla="*/ 241 w 692"/>
              <a:gd name="T11" fmla="*/ 746 h 1076"/>
              <a:gd name="T12" fmla="*/ 268 w 692"/>
              <a:gd name="T13" fmla="*/ 830 h 1076"/>
              <a:gd name="T14" fmla="*/ 219 w 692"/>
              <a:gd name="T15" fmla="*/ 922 h 1076"/>
              <a:gd name="T16" fmla="*/ 230 w 692"/>
              <a:gd name="T17" fmla="*/ 1016 h 1076"/>
              <a:gd name="T18" fmla="*/ 336 w 692"/>
              <a:gd name="T19" fmla="*/ 1076 h 1076"/>
              <a:gd name="T20" fmla="*/ 472 w 692"/>
              <a:gd name="T21" fmla="*/ 1033 h 1076"/>
              <a:gd name="T22" fmla="*/ 516 w 692"/>
              <a:gd name="T23" fmla="*/ 922 h 1076"/>
              <a:gd name="T24" fmla="*/ 461 w 692"/>
              <a:gd name="T25" fmla="*/ 817 h 1076"/>
              <a:gd name="T26" fmla="*/ 521 w 692"/>
              <a:gd name="T27" fmla="*/ 757 h 1076"/>
              <a:gd name="T28" fmla="*/ 521 w 692"/>
              <a:gd name="T29" fmla="*/ 610 h 1076"/>
              <a:gd name="T30" fmla="*/ 676 w 692"/>
              <a:gd name="T31" fmla="*/ 485 h 1076"/>
              <a:gd name="T32" fmla="*/ 692 w 692"/>
              <a:gd name="T33" fmla="*/ 296 h 1076"/>
              <a:gd name="T34" fmla="*/ 592 w 692"/>
              <a:gd name="T35" fmla="*/ 93 h 1076"/>
              <a:gd name="T36" fmla="*/ 396 w 692"/>
              <a:gd name="T37" fmla="*/ 0 h 1076"/>
              <a:gd name="T38" fmla="*/ 176 w 692"/>
              <a:gd name="T39" fmla="*/ 60 h 1076"/>
              <a:gd name="T40" fmla="*/ 49 w 692"/>
              <a:gd name="T41" fmla="*/ 182 h 1076"/>
              <a:gd name="T42" fmla="*/ 0 w 692"/>
              <a:gd name="T43" fmla="*/ 369 h 1076"/>
              <a:gd name="T44" fmla="*/ 5 w 692"/>
              <a:gd name="T45" fmla="*/ 479 h 1076"/>
              <a:gd name="T46" fmla="*/ 230 w 692"/>
              <a:gd name="T47" fmla="*/ 467 h 1076"/>
              <a:gd name="T48" fmla="*/ 236 w 692"/>
              <a:gd name="T49" fmla="*/ 290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92" h="1076">
                <a:moveTo>
                  <a:pt x="236" y="290"/>
                </a:moveTo>
                <a:lnTo>
                  <a:pt x="305" y="218"/>
                </a:lnTo>
                <a:lnTo>
                  <a:pt x="428" y="263"/>
                </a:lnTo>
                <a:lnTo>
                  <a:pt x="418" y="385"/>
                </a:lnTo>
                <a:lnTo>
                  <a:pt x="268" y="479"/>
                </a:lnTo>
                <a:lnTo>
                  <a:pt x="241" y="746"/>
                </a:lnTo>
                <a:lnTo>
                  <a:pt x="268" y="830"/>
                </a:lnTo>
                <a:lnTo>
                  <a:pt x="219" y="922"/>
                </a:lnTo>
                <a:lnTo>
                  <a:pt x="230" y="1016"/>
                </a:lnTo>
                <a:lnTo>
                  <a:pt x="336" y="1076"/>
                </a:lnTo>
                <a:lnTo>
                  <a:pt x="472" y="1033"/>
                </a:lnTo>
                <a:lnTo>
                  <a:pt x="516" y="922"/>
                </a:lnTo>
                <a:lnTo>
                  <a:pt x="461" y="817"/>
                </a:lnTo>
                <a:lnTo>
                  <a:pt x="521" y="757"/>
                </a:lnTo>
                <a:lnTo>
                  <a:pt x="521" y="610"/>
                </a:lnTo>
                <a:lnTo>
                  <a:pt x="676" y="485"/>
                </a:lnTo>
                <a:lnTo>
                  <a:pt x="692" y="296"/>
                </a:lnTo>
                <a:lnTo>
                  <a:pt x="592" y="93"/>
                </a:lnTo>
                <a:lnTo>
                  <a:pt x="396" y="0"/>
                </a:lnTo>
                <a:lnTo>
                  <a:pt x="176" y="60"/>
                </a:lnTo>
                <a:lnTo>
                  <a:pt x="49" y="182"/>
                </a:lnTo>
                <a:lnTo>
                  <a:pt x="0" y="369"/>
                </a:lnTo>
                <a:lnTo>
                  <a:pt x="5" y="479"/>
                </a:lnTo>
                <a:lnTo>
                  <a:pt x="230" y="467"/>
                </a:lnTo>
                <a:lnTo>
                  <a:pt x="236" y="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445000" y="3930650"/>
            <a:ext cx="314325" cy="271463"/>
          </a:xfrm>
          <a:custGeom>
            <a:avLst/>
            <a:gdLst>
              <a:gd name="T0" fmla="*/ 71 w 198"/>
              <a:gd name="T1" fmla="*/ 0 h 171"/>
              <a:gd name="T2" fmla="*/ 15 w 198"/>
              <a:gd name="T3" fmla="*/ 31 h 171"/>
              <a:gd name="T4" fmla="*/ 0 w 198"/>
              <a:gd name="T5" fmla="*/ 115 h 171"/>
              <a:gd name="T6" fmla="*/ 44 w 198"/>
              <a:gd name="T7" fmla="*/ 171 h 171"/>
              <a:gd name="T8" fmla="*/ 155 w 198"/>
              <a:gd name="T9" fmla="*/ 171 h 171"/>
              <a:gd name="T10" fmla="*/ 198 w 198"/>
              <a:gd name="T11" fmla="*/ 104 h 171"/>
              <a:gd name="T12" fmla="*/ 160 w 198"/>
              <a:gd name="T13" fmla="*/ 22 h 171"/>
              <a:gd name="T14" fmla="*/ 71 w 198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171">
                <a:moveTo>
                  <a:pt x="71" y="0"/>
                </a:moveTo>
                <a:lnTo>
                  <a:pt x="15" y="31"/>
                </a:lnTo>
                <a:lnTo>
                  <a:pt x="0" y="115"/>
                </a:lnTo>
                <a:lnTo>
                  <a:pt x="44" y="171"/>
                </a:lnTo>
                <a:lnTo>
                  <a:pt x="155" y="171"/>
                </a:lnTo>
                <a:lnTo>
                  <a:pt x="198" y="104"/>
                </a:lnTo>
                <a:lnTo>
                  <a:pt x="160" y="22"/>
                </a:lnTo>
                <a:lnTo>
                  <a:pt x="71" y="0"/>
                </a:lnTo>
                <a:close/>
              </a:path>
            </a:pathLst>
          </a:custGeom>
          <a:solidFill>
            <a:srgbClr val="A33853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213100" y="2098675"/>
            <a:ext cx="2717800" cy="2662238"/>
          </a:xfrm>
          <a:custGeom>
            <a:avLst/>
            <a:gdLst>
              <a:gd name="T0" fmla="*/ 1067 w 1712"/>
              <a:gd name="T1" fmla="*/ 0 h 1677"/>
              <a:gd name="T2" fmla="*/ 727 w 1712"/>
              <a:gd name="T3" fmla="*/ 5 h 1677"/>
              <a:gd name="T4" fmla="*/ 469 w 1712"/>
              <a:gd name="T5" fmla="*/ 89 h 1677"/>
              <a:gd name="T6" fmla="*/ 204 w 1712"/>
              <a:gd name="T7" fmla="*/ 260 h 1677"/>
              <a:gd name="T8" fmla="*/ 82 w 1712"/>
              <a:gd name="T9" fmla="*/ 506 h 1677"/>
              <a:gd name="T10" fmla="*/ 27 w 1712"/>
              <a:gd name="T11" fmla="*/ 759 h 1677"/>
              <a:gd name="T12" fmla="*/ 0 w 1712"/>
              <a:gd name="T13" fmla="*/ 1013 h 1677"/>
              <a:gd name="T14" fmla="*/ 122 w 1712"/>
              <a:gd name="T15" fmla="*/ 1198 h 1677"/>
              <a:gd name="T16" fmla="*/ 271 w 1712"/>
              <a:gd name="T17" fmla="*/ 1445 h 1677"/>
              <a:gd name="T18" fmla="*/ 618 w 1712"/>
              <a:gd name="T19" fmla="*/ 1643 h 1677"/>
              <a:gd name="T20" fmla="*/ 951 w 1712"/>
              <a:gd name="T21" fmla="*/ 1677 h 1677"/>
              <a:gd name="T22" fmla="*/ 1183 w 1712"/>
              <a:gd name="T23" fmla="*/ 1610 h 1677"/>
              <a:gd name="T24" fmla="*/ 1327 w 1712"/>
              <a:gd name="T25" fmla="*/ 1528 h 1677"/>
              <a:gd name="T26" fmla="*/ 1479 w 1712"/>
              <a:gd name="T27" fmla="*/ 1472 h 1677"/>
              <a:gd name="T28" fmla="*/ 1536 w 1712"/>
              <a:gd name="T29" fmla="*/ 1336 h 1677"/>
              <a:gd name="T30" fmla="*/ 1668 w 1712"/>
              <a:gd name="T31" fmla="*/ 1120 h 1677"/>
              <a:gd name="T32" fmla="*/ 1712 w 1712"/>
              <a:gd name="T33" fmla="*/ 864 h 1677"/>
              <a:gd name="T34" fmla="*/ 1674 w 1712"/>
              <a:gd name="T35" fmla="*/ 572 h 1677"/>
              <a:gd name="T36" fmla="*/ 1568 w 1712"/>
              <a:gd name="T37" fmla="*/ 281 h 1677"/>
              <a:gd name="T38" fmla="*/ 1425 w 1712"/>
              <a:gd name="T39" fmla="*/ 171 h 1677"/>
              <a:gd name="T40" fmla="*/ 1249 w 1712"/>
              <a:gd name="T41" fmla="*/ 27 h 1677"/>
              <a:gd name="T42" fmla="*/ 1156 w 1712"/>
              <a:gd name="T43" fmla="*/ 260 h 1677"/>
              <a:gd name="T44" fmla="*/ 1379 w 1712"/>
              <a:gd name="T45" fmla="*/ 423 h 1677"/>
              <a:gd name="T46" fmla="*/ 1467 w 1712"/>
              <a:gd name="T47" fmla="*/ 561 h 1677"/>
              <a:gd name="T48" fmla="*/ 1519 w 1712"/>
              <a:gd name="T49" fmla="*/ 751 h 1677"/>
              <a:gd name="T50" fmla="*/ 1458 w 1712"/>
              <a:gd name="T51" fmla="*/ 1060 h 1677"/>
              <a:gd name="T52" fmla="*/ 1327 w 1712"/>
              <a:gd name="T53" fmla="*/ 1285 h 1677"/>
              <a:gd name="T54" fmla="*/ 1194 w 1712"/>
              <a:gd name="T55" fmla="*/ 1358 h 1677"/>
              <a:gd name="T56" fmla="*/ 1045 w 1712"/>
              <a:gd name="T57" fmla="*/ 1428 h 1677"/>
              <a:gd name="T58" fmla="*/ 805 w 1712"/>
              <a:gd name="T59" fmla="*/ 1456 h 1677"/>
              <a:gd name="T60" fmla="*/ 540 w 1712"/>
              <a:gd name="T61" fmla="*/ 1401 h 1677"/>
              <a:gd name="T62" fmla="*/ 331 w 1712"/>
              <a:gd name="T63" fmla="*/ 1171 h 1677"/>
              <a:gd name="T64" fmla="*/ 236 w 1712"/>
              <a:gd name="T65" fmla="*/ 1016 h 1677"/>
              <a:gd name="T66" fmla="*/ 231 w 1712"/>
              <a:gd name="T67" fmla="*/ 775 h 1677"/>
              <a:gd name="T68" fmla="*/ 282 w 1712"/>
              <a:gd name="T69" fmla="*/ 572 h 1677"/>
              <a:gd name="T70" fmla="*/ 418 w 1712"/>
              <a:gd name="T71" fmla="*/ 401 h 1677"/>
              <a:gd name="T72" fmla="*/ 494 w 1712"/>
              <a:gd name="T73" fmla="*/ 292 h 1677"/>
              <a:gd name="T74" fmla="*/ 678 w 1712"/>
              <a:gd name="T75" fmla="*/ 247 h 1677"/>
              <a:gd name="T76" fmla="*/ 874 w 1712"/>
              <a:gd name="T77" fmla="*/ 176 h 1677"/>
              <a:gd name="T78" fmla="*/ 1156 w 1712"/>
              <a:gd name="T79" fmla="*/ 260 h 1677"/>
              <a:gd name="T80" fmla="*/ 1249 w 1712"/>
              <a:gd name="T81" fmla="*/ 27 h 1677"/>
              <a:gd name="T82" fmla="*/ 1067 w 1712"/>
              <a:gd name="T83" fmla="*/ 0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12" h="1677">
                <a:moveTo>
                  <a:pt x="1067" y="0"/>
                </a:moveTo>
                <a:lnTo>
                  <a:pt x="727" y="5"/>
                </a:lnTo>
                <a:lnTo>
                  <a:pt x="469" y="89"/>
                </a:lnTo>
                <a:lnTo>
                  <a:pt x="204" y="260"/>
                </a:lnTo>
                <a:lnTo>
                  <a:pt x="82" y="506"/>
                </a:lnTo>
                <a:lnTo>
                  <a:pt x="27" y="759"/>
                </a:lnTo>
                <a:lnTo>
                  <a:pt x="0" y="1013"/>
                </a:lnTo>
                <a:lnTo>
                  <a:pt x="122" y="1198"/>
                </a:lnTo>
                <a:lnTo>
                  <a:pt x="271" y="1445"/>
                </a:lnTo>
                <a:lnTo>
                  <a:pt x="618" y="1643"/>
                </a:lnTo>
                <a:lnTo>
                  <a:pt x="951" y="1677"/>
                </a:lnTo>
                <a:lnTo>
                  <a:pt x="1183" y="1610"/>
                </a:lnTo>
                <a:lnTo>
                  <a:pt x="1327" y="1528"/>
                </a:lnTo>
                <a:lnTo>
                  <a:pt x="1479" y="1472"/>
                </a:lnTo>
                <a:lnTo>
                  <a:pt x="1536" y="1336"/>
                </a:lnTo>
                <a:lnTo>
                  <a:pt x="1668" y="1120"/>
                </a:lnTo>
                <a:lnTo>
                  <a:pt x="1712" y="864"/>
                </a:lnTo>
                <a:lnTo>
                  <a:pt x="1674" y="572"/>
                </a:lnTo>
                <a:lnTo>
                  <a:pt x="1568" y="281"/>
                </a:lnTo>
                <a:lnTo>
                  <a:pt x="1425" y="171"/>
                </a:lnTo>
                <a:lnTo>
                  <a:pt x="1249" y="27"/>
                </a:lnTo>
                <a:lnTo>
                  <a:pt x="1156" y="260"/>
                </a:lnTo>
                <a:lnTo>
                  <a:pt x="1379" y="423"/>
                </a:lnTo>
                <a:lnTo>
                  <a:pt x="1467" y="561"/>
                </a:lnTo>
                <a:lnTo>
                  <a:pt x="1519" y="751"/>
                </a:lnTo>
                <a:lnTo>
                  <a:pt x="1458" y="1060"/>
                </a:lnTo>
                <a:lnTo>
                  <a:pt x="1327" y="1285"/>
                </a:lnTo>
                <a:lnTo>
                  <a:pt x="1194" y="1358"/>
                </a:lnTo>
                <a:lnTo>
                  <a:pt x="1045" y="1428"/>
                </a:lnTo>
                <a:lnTo>
                  <a:pt x="805" y="1456"/>
                </a:lnTo>
                <a:lnTo>
                  <a:pt x="540" y="1401"/>
                </a:lnTo>
                <a:lnTo>
                  <a:pt x="331" y="1171"/>
                </a:lnTo>
                <a:lnTo>
                  <a:pt x="236" y="1016"/>
                </a:lnTo>
                <a:lnTo>
                  <a:pt x="231" y="775"/>
                </a:lnTo>
                <a:lnTo>
                  <a:pt x="282" y="572"/>
                </a:lnTo>
                <a:lnTo>
                  <a:pt x="418" y="401"/>
                </a:lnTo>
                <a:lnTo>
                  <a:pt x="494" y="292"/>
                </a:lnTo>
                <a:lnTo>
                  <a:pt x="678" y="247"/>
                </a:lnTo>
                <a:lnTo>
                  <a:pt x="874" y="176"/>
                </a:lnTo>
                <a:lnTo>
                  <a:pt x="1156" y="260"/>
                </a:lnTo>
                <a:lnTo>
                  <a:pt x="1249" y="27"/>
                </a:lnTo>
                <a:lnTo>
                  <a:pt x="10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4089400" y="2649538"/>
            <a:ext cx="976313" cy="1192213"/>
          </a:xfrm>
          <a:custGeom>
            <a:avLst/>
            <a:gdLst>
              <a:gd name="T0" fmla="*/ 0 w 615"/>
              <a:gd name="T1" fmla="*/ 379 h 751"/>
              <a:gd name="T2" fmla="*/ 90 w 615"/>
              <a:gd name="T3" fmla="*/ 363 h 751"/>
              <a:gd name="T4" fmla="*/ 140 w 615"/>
              <a:gd name="T5" fmla="*/ 379 h 751"/>
              <a:gd name="T6" fmla="*/ 137 w 615"/>
              <a:gd name="T7" fmla="*/ 276 h 751"/>
              <a:gd name="T8" fmla="*/ 175 w 615"/>
              <a:gd name="T9" fmla="*/ 159 h 751"/>
              <a:gd name="T10" fmla="*/ 324 w 615"/>
              <a:gd name="T11" fmla="*/ 116 h 751"/>
              <a:gd name="T12" fmla="*/ 395 w 615"/>
              <a:gd name="T13" fmla="*/ 165 h 751"/>
              <a:gd name="T14" fmla="*/ 471 w 615"/>
              <a:gd name="T15" fmla="*/ 241 h 751"/>
              <a:gd name="T16" fmla="*/ 449 w 615"/>
              <a:gd name="T17" fmla="*/ 374 h 751"/>
              <a:gd name="T18" fmla="*/ 308 w 615"/>
              <a:gd name="T19" fmla="*/ 435 h 751"/>
              <a:gd name="T20" fmla="*/ 269 w 615"/>
              <a:gd name="T21" fmla="*/ 528 h 751"/>
              <a:gd name="T22" fmla="*/ 280 w 615"/>
              <a:gd name="T23" fmla="*/ 622 h 751"/>
              <a:gd name="T24" fmla="*/ 262 w 615"/>
              <a:gd name="T25" fmla="*/ 751 h 751"/>
              <a:gd name="T26" fmla="*/ 404 w 615"/>
              <a:gd name="T27" fmla="*/ 751 h 751"/>
              <a:gd name="T28" fmla="*/ 422 w 615"/>
              <a:gd name="T29" fmla="*/ 655 h 751"/>
              <a:gd name="T30" fmla="*/ 411 w 615"/>
              <a:gd name="T31" fmla="*/ 544 h 751"/>
              <a:gd name="T32" fmla="*/ 498 w 615"/>
              <a:gd name="T33" fmla="*/ 484 h 751"/>
              <a:gd name="T34" fmla="*/ 564 w 615"/>
              <a:gd name="T35" fmla="*/ 452 h 751"/>
              <a:gd name="T36" fmla="*/ 615 w 615"/>
              <a:gd name="T37" fmla="*/ 308 h 751"/>
              <a:gd name="T38" fmla="*/ 569 w 615"/>
              <a:gd name="T39" fmla="*/ 154 h 751"/>
              <a:gd name="T40" fmla="*/ 417 w 615"/>
              <a:gd name="T41" fmla="*/ 0 h 751"/>
              <a:gd name="T42" fmla="*/ 229 w 615"/>
              <a:gd name="T43" fmla="*/ 12 h 751"/>
              <a:gd name="T44" fmla="*/ 80 w 615"/>
              <a:gd name="T45" fmla="*/ 105 h 751"/>
              <a:gd name="T46" fmla="*/ 15 w 615"/>
              <a:gd name="T47" fmla="*/ 221 h 751"/>
              <a:gd name="T48" fmla="*/ 0 w 615"/>
              <a:gd name="T49" fmla="*/ 37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5" h="751">
                <a:moveTo>
                  <a:pt x="0" y="379"/>
                </a:moveTo>
                <a:lnTo>
                  <a:pt x="90" y="363"/>
                </a:lnTo>
                <a:lnTo>
                  <a:pt x="140" y="379"/>
                </a:lnTo>
                <a:lnTo>
                  <a:pt x="137" y="276"/>
                </a:lnTo>
                <a:lnTo>
                  <a:pt x="175" y="159"/>
                </a:lnTo>
                <a:lnTo>
                  <a:pt x="324" y="116"/>
                </a:lnTo>
                <a:lnTo>
                  <a:pt x="395" y="165"/>
                </a:lnTo>
                <a:lnTo>
                  <a:pt x="471" y="241"/>
                </a:lnTo>
                <a:lnTo>
                  <a:pt x="449" y="374"/>
                </a:lnTo>
                <a:lnTo>
                  <a:pt x="308" y="435"/>
                </a:lnTo>
                <a:lnTo>
                  <a:pt x="269" y="528"/>
                </a:lnTo>
                <a:lnTo>
                  <a:pt x="280" y="622"/>
                </a:lnTo>
                <a:lnTo>
                  <a:pt x="262" y="751"/>
                </a:lnTo>
                <a:lnTo>
                  <a:pt x="404" y="751"/>
                </a:lnTo>
                <a:lnTo>
                  <a:pt x="422" y="655"/>
                </a:lnTo>
                <a:lnTo>
                  <a:pt x="411" y="544"/>
                </a:lnTo>
                <a:lnTo>
                  <a:pt x="498" y="484"/>
                </a:lnTo>
                <a:lnTo>
                  <a:pt x="564" y="452"/>
                </a:lnTo>
                <a:lnTo>
                  <a:pt x="615" y="308"/>
                </a:lnTo>
                <a:lnTo>
                  <a:pt x="569" y="154"/>
                </a:lnTo>
                <a:lnTo>
                  <a:pt x="417" y="0"/>
                </a:lnTo>
                <a:lnTo>
                  <a:pt x="229" y="12"/>
                </a:lnTo>
                <a:lnTo>
                  <a:pt x="80" y="105"/>
                </a:lnTo>
                <a:lnTo>
                  <a:pt x="15" y="221"/>
                </a:lnTo>
                <a:lnTo>
                  <a:pt x="0" y="379"/>
                </a:lnTo>
                <a:close/>
              </a:path>
            </a:pathLst>
          </a:custGeom>
          <a:solidFill>
            <a:srgbClr val="A33853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3290888" y="2141538"/>
            <a:ext cx="2573338" cy="2555875"/>
          </a:xfrm>
          <a:custGeom>
            <a:avLst/>
            <a:gdLst>
              <a:gd name="T0" fmla="*/ 876 w 1621"/>
              <a:gd name="T1" fmla="*/ 116 h 1610"/>
              <a:gd name="T2" fmla="*/ 689 w 1621"/>
              <a:gd name="T3" fmla="*/ 116 h 1610"/>
              <a:gd name="T4" fmla="*/ 414 w 1621"/>
              <a:gd name="T5" fmla="*/ 225 h 1610"/>
              <a:gd name="T6" fmla="*/ 244 w 1621"/>
              <a:gd name="T7" fmla="*/ 414 h 1610"/>
              <a:gd name="T8" fmla="*/ 160 w 1621"/>
              <a:gd name="T9" fmla="*/ 655 h 1610"/>
              <a:gd name="T10" fmla="*/ 111 w 1621"/>
              <a:gd name="T11" fmla="*/ 853 h 1610"/>
              <a:gd name="T12" fmla="*/ 222 w 1621"/>
              <a:gd name="T13" fmla="*/ 1160 h 1610"/>
              <a:gd name="T14" fmla="*/ 353 w 1621"/>
              <a:gd name="T15" fmla="*/ 1269 h 1610"/>
              <a:gd name="T16" fmla="*/ 442 w 1621"/>
              <a:gd name="T17" fmla="*/ 1385 h 1610"/>
              <a:gd name="T18" fmla="*/ 645 w 1621"/>
              <a:gd name="T19" fmla="*/ 1452 h 1610"/>
              <a:gd name="T20" fmla="*/ 838 w 1621"/>
              <a:gd name="T21" fmla="*/ 1496 h 1610"/>
              <a:gd name="T22" fmla="*/ 1210 w 1621"/>
              <a:gd name="T23" fmla="*/ 1369 h 1610"/>
              <a:gd name="T24" fmla="*/ 1430 w 1621"/>
              <a:gd name="T25" fmla="*/ 1149 h 1610"/>
              <a:gd name="T26" fmla="*/ 1514 w 1621"/>
              <a:gd name="T27" fmla="*/ 848 h 1610"/>
              <a:gd name="T28" fmla="*/ 1514 w 1621"/>
              <a:gd name="T29" fmla="*/ 596 h 1610"/>
              <a:gd name="T30" fmla="*/ 1409 w 1621"/>
              <a:gd name="T31" fmla="*/ 425 h 1610"/>
              <a:gd name="T32" fmla="*/ 1261 w 1621"/>
              <a:gd name="T33" fmla="*/ 238 h 1610"/>
              <a:gd name="T34" fmla="*/ 876 w 1621"/>
              <a:gd name="T35" fmla="*/ 116 h 1610"/>
              <a:gd name="T36" fmla="*/ 858 w 1621"/>
              <a:gd name="T37" fmla="*/ 0 h 1610"/>
              <a:gd name="T38" fmla="*/ 1032 w 1621"/>
              <a:gd name="T39" fmla="*/ 27 h 1610"/>
              <a:gd name="T40" fmla="*/ 1267 w 1621"/>
              <a:gd name="T41" fmla="*/ 95 h 1610"/>
              <a:gd name="T42" fmla="*/ 1387 w 1621"/>
              <a:gd name="T43" fmla="*/ 234 h 1610"/>
              <a:gd name="T44" fmla="*/ 1541 w 1621"/>
              <a:gd name="T45" fmla="*/ 390 h 1610"/>
              <a:gd name="T46" fmla="*/ 1621 w 1621"/>
              <a:gd name="T47" fmla="*/ 732 h 1610"/>
              <a:gd name="T48" fmla="*/ 1607 w 1621"/>
              <a:gd name="T49" fmla="*/ 978 h 1610"/>
              <a:gd name="T50" fmla="*/ 1503 w 1621"/>
              <a:gd name="T51" fmla="*/ 1198 h 1610"/>
              <a:gd name="T52" fmla="*/ 1354 w 1621"/>
              <a:gd name="T53" fmla="*/ 1390 h 1610"/>
              <a:gd name="T54" fmla="*/ 1029 w 1621"/>
              <a:gd name="T55" fmla="*/ 1561 h 1610"/>
              <a:gd name="T56" fmla="*/ 771 w 1621"/>
              <a:gd name="T57" fmla="*/ 1610 h 1610"/>
              <a:gd name="T58" fmla="*/ 491 w 1621"/>
              <a:gd name="T59" fmla="*/ 1543 h 1610"/>
              <a:gd name="T60" fmla="*/ 187 w 1621"/>
              <a:gd name="T61" fmla="*/ 1287 h 1610"/>
              <a:gd name="T62" fmla="*/ 0 w 1621"/>
              <a:gd name="T63" fmla="*/ 859 h 1610"/>
              <a:gd name="T64" fmla="*/ 73 w 1621"/>
              <a:gd name="T65" fmla="*/ 590 h 1610"/>
              <a:gd name="T66" fmla="*/ 122 w 1621"/>
              <a:gd name="T67" fmla="*/ 347 h 1610"/>
              <a:gd name="T68" fmla="*/ 313 w 1621"/>
              <a:gd name="T69" fmla="*/ 176 h 1610"/>
              <a:gd name="T70" fmla="*/ 525 w 1621"/>
              <a:gd name="T71" fmla="*/ 55 h 1610"/>
              <a:gd name="T72" fmla="*/ 858 w 1621"/>
              <a:gd name="T73" fmla="*/ 0 h 1610"/>
              <a:gd name="T74" fmla="*/ 876 w 1621"/>
              <a:gd name="T75" fmla="*/ 116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1" h="1610">
                <a:moveTo>
                  <a:pt x="876" y="116"/>
                </a:moveTo>
                <a:lnTo>
                  <a:pt x="689" y="116"/>
                </a:lnTo>
                <a:lnTo>
                  <a:pt x="414" y="225"/>
                </a:lnTo>
                <a:lnTo>
                  <a:pt x="244" y="414"/>
                </a:lnTo>
                <a:lnTo>
                  <a:pt x="160" y="655"/>
                </a:lnTo>
                <a:lnTo>
                  <a:pt x="111" y="853"/>
                </a:lnTo>
                <a:lnTo>
                  <a:pt x="222" y="1160"/>
                </a:lnTo>
                <a:lnTo>
                  <a:pt x="353" y="1269"/>
                </a:lnTo>
                <a:lnTo>
                  <a:pt x="442" y="1385"/>
                </a:lnTo>
                <a:lnTo>
                  <a:pt x="645" y="1452"/>
                </a:lnTo>
                <a:lnTo>
                  <a:pt x="838" y="1496"/>
                </a:lnTo>
                <a:lnTo>
                  <a:pt x="1210" y="1369"/>
                </a:lnTo>
                <a:lnTo>
                  <a:pt x="1430" y="1149"/>
                </a:lnTo>
                <a:lnTo>
                  <a:pt x="1514" y="848"/>
                </a:lnTo>
                <a:lnTo>
                  <a:pt x="1514" y="596"/>
                </a:lnTo>
                <a:lnTo>
                  <a:pt x="1409" y="425"/>
                </a:lnTo>
                <a:lnTo>
                  <a:pt x="1261" y="238"/>
                </a:lnTo>
                <a:lnTo>
                  <a:pt x="876" y="116"/>
                </a:lnTo>
                <a:lnTo>
                  <a:pt x="858" y="0"/>
                </a:lnTo>
                <a:lnTo>
                  <a:pt x="1032" y="27"/>
                </a:lnTo>
                <a:lnTo>
                  <a:pt x="1267" y="95"/>
                </a:lnTo>
                <a:lnTo>
                  <a:pt x="1387" y="234"/>
                </a:lnTo>
                <a:lnTo>
                  <a:pt x="1541" y="390"/>
                </a:lnTo>
                <a:lnTo>
                  <a:pt x="1621" y="732"/>
                </a:lnTo>
                <a:lnTo>
                  <a:pt x="1607" y="978"/>
                </a:lnTo>
                <a:lnTo>
                  <a:pt x="1503" y="1198"/>
                </a:lnTo>
                <a:lnTo>
                  <a:pt x="1354" y="1390"/>
                </a:lnTo>
                <a:lnTo>
                  <a:pt x="1029" y="1561"/>
                </a:lnTo>
                <a:lnTo>
                  <a:pt x="771" y="1610"/>
                </a:lnTo>
                <a:lnTo>
                  <a:pt x="491" y="1543"/>
                </a:lnTo>
                <a:lnTo>
                  <a:pt x="187" y="1287"/>
                </a:lnTo>
                <a:lnTo>
                  <a:pt x="0" y="859"/>
                </a:lnTo>
                <a:lnTo>
                  <a:pt x="73" y="590"/>
                </a:lnTo>
                <a:lnTo>
                  <a:pt x="122" y="347"/>
                </a:lnTo>
                <a:lnTo>
                  <a:pt x="313" y="176"/>
                </a:lnTo>
                <a:lnTo>
                  <a:pt x="525" y="55"/>
                </a:lnTo>
                <a:lnTo>
                  <a:pt x="858" y="0"/>
                </a:lnTo>
                <a:lnTo>
                  <a:pt x="876" y="116"/>
                </a:lnTo>
                <a:close/>
              </a:path>
            </a:pathLst>
          </a:custGeom>
          <a:solidFill>
            <a:srgbClr val="A33853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Definiciones</a:t>
            </a:r>
            <a:endParaRPr lang="en-US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3" y="1285860"/>
            <a:ext cx="8728826" cy="500066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s-AR" b="1" dirty="0" smtClean="0"/>
              <a:t>Ciclo de Vida</a:t>
            </a:r>
          </a:p>
          <a:p>
            <a:pPr lvl="0" algn="just">
              <a:buNone/>
            </a:pPr>
            <a:r>
              <a:rPr lang="es-AR" dirty="0" smtClean="0"/>
              <a:t>“Los ciclos de vida son los estados intermedios que atraviesa un objeto/elemento desde que nace hasta que muere”</a:t>
            </a:r>
          </a:p>
          <a:p>
            <a:pPr algn="r">
              <a:buNone/>
            </a:pPr>
            <a:endParaRPr lang="es-AR" dirty="0" smtClean="0"/>
          </a:p>
          <a:p>
            <a:pPr>
              <a:buNone/>
            </a:pPr>
            <a:r>
              <a:rPr lang="es-AR" b="1" dirty="0" smtClean="0"/>
              <a:t>Ciclo de Vida de Software</a:t>
            </a:r>
            <a:endParaRPr lang="es-AR" dirty="0" smtClean="0"/>
          </a:p>
          <a:p>
            <a:pPr lvl="0" algn="just">
              <a:buNone/>
            </a:pPr>
            <a:r>
              <a:rPr lang="es-AR" dirty="0" smtClean="0"/>
              <a:t>“Todo proyecto SW tiene un ciclo de vida asociado, que indica los estados intermedios por los que ha de transitar un producto o artefacto (documentaciones, minutas, contratos, SW ejecutable, </a:t>
            </a:r>
            <a:r>
              <a:rPr lang="es-AR" dirty="0" err="1" smtClean="0"/>
              <a:t>etc</a:t>
            </a:r>
            <a:r>
              <a:rPr lang="es-AR" dirty="0" smtClean="0"/>
              <a:t>) desde que nace hasta que muere”</a:t>
            </a:r>
          </a:p>
          <a:p>
            <a:pPr lvl="0" algn="just">
              <a:buNone/>
            </a:pPr>
            <a:endParaRPr lang="es-AR" dirty="0" smtClean="0"/>
          </a:p>
          <a:p>
            <a:pPr algn="r">
              <a:buNone/>
            </a:pPr>
            <a:r>
              <a:rPr lang="es-AR" sz="2000" b="1" dirty="0" smtClean="0"/>
              <a:t>Resolviendo Problemas en los Sistemas de Información</a:t>
            </a:r>
          </a:p>
          <a:p>
            <a:pPr algn="r">
              <a:buNone/>
            </a:pPr>
            <a:r>
              <a:rPr lang="es-AR" sz="2000" b="1" dirty="0" smtClean="0"/>
              <a:t>Pollo-</a:t>
            </a:r>
            <a:r>
              <a:rPr lang="es-AR" sz="2000" b="1" dirty="0" err="1" smtClean="0"/>
              <a:t>Cattaneo</a:t>
            </a:r>
            <a:endParaRPr lang="es-AR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Bibliografía Ciclos de Vida</a:t>
            </a:r>
            <a:endParaRPr lang="es-AR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err="1" smtClean="0"/>
              <a:t>Lifecycle</a:t>
            </a:r>
            <a:r>
              <a:rPr lang="es-AR" b="1" dirty="0" smtClean="0"/>
              <a:t> </a:t>
            </a:r>
            <a:r>
              <a:rPr lang="es-AR" b="1" dirty="0" err="1" smtClean="0"/>
              <a:t>Planning</a:t>
            </a:r>
            <a:r>
              <a:rPr lang="es-AR" b="1" dirty="0" smtClean="0"/>
              <a:t> (en fotocopiadora)</a:t>
            </a:r>
          </a:p>
          <a:p>
            <a:r>
              <a:rPr lang="es-AR" dirty="0" smtClean="0"/>
              <a:t>Análisis y Diseño de Sistemas (Kendall &amp; Kendall). </a:t>
            </a:r>
            <a:r>
              <a:rPr lang="es-AR" dirty="0" err="1" smtClean="0"/>
              <a:t>Cap</a:t>
            </a:r>
            <a:r>
              <a:rPr lang="es-AR" dirty="0" smtClean="0"/>
              <a:t> 1, 3 y 6</a:t>
            </a:r>
          </a:p>
          <a:p>
            <a:r>
              <a:rPr lang="es-AR" dirty="0" smtClean="0"/>
              <a:t>Ingeniería del Software, Un Enfoque Práctico (</a:t>
            </a:r>
            <a:r>
              <a:rPr lang="es-AR" dirty="0" err="1" smtClean="0"/>
              <a:t>Pressman</a:t>
            </a:r>
            <a:r>
              <a:rPr lang="es-AR" dirty="0" smtClean="0"/>
              <a:t>). </a:t>
            </a:r>
            <a:r>
              <a:rPr lang="es-AR" dirty="0" err="1" smtClean="0"/>
              <a:t>Cap</a:t>
            </a:r>
            <a:r>
              <a:rPr lang="es-AR" dirty="0" smtClean="0"/>
              <a:t> 1, 2, 3 y 4</a:t>
            </a:r>
          </a:p>
          <a:p>
            <a:r>
              <a:rPr lang="es-AR" dirty="0" smtClean="0"/>
              <a:t>Ingeniería del Software (</a:t>
            </a:r>
            <a:r>
              <a:rPr lang="es-AR" dirty="0" err="1" smtClean="0"/>
              <a:t>Sommerville</a:t>
            </a:r>
            <a:r>
              <a:rPr lang="es-AR" dirty="0" smtClean="0"/>
              <a:t>). </a:t>
            </a:r>
            <a:r>
              <a:rPr lang="es-AR" dirty="0" err="1" smtClean="0"/>
              <a:t>Cap</a:t>
            </a:r>
            <a:r>
              <a:rPr lang="es-AR" dirty="0" smtClean="0"/>
              <a:t> 2</a:t>
            </a:r>
          </a:p>
          <a:p>
            <a:r>
              <a:rPr lang="es-AR" dirty="0" smtClean="0"/>
              <a:t>Análisis Estructurado Moderno (</a:t>
            </a:r>
            <a:r>
              <a:rPr lang="es-AR" dirty="0" err="1" smtClean="0"/>
              <a:t>Yourdon</a:t>
            </a:r>
            <a:r>
              <a:rPr lang="es-AR" dirty="0" smtClean="0"/>
              <a:t>). </a:t>
            </a:r>
            <a:r>
              <a:rPr lang="es-AR" dirty="0" err="1" smtClean="0"/>
              <a:t>Cap</a:t>
            </a:r>
            <a:r>
              <a:rPr lang="es-AR" dirty="0" smtClean="0"/>
              <a:t> 5</a:t>
            </a:r>
          </a:p>
          <a:p>
            <a:pPr lvl="0"/>
            <a:r>
              <a:rPr lang="es-AR" dirty="0" smtClean="0"/>
              <a:t>Norma ISO 12207 “Procesos del Ciclo de Vida del Software”</a:t>
            </a:r>
          </a:p>
          <a:p>
            <a:r>
              <a:rPr lang="" dirty="0" smtClean="0"/>
              <a:t>Investigar y proponer :)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 Metodologías Ágiles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hlinkClick r:id="rId3"/>
              </a:rPr>
              <a:t>http://</a:t>
            </a:r>
            <a:r>
              <a:rPr lang="" dirty="0" smtClean="0">
                <a:hlinkClick r:id="rId3"/>
              </a:rPr>
              <a:t>www.</a:t>
            </a:r>
            <a:r>
              <a:rPr lang="es-AR" dirty="0" smtClean="0">
                <a:hlinkClick r:id="rId3"/>
              </a:rPr>
              <a:t>agilemanifesto.org/</a:t>
            </a:r>
            <a:endParaRPr lang="" dirty="0" smtClean="0"/>
          </a:p>
          <a:p>
            <a:r>
              <a:rPr lang="es-AR" dirty="0">
                <a:hlinkClick r:id="rId4"/>
              </a:rPr>
              <a:t>http://www.scrumguides.org</a:t>
            </a:r>
            <a:r>
              <a:rPr lang="es-AR" dirty="0" smtClean="0">
                <a:hlinkClick r:id="rId4"/>
              </a:rPr>
              <a:t>/</a:t>
            </a:r>
            <a:endParaRPr lang="" dirty="0" smtClean="0"/>
          </a:p>
          <a:p>
            <a:r>
              <a:rPr lang="" dirty="0" smtClean="0"/>
              <a:t>Scrum and XP from the trenches 2nd edition (</a:t>
            </a:r>
            <a:r>
              <a:rPr lang="es-AR" dirty="0" smtClean="0">
                <a:hlinkClick r:id="rId5"/>
              </a:rPr>
              <a:t>http</a:t>
            </a:r>
            <a:r>
              <a:rPr lang="es-AR" dirty="0">
                <a:hlinkClick r:id="rId5"/>
              </a:rPr>
              <a:t>://</a:t>
            </a:r>
            <a:r>
              <a:rPr lang="es-AR" dirty="0" smtClean="0">
                <a:hlinkClick r:id="rId5"/>
              </a:rPr>
              <a:t>www.infoq.com/minibooks/scrum-xp-from-the-trenches-2</a:t>
            </a:r>
            <a:r>
              <a:rPr lang="" dirty="0" smtClean="0"/>
              <a:t>) LIBRO GRATUITO</a:t>
            </a:r>
          </a:p>
          <a:p>
            <a:r>
              <a:rPr lang="" dirty="0" smtClean="0"/>
              <a:t>Kanban and Scrum minibook (</a:t>
            </a:r>
            <a:r>
              <a:rPr lang="es-AR" dirty="0">
                <a:hlinkClick r:id="rId6"/>
              </a:rPr>
              <a:t>http://</a:t>
            </a:r>
            <a:r>
              <a:rPr lang="es-AR" dirty="0" smtClean="0">
                <a:hlinkClick r:id="rId6"/>
              </a:rPr>
              <a:t>www.infoq.com/minibooks/kanban-scrum-minibook</a:t>
            </a:r>
            <a:r>
              <a:rPr lang="" dirty="0" smtClean="0"/>
              <a:t>) </a:t>
            </a:r>
            <a:r>
              <a:rPr lang="" dirty="0"/>
              <a:t>LIBRO GRATUITO</a:t>
            </a:r>
          </a:p>
          <a:p>
            <a:r>
              <a:rPr lang="es-AR" dirty="0">
                <a:hlinkClick r:id="rId7"/>
              </a:rPr>
              <a:t>http://</a:t>
            </a:r>
            <a:r>
              <a:rPr lang="es-AR" dirty="0" smtClean="0">
                <a:hlinkClick r:id="rId7"/>
              </a:rPr>
              <a:t>www.allaboutagile.com/</a:t>
            </a:r>
            <a:endParaRPr lang="es-AR" dirty="0" smtClean="0"/>
          </a:p>
          <a:p>
            <a:r>
              <a:rPr lang="" dirty="0" smtClean="0"/>
              <a:t>Investigar y proponer :)</a:t>
            </a:r>
          </a:p>
          <a:p>
            <a:pPr>
              <a:buNone/>
            </a:pPr>
            <a:endParaRPr lang="es-AR" dirty="0"/>
          </a:p>
          <a:p>
            <a:endParaRPr lang="" dirty="0" smtClean="0"/>
          </a:p>
          <a:p>
            <a:endParaRPr lang="" dirty="0" smtClean="0"/>
          </a:p>
          <a:p>
            <a:endParaRPr lang="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28670"/>
            <a:ext cx="7772400" cy="869796"/>
          </a:xfrm>
        </p:spPr>
        <p:txBody>
          <a:bodyPr/>
          <a:lstStyle/>
          <a:p>
            <a:r>
              <a:rPr lang="es-AR" dirty="0" smtClean="0">
                <a:uFillTx/>
              </a:rPr>
              <a:t>Ciclos de Vida</a:t>
            </a:r>
          </a:p>
        </p:txBody>
      </p:sp>
      <p:sp>
        <p:nvSpPr>
          <p:cNvPr id="20" name="19 Flecha derecha"/>
          <p:cNvSpPr>
            <a:spLocks/>
          </p:cNvSpPr>
          <p:nvPr/>
        </p:nvSpPr>
        <p:spPr>
          <a:xfrm>
            <a:off x="1643042" y="3071810"/>
            <a:ext cx="7143800" cy="2428892"/>
          </a:xfrm>
          <a:prstGeom prst="rightArrow">
            <a:avLst>
              <a:gd name="adj1" fmla="val 60457"/>
              <a:gd name="adj2" fmla="val 50000"/>
            </a:avLst>
          </a:prstGeom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b="1" dirty="0" smtClean="0">
                <a:uFillTx/>
              </a:rPr>
              <a:t>    CICLO DE VIDA ÚTIL DE SW</a:t>
            </a:r>
            <a:endParaRPr lang="es-AR" b="1" dirty="0">
              <a:uFillTx/>
            </a:endParaRPr>
          </a:p>
        </p:txBody>
      </p:sp>
      <p:sp>
        <p:nvSpPr>
          <p:cNvPr id="23" name="22 Flecha derecha"/>
          <p:cNvSpPr>
            <a:spLocks/>
          </p:cNvSpPr>
          <p:nvPr/>
        </p:nvSpPr>
        <p:spPr>
          <a:xfrm>
            <a:off x="1914544" y="3928496"/>
            <a:ext cx="165732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</a:rPr>
              <a:t>PROYECTO</a:t>
            </a:r>
            <a:endParaRPr lang="es-AR" sz="1400" b="1" dirty="0">
              <a:uFillTx/>
            </a:endParaRPr>
          </a:p>
        </p:txBody>
      </p:sp>
      <p:sp>
        <p:nvSpPr>
          <p:cNvPr id="9" name="8 Flecha derecha"/>
          <p:cNvSpPr>
            <a:spLocks/>
          </p:cNvSpPr>
          <p:nvPr/>
        </p:nvSpPr>
        <p:spPr>
          <a:xfrm>
            <a:off x="1142976" y="5143512"/>
            <a:ext cx="3214710" cy="12144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b="1" dirty="0" smtClean="0">
                <a:uFillTx/>
              </a:rPr>
              <a:t>CICLO DE VIDA DE DESARROLLO DE SW</a:t>
            </a:r>
            <a:endParaRPr lang="es-AR" b="1" dirty="0">
              <a:uFillTx/>
            </a:endParaRPr>
          </a:p>
        </p:txBody>
      </p:sp>
      <p:sp>
        <p:nvSpPr>
          <p:cNvPr id="22" name="21 Elipse"/>
          <p:cNvSpPr>
            <a:spLocks/>
          </p:cNvSpPr>
          <p:nvPr/>
        </p:nvSpPr>
        <p:spPr>
          <a:xfrm>
            <a:off x="196836" y="3760790"/>
            <a:ext cx="1887534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</a:rPr>
              <a:t>PROBLEMA</a:t>
            </a:r>
          </a:p>
          <a:p>
            <a:pPr algn="ctr"/>
            <a:r>
              <a:rPr lang="es-AR" sz="1400" b="1" dirty="0" smtClean="0"/>
              <a:t>(SW)</a:t>
            </a:r>
            <a:endParaRPr lang="es-AR" sz="1400" b="1" dirty="0">
              <a:uFillTx/>
            </a:endParaRPr>
          </a:p>
        </p:txBody>
      </p:sp>
      <p:sp>
        <p:nvSpPr>
          <p:cNvPr id="11" name="10 Elipse"/>
          <p:cNvSpPr>
            <a:spLocks/>
          </p:cNvSpPr>
          <p:nvPr/>
        </p:nvSpPr>
        <p:spPr>
          <a:xfrm>
            <a:off x="7215206" y="3777640"/>
            <a:ext cx="135732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RETIRO</a:t>
            </a:r>
            <a:endParaRPr lang="es-AR" sz="1400" b="1" dirty="0">
              <a:uFillTx/>
            </a:endParaRPr>
          </a:p>
        </p:txBody>
      </p:sp>
      <p:sp>
        <p:nvSpPr>
          <p:cNvPr id="24" name="23 Flecha derecha"/>
          <p:cNvSpPr>
            <a:spLocks/>
          </p:cNvSpPr>
          <p:nvPr/>
        </p:nvSpPr>
        <p:spPr>
          <a:xfrm>
            <a:off x="4643438" y="3920516"/>
            <a:ext cx="277240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</a:rPr>
              <a:t>MANTENIMIENTO</a:t>
            </a:r>
            <a:endParaRPr lang="es-AR" sz="1400" b="1" dirty="0">
              <a:uFillTx/>
            </a:endParaRPr>
          </a:p>
        </p:txBody>
      </p:sp>
      <p:sp>
        <p:nvSpPr>
          <p:cNvPr id="21" name="20 Rectángulo redondeado"/>
          <p:cNvSpPr>
            <a:spLocks/>
          </p:cNvSpPr>
          <p:nvPr/>
        </p:nvSpPr>
        <p:spPr>
          <a:xfrm>
            <a:off x="3571868" y="3986824"/>
            <a:ext cx="137157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</a:rPr>
              <a:t>PRODUCTO</a:t>
            </a:r>
          </a:p>
          <a:p>
            <a:pPr algn="ctr"/>
            <a:r>
              <a:rPr lang="es-AR" sz="1400" b="1" dirty="0" smtClean="0">
                <a:uFillTx/>
              </a:rPr>
              <a:t>SW</a:t>
            </a:r>
          </a:p>
        </p:txBody>
      </p:sp>
      <p:sp>
        <p:nvSpPr>
          <p:cNvPr id="14" name="13 Flecha derecha"/>
          <p:cNvSpPr>
            <a:spLocks/>
          </p:cNvSpPr>
          <p:nvPr/>
        </p:nvSpPr>
        <p:spPr>
          <a:xfrm>
            <a:off x="500034" y="1785926"/>
            <a:ext cx="8501122" cy="857256"/>
          </a:xfrm>
          <a:prstGeom prst="rightArrow">
            <a:avLst/>
          </a:prstGeom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b="1" dirty="0" smtClean="0">
                <a:uFillTx/>
              </a:rPr>
              <a:t>CICLO DE VIDA DE PROYECTO S.I.</a:t>
            </a:r>
            <a:endParaRPr lang="es-AR" b="1" dirty="0">
              <a:uFillTx/>
            </a:endParaRPr>
          </a:p>
        </p:txBody>
      </p:sp>
      <p:cxnSp>
        <p:nvCxnSpPr>
          <p:cNvPr id="16" name="15 Conector recto"/>
          <p:cNvCxnSpPr/>
          <p:nvPr/>
        </p:nvCxnSpPr>
        <p:spPr>
          <a:xfrm rot="10800000" flipV="1">
            <a:off x="500034" y="2428868"/>
            <a:ext cx="428628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786314" y="2428868"/>
            <a:ext cx="4000528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214678" y="2702478"/>
            <a:ext cx="298671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s-AR" dirty="0" smtClean="0"/>
              <a:t>(uno, muchos o ninguno…)</a:t>
            </a:r>
            <a:endParaRPr lang="es-AR" sz="1100" dirty="0"/>
          </a:p>
        </p:txBody>
      </p:sp>
      <p:sp>
        <p:nvSpPr>
          <p:cNvPr id="27" name="26 Elipse"/>
          <p:cNvSpPr>
            <a:spLocks/>
          </p:cNvSpPr>
          <p:nvPr/>
        </p:nvSpPr>
        <p:spPr>
          <a:xfrm>
            <a:off x="71406" y="1714488"/>
            <a:ext cx="1928826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</a:rPr>
              <a:t>PROBLEMA</a:t>
            </a:r>
          </a:p>
          <a:p>
            <a:pPr algn="ctr"/>
            <a:r>
              <a:rPr lang="es-AR" sz="1400" b="1" dirty="0" smtClean="0"/>
              <a:t>(SI)</a:t>
            </a:r>
            <a:endParaRPr lang="es-AR" sz="1400" b="1" dirty="0"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Concepto</a:t>
            </a:r>
            <a:endParaRPr lang="en-US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Define los estados de los artefactos involucrados en el desarrollo del SW</a:t>
            </a:r>
          </a:p>
          <a:p>
            <a:endParaRPr lang="es-AR" dirty="0" smtClean="0"/>
          </a:p>
          <a:p>
            <a:r>
              <a:rPr lang="es-AR" dirty="0" smtClean="0"/>
              <a:t>Cada estado se define por las actividades que realiza,  definidas por el proceso de SW</a:t>
            </a:r>
          </a:p>
          <a:p>
            <a:endParaRPr lang="es-AR" dirty="0" smtClean="0"/>
          </a:p>
          <a:p>
            <a:r>
              <a:rPr lang="es-AR" dirty="0" smtClean="0"/>
              <a:t>Una vez completadas todas las actividades de un estado, se realiza la transición al estado siguiente</a:t>
            </a:r>
          </a:p>
          <a:p>
            <a:pPr>
              <a:buNone/>
            </a:pPr>
            <a:endParaRPr lang="es-AR" dirty="0" smtClean="0">
              <a:uFillTx/>
            </a:endParaRPr>
          </a:p>
          <a:p>
            <a:r>
              <a:rPr lang="es-AR" dirty="0" smtClean="0">
                <a:uFillTx/>
              </a:rPr>
              <a:t>Mapa de Actividades: Permite visualizar la relación entre cada estado y las actividades que le corresponden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66720" y="6492240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>
                <a:uFillTx/>
              </a:rPr>
              <a:pPr/>
              <a:t>5</a:t>
            </a:fld>
            <a:endParaRPr lang="es-E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0F3EB0-A3FE-4A88-88DB-8C323ACE7E71}" type="slidenum">
              <a:rPr lang="es-ES">
                <a:uFillTx/>
              </a:rPr>
              <a:pPr/>
              <a:t>6</a:t>
            </a:fld>
            <a:endParaRPr lang="es-ES">
              <a:uFillTx/>
            </a:endParaRPr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Concepto</a:t>
            </a:r>
            <a:endParaRPr lang="es-AR" dirty="0">
              <a:uFillTx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199" y="1052736"/>
            <a:ext cx="8485909" cy="5233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Ningún Ciclo de Vida es mejor que otro, tienen diferentes ventajas y desventajas, en cuanto a: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Velocidad de desarrollo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Calidad del producto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Visibilidad interna (del estado del proyecto)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Visibilidad externa (del avance del producto SW)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Manejo de Riesgos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Respuesta a cambios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Costo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Experiencia del Equipo de Proyecto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lang="es-AR" sz="2400" dirty="0" smtClean="0">
                <a:latin typeface="+mj-lt"/>
              </a:rPr>
              <a:t>Otros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endParaRPr lang="es-AR" sz="24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dirty="0" smtClean="0">
                <a:uFillTx/>
              </a:rPr>
              <a:t>Prueba y Error</a:t>
            </a:r>
          </a:p>
        </p:txBody>
      </p:sp>
      <p:sp>
        <p:nvSpPr>
          <p:cNvPr id="5" name="4 Nube"/>
          <p:cNvSpPr>
            <a:spLocks/>
          </p:cNvSpPr>
          <p:nvPr/>
        </p:nvSpPr>
        <p:spPr>
          <a:xfrm>
            <a:off x="3747992" y="2844386"/>
            <a:ext cx="208823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uFillTx/>
                <a:latin typeface="Calibri" pitchFamily="34" charset="0"/>
                <a:cs typeface="Calibri" pitchFamily="34" charset="0"/>
              </a:rPr>
              <a:t>PRUEBA Y ERROR</a:t>
            </a:r>
          </a:p>
        </p:txBody>
      </p:sp>
      <p:sp>
        <p:nvSpPr>
          <p:cNvPr id="6" name="5 Rectángulo"/>
          <p:cNvSpPr>
            <a:spLocks/>
          </p:cNvSpPr>
          <p:nvPr/>
        </p:nvSpPr>
        <p:spPr>
          <a:xfrm>
            <a:off x="6916344" y="327643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uFillTx/>
                <a:latin typeface="Calibri" pitchFamily="34" charset="0"/>
                <a:cs typeface="Calibri" pitchFamily="34" charset="0"/>
              </a:rPr>
              <a:t>ENTREGA</a:t>
            </a:r>
            <a:br>
              <a:rPr lang="es-AR" b="1" dirty="0" smtClean="0">
                <a:uFillTx/>
                <a:latin typeface="Calibri" pitchFamily="34" charset="0"/>
                <a:cs typeface="Calibri" pitchFamily="34" charset="0"/>
              </a:rPr>
            </a:br>
            <a:r>
              <a:rPr lang="es-AR" b="1" dirty="0" smtClean="0">
                <a:uFillTx/>
                <a:latin typeface="Calibri" pitchFamily="34" charset="0"/>
                <a:cs typeface="Calibri" pitchFamily="34" charset="0"/>
              </a:rPr>
              <a:t>(tal vez)</a:t>
            </a:r>
            <a:endParaRPr lang="es-AR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5764216" y="3420450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5836224" y="3708482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>
            <a:spLocks/>
          </p:cNvSpPr>
          <p:nvPr/>
        </p:nvSpPr>
        <p:spPr>
          <a:xfrm>
            <a:off x="867672" y="3348442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uFillTx/>
                <a:latin typeface="Calibri" pitchFamily="34" charset="0"/>
                <a:cs typeface="Calibri" pitchFamily="34" charset="0"/>
              </a:rPr>
              <a:t>ESPECIFICACIÓN</a:t>
            </a:r>
            <a:br>
              <a:rPr lang="es-AR" b="1" dirty="0" smtClean="0">
                <a:uFillTx/>
                <a:latin typeface="Calibri" pitchFamily="34" charset="0"/>
                <a:cs typeface="Calibri" pitchFamily="34" charset="0"/>
              </a:rPr>
            </a:br>
            <a:r>
              <a:rPr lang="es-AR" b="1" dirty="0" smtClean="0">
                <a:uFillTx/>
                <a:latin typeface="Calibri" pitchFamily="34" charset="0"/>
                <a:cs typeface="Calibri" pitchFamily="34" charset="0"/>
              </a:rPr>
              <a:t>(tal vez)</a:t>
            </a:r>
            <a:endParaRPr lang="es-AR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667872" y="3564466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2667872" y="3852498"/>
            <a:ext cx="11521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dirty="0" smtClean="0">
                <a:uFillTx/>
              </a:rPr>
              <a:t>Cascada Puro</a:t>
            </a:r>
          </a:p>
        </p:txBody>
      </p:sp>
      <p:sp>
        <p:nvSpPr>
          <p:cNvPr id="28" name="27 Rectángulo"/>
          <p:cNvSpPr>
            <a:spLocks/>
          </p:cNvSpPr>
          <p:nvPr/>
        </p:nvSpPr>
        <p:spPr>
          <a:xfrm>
            <a:off x="214282" y="2115436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ESTUDIO</a:t>
            </a:r>
            <a:br>
              <a:rPr lang="es-AR" sz="1400" b="1" dirty="0" smtClean="0">
                <a:latin typeface="Calibri" pitchFamily="34" charset="0"/>
                <a:cs typeface="Calibri" pitchFamily="34" charset="0"/>
              </a:rPr>
            </a:br>
            <a:r>
              <a:rPr lang="es-AR" sz="1400" b="1" dirty="0" smtClean="0">
                <a:latin typeface="Calibri" pitchFamily="34" charset="0"/>
                <a:cs typeface="Calibri" pitchFamily="34" charset="0"/>
              </a:rPr>
              <a:t>PRELIM.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28 Rectángulo"/>
          <p:cNvSpPr>
            <a:spLocks/>
          </p:cNvSpPr>
          <p:nvPr/>
        </p:nvSpPr>
        <p:spPr>
          <a:xfrm>
            <a:off x="1277385" y="2632436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RELEVAM.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1336123" y="2176128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H="1" flipV="1">
            <a:off x="1261835" y="2319004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>
            <a:spLocks/>
          </p:cNvSpPr>
          <p:nvPr/>
        </p:nvSpPr>
        <p:spPr>
          <a:xfrm>
            <a:off x="2357422" y="3143248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ESTUDIO</a:t>
            </a:r>
            <a:b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</a:br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FACTIB.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2416160" y="2686940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 flipV="1">
            <a:off x="2341872" y="2829816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>
            <a:spLocks/>
          </p:cNvSpPr>
          <p:nvPr/>
        </p:nvSpPr>
        <p:spPr>
          <a:xfrm>
            <a:off x="3428992" y="3643314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ANALISIS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0" name="49 Conector recto de flecha"/>
          <p:cNvCxnSpPr/>
          <p:nvPr/>
        </p:nvCxnSpPr>
        <p:spPr>
          <a:xfrm>
            <a:off x="3487730" y="3187006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3413442" y="3329882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"/>
          <p:cNvSpPr>
            <a:spLocks/>
          </p:cNvSpPr>
          <p:nvPr/>
        </p:nvSpPr>
        <p:spPr>
          <a:xfrm>
            <a:off x="4516112" y="4153070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DISEÑO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4574850" y="3696762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flipH="1" flipV="1">
            <a:off x="4500562" y="3839638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"/>
          <p:cNvSpPr>
            <a:spLocks/>
          </p:cNvSpPr>
          <p:nvPr/>
        </p:nvSpPr>
        <p:spPr>
          <a:xfrm>
            <a:off x="5587682" y="4671126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DESARR.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5646420" y="4214818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flipH="1" flipV="1">
            <a:off x="5572132" y="4357694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>
            <a:spLocks/>
          </p:cNvSpPr>
          <p:nvPr/>
        </p:nvSpPr>
        <p:spPr>
          <a:xfrm>
            <a:off x="6659252" y="5153202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PRUEBA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2" name="61 Conector recto de flecha"/>
          <p:cNvCxnSpPr/>
          <p:nvPr/>
        </p:nvCxnSpPr>
        <p:spPr>
          <a:xfrm>
            <a:off x="6717990" y="4696894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H="1" flipV="1">
            <a:off x="6643702" y="4839770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Rectángulo"/>
          <p:cNvSpPr>
            <a:spLocks/>
          </p:cNvSpPr>
          <p:nvPr/>
        </p:nvSpPr>
        <p:spPr>
          <a:xfrm>
            <a:off x="7745886" y="5671258"/>
            <a:ext cx="1040956" cy="49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uFillTx/>
                <a:latin typeface="Calibri" pitchFamily="34" charset="0"/>
                <a:cs typeface="Calibri" pitchFamily="34" charset="0"/>
              </a:rPr>
              <a:t>IMPLEM.</a:t>
            </a:r>
            <a:endParaRPr lang="es-AR" sz="1400" b="1" dirty="0"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5" name="64 Conector recto de flecha"/>
          <p:cNvCxnSpPr/>
          <p:nvPr/>
        </p:nvCxnSpPr>
        <p:spPr>
          <a:xfrm>
            <a:off x="7804624" y="5214950"/>
            <a:ext cx="571504" cy="4286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flipH="1" flipV="1">
            <a:off x="7730336" y="5357826"/>
            <a:ext cx="36004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14422"/>
            <a:ext cx="7772400" cy="726920"/>
          </a:xfrm>
        </p:spPr>
        <p:txBody>
          <a:bodyPr/>
          <a:lstStyle/>
          <a:p>
            <a:r>
              <a:rPr lang="es-AR" dirty="0" smtClean="0">
                <a:uFillTx/>
              </a:rPr>
              <a:t>Ciclos de Vida Iterativos</a:t>
            </a:r>
          </a:p>
        </p:txBody>
      </p:sp>
      <p:sp>
        <p:nvSpPr>
          <p:cNvPr id="28" name="2 Marcador de contenido"/>
          <p:cNvSpPr txBox="1">
            <a:spLocks/>
          </p:cNvSpPr>
          <p:nvPr/>
        </p:nvSpPr>
        <p:spPr>
          <a:xfrm>
            <a:off x="457199" y="2000240"/>
            <a:ext cx="8485909" cy="4286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 Existen diferentes instancias de uno o más estados, que pueden ser repetidas por un mismo equipo, o ejecutadas en forma paralela e “independiente” por distintos equipos</a:t>
            </a:r>
          </a:p>
          <a:p>
            <a:pPr>
              <a:buFont typeface="Arial" pitchFamily="34" charset="0"/>
              <a:buChar char="•"/>
            </a:pPr>
            <a:r>
              <a:rPr lang="es-AR" sz="3200" dirty="0" smtClean="0">
                <a:latin typeface="Calibri" pitchFamily="34" charset="0"/>
                <a:cs typeface="Calibri" pitchFamily="34" charset="0"/>
              </a:rPr>
              <a:t> La cantidad de iteraciones estará definida desde el principio del proyecto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endParaRPr lang="es-AR" sz="3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75000"/>
              </a:schemeClr>
            </a:gs>
            <a:gs pos="60000">
              <a:schemeClr val="phClr">
                <a:shade val="38000"/>
                <a:satMod val="175000"/>
              </a:schemeClr>
            </a:gs>
            <a:gs pos="100000">
              <a:schemeClr val="phClr">
                <a:tint val="80000"/>
                <a:satMod val="2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1751</Words>
  <Application>Microsoft Office PowerPoint</Application>
  <PresentationFormat>Presentación en pantalla (4:3)</PresentationFormat>
  <Paragraphs>295</Paragraphs>
  <Slides>31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Urbano</vt:lpstr>
      <vt:lpstr>Ciclos de Vida </vt:lpstr>
      <vt:lpstr>Contenido</vt:lpstr>
      <vt:lpstr>Definiciones</vt:lpstr>
      <vt:lpstr>Ciclos de Vida</vt:lpstr>
      <vt:lpstr>Concepto</vt:lpstr>
      <vt:lpstr>Concepto</vt:lpstr>
      <vt:lpstr>Prueba y Error</vt:lpstr>
      <vt:lpstr>Cascada Puro</vt:lpstr>
      <vt:lpstr>Ciclos de Vida Iterativos</vt:lpstr>
      <vt:lpstr>Cascada con subproyectos (iterativo)</vt:lpstr>
      <vt:lpstr>Ciclos de Vida Incrementales</vt:lpstr>
      <vt:lpstr>Cascada Iterativo Incremental</vt:lpstr>
      <vt:lpstr>Ciclos de Vida Evolutivos</vt:lpstr>
      <vt:lpstr>Prototipado</vt:lpstr>
      <vt:lpstr>Prototipado – Tipos</vt:lpstr>
      <vt:lpstr>Espiral</vt:lpstr>
      <vt:lpstr>Espiral </vt:lpstr>
      <vt:lpstr>Administración del Riesgo </vt:lpstr>
      <vt:lpstr>Proceso Unificado (OO)</vt:lpstr>
      <vt:lpstr>Proceso Unificado (OO)</vt:lpstr>
      <vt:lpstr>Manifiesto para el Desarrollo Ágil de Software </vt:lpstr>
      <vt:lpstr>Pilares de Desarrollo Ágil</vt:lpstr>
      <vt:lpstr>Caracterísiticas Metodologías Ágiles</vt:lpstr>
      <vt:lpstr>Scrum</vt:lpstr>
      <vt:lpstr>SCRUM - Roles</vt:lpstr>
      <vt:lpstr>Prácticas Ágiles </vt:lpstr>
      <vt:lpstr>Críticas a Metodologías Ágiles</vt:lpstr>
      <vt:lpstr>Cierre</vt:lpstr>
      <vt:lpstr>Preguntas y Respuestas</vt:lpstr>
      <vt:lpstr>Bibliografía Ciclos de Vida</vt:lpstr>
      <vt:lpstr>Bibliografía Metodologías Ágiles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UTN - FRBA Introducción a la Ingeniería en Software Programa / Esquema de Clases</dc:title>
  <dc:creator>Dieguito</dc:creator>
  <cp:lastModifiedBy>Diego Schmidt</cp:lastModifiedBy>
  <cp:revision>418</cp:revision>
  <cp:lastPrinted>2011-11-12T23:39:17Z</cp:lastPrinted>
  <dcterms:modified xsi:type="dcterms:W3CDTF">2017-05-22T18:03:22Z</dcterms:modified>
</cp:coreProperties>
</file>