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5" r:id="rId2"/>
    <p:sldId id="256" r:id="rId3"/>
    <p:sldId id="257" r:id="rId4"/>
    <p:sldId id="258" r:id="rId5"/>
    <p:sldId id="259" r:id="rId6"/>
    <p:sldId id="260" r:id="rId7"/>
    <p:sldId id="266" r:id="rId8"/>
    <p:sldId id="267" r:id="rId9"/>
    <p:sldId id="268" r:id="rId10"/>
    <p:sldId id="261" r:id="rId11"/>
    <p:sldId id="269" r:id="rId12"/>
    <p:sldId id="263" r:id="rId13"/>
    <p:sldId id="270" r:id="rId14"/>
    <p:sldId id="280" r:id="rId15"/>
    <p:sldId id="283" r:id="rId16"/>
    <p:sldId id="281" r:id="rId17"/>
    <p:sldId id="282" r:id="rId18"/>
    <p:sldId id="262" r:id="rId19"/>
    <p:sldId id="277" r:id="rId20"/>
    <p:sldId id="264" r:id="rId21"/>
    <p:sldId id="273" r:id="rId22"/>
    <p:sldId id="274" r:id="rId2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606"/>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7" d="100"/>
          <a:sy n="87" d="100"/>
        </p:scale>
        <p:origin x="133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8981A4EA-F039-4D54-9451-84439ED695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AR"/>
          </a:p>
        </p:txBody>
      </p:sp>
      <p:sp>
        <p:nvSpPr>
          <p:cNvPr id="3" name="2 Marcador de fecha">
            <a:extLst>
              <a:ext uri="{FF2B5EF4-FFF2-40B4-BE49-F238E27FC236}">
                <a16:creationId xmlns:a16="http://schemas.microsoft.com/office/drawing/2014/main" id="{3FB14F02-7957-4230-8D8D-E2D46DC07E4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1002408-C575-4E5B-ADAA-4CFC256A65A1}" type="datetimeFigureOut">
              <a:rPr lang="es-AR"/>
              <a:pPr>
                <a:defRPr/>
              </a:pPr>
              <a:t>27/8/2018</a:t>
            </a:fld>
            <a:endParaRPr lang="es-AR"/>
          </a:p>
        </p:txBody>
      </p:sp>
      <p:sp>
        <p:nvSpPr>
          <p:cNvPr id="4" name="3 Marcador de imagen de diapositiva">
            <a:extLst>
              <a:ext uri="{FF2B5EF4-FFF2-40B4-BE49-F238E27FC236}">
                <a16:creationId xmlns:a16="http://schemas.microsoft.com/office/drawing/2014/main" id="{42353D4F-883A-471F-B184-BFA62C196D5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4 Marcador de notas">
            <a:extLst>
              <a:ext uri="{FF2B5EF4-FFF2-40B4-BE49-F238E27FC236}">
                <a16:creationId xmlns:a16="http://schemas.microsoft.com/office/drawing/2014/main" id="{ECAFA635-C1D8-4F60-AD4A-32FA91B1E19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AR" noProof="0"/>
          </a:p>
        </p:txBody>
      </p:sp>
      <p:sp>
        <p:nvSpPr>
          <p:cNvPr id="6" name="5 Marcador de pie de página">
            <a:extLst>
              <a:ext uri="{FF2B5EF4-FFF2-40B4-BE49-F238E27FC236}">
                <a16:creationId xmlns:a16="http://schemas.microsoft.com/office/drawing/2014/main" id="{87182729-2E58-46B8-A3BE-8C75B4E5E23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AR"/>
          </a:p>
        </p:txBody>
      </p:sp>
      <p:sp>
        <p:nvSpPr>
          <p:cNvPr id="7" name="6 Marcador de número de diapositiva">
            <a:extLst>
              <a:ext uri="{FF2B5EF4-FFF2-40B4-BE49-F238E27FC236}">
                <a16:creationId xmlns:a16="http://schemas.microsoft.com/office/drawing/2014/main" id="{8CB38D5A-1E9D-40B2-B2CB-F7FA8006AAA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09270E8-F5F8-470C-8045-DC4913942636}" type="slidenum">
              <a:rPr lang="es-AR" altLang="en-US"/>
              <a:pPr>
                <a:defRPr/>
              </a:pPr>
              <a:t>‹Nº›</a:t>
            </a:fld>
            <a:endParaRPr lang="es-A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F60EF400-BCC8-4744-B37D-050B400FE8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6990F2AF-1429-4F1A-9BE2-E5EACFDE5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n-US"/>
          </a:p>
        </p:txBody>
      </p:sp>
      <p:sp>
        <p:nvSpPr>
          <p:cNvPr id="6148" name="3 Marcador de número de diapositiva">
            <a:extLst>
              <a:ext uri="{FF2B5EF4-FFF2-40B4-BE49-F238E27FC236}">
                <a16:creationId xmlns:a16="http://schemas.microsoft.com/office/drawing/2014/main" id="{A0289019-0727-49D1-B622-426F2ECE70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0AAE0-D770-414B-B5FE-4BCADBFB4F5D}" type="slidenum">
              <a:rPr lang="es-AR" altLang="en-US">
                <a:latin typeface="Arial" panose="020B0604020202020204" pitchFamily="34" charset="0"/>
              </a:rPr>
              <a:pPr>
                <a:spcBef>
                  <a:spcPct val="0"/>
                </a:spcBef>
              </a:pPr>
              <a:t>3</a:t>
            </a:fld>
            <a:endParaRPr lang="es-A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a:extLst>
              <a:ext uri="{FF2B5EF4-FFF2-40B4-BE49-F238E27FC236}">
                <a16:creationId xmlns:a16="http://schemas.microsoft.com/office/drawing/2014/main" id="{C89EC086-B961-4BC9-BDFF-944F272792A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F233C7F0-E7DB-445B-841F-F562EF945EE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8ECD2AFB-2940-492B-8627-1D7B3C3FB3E6}"/>
              </a:ext>
            </a:extLst>
          </p:cNvPr>
          <p:cNvSpPr>
            <a:spLocks noGrp="1" noChangeArrowheads="1"/>
          </p:cNvSpPr>
          <p:nvPr>
            <p:ph type="sldNum" sz="quarter" idx="12"/>
          </p:nvPr>
        </p:nvSpPr>
        <p:spPr>
          <a:ln/>
        </p:spPr>
        <p:txBody>
          <a:bodyPr/>
          <a:lstStyle>
            <a:lvl1pPr>
              <a:defRPr/>
            </a:lvl1pPr>
          </a:lstStyle>
          <a:p>
            <a:pPr>
              <a:defRPr/>
            </a:pPr>
            <a:fld id="{17ACE668-C322-443C-8F5E-7994E6E1EEB7}" type="slidenum">
              <a:rPr lang="es-ES" altLang="en-US"/>
              <a:pPr>
                <a:defRPr/>
              </a:pPr>
              <a:t>‹Nº›</a:t>
            </a:fld>
            <a:endParaRPr lang="es-ES" altLang="en-US"/>
          </a:p>
        </p:txBody>
      </p:sp>
    </p:spTree>
    <p:extLst>
      <p:ext uri="{BB962C8B-B14F-4D97-AF65-F5344CB8AC3E}">
        <p14:creationId xmlns:p14="http://schemas.microsoft.com/office/powerpoint/2010/main" val="231332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288D8AB6-9515-4B3C-A15E-E9839E221EFC}"/>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63FBFD7F-088D-415C-BE1A-144A89905B8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05653CBE-EE0E-4E5D-B0C9-219A575A2CCE}"/>
              </a:ext>
            </a:extLst>
          </p:cNvPr>
          <p:cNvSpPr>
            <a:spLocks noGrp="1" noChangeArrowheads="1"/>
          </p:cNvSpPr>
          <p:nvPr>
            <p:ph type="sldNum" sz="quarter" idx="12"/>
          </p:nvPr>
        </p:nvSpPr>
        <p:spPr>
          <a:ln/>
        </p:spPr>
        <p:txBody>
          <a:bodyPr/>
          <a:lstStyle>
            <a:lvl1pPr>
              <a:defRPr/>
            </a:lvl1pPr>
          </a:lstStyle>
          <a:p>
            <a:pPr>
              <a:defRPr/>
            </a:pPr>
            <a:fld id="{608AA47E-3548-4C80-837C-51FC1E9D9992}" type="slidenum">
              <a:rPr lang="es-ES" altLang="en-US"/>
              <a:pPr>
                <a:defRPr/>
              </a:pPr>
              <a:t>‹Nº›</a:t>
            </a:fld>
            <a:endParaRPr lang="es-ES" altLang="en-US"/>
          </a:p>
        </p:txBody>
      </p:sp>
    </p:spTree>
    <p:extLst>
      <p:ext uri="{BB962C8B-B14F-4D97-AF65-F5344CB8AC3E}">
        <p14:creationId xmlns:p14="http://schemas.microsoft.com/office/powerpoint/2010/main" val="24589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67BD4775-20BF-45E7-AB27-E5EFDC5188B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1360F5E-BE39-4994-81DA-F6777A9DC43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447E0B0E-8AC4-4617-8F98-C1F161E6A6FD}"/>
              </a:ext>
            </a:extLst>
          </p:cNvPr>
          <p:cNvSpPr>
            <a:spLocks noGrp="1" noChangeArrowheads="1"/>
          </p:cNvSpPr>
          <p:nvPr>
            <p:ph type="sldNum" sz="quarter" idx="12"/>
          </p:nvPr>
        </p:nvSpPr>
        <p:spPr>
          <a:ln/>
        </p:spPr>
        <p:txBody>
          <a:bodyPr/>
          <a:lstStyle>
            <a:lvl1pPr>
              <a:defRPr/>
            </a:lvl1pPr>
          </a:lstStyle>
          <a:p>
            <a:pPr>
              <a:defRPr/>
            </a:pPr>
            <a:fld id="{99E5E74E-3B0F-45C5-A2E5-7F70D1C3C72C}" type="slidenum">
              <a:rPr lang="es-ES" altLang="en-US"/>
              <a:pPr>
                <a:defRPr/>
              </a:pPr>
              <a:t>‹Nº›</a:t>
            </a:fld>
            <a:endParaRPr lang="es-ES" altLang="en-US"/>
          </a:p>
        </p:txBody>
      </p:sp>
    </p:spTree>
    <p:extLst>
      <p:ext uri="{BB962C8B-B14F-4D97-AF65-F5344CB8AC3E}">
        <p14:creationId xmlns:p14="http://schemas.microsoft.com/office/powerpoint/2010/main" val="39383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02D8C305-C96D-43B7-8B12-0CE7A47C32F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7BFB2CA6-DE95-4D3F-95CC-31B126879EE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F12C05FE-3174-43DE-B950-BD93DF3FA4D5}"/>
              </a:ext>
            </a:extLst>
          </p:cNvPr>
          <p:cNvSpPr>
            <a:spLocks noGrp="1" noChangeArrowheads="1"/>
          </p:cNvSpPr>
          <p:nvPr>
            <p:ph type="sldNum" sz="quarter" idx="12"/>
          </p:nvPr>
        </p:nvSpPr>
        <p:spPr>
          <a:ln/>
        </p:spPr>
        <p:txBody>
          <a:bodyPr/>
          <a:lstStyle>
            <a:lvl1pPr>
              <a:defRPr/>
            </a:lvl1pPr>
          </a:lstStyle>
          <a:p>
            <a:pPr>
              <a:defRPr/>
            </a:pPr>
            <a:fld id="{FF2597EA-985A-45AE-A66C-7266E2825D8F}" type="slidenum">
              <a:rPr lang="es-ES" altLang="en-US"/>
              <a:pPr>
                <a:defRPr/>
              </a:pPr>
              <a:t>‹Nº›</a:t>
            </a:fld>
            <a:endParaRPr lang="es-ES" altLang="en-US"/>
          </a:p>
        </p:txBody>
      </p:sp>
    </p:spTree>
    <p:extLst>
      <p:ext uri="{BB962C8B-B14F-4D97-AF65-F5344CB8AC3E}">
        <p14:creationId xmlns:p14="http://schemas.microsoft.com/office/powerpoint/2010/main" val="115931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B4EB68E4-8D95-4BAC-B38B-ED54C49B9141}"/>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3852B648-83C2-4B89-8EBB-1658CB7680E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B9C31150-4843-4795-8777-FDD8508B30D7}"/>
              </a:ext>
            </a:extLst>
          </p:cNvPr>
          <p:cNvSpPr>
            <a:spLocks noGrp="1" noChangeArrowheads="1"/>
          </p:cNvSpPr>
          <p:nvPr>
            <p:ph type="sldNum" sz="quarter" idx="12"/>
          </p:nvPr>
        </p:nvSpPr>
        <p:spPr>
          <a:ln/>
        </p:spPr>
        <p:txBody>
          <a:bodyPr/>
          <a:lstStyle>
            <a:lvl1pPr>
              <a:defRPr/>
            </a:lvl1pPr>
          </a:lstStyle>
          <a:p>
            <a:pPr>
              <a:defRPr/>
            </a:pPr>
            <a:fld id="{437D1A28-1FCE-47AE-922D-857BFB624ECA}" type="slidenum">
              <a:rPr lang="es-ES" altLang="en-US"/>
              <a:pPr>
                <a:defRPr/>
              </a:pPr>
              <a:t>‹Nº›</a:t>
            </a:fld>
            <a:endParaRPr lang="es-ES" altLang="en-US"/>
          </a:p>
        </p:txBody>
      </p:sp>
    </p:spTree>
    <p:extLst>
      <p:ext uri="{BB962C8B-B14F-4D97-AF65-F5344CB8AC3E}">
        <p14:creationId xmlns:p14="http://schemas.microsoft.com/office/powerpoint/2010/main" val="206535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a:ext uri="{FF2B5EF4-FFF2-40B4-BE49-F238E27FC236}">
                <a16:creationId xmlns:a16="http://schemas.microsoft.com/office/drawing/2014/main" id="{6B795091-4BFF-41F0-8651-79F231F5AEA9}"/>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25E69EB-0B1A-48E5-A643-FD8A4CF618D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0993B43F-7672-4DFF-8B8B-95F16F935C1B}"/>
              </a:ext>
            </a:extLst>
          </p:cNvPr>
          <p:cNvSpPr>
            <a:spLocks noGrp="1" noChangeArrowheads="1"/>
          </p:cNvSpPr>
          <p:nvPr>
            <p:ph type="sldNum" sz="quarter" idx="12"/>
          </p:nvPr>
        </p:nvSpPr>
        <p:spPr>
          <a:ln/>
        </p:spPr>
        <p:txBody>
          <a:bodyPr/>
          <a:lstStyle>
            <a:lvl1pPr>
              <a:defRPr/>
            </a:lvl1pPr>
          </a:lstStyle>
          <a:p>
            <a:pPr>
              <a:defRPr/>
            </a:pPr>
            <a:fld id="{89B1AEC5-3F1C-4CAC-B621-FA1C0953AAAB}" type="slidenum">
              <a:rPr lang="es-ES" altLang="en-US"/>
              <a:pPr>
                <a:defRPr/>
              </a:pPr>
              <a:t>‹Nº›</a:t>
            </a:fld>
            <a:endParaRPr lang="es-ES" altLang="en-US"/>
          </a:p>
        </p:txBody>
      </p:sp>
    </p:spTree>
    <p:extLst>
      <p:ext uri="{BB962C8B-B14F-4D97-AF65-F5344CB8AC3E}">
        <p14:creationId xmlns:p14="http://schemas.microsoft.com/office/powerpoint/2010/main" val="151649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a:extLst>
              <a:ext uri="{FF2B5EF4-FFF2-40B4-BE49-F238E27FC236}">
                <a16:creationId xmlns:a16="http://schemas.microsoft.com/office/drawing/2014/main" id="{D181995F-66CA-45FA-A8C6-2F40D2C1E993}"/>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B83250D2-E591-4E57-8576-A8E9C791AC7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id="{4DCECB58-4BA3-4292-A4A1-DBC42EE9DDB2}"/>
              </a:ext>
            </a:extLst>
          </p:cNvPr>
          <p:cNvSpPr>
            <a:spLocks noGrp="1" noChangeArrowheads="1"/>
          </p:cNvSpPr>
          <p:nvPr>
            <p:ph type="sldNum" sz="quarter" idx="12"/>
          </p:nvPr>
        </p:nvSpPr>
        <p:spPr>
          <a:ln/>
        </p:spPr>
        <p:txBody>
          <a:bodyPr/>
          <a:lstStyle>
            <a:lvl1pPr>
              <a:defRPr/>
            </a:lvl1pPr>
          </a:lstStyle>
          <a:p>
            <a:pPr>
              <a:defRPr/>
            </a:pPr>
            <a:fld id="{9F562CFA-C295-4735-A664-BEA9943D860C}" type="slidenum">
              <a:rPr lang="es-ES" altLang="en-US"/>
              <a:pPr>
                <a:defRPr/>
              </a:pPr>
              <a:t>‹Nº›</a:t>
            </a:fld>
            <a:endParaRPr lang="es-ES" altLang="en-US"/>
          </a:p>
        </p:txBody>
      </p:sp>
    </p:spTree>
    <p:extLst>
      <p:ext uri="{BB962C8B-B14F-4D97-AF65-F5344CB8AC3E}">
        <p14:creationId xmlns:p14="http://schemas.microsoft.com/office/powerpoint/2010/main" val="339832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a:extLst>
              <a:ext uri="{FF2B5EF4-FFF2-40B4-BE49-F238E27FC236}">
                <a16:creationId xmlns:a16="http://schemas.microsoft.com/office/drawing/2014/main" id="{4A4E54DE-B7C4-4DB8-ABD1-2DFCFF43694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F1896365-52C9-4CDD-886E-ADD63941E51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B961CA60-26BC-408C-A5A8-983EB79EC5A2}"/>
              </a:ext>
            </a:extLst>
          </p:cNvPr>
          <p:cNvSpPr>
            <a:spLocks noGrp="1" noChangeArrowheads="1"/>
          </p:cNvSpPr>
          <p:nvPr>
            <p:ph type="sldNum" sz="quarter" idx="12"/>
          </p:nvPr>
        </p:nvSpPr>
        <p:spPr>
          <a:ln/>
        </p:spPr>
        <p:txBody>
          <a:bodyPr/>
          <a:lstStyle>
            <a:lvl1pPr>
              <a:defRPr/>
            </a:lvl1pPr>
          </a:lstStyle>
          <a:p>
            <a:pPr>
              <a:defRPr/>
            </a:pPr>
            <a:fld id="{D7202BED-9B72-4AA1-937A-C67658999F46}" type="slidenum">
              <a:rPr lang="es-ES" altLang="en-US"/>
              <a:pPr>
                <a:defRPr/>
              </a:pPr>
              <a:t>‹Nº›</a:t>
            </a:fld>
            <a:endParaRPr lang="es-ES" altLang="en-US"/>
          </a:p>
        </p:txBody>
      </p:sp>
    </p:spTree>
    <p:extLst>
      <p:ext uri="{BB962C8B-B14F-4D97-AF65-F5344CB8AC3E}">
        <p14:creationId xmlns:p14="http://schemas.microsoft.com/office/powerpoint/2010/main" val="364332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9D483EA-B885-4EB2-810A-658DEB2AD97B}"/>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3D3CC106-82C4-48DA-97DD-93F4DD8AA25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id="{38AD4CAB-4F50-47DA-A6A0-4E385DEEAE3D}"/>
              </a:ext>
            </a:extLst>
          </p:cNvPr>
          <p:cNvSpPr>
            <a:spLocks noGrp="1" noChangeArrowheads="1"/>
          </p:cNvSpPr>
          <p:nvPr>
            <p:ph type="sldNum" sz="quarter" idx="12"/>
          </p:nvPr>
        </p:nvSpPr>
        <p:spPr>
          <a:ln/>
        </p:spPr>
        <p:txBody>
          <a:bodyPr/>
          <a:lstStyle>
            <a:lvl1pPr>
              <a:defRPr/>
            </a:lvl1pPr>
          </a:lstStyle>
          <a:p>
            <a:pPr>
              <a:defRPr/>
            </a:pPr>
            <a:fld id="{8770F69D-0AAA-4AE0-BA25-4666F401CDA2}" type="slidenum">
              <a:rPr lang="es-ES" altLang="en-US"/>
              <a:pPr>
                <a:defRPr/>
              </a:pPr>
              <a:t>‹Nº›</a:t>
            </a:fld>
            <a:endParaRPr lang="es-ES" altLang="en-US"/>
          </a:p>
        </p:txBody>
      </p:sp>
    </p:spTree>
    <p:extLst>
      <p:ext uri="{BB962C8B-B14F-4D97-AF65-F5344CB8AC3E}">
        <p14:creationId xmlns:p14="http://schemas.microsoft.com/office/powerpoint/2010/main" val="412362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3CD04B08-5701-4C2A-9D18-BFDAB1E881F1}"/>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A676B13E-D9BF-43EE-BB06-C3012EE1A61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B5FC9C0D-FC21-4FF2-8B87-D54299C332C5}"/>
              </a:ext>
            </a:extLst>
          </p:cNvPr>
          <p:cNvSpPr>
            <a:spLocks noGrp="1" noChangeArrowheads="1"/>
          </p:cNvSpPr>
          <p:nvPr>
            <p:ph type="sldNum" sz="quarter" idx="12"/>
          </p:nvPr>
        </p:nvSpPr>
        <p:spPr>
          <a:ln/>
        </p:spPr>
        <p:txBody>
          <a:bodyPr/>
          <a:lstStyle>
            <a:lvl1pPr>
              <a:defRPr/>
            </a:lvl1pPr>
          </a:lstStyle>
          <a:p>
            <a:pPr>
              <a:defRPr/>
            </a:pPr>
            <a:fld id="{B720349F-F2FD-447B-8665-0F30E463BC63}" type="slidenum">
              <a:rPr lang="es-ES" altLang="en-US"/>
              <a:pPr>
                <a:defRPr/>
              </a:pPr>
              <a:t>‹Nº›</a:t>
            </a:fld>
            <a:endParaRPr lang="es-ES" altLang="en-US"/>
          </a:p>
        </p:txBody>
      </p:sp>
    </p:spTree>
    <p:extLst>
      <p:ext uri="{BB962C8B-B14F-4D97-AF65-F5344CB8AC3E}">
        <p14:creationId xmlns:p14="http://schemas.microsoft.com/office/powerpoint/2010/main" val="223985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9D3A8E9A-9298-427E-975A-EA86C7539539}"/>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E70C5D7A-7BA6-4168-B902-245865D0517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58A4A4EA-8AB6-4804-A01F-00217C8C62AC}"/>
              </a:ext>
            </a:extLst>
          </p:cNvPr>
          <p:cNvSpPr>
            <a:spLocks noGrp="1" noChangeArrowheads="1"/>
          </p:cNvSpPr>
          <p:nvPr>
            <p:ph type="sldNum" sz="quarter" idx="12"/>
          </p:nvPr>
        </p:nvSpPr>
        <p:spPr>
          <a:ln/>
        </p:spPr>
        <p:txBody>
          <a:bodyPr/>
          <a:lstStyle>
            <a:lvl1pPr>
              <a:defRPr/>
            </a:lvl1pPr>
          </a:lstStyle>
          <a:p>
            <a:pPr>
              <a:defRPr/>
            </a:pPr>
            <a:fld id="{B5EA8FE5-0BA1-4F7D-9357-B1FED808CA42}" type="slidenum">
              <a:rPr lang="es-ES" altLang="en-US"/>
              <a:pPr>
                <a:defRPr/>
              </a:pPr>
              <a:t>‹Nº›</a:t>
            </a:fld>
            <a:endParaRPr lang="es-ES" altLang="en-US"/>
          </a:p>
        </p:txBody>
      </p:sp>
    </p:spTree>
    <p:extLst>
      <p:ext uri="{BB962C8B-B14F-4D97-AF65-F5344CB8AC3E}">
        <p14:creationId xmlns:p14="http://schemas.microsoft.com/office/powerpoint/2010/main" val="228016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495CF75-F435-446D-B3DA-856A0EC4365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DA05C642-F526-4009-97E4-C975EA048B8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23B4D91A-FD88-411C-A6BD-969DE15DC37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
          </a:p>
        </p:txBody>
      </p:sp>
      <p:sp>
        <p:nvSpPr>
          <p:cNvPr id="1029" name="Rectangle 5">
            <a:extLst>
              <a:ext uri="{FF2B5EF4-FFF2-40B4-BE49-F238E27FC236}">
                <a16:creationId xmlns:a16="http://schemas.microsoft.com/office/drawing/2014/main" id="{6709E8EB-938A-4EBD-AF56-9DB73DAEC65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
          </a:p>
        </p:txBody>
      </p:sp>
      <p:sp>
        <p:nvSpPr>
          <p:cNvPr id="1030" name="Rectangle 6">
            <a:extLst>
              <a:ext uri="{FF2B5EF4-FFF2-40B4-BE49-F238E27FC236}">
                <a16:creationId xmlns:a16="http://schemas.microsoft.com/office/drawing/2014/main" id="{A553997A-E0D3-428A-9534-7F31B9000BF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FD05072C-03DE-4D8B-A552-C024645190A5}" type="slidenum">
              <a:rPr lang="es-ES" altLang="en-US"/>
              <a:pPr>
                <a:defRPr/>
              </a:pPr>
              <a:t>‹Nº›</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a:extLst>
              <a:ext uri="{FF2B5EF4-FFF2-40B4-BE49-F238E27FC236}">
                <a16:creationId xmlns:a16="http://schemas.microsoft.com/office/drawing/2014/main" id="{613894F5-9D18-4DCA-9763-40D33E71C26E}"/>
              </a:ext>
            </a:extLst>
          </p:cNvPr>
          <p:cNvSpPr>
            <a:spLocks noGrp="1" noChangeArrowheads="1"/>
          </p:cNvSpPr>
          <p:nvPr>
            <p:ph type="title"/>
          </p:nvPr>
        </p:nvSpPr>
        <p:spPr/>
        <p:txBody>
          <a:bodyPr/>
          <a:lstStyle/>
          <a:p>
            <a:pPr eaLnBrk="1" hangingPunct="1"/>
            <a:r>
              <a:rPr lang="es-AR" altLang="en-US" b="1"/>
              <a:t>Análisis de Sistemas</a:t>
            </a:r>
          </a:p>
        </p:txBody>
      </p:sp>
      <p:sp>
        <p:nvSpPr>
          <p:cNvPr id="3075" name="2 Marcador de contenido">
            <a:extLst>
              <a:ext uri="{FF2B5EF4-FFF2-40B4-BE49-F238E27FC236}">
                <a16:creationId xmlns:a16="http://schemas.microsoft.com/office/drawing/2014/main" id="{D0A01E05-D6D8-4AA4-8E98-5C9AC0F7BAA9}"/>
              </a:ext>
            </a:extLst>
          </p:cNvPr>
          <p:cNvSpPr>
            <a:spLocks noGrp="1" noChangeArrowheads="1"/>
          </p:cNvSpPr>
          <p:nvPr>
            <p:ph idx="1"/>
          </p:nvPr>
        </p:nvSpPr>
        <p:spPr>
          <a:xfrm>
            <a:off x="468313" y="2349500"/>
            <a:ext cx="8229600" cy="1971675"/>
          </a:xfrm>
        </p:spPr>
        <p:txBody>
          <a:bodyPr/>
          <a:lstStyle/>
          <a:p>
            <a:pPr algn="ctr" eaLnBrk="1" hangingPunct="1">
              <a:buFontTx/>
              <a:buNone/>
            </a:pPr>
            <a:r>
              <a:rPr lang="es-AR" altLang="en-US" sz="4000" u="sng">
                <a:latin typeface="Aharoni" panose="02010803020104030203" pitchFamily="2" charset="-79"/>
                <a:cs typeface="Aharoni" panose="02010803020104030203" pitchFamily="2" charset="-79"/>
              </a:rPr>
              <a:t>ANALISIS ESTRUCTURADO</a:t>
            </a:r>
          </a:p>
          <a:p>
            <a:pPr algn="ctr" eaLnBrk="1" hangingPunct="1">
              <a:buFontTx/>
              <a:buNone/>
            </a:pPr>
            <a:r>
              <a:rPr lang="es-AR" altLang="en-US" u="sng">
                <a:latin typeface="Aharoni" panose="02010803020104030203" pitchFamily="2" charset="-79"/>
                <a:cs typeface="Aharoni" panose="02010803020104030203" pitchFamily="2" charset="-79"/>
              </a:rPr>
              <a:t>DER: DIAGRAMA DE ENTIDAD-RELACION</a:t>
            </a:r>
          </a:p>
        </p:txBody>
      </p:sp>
      <p:pic>
        <p:nvPicPr>
          <p:cNvPr id="3076" name="Picture 8" descr="http://www.frcon.utn.edu.ar/imagenes/logos%20UTN%20Concordia/logo-utn.jpg">
            <a:extLst>
              <a:ext uri="{FF2B5EF4-FFF2-40B4-BE49-F238E27FC236}">
                <a16:creationId xmlns:a16="http://schemas.microsoft.com/office/drawing/2014/main" id="{D2C50CA2-1377-4502-996A-4C5037C19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941888"/>
            <a:ext cx="43719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9D673D-C0E3-4359-B49C-FC8440C78DF6}"/>
              </a:ext>
            </a:extLst>
          </p:cNvPr>
          <p:cNvSpPr>
            <a:spLocks noGrp="1" noChangeArrowheads="1"/>
          </p:cNvSpPr>
          <p:nvPr>
            <p:ph type="title"/>
          </p:nvPr>
        </p:nvSpPr>
        <p:spPr>
          <a:xfrm>
            <a:off x="323850" y="0"/>
            <a:ext cx="8229600" cy="908050"/>
          </a:xfrm>
        </p:spPr>
        <p:txBody>
          <a:bodyPr/>
          <a:lstStyle/>
          <a:p>
            <a:pPr eaLnBrk="1" hangingPunct="1"/>
            <a:r>
              <a:rPr lang="es-ES" altLang="en-US"/>
              <a:t>CLAVE</a:t>
            </a:r>
          </a:p>
        </p:txBody>
      </p:sp>
      <p:sp>
        <p:nvSpPr>
          <p:cNvPr id="13315" name="Text Box 4">
            <a:extLst>
              <a:ext uri="{FF2B5EF4-FFF2-40B4-BE49-F238E27FC236}">
                <a16:creationId xmlns:a16="http://schemas.microsoft.com/office/drawing/2014/main" id="{A1F62907-00FB-43A6-ABBA-E9E7DA3FA9C5}"/>
              </a:ext>
            </a:extLst>
          </p:cNvPr>
          <p:cNvSpPr txBox="1">
            <a:spLocks noChangeArrowheads="1"/>
          </p:cNvSpPr>
          <p:nvPr/>
        </p:nvSpPr>
        <p:spPr bwMode="auto">
          <a:xfrm>
            <a:off x="468313" y="908050"/>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Identifica inequívocamente una sola instancia por entidad</a:t>
            </a:r>
          </a:p>
        </p:txBody>
      </p:sp>
      <p:sp>
        <p:nvSpPr>
          <p:cNvPr id="13316" name="Text Box 12">
            <a:extLst>
              <a:ext uri="{FF2B5EF4-FFF2-40B4-BE49-F238E27FC236}">
                <a16:creationId xmlns:a16="http://schemas.microsoft.com/office/drawing/2014/main" id="{729006BF-62BD-42ED-A61D-C9666EC3EEEC}"/>
              </a:ext>
            </a:extLst>
          </p:cNvPr>
          <p:cNvSpPr txBox="1">
            <a:spLocks noChangeArrowheads="1"/>
          </p:cNvSpPr>
          <p:nvPr/>
        </p:nvSpPr>
        <p:spPr bwMode="auto">
          <a:xfrm>
            <a:off x="827088" y="1412875"/>
            <a:ext cx="756126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 </a:t>
            </a:r>
            <a:r>
              <a:rPr lang="es-ES" altLang="en-US" sz="1800" b="1"/>
              <a:t>CLAVE PRINCIPAL (Primary Key, PK)</a:t>
            </a:r>
          </a:p>
          <a:p>
            <a:pPr eaLnBrk="1" hangingPunct="1">
              <a:spcBef>
                <a:spcPct val="50000"/>
              </a:spcBef>
              <a:buFontTx/>
              <a:buNone/>
            </a:pPr>
            <a:r>
              <a:rPr lang="es-AR" altLang="en-US" sz="1800"/>
              <a:t>Es una de las Claves Candidatas que es elegida por el analista o diseñador para ser utilizada por el sistema, siguiendo su criterio de análisis para la elección (ej: Familiaridad de la clave para el Usuario). Aquellas Claves Candidatas que no son elegidas como Clave Principal se denominan </a:t>
            </a:r>
            <a:r>
              <a:rPr lang="es-AR" altLang="en-US" sz="1800" b="1"/>
              <a:t>Clave Alternativa</a:t>
            </a:r>
            <a:r>
              <a:rPr lang="es-AR" altLang="en-US" sz="1800"/>
              <a:t>. Al ser Clave Candidata cumple con:</a:t>
            </a:r>
            <a:endParaRPr lang="es-AR" altLang="en-US" sz="1800" b="1"/>
          </a:p>
          <a:p>
            <a:pPr eaLnBrk="1" hangingPunct="1">
              <a:spcBef>
                <a:spcPct val="50000"/>
              </a:spcBef>
            </a:pPr>
            <a:r>
              <a:rPr lang="es-ES" altLang="en-US" sz="1800"/>
              <a:t>UNICIDAD</a:t>
            </a:r>
          </a:p>
          <a:p>
            <a:pPr eaLnBrk="1" hangingPunct="1">
              <a:spcBef>
                <a:spcPct val="50000"/>
              </a:spcBef>
            </a:pPr>
            <a:r>
              <a:rPr lang="es-ES" altLang="en-US" sz="1800"/>
              <a:t>MINIMALIDAD</a:t>
            </a:r>
            <a:endParaRPr lang="es-ES" altLang="en-US" sz="1800" b="1"/>
          </a:p>
          <a:p>
            <a:pPr eaLnBrk="1" hangingPunct="1">
              <a:spcBef>
                <a:spcPct val="50000"/>
              </a:spcBef>
              <a:buFontTx/>
              <a:buNone/>
            </a:pPr>
            <a:endParaRPr lang="es-ES" altLang="en-US" sz="1800"/>
          </a:p>
          <a:p>
            <a:pPr eaLnBrk="1" hangingPunct="1">
              <a:spcBef>
                <a:spcPct val="50000"/>
              </a:spcBef>
              <a:buFontTx/>
              <a:buNone/>
            </a:pPr>
            <a:r>
              <a:rPr lang="es-ES" altLang="en-US" sz="1800"/>
              <a:t>Nota: en el diagrama los atributos que conforman la Clave Principal van subrayados para distinguirlos del resto. </a:t>
            </a:r>
          </a:p>
          <a:p>
            <a:pPr eaLnBrk="1" hangingPunct="1">
              <a:spcBef>
                <a:spcPct val="50000"/>
              </a:spcBef>
              <a:buFontTx/>
              <a:buNone/>
            </a:pPr>
            <a:endParaRPr lang="es-ES" altLang="en-US" sz="1800"/>
          </a:p>
        </p:txBody>
      </p:sp>
      <p:sp>
        <p:nvSpPr>
          <p:cNvPr id="19" name="AutoShape 13">
            <a:extLst>
              <a:ext uri="{FF2B5EF4-FFF2-40B4-BE49-F238E27FC236}">
                <a16:creationId xmlns:a16="http://schemas.microsoft.com/office/drawing/2014/main" id="{0DCEB142-DB9E-40F1-9A72-CACFC80660BF}"/>
              </a:ext>
            </a:extLst>
          </p:cNvPr>
          <p:cNvSpPr>
            <a:spLocks noChangeArrowheads="1"/>
          </p:cNvSpPr>
          <p:nvPr/>
        </p:nvSpPr>
        <p:spPr bwMode="auto">
          <a:xfrm>
            <a:off x="684213" y="1484313"/>
            <a:ext cx="215900" cy="215900"/>
          </a:xfrm>
          <a:prstGeom prst="star5">
            <a:avLst/>
          </a:prstGeom>
          <a:solidFill>
            <a:schemeClr val="tx1"/>
          </a:solidFill>
          <a:ln w="9525">
            <a:solidFill>
              <a:schemeClr val="tx1"/>
            </a:solidFill>
            <a:miter lim="800000"/>
            <a:headEnd/>
            <a:tailEnd/>
          </a:ln>
          <a:effectLst/>
        </p:spPr>
        <p:txBody>
          <a:bodyPr wrap="none" anchor="ctr"/>
          <a:lstStyle/>
          <a:p>
            <a:pPr eaLnBrk="1" hangingPunct="1">
              <a:defRPr/>
            </a:pPr>
            <a:endParaRPr lang="es-AR">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67A6AD6-DD17-4ED7-B243-207919D607BE}"/>
              </a:ext>
            </a:extLst>
          </p:cNvPr>
          <p:cNvSpPr>
            <a:spLocks noGrp="1" noChangeArrowheads="1"/>
          </p:cNvSpPr>
          <p:nvPr>
            <p:ph type="title"/>
          </p:nvPr>
        </p:nvSpPr>
        <p:spPr>
          <a:xfrm>
            <a:off x="323850" y="0"/>
            <a:ext cx="8229600" cy="908050"/>
          </a:xfrm>
        </p:spPr>
        <p:txBody>
          <a:bodyPr/>
          <a:lstStyle/>
          <a:p>
            <a:pPr eaLnBrk="1" hangingPunct="1"/>
            <a:r>
              <a:rPr lang="es-ES" altLang="en-US"/>
              <a:t>CLAVE</a:t>
            </a:r>
          </a:p>
        </p:txBody>
      </p:sp>
      <p:sp>
        <p:nvSpPr>
          <p:cNvPr id="14339" name="Text Box 4">
            <a:extLst>
              <a:ext uri="{FF2B5EF4-FFF2-40B4-BE49-F238E27FC236}">
                <a16:creationId xmlns:a16="http://schemas.microsoft.com/office/drawing/2014/main" id="{1BAE3196-709D-4F51-A81E-0A3CD20FEC44}"/>
              </a:ext>
            </a:extLst>
          </p:cNvPr>
          <p:cNvSpPr txBox="1">
            <a:spLocks noChangeArrowheads="1"/>
          </p:cNvSpPr>
          <p:nvPr/>
        </p:nvSpPr>
        <p:spPr bwMode="auto">
          <a:xfrm>
            <a:off x="468313" y="908050"/>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Identifica inequívocamente una sola instancia por entidad</a:t>
            </a:r>
          </a:p>
        </p:txBody>
      </p:sp>
      <p:sp>
        <p:nvSpPr>
          <p:cNvPr id="14340" name="Text Box 12">
            <a:extLst>
              <a:ext uri="{FF2B5EF4-FFF2-40B4-BE49-F238E27FC236}">
                <a16:creationId xmlns:a16="http://schemas.microsoft.com/office/drawing/2014/main" id="{D72FD110-F338-4F63-B310-862D212614F4}"/>
              </a:ext>
            </a:extLst>
          </p:cNvPr>
          <p:cNvSpPr txBox="1">
            <a:spLocks noChangeArrowheads="1"/>
          </p:cNvSpPr>
          <p:nvPr/>
        </p:nvSpPr>
        <p:spPr bwMode="auto">
          <a:xfrm>
            <a:off x="827088" y="1412875"/>
            <a:ext cx="7561262"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  </a:t>
            </a:r>
            <a:r>
              <a:rPr lang="es-ES" altLang="en-US" sz="1800" b="1"/>
              <a:t>CLAVE FORANEA o SECUNDARIA (Foreign Key, FK)</a:t>
            </a:r>
          </a:p>
          <a:p>
            <a:pPr eaLnBrk="1" hangingPunct="1">
              <a:spcBef>
                <a:spcPct val="50000"/>
              </a:spcBef>
              <a:buFontTx/>
              <a:buNone/>
            </a:pPr>
            <a:r>
              <a:rPr lang="es-ES" altLang="en-US" sz="1800"/>
              <a:t>Clave de una entidad usada como atributo de otra entidad con la cual ésta se relaciona. En el DER lógico se representa con el atributo de relación Rn. En el DER físico éste es reemplazado por el atributo o conjunto de atributos que conforman la Clave Primaria de la entidad relacionada</a:t>
            </a:r>
          </a:p>
        </p:txBody>
      </p:sp>
      <p:sp>
        <p:nvSpPr>
          <p:cNvPr id="19" name="AutoShape 13">
            <a:extLst>
              <a:ext uri="{FF2B5EF4-FFF2-40B4-BE49-F238E27FC236}">
                <a16:creationId xmlns:a16="http://schemas.microsoft.com/office/drawing/2014/main" id="{0F423C5F-859C-45CA-BEFD-5F7C89D3BC2D}"/>
              </a:ext>
            </a:extLst>
          </p:cNvPr>
          <p:cNvSpPr>
            <a:spLocks noChangeArrowheads="1"/>
          </p:cNvSpPr>
          <p:nvPr/>
        </p:nvSpPr>
        <p:spPr bwMode="auto">
          <a:xfrm>
            <a:off x="684213" y="1484313"/>
            <a:ext cx="215900" cy="215900"/>
          </a:xfrm>
          <a:prstGeom prst="star5">
            <a:avLst/>
          </a:prstGeom>
          <a:solidFill>
            <a:schemeClr val="tx1"/>
          </a:solidFill>
          <a:ln w="9525">
            <a:solidFill>
              <a:schemeClr val="tx1"/>
            </a:solidFill>
            <a:miter lim="800000"/>
            <a:headEnd/>
            <a:tailEnd/>
          </a:ln>
          <a:effectLst/>
        </p:spPr>
        <p:txBody>
          <a:bodyPr wrap="none" anchor="ctr"/>
          <a:lstStyle/>
          <a:p>
            <a:pPr eaLnBrk="1" hangingPunct="1">
              <a:defRPr/>
            </a:pPr>
            <a:endParaRPr lang="es-AR">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a:extLst>
              <a:ext uri="{FF2B5EF4-FFF2-40B4-BE49-F238E27FC236}">
                <a16:creationId xmlns:a16="http://schemas.microsoft.com/office/drawing/2014/main" id="{794135A1-2F44-4008-9DCC-A4761207C7C4}"/>
              </a:ext>
            </a:extLst>
          </p:cNvPr>
          <p:cNvSpPr txBox="1">
            <a:spLocks noChangeArrowheads="1"/>
          </p:cNvSpPr>
          <p:nvPr/>
        </p:nvSpPr>
        <p:spPr bwMode="auto">
          <a:xfrm>
            <a:off x="900113" y="404813"/>
            <a:ext cx="6697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2400" b="1"/>
              <a:t>CLASIFICACION DE ENTIDADES</a:t>
            </a:r>
          </a:p>
        </p:txBody>
      </p:sp>
      <p:sp>
        <p:nvSpPr>
          <p:cNvPr id="15363" name="Text Box 5">
            <a:extLst>
              <a:ext uri="{FF2B5EF4-FFF2-40B4-BE49-F238E27FC236}">
                <a16:creationId xmlns:a16="http://schemas.microsoft.com/office/drawing/2014/main" id="{C1BD33C4-FA50-479C-BED5-061B41B2FDDC}"/>
              </a:ext>
            </a:extLst>
          </p:cNvPr>
          <p:cNvSpPr txBox="1">
            <a:spLocks noChangeArrowheads="1"/>
          </p:cNvSpPr>
          <p:nvPr/>
        </p:nvSpPr>
        <p:spPr bwMode="auto">
          <a:xfrm>
            <a:off x="395288" y="1125538"/>
            <a:ext cx="5976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Fundamentales o Fuertes</a:t>
            </a:r>
          </a:p>
        </p:txBody>
      </p:sp>
      <p:sp>
        <p:nvSpPr>
          <p:cNvPr id="15364" name="Text Box 6">
            <a:extLst>
              <a:ext uri="{FF2B5EF4-FFF2-40B4-BE49-F238E27FC236}">
                <a16:creationId xmlns:a16="http://schemas.microsoft.com/office/drawing/2014/main" id="{B131A780-8882-4FA7-93BC-F48663B02CD1}"/>
              </a:ext>
            </a:extLst>
          </p:cNvPr>
          <p:cNvSpPr txBox="1">
            <a:spLocks noChangeArrowheads="1"/>
          </p:cNvSpPr>
          <p:nvPr/>
        </p:nvSpPr>
        <p:spPr bwMode="auto">
          <a:xfrm>
            <a:off x="971550" y="1412875"/>
            <a:ext cx="7777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Su clave esta formada únicamente por atributos propios, si elimino las relaciones las entidades siguen existiendo</a:t>
            </a:r>
          </a:p>
        </p:txBody>
      </p:sp>
      <p:sp>
        <p:nvSpPr>
          <p:cNvPr id="15365" name="Text Box 7">
            <a:extLst>
              <a:ext uri="{FF2B5EF4-FFF2-40B4-BE49-F238E27FC236}">
                <a16:creationId xmlns:a16="http://schemas.microsoft.com/office/drawing/2014/main" id="{D1FB35BC-03F4-47B4-A67D-34BCFF5EF08B}"/>
              </a:ext>
            </a:extLst>
          </p:cNvPr>
          <p:cNvSpPr txBox="1">
            <a:spLocks noChangeArrowheads="1"/>
          </p:cNvSpPr>
          <p:nvPr/>
        </p:nvSpPr>
        <p:spPr bwMode="auto">
          <a:xfrm>
            <a:off x="395288" y="2133600"/>
            <a:ext cx="684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Dependientes o Débiles</a:t>
            </a:r>
          </a:p>
        </p:txBody>
      </p:sp>
      <p:sp>
        <p:nvSpPr>
          <p:cNvPr id="15366" name="Text Box 8">
            <a:extLst>
              <a:ext uri="{FF2B5EF4-FFF2-40B4-BE49-F238E27FC236}">
                <a16:creationId xmlns:a16="http://schemas.microsoft.com/office/drawing/2014/main" id="{BB6C08FB-EBA8-4787-96E0-99AC8C84132E}"/>
              </a:ext>
            </a:extLst>
          </p:cNvPr>
          <p:cNvSpPr txBox="1">
            <a:spLocks noChangeArrowheads="1"/>
          </p:cNvSpPr>
          <p:nvPr/>
        </p:nvSpPr>
        <p:spPr bwMode="auto">
          <a:xfrm>
            <a:off x="971550" y="2414588"/>
            <a:ext cx="7777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Su clave contiene al menos una clave foránea (relación)</a:t>
            </a:r>
          </a:p>
        </p:txBody>
      </p:sp>
      <p:sp>
        <p:nvSpPr>
          <p:cNvPr id="15367" name="Text Box 9">
            <a:extLst>
              <a:ext uri="{FF2B5EF4-FFF2-40B4-BE49-F238E27FC236}">
                <a16:creationId xmlns:a16="http://schemas.microsoft.com/office/drawing/2014/main" id="{1961BFA3-CC64-4B04-828F-7E61F4CD0176}"/>
              </a:ext>
            </a:extLst>
          </p:cNvPr>
          <p:cNvSpPr txBox="1">
            <a:spLocks noChangeArrowheads="1"/>
          </p:cNvSpPr>
          <p:nvPr/>
        </p:nvSpPr>
        <p:spPr bwMode="auto">
          <a:xfrm>
            <a:off x="1116013" y="2708275"/>
            <a:ext cx="66960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Asociativa: clave principal sin atributos propios</a:t>
            </a:r>
          </a:p>
          <a:p>
            <a:pPr eaLnBrk="1" hangingPunct="1">
              <a:spcBef>
                <a:spcPct val="50000"/>
              </a:spcBef>
            </a:pPr>
            <a:r>
              <a:rPr lang="es-ES" altLang="en-US" sz="1800"/>
              <a:t>Atributiva: clave principal con relación y atributos propios</a:t>
            </a:r>
          </a:p>
        </p:txBody>
      </p:sp>
      <p:sp>
        <p:nvSpPr>
          <p:cNvPr id="15368" name="Text Box 10">
            <a:extLst>
              <a:ext uri="{FF2B5EF4-FFF2-40B4-BE49-F238E27FC236}">
                <a16:creationId xmlns:a16="http://schemas.microsoft.com/office/drawing/2014/main" id="{BFEDC46D-78D3-4FB4-9AA0-D5B4DFF60768}"/>
              </a:ext>
            </a:extLst>
          </p:cNvPr>
          <p:cNvSpPr txBox="1">
            <a:spLocks noChangeArrowheads="1"/>
          </p:cNvSpPr>
          <p:nvPr/>
        </p:nvSpPr>
        <p:spPr bwMode="auto">
          <a:xfrm>
            <a:off x="395288" y="3494088"/>
            <a:ext cx="684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Subtipo - Supertipo </a:t>
            </a:r>
          </a:p>
        </p:txBody>
      </p:sp>
      <p:sp>
        <p:nvSpPr>
          <p:cNvPr id="15369" name="Text Box 11">
            <a:extLst>
              <a:ext uri="{FF2B5EF4-FFF2-40B4-BE49-F238E27FC236}">
                <a16:creationId xmlns:a16="http://schemas.microsoft.com/office/drawing/2014/main" id="{26B3ABD4-4C46-45D6-8905-B8AE1C69BB90}"/>
              </a:ext>
            </a:extLst>
          </p:cNvPr>
          <p:cNvSpPr txBox="1">
            <a:spLocks noChangeArrowheads="1"/>
          </p:cNvSpPr>
          <p:nvPr/>
        </p:nvSpPr>
        <p:spPr bwMode="auto">
          <a:xfrm>
            <a:off x="755650" y="3783013"/>
            <a:ext cx="81375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Tipos de entidades de una o mas subcategorías, conectadas por una relación.</a:t>
            </a:r>
          </a:p>
          <a:p>
            <a:pPr eaLnBrk="1" hangingPunct="1">
              <a:spcBef>
                <a:spcPct val="50000"/>
              </a:spcBef>
              <a:buFontTx/>
              <a:buNone/>
            </a:pPr>
            <a:r>
              <a:rPr lang="es-ES" altLang="en-US" sz="1800"/>
              <a:t>La entidad Supertipo tiene un atributo que permite discernir de qué Subtipo es una instancia determinada</a:t>
            </a:r>
          </a:p>
        </p:txBody>
      </p:sp>
      <p:grpSp>
        <p:nvGrpSpPr>
          <p:cNvPr id="15370" name="Group 19">
            <a:extLst>
              <a:ext uri="{FF2B5EF4-FFF2-40B4-BE49-F238E27FC236}">
                <a16:creationId xmlns:a16="http://schemas.microsoft.com/office/drawing/2014/main" id="{58C49610-374A-45D7-8769-9503064229EB}"/>
              </a:ext>
            </a:extLst>
          </p:cNvPr>
          <p:cNvGrpSpPr>
            <a:grpSpLocks/>
          </p:cNvGrpSpPr>
          <p:nvPr/>
        </p:nvGrpSpPr>
        <p:grpSpPr bwMode="auto">
          <a:xfrm>
            <a:off x="971550" y="4797425"/>
            <a:ext cx="7345363" cy="1366838"/>
            <a:chOff x="1111" y="2704"/>
            <a:chExt cx="2676" cy="908"/>
          </a:xfrm>
        </p:grpSpPr>
        <p:sp>
          <p:nvSpPr>
            <p:cNvPr id="15374" name="Rectangle 12">
              <a:extLst>
                <a:ext uri="{FF2B5EF4-FFF2-40B4-BE49-F238E27FC236}">
                  <a16:creationId xmlns:a16="http://schemas.microsoft.com/office/drawing/2014/main" id="{DC95444A-0009-494D-834B-10E5DBD8439E}"/>
                </a:ext>
              </a:extLst>
            </p:cNvPr>
            <p:cNvSpPr>
              <a:spLocks noChangeArrowheads="1"/>
            </p:cNvSpPr>
            <p:nvPr/>
          </p:nvSpPr>
          <p:spPr bwMode="auto">
            <a:xfrm>
              <a:off x="1973" y="2704"/>
              <a:ext cx="907"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5375" name="Rectangle 13">
              <a:extLst>
                <a:ext uri="{FF2B5EF4-FFF2-40B4-BE49-F238E27FC236}">
                  <a16:creationId xmlns:a16="http://schemas.microsoft.com/office/drawing/2014/main" id="{D557EA96-0824-4F34-B909-349F85A1137A}"/>
                </a:ext>
              </a:extLst>
            </p:cNvPr>
            <p:cNvSpPr>
              <a:spLocks noChangeArrowheads="1"/>
            </p:cNvSpPr>
            <p:nvPr/>
          </p:nvSpPr>
          <p:spPr bwMode="auto">
            <a:xfrm>
              <a:off x="1111" y="3339"/>
              <a:ext cx="907"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5376" name="Rectangle 14">
              <a:extLst>
                <a:ext uri="{FF2B5EF4-FFF2-40B4-BE49-F238E27FC236}">
                  <a16:creationId xmlns:a16="http://schemas.microsoft.com/office/drawing/2014/main" id="{9146E3DE-836C-48A4-AFE2-03053C42DE65}"/>
                </a:ext>
              </a:extLst>
            </p:cNvPr>
            <p:cNvSpPr>
              <a:spLocks noChangeArrowheads="1"/>
            </p:cNvSpPr>
            <p:nvPr/>
          </p:nvSpPr>
          <p:spPr bwMode="auto">
            <a:xfrm>
              <a:off x="2880" y="3340"/>
              <a:ext cx="907"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5377" name="Line 15">
              <a:extLst>
                <a:ext uri="{FF2B5EF4-FFF2-40B4-BE49-F238E27FC236}">
                  <a16:creationId xmlns:a16="http://schemas.microsoft.com/office/drawing/2014/main" id="{96420A84-D225-424E-83E8-A4E298A50824}"/>
                </a:ext>
              </a:extLst>
            </p:cNvPr>
            <p:cNvSpPr>
              <a:spLocks noChangeShapeType="1"/>
            </p:cNvSpPr>
            <p:nvPr/>
          </p:nvSpPr>
          <p:spPr bwMode="auto">
            <a:xfrm>
              <a:off x="1610" y="3158"/>
              <a:ext cx="16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16">
              <a:extLst>
                <a:ext uri="{FF2B5EF4-FFF2-40B4-BE49-F238E27FC236}">
                  <a16:creationId xmlns:a16="http://schemas.microsoft.com/office/drawing/2014/main" id="{0BD93249-5258-4F6B-A7AF-D3A076AE605C}"/>
                </a:ext>
              </a:extLst>
            </p:cNvPr>
            <p:cNvSpPr>
              <a:spLocks noChangeShapeType="1"/>
            </p:cNvSpPr>
            <p:nvPr/>
          </p:nvSpPr>
          <p:spPr bwMode="auto">
            <a:xfrm>
              <a:off x="3288" y="3158"/>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17">
              <a:extLst>
                <a:ext uri="{FF2B5EF4-FFF2-40B4-BE49-F238E27FC236}">
                  <a16:creationId xmlns:a16="http://schemas.microsoft.com/office/drawing/2014/main" id="{59B91E59-8153-4453-A95C-4B52D32C094E}"/>
                </a:ext>
              </a:extLst>
            </p:cNvPr>
            <p:cNvSpPr>
              <a:spLocks noChangeShapeType="1"/>
            </p:cNvSpPr>
            <p:nvPr/>
          </p:nvSpPr>
          <p:spPr bwMode="auto">
            <a:xfrm>
              <a:off x="1610" y="3158"/>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18">
              <a:extLst>
                <a:ext uri="{FF2B5EF4-FFF2-40B4-BE49-F238E27FC236}">
                  <a16:creationId xmlns:a16="http://schemas.microsoft.com/office/drawing/2014/main" id="{944CAB82-EE64-42AE-83B8-712DF183BD76}"/>
                </a:ext>
              </a:extLst>
            </p:cNvPr>
            <p:cNvSpPr>
              <a:spLocks noChangeShapeType="1"/>
            </p:cNvSpPr>
            <p:nvPr/>
          </p:nvSpPr>
          <p:spPr bwMode="auto">
            <a:xfrm>
              <a:off x="2426" y="297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1" name="Text Box 20">
            <a:extLst>
              <a:ext uri="{FF2B5EF4-FFF2-40B4-BE49-F238E27FC236}">
                <a16:creationId xmlns:a16="http://schemas.microsoft.com/office/drawing/2014/main" id="{E31900A3-2A0E-48AC-8BDF-F878CBC069FB}"/>
              </a:ext>
            </a:extLst>
          </p:cNvPr>
          <p:cNvSpPr txBox="1">
            <a:spLocks noChangeArrowheads="1"/>
          </p:cNvSpPr>
          <p:nvPr/>
        </p:nvSpPr>
        <p:spPr bwMode="auto">
          <a:xfrm>
            <a:off x="3492500" y="4868863"/>
            <a:ext cx="223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CLIENTE</a:t>
            </a:r>
          </a:p>
        </p:txBody>
      </p:sp>
      <p:sp>
        <p:nvSpPr>
          <p:cNvPr id="15372" name="Text Box 21">
            <a:extLst>
              <a:ext uri="{FF2B5EF4-FFF2-40B4-BE49-F238E27FC236}">
                <a16:creationId xmlns:a16="http://schemas.microsoft.com/office/drawing/2014/main" id="{9C3FCAF7-81E9-40E4-BBFC-B3642662F530}"/>
              </a:ext>
            </a:extLst>
          </p:cNvPr>
          <p:cNvSpPr txBox="1">
            <a:spLocks noChangeArrowheads="1"/>
          </p:cNvSpPr>
          <p:nvPr/>
        </p:nvSpPr>
        <p:spPr bwMode="auto">
          <a:xfrm>
            <a:off x="971550" y="5805488"/>
            <a:ext cx="2592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CLIENTE_MINORISTA</a:t>
            </a:r>
          </a:p>
        </p:txBody>
      </p:sp>
      <p:sp>
        <p:nvSpPr>
          <p:cNvPr id="15373" name="Text Box 22">
            <a:extLst>
              <a:ext uri="{FF2B5EF4-FFF2-40B4-BE49-F238E27FC236}">
                <a16:creationId xmlns:a16="http://schemas.microsoft.com/office/drawing/2014/main" id="{E5CED079-12E0-4BA5-808D-5198A1CC389F}"/>
              </a:ext>
            </a:extLst>
          </p:cNvPr>
          <p:cNvSpPr txBox="1">
            <a:spLocks noChangeArrowheads="1"/>
          </p:cNvSpPr>
          <p:nvPr/>
        </p:nvSpPr>
        <p:spPr bwMode="auto">
          <a:xfrm>
            <a:off x="5795963" y="5805488"/>
            <a:ext cx="2663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CLIENTE_MAYORISTA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7">
            <a:extLst>
              <a:ext uri="{FF2B5EF4-FFF2-40B4-BE49-F238E27FC236}">
                <a16:creationId xmlns:a16="http://schemas.microsoft.com/office/drawing/2014/main" id="{DE102D61-7604-47DA-BE11-0910BE2025D9}"/>
              </a:ext>
            </a:extLst>
          </p:cNvPr>
          <p:cNvSpPr txBox="1">
            <a:spLocks noChangeArrowheads="1"/>
          </p:cNvSpPr>
          <p:nvPr/>
        </p:nvSpPr>
        <p:spPr bwMode="auto">
          <a:xfrm>
            <a:off x="755650" y="1341438"/>
            <a:ext cx="770413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2400"/>
              <a:t>Proceso mediante el cual se aplican una serie de reglas (Formas Normales) a las entidades y relaciones de un modelo con el objetivo de:</a:t>
            </a:r>
          </a:p>
          <a:p>
            <a:pPr lvl="1" eaLnBrk="1" hangingPunct="1">
              <a:spcBef>
                <a:spcPct val="50000"/>
              </a:spcBef>
              <a:buFontTx/>
              <a:buChar char="•"/>
            </a:pPr>
            <a:r>
              <a:rPr lang="es-ES" altLang="en-US" sz="2400"/>
              <a:t>Eliminar redundancias de datos</a:t>
            </a:r>
          </a:p>
          <a:p>
            <a:pPr lvl="1" eaLnBrk="1" hangingPunct="1">
              <a:spcBef>
                <a:spcPct val="50000"/>
              </a:spcBef>
              <a:buFontTx/>
              <a:buChar char="•"/>
            </a:pPr>
            <a:r>
              <a:rPr lang="es-ES" altLang="en-US" sz="2400"/>
              <a:t>Evitar problemas de actualización </a:t>
            </a:r>
          </a:p>
          <a:p>
            <a:pPr lvl="1" eaLnBrk="1" hangingPunct="1">
              <a:spcBef>
                <a:spcPct val="50000"/>
              </a:spcBef>
              <a:buFontTx/>
              <a:buChar char="•"/>
            </a:pPr>
            <a:r>
              <a:rPr lang="es-ES" altLang="en-US" sz="2400"/>
              <a:t>Proteger la integridad del modelo</a:t>
            </a:r>
          </a:p>
          <a:p>
            <a:pPr lvl="1" eaLnBrk="1" hangingPunct="1">
              <a:spcBef>
                <a:spcPct val="50000"/>
              </a:spcBef>
              <a:buFontTx/>
              <a:buNone/>
            </a:pPr>
            <a:endParaRPr lang="es-ES" altLang="en-US" sz="1800"/>
          </a:p>
        </p:txBody>
      </p:sp>
      <p:sp>
        <p:nvSpPr>
          <p:cNvPr id="16387" name="1 Título">
            <a:extLst>
              <a:ext uri="{FF2B5EF4-FFF2-40B4-BE49-F238E27FC236}">
                <a16:creationId xmlns:a16="http://schemas.microsoft.com/office/drawing/2014/main" id="{C95EF441-874D-4382-89BB-D344D5E99019}"/>
              </a:ext>
            </a:extLst>
          </p:cNvPr>
          <p:cNvSpPr>
            <a:spLocks noGrp="1" noChangeArrowheads="1"/>
          </p:cNvSpPr>
          <p:nvPr>
            <p:ph type="title"/>
          </p:nvPr>
        </p:nvSpPr>
        <p:spPr/>
        <p:txBody>
          <a:bodyPr/>
          <a:lstStyle/>
          <a:p>
            <a:r>
              <a:rPr lang="es-AR" altLang="en-US"/>
              <a:t>NORMALIZACION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a:extLst>
              <a:ext uri="{FF2B5EF4-FFF2-40B4-BE49-F238E27FC236}">
                <a16:creationId xmlns:a16="http://schemas.microsoft.com/office/drawing/2014/main" id="{85BA0BC0-D5E6-4EA6-B754-8C52DE57436A}"/>
              </a:ext>
            </a:extLst>
          </p:cNvPr>
          <p:cNvSpPr>
            <a:spLocks noGrp="1" noChangeArrowheads="1"/>
          </p:cNvSpPr>
          <p:nvPr>
            <p:ph type="title"/>
          </p:nvPr>
        </p:nvSpPr>
        <p:spPr/>
        <p:txBody>
          <a:bodyPr/>
          <a:lstStyle/>
          <a:p>
            <a:r>
              <a:rPr lang="es-AR" altLang="en-US"/>
              <a:t>NORMALIZACION</a:t>
            </a:r>
          </a:p>
        </p:txBody>
      </p:sp>
      <p:sp>
        <p:nvSpPr>
          <p:cNvPr id="17411" name="2 Marcador de contenido">
            <a:extLst>
              <a:ext uri="{FF2B5EF4-FFF2-40B4-BE49-F238E27FC236}">
                <a16:creationId xmlns:a16="http://schemas.microsoft.com/office/drawing/2014/main" id="{D7CB48B7-EA3D-46B2-8351-6D48C57EE2C3}"/>
              </a:ext>
            </a:extLst>
          </p:cNvPr>
          <p:cNvSpPr>
            <a:spLocks noGrp="1" noChangeArrowheads="1"/>
          </p:cNvSpPr>
          <p:nvPr>
            <p:ph idx="1"/>
          </p:nvPr>
        </p:nvSpPr>
        <p:spPr/>
        <p:txBody>
          <a:bodyPr/>
          <a:lstStyle/>
          <a:p>
            <a:pPr>
              <a:spcBef>
                <a:spcPct val="50000"/>
              </a:spcBef>
            </a:pPr>
            <a:r>
              <a:rPr lang="es-ES" altLang="en-US" sz="2400" b="1"/>
              <a:t>1° FORMA NORMAL</a:t>
            </a:r>
            <a:br>
              <a:rPr lang="es-ES" altLang="en-US" sz="2400" b="1"/>
            </a:br>
            <a:r>
              <a:rPr lang="es-ES" altLang="en-US" sz="2400"/>
              <a:t>Se eliminan los atributos calculados. Toda entidad tiene clave, la cual no puede poseer atributos nulos. Todo campo no clave, depende de la misma. Se eliminan “grupos repetitivos”</a:t>
            </a:r>
          </a:p>
        </p:txBody>
      </p:sp>
      <p:pic>
        <p:nvPicPr>
          <p:cNvPr id="17412" name="Picture 5">
            <a:extLst>
              <a:ext uri="{FF2B5EF4-FFF2-40B4-BE49-F238E27FC236}">
                <a16:creationId xmlns:a16="http://schemas.microsoft.com/office/drawing/2014/main" id="{6356E7E0-33F8-46D2-945D-44961F776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643313"/>
            <a:ext cx="59055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A0C6BD62-4514-4709-8CE2-5E016A2C2F1A}"/>
              </a:ext>
            </a:extLst>
          </p:cNvPr>
          <p:cNvSpPr>
            <a:spLocks noGrp="1" noChangeArrowheads="1"/>
          </p:cNvSpPr>
          <p:nvPr>
            <p:ph type="title"/>
          </p:nvPr>
        </p:nvSpPr>
        <p:spPr/>
        <p:txBody>
          <a:bodyPr/>
          <a:lstStyle/>
          <a:p>
            <a:r>
              <a:rPr lang="es-AR" altLang="en-US"/>
              <a:t>NORMALIZACION</a:t>
            </a:r>
          </a:p>
        </p:txBody>
      </p:sp>
      <p:sp>
        <p:nvSpPr>
          <p:cNvPr id="18435" name="2 Marcador de contenido">
            <a:extLst>
              <a:ext uri="{FF2B5EF4-FFF2-40B4-BE49-F238E27FC236}">
                <a16:creationId xmlns:a16="http://schemas.microsoft.com/office/drawing/2014/main" id="{CC3634EF-0D97-45A2-99E5-D992C91A8993}"/>
              </a:ext>
            </a:extLst>
          </p:cNvPr>
          <p:cNvSpPr>
            <a:spLocks noGrp="1" noChangeArrowheads="1"/>
          </p:cNvSpPr>
          <p:nvPr>
            <p:ph idx="1"/>
          </p:nvPr>
        </p:nvSpPr>
        <p:spPr>
          <a:xfrm>
            <a:off x="457200" y="1600200"/>
            <a:ext cx="8229600" cy="2044700"/>
          </a:xfrm>
        </p:spPr>
        <p:txBody>
          <a:bodyPr/>
          <a:lstStyle/>
          <a:p>
            <a:pPr>
              <a:spcBef>
                <a:spcPct val="50000"/>
              </a:spcBef>
            </a:pPr>
            <a:r>
              <a:rPr lang="es-ES" altLang="en-US" sz="2400" b="1"/>
              <a:t>1° FORMA NORMAL</a:t>
            </a:r>
            <a:br>
              <a:rPr lang="es-ES" altLang="en-US" sz="2400" b="1"/>
            </a:br>
            <a:r>
              <a:rPr lang="es-ES" altLang="en-US" sz="2400"/>
              <a:t>Se eliminan los atributos calculados. Toda entidad tiene clave, la cual no puede poseer atributos nulos. Todo campo no clave, depende de la misma. Se eliminan “grupos repetitivos”</a:t>
            </a:r>
          </a:p>
        </p:txBody>
      </p:sp>
      <p:graphicFrame>
        <p:nvGraphicFramePr>
          <p:cNvPr id="7" name="Table 6">
            <a:extLst>
              <a:ext uri="{FF2B5EF4-FFF2-40B4-BE49-F238E27FC236}">
                <a16:creationId xmlns:a16="http://schemas.microsoft.com/office/drawing/2014/main" id="{DC2E7E10-6117-4B2A-A121-D9D2DD5937CB}"/>
              </a:ext>
            </a:extLst>
          </p:cNvPr>
          <p:cNvGraphicFramePr>
            <a:graphicFrameLocks noGrp="1"/>
          </p:cNvGraphicFramePr>
          <p:nvPr/>
        </p:nvGraphicFramePr>
        <p:xfrm>
          <a:off x="457200" y="3827463"/>
          <a:ext cx="8229600" cy="1998662"/>
        </p:xfrm>
        <a:graphic>
          <a:graphicData uri="http://schemas.openxmlformats.org/drawingml/2006/table">
            <a:tbl>
              <a:tblPr/>
              <a:tblGrid>
                <a:gridCol w="1687916">
                  <a:extLst>
                    <a:ext uri="{9D8B030D-6E8A-4147-A177-3AD203B41FA5}">
                      <a16:colId xmlns:a16="http://schemas.microsoft.com/office/drawing/2014/main" val="2693196537"/>
                    </a:ext>
                  </a:extLst>
                </a:gridCol>
                <a:gridCol w="1437555">
                  <a:extLst>
                    <a:ext uri="{9D8B030D-6E8A-4147-A177-3AD203B41FA5}">
                      <a16:colId xmlns:a16="http://schemas.microsoft.com/office/drawing/2014/main" val="1849071926"/>
                    </a:ext>
                  </a:extLst>
                </a:gridCol>
                <a:gridCol w="1405251">
                  <a:extLst>
                    <a:ext uri="{9D8B030D-6E8A-4147-A177-3AD203B41FA5}">
                      <a16:colId xmlns:a16="http://schemas.microsoft.com/office/drawing/2014/main" val="723107404"/>
                    </a:ext>
                  </a:extLst>
                </a:gridCol>
                <a:gridCol w="1389098">
                  <a:extLst>
                    <a:ext uri="{9D8B030D-6E8A-4147-A177-3AD203B41FA5}">
                      <a16:colId xmlns:a16="http://schemas.microsoft.com/office/drawing/2014/main" val="3442777225"/>
                    </a:ext>
                  </a:extLst>
                </a:gridCol>
                <a:gridCol w="2309780">
                  <a:extLst>
                    <a:ext uri="{9D8B030D-6E8A-4147-A177-3AD203B41FA5}">
                      <a16:colId xmlns:a16="http://schemas.microsoft.com/office/drawing/2014/main" val="229386174"/>
                    </a:ext>
                  </a:extLst>
                </a:gridCol>
              </a:tblGrid>
              <a:tr h="333110">
                <a:tc gridSpan="5">
                  <a:txBody>
                    <a:bodyPr/>
                    <a:lstStyle/>
                    <a:p>
                      <a:pPr algn="ctr" fontAlgn="b"/>
                      <a:r>
                        <a:rPr lang="en-US" sz="2000" b="1" i="0" u="none" strike="noStrike" dirty="0">
                          <a:solidFill>
                            <a:srgbClr val="000000"/>
                          </a:solidFill>
                          <a:effectLst/>
                          <a:latin typeface="Calibri" panose="020F0502020204030204" pitchFamily="34" charset="0"/>
                        </a:rPr>
                        <a:t>CLIENTE</a:t>
                      </a:r>
                    </a:p>
                  </a:txBody>
                  <a:tcPr marL="5372" marR="5372" marT="5373"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5903139"/>
                  </a:ext>
                </a:extLst>
              </a:tr>
              <a:tr h="333110">
                <a:tc>
                  <a:txBody>
                    <a:bodyPr/>
                    <a:lstStyle/>
                    <a:p>
                      <a:pPr algn="l" fontAlgn="b"/>
                      <a:r>
                        <a:rPr lang="en-US" sz="2000" b="1" i="0" u="none" strike="noStrike">
                          <a:solidFill>
                            <a:srgbClr val="000000"/>
                          </a:solidFill>
                          <a:effectLst/>
                          <a:latin typeface="Calibri" panose="020F0502020204030204" pitchFamily="34" charset="0"/>
                        </a:rPr>
                        <a:t>CUIT</a:t>
                      </a:r>
                    </a:p>
                  </a:txBody>
                  <a:tcPr marL="5372" marR="5372" marT="5373" marB="0" anchor="b">
                    <a:lnL>
                      <a:noFill/>
                    </a:lnL>
                    <a:lnR>
                      <a:noFill/>
                    </a:lnR>
                    <a:lnT>
                      <a:noFill/>
                    </a:lnT>
                    <a:lnB>
                      <a:noFill/>
                    </a:lnB>
                  </a:tcPr>
                </a:tc>
                <a:tc>
                  <a:txBody>
                    <a:bodyPr/>
                    <a:lstStyle/>
                    <a:p>
                      <a:pPr algn="l" fontAlgn="b"/>
                      <a:r>
                        <a:rPr lang="en-US" sz="2000" b="1" i="0" u="none" strike="noStrike">
                          <a:solidFill>
                            <a:srgbClr val="000000"/>
                          </a:solidFill>
                          <a:effectLst/>
                          <a:latin typeface="Calibri" panose="020F0502020204030204" pitchFamily="34" charset="0"/>
                        </a:rPr>
                        <a:t>RAZON_SOC</a:t>
                      </a:r>
                    </a:p>
                  </a:txBody>
                  <a:tcPr marL="5372" marR="5372" marT="5373" marB="0" anchor="b">
                    <a:lnL>
                      <a:noFill/>
                    </a:lnL>
                    <a:lnR>
                      <a:noFill/>
                    </a:lnR>
                    <a:lnT>
                      <a:noFill/>
                    </a:lnT>
                    <a:lnB>
                      <a:noFill/>
                    </a:lnB>
                  </a:tcPr>
                </a:tc>
                <a:tc>
                  <a:txBody>
                    <a:bodyPr/>
                    <a:lstStyle/>
                    <a:p>
                      <a:pPr algn="l" fontAlgn="b"/>
                      <a:r>
                        <a:rPr lang="en-US" sz="2000" b="1" i="0" u="none" strike="noStrike">
                          <a:solidFill>
                            <a:srgbClr val="000000"/>
                          </a:solidFill>
                          <a:effectLst/>
                          <a:latin typeface="Calibri" panose="020F0502020204030204" pitchFamily="34" charset="0"/>
                        </a:rPr>
                        <a:t>NOM_VEND</a:t>
                      </a:r>
                    </a:p>
                  </a:txBody>
                  <a:tcPr marL="5372" marR="5372" marT="5373" marB="0" anchor="b">
                    <a:lnL>
                      <a:noFill/>
                    </a:lnL>
                    <a:lnR>
                      <a:noFill/>
                    </a:lnR>
                    <a:lnT>
                      <a:noFill/>
                    </a:lnT>
                    <a:lnB>
                      <a:noFill/>
                    </a:lnB>
                  </a:tcPr>
                </a:tc>
                <a:tc>
                  <a:txBody>
                    <a:bodyPr/>
                    <a:lstStyle/>
                    <a:p>
                      <a:pPr algn="l" fontAlgn="b"/>
                      <a:r>
                        <a:rPr lang="en-US" sz="2000" b="1" i="0" u="none" strike="noStrike">
                          <a:solidFill>
                            <a:srgbClr val="000000"/>
                          </a:solidFill>
                          <a:effectLst/>
                          <a:latin typeface="Calibri" panose="020F0502020204030204" pitchFamily="34" charset="0"/>
                        </a:rPr>
                        <a:t>CEL_VEND</a:t>
                      </a:r>
                    </a:p>
                  </a:txBody>
                  <a:tcPr marL="5372" marR="5372" marT="5373" marB="0" anchor="b">
                    <a:lnL>
                      <a:noFill/>
                    </a:lnL>
                    <a:lnR>
                      <a:noFill/>
                    </a:lnR>
                    <a:lnT>
                      <a:noFill/>
                    </a:lnT>
                    <a:lnB>
                      <a:noFill/>
                    </a:lnB>
                  </a:tcPr>
                </a:tc>
                <a:tc>
                  <a:txBody>
                    <a:bodyPr/>
                    <a:lstStyle/>
                    <a:p>
                      <a:pPr algn="l" fontAlgn="b"/>
                      <a:r>
                        <a:rPr lang="en-US" sz="2000" b="1" i="0" u="none" strike="noStrike">
                          <a:solidFill>
                            <a:srgbClr val="000000"/>
                          </a:solidFill>
                          <a:effectLst/>
                          <a:latin typeface="Calibri" panose="020F0502020204030204" pitchFamily="34" charset="0"/>
                        </a:rPr>
                        <a:t>TELEFONOS</a:t>
                      </a:r>
                    </a:p>
                  </a:txBody>
                  <a:tcPr marL="5372" marR="5372" marT="5373" marB="0" anchor="b">
                    <a:lnL>
                      <a:noFill/>
                    </a:lnL>
                    <a:lnR>
                      <a:noFill/>
                    </a:lnR>
                    <a:lnT>
                      <a:noFill/>
                    </a:lnT>
                    <a:lnB>
                      <a:noFill/>
                    </a:lnB>
                  </a:tcPr>
                </a:tc>
                <a:extLst>
                  <a:ext uri="{0D108BD9-81ED-4DB2-BD59-A6C34878D82A}">
                    <a16:rowId xmlns:a16="http://schemas.microsoft.com/office/drawing/2014/main" val="3332761954"/>
                  </a:ext>
                </a:extLst>
              </a:tr>
              <a:tr h="333110">
                <a:tc>
                  <a:txBody>
                    <a:bodyPr/>
                    <a:lstStyle/>
                    <a:p>
                      <a:pPr algn="l" fontAlgn="b"/>
                      <a:r>
                        <a:rPr lang="en-US" sz="2000" b="1" i="0" u="none" strike="noStrike">
                          <a:solidFill>
                            <a:srgbClr val="000000"/>
                          </a:solidFill>
                          <a:effectLst/>
                          <a:latin typeface="Calibri" panose="020F0502020204030204" pitchFamily="34" charset="0"/>
                        </a:rPr>
                        <a:t>27-32580024-1</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LA PERLITA</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MARCOS</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1574550201</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44028867, 48428377</a:t>
                      </a:r>
                    </a:p>
                  </a:txBody>
                  <a:tcPr marL="5372" marR="5372" marT="5373" marB="0" anchor="b">
                    <a:lnL>
                      <a:noFill/>
                    </a:lnL>
                    <a:lnR>
                      <a:noFill/>
                    </a:lnR>
                    <a:lnT>
                      <a:noFill/>
                    </a:lnT>
                    <a:lnB>
                      <a:noFill/>
                    </a:lnB>
                  </a:tcPr>
                </a:tc>
                <a:extLst>
                  <a:ext uri="{0D108BD9-81ED-4DB2-BD59-A6C34878D82A}">
                    <a16:rowId xmlns:a16="http://schemas.microsoft.com/office/drawing/2014/main" val="3922346958"/>
                  </a:ext>
                </a:extLst>
              </a:tr>
              <a:tr h="333110">
                <a:tc>
                  <a:txBody>
                    <a:bodyPr/>
                    <a:lstStyle/>
                    <a:p>
                      <a:pPr algn="l" fontAlgn="b"/>
                      <a:r>
                        <a:rPr lang="en-US" sz="2000" b="1" i="0" u="none" strike="noStrike">
                          <a:solidFill>
                            <a:srgbClr val="000000"/>
                          </a:solidFill>
                          <a:effectLst/>
                          <a:latin typeface="Calibri" panose="020F0502020204030204" pitchFamily="34" charset="0"/>
                        </a:rPr>
                        <a:t>27-37326131-1</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EL MIRADOR</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JULIA</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1584804084</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57628451</a:t>
                      </a:r>
                    </a:p>
                  </a:txBody>
                  <a:tcPr marL="5372" marR="5372" marT="5373" marB="0" anchor="b">
                    <a:lnL>
                      <a:noFill/>
                    </a:lnL>
                    <a:lnR>
                      <a:noFill/>
                    </a:lnR>
                    <a:lnT>
                      <a:noFill/>
                    </a:lnT>
                    <a:lnB>
                      <a:noFill/>
                    </a:lnB>
                  </a:tcPr>
                </a:tc>
                <a:extLst>
                  <a:ext uri="{0D108BD9-81ED-4DB2-BD59-A6C34878D82A}">
                    <a16:rowId xmlns:a16="http://schemas.microsoft.com/office/drawing/2014/main" val="1182164546"/>
                  </a:ext>
                </a:extLst>
              </a:tr>
              <a:tr h="333110">
                <a:tc>
                  <a:txBody>
                    <a:bodyPr/>
                    <a:lstStyle/>
                    <a:p>
                      <a:pPr algn="l" fontAlgn="b"/>
                      <a:r>
                        <a:rPr lang="en-US" sz="2000" b="1" i="0" u="none" strike="noStrike">
                          <a:solidFill>
                            <a:srgbClr val="000000"/>
                          </a:solidFill>
                          <a:effectLst/>
                          <a:latin typeface="Calibri" panose="020F0502020204030204" pitchFamily="34" charset="0"/>
                        </a:rPr>
                        <a:t>27-11363816-1</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CINEMARX</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MARCOS</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1574550201</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47772525</a:t>
                      </a:r>
                    </a:p>
                  </a:txBody>
                  <a:tcPr marL="5372" marR="5372" marT="5373" marB="0" anchor="b">
                    <a:lnL>
                      <a:noFill/>
                    </a:lnL>
                    <a:lnR>
                      <a:noFill/>
                    </a:lnR>
                    <a:lnT>
                      <a:noFill/>
                    </a:lnT>
                    <a:lnB>
                      <a:noFill/>
                    </a:lnB>
                  </a:tcPr>
                </a:tc>
                <a:extLst>
                  <a:ext uri="{0D108BD9-81ED-4DB2-BD59-A6C34878D82A}">
                    <a16:rowId xmlns:a16="http://schemas.microsoft.com/office/drawing/2014/main" val="3513565141"/>
                  </a:ext>
                </a:extLst>
              </a:tr>
              <a:tr h="333110">
                <a:tc>
                  <a:txBody>
                    <a:bodyPr/>
                    <a:lstStyle/>
                    <a:p>
                      <a:pPr algn="l" fontAlgn="b"/>
                      <a:r>
                        <a:rPr lang="en-US" sz="2000" b="1" i="0" u="none" strike="noStrike">
                          <a:solidFill>
                            <a:srgbClr val="000000"/>
                          </a:solidFill>
                          <a:effectLst/>
                          <a:latin typeface="Calibri" panose="020F0502020204030204" pitchFamily="34" charset="0"/>
                        </a:rPr>
                        <a:t>27-18095161-1</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UTNIANOS</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JULIA</a:t>
                      </a:r>
                    </a:p>
                  </a:txBody>
                  <a:tcPr marL="5372" marR="5372" marT="5373"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1562305225</a:t>
                      </a:r>
                    </a:p>
                  </a:txBody>
                  <a:tcPr marL="5372" marR="5372" marT="5373"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48190220, 53537559</a:t>
                      </a:r>
                    </a:p>
                  </a:txBody>
                  <a:tcPr marL="5372" marR="5372" marT="5373" marB="0" anchor="b">
                    <a:lnL>
                      <a:noFill/>
                    </a:lnL>
                    <a:lnR>
                      <a:noFill/>
                    </a:lnR>
                    <a:lnT>
                      <a:noFill/>
                    </a:lnT>
                    <a:lnB>
                      <a:noFill/>
                    </a:lnB>
                  </a:tcPr>
                </a:tc>
                <a:extLst>
                  <a:ext uri="{0D108BD9-81ED-4DB2-BD59-A6C34878D82A}">
                    <a16:rowId xmlns:a16="http://schemas.microsoft.com/office/drawing/2014/main" val="23224234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F6D6D8E5-FDFD-4B8E-8095-7DDF6CC7DC21}"/>
              </a:ext>
            </a:extLst>
          </p:cNvPr>
          <p:cNvSpPr>
            <a:spLocks noGrp="1" noChangeArrowheads="1"/>
          </p:cNvSpPr>
          <p:nvPr>
            <p:ph type="title"/>
          </p:nvPr>
        </p:nvSpPr>
        <p:spPr/>
        <p:txBody>
          <a:bodyPr/>
          <a:lstStyle/>
          <a:p>
            <a:r>
              <a:rPr lang="es-AR" altLang="en-US"/>
              <a:t>NORMALIZACION</a:t>
            </a:r>
          </a:p>
        </p:txBody>
      </p:sp>
      <p:sp>
        <p:nvSpPr>
          <p:cNvPr id="19459" name="2 Marcador de contenido">
            <a:extLst>
              <a:ext uri="{FF2B5EF4-FFF2-40B4-BE49-F238E27FC236}">
                <a16:creationId xmlns:a16="http://schemas.microsoft.com/office/drawing/2014/main" id="{76DF7DD7-9A64-45AA-A566-E55FC98F1073}"/>
              </a:ext>
            </a:extLst>
          </p:cNvPr>
          <p:cNvSpPr>
            <a:spLocks noGrp="1" noChangeArrowheads="1"/>
          </p:cNvSpPr>
          <p:nvPr>
            <p:ph idx="1"/>
          </p:nvPr>
        </p:nvSpPr>
        <p:spPr/>
        <p:txBody>
          <a:bodyPr/>
          <a:lstStyle/>
          <a:p>
            <a:pPr>
              <a:spcBef>
                <a:spcPct val="50000"/>
              </a:spcBef>
            </a:pPr>
            <a:r>
              <a:rPr lang="es-ES" altLang="en-US" sz="2400" b="1"/>
              <a:t>2° FORMA NORMAL</a:t>
            </a:r>
            <a:br>
              <a:rPr lang="es-ES" altLang="en-US" sz="2400" b="1"/>
            </a:br>
            <a:r>
              <a:rPr lang="es-ES" altLang="en-US" sz="2400"/>
              <a:t>Los campos no claves dependen completamente de la clave.</a:t>
            </a:r>
          </a:p>
        </p:txBody>
      </p:sp>
      <p:pic>
        <p:nvPicPr>
          <p:cNvPr id="19460" name="Picture 2">
            <a:extLst>
              <a:ext uri="{FF2B5EF4-FFF2-40B4-BE49-F238E27FC236}">
                <a16:creationId xmlns:a16="http://schemas.microsoft.com/office/drawing/2014/main" id="{B2CCFCC0-536B-40F0-A171-79BBB9A13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071813"/>
            <a:ext cx="59340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8EA78BFA-DF49-48FE-87A6-37D7DD77A4F2}"/>
              </a:ext>
            </a:extLst>
          </p:cNvPr>
          <p:cNvSpPr>
            <a:spLocks noGrp="1" noChangeArrowheads="1"/>
          </p:cNvSpPr>
          <p:nvPr>
            <p:ph type="title"/>
          </p:nvPr>
        </p:nvSpPr>
        <p:spPr/>
        <p:txBody>
          <a:bodyPr/>
          <a:lstStyle/>
          <a:p>
            <a:r>
              <a:rPr lang="es-AR" altLang="en-US"/>
              <a:t>NORMALIZACION</a:t>
            </a:r>
          </a:p>
        </p:txBody>
      </p:sp>
      <p:sp>
        <p:nvSpPr>
          <p:cNvPr id="20483" name="2 Marcador de contenido">
            <a:extLst>
              <a:ext uri="{FF2B5EF4-FFF2-40B4-BE49-F238E27FC236}">
                <a16:creationId xmlns:a16="http://schemas.microsoft.com/office/drawing/2014/main" id="{E1327EBB-C4AD-4E4A-8B46-813561BA5938}"/>
              </a:ext>
            </a:extLst>
          </p:cNvPr>
          <p:cNvSpPr>
            <a:spLocks noGrp="1" noChangeArrowheads="1"/>
          </p:cNvSpPr>
          <p:nvPr>
            <p:ph idx="1"/>
          </p:nvPr>
        </p:nvSpPr>
        <p:spPr>
          <a:xfrm>
            <a:off x="457200" y="1628775"/>
            <a:ext cx="8229600" cy="4525963"/>
          </a:xfrm>
        </p:spPr>
        <p:txBody>
          <a:bodyPr/>
          <a:lstStyle/>
          <a:p>
            <a:pPr>
              <a:spcBef>
                <a:spcPct val="50000"/>
              </a:spcBef>
            </a:pPr>
            <a:r>
              <a:rPr lang="es-ES" altLang="en-US" sz="2400" b="1"/>
              <a:t>3° FORMA NORMAL</a:t>
            </a:r>
            <a:br>
              <a:rPr lang="es-ES" altLang="en-US" sz="2400" b="1"/>
            </a:br>
            <a:r>
              <a:rPr lang="es-ES" altLang="en-US" sz="2400"/>
              <a:t>No existen dependencias transitivas entre atributos no clave.</a:t>
            </a:r>
          </a:p>
        </p:txBody>
      </p:sp>
      <p:pic>
        <p:nvPicPr>
          <p:cNvPr id="20484" name="Picture 5">
            <a:extLst>
              <a:ext uri="{FF2B5EF4-FFF2-40B4-BE49-F238E27FC236}">
                <a16:creationId xmlns:a16="http://schemas.microsoft.com/office/drawing/2014/main" id="{0E646518-FF76-4EB7-B266-C144D7E67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809875"/>
            <a:ext cx="82772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AEF856-8F28-4FC1-9CBB-6EEFB4C7872B}"/>
              </a:ext>
            </a:extLst>
          </p:cNvPr>
          <p:cNvSpPr>
            <a:spLocks noGrp="1" noChangeArrowheads="1"/>
          </p:cNvSpPr>
          <p:nvPr>
            <p:ph type="title"/>
          </p:nvPr>
        </p:nvSpPr>
        <p:spPr>
          <a:xfrm>
            <a:off x="323850" y="0"/>
            <a:ext cx="8229600" cy="908050"/>
          </a:xfrm>
        </p:spPr>
        <p:txBody>
          <a:bodyPr/>
          <a:lstStyle/>
          <a:p>
            <a:pPr eaLnBrk="1" hangingPunct="1"/>
            <a:r>
              <a:rPr lang="es-ES" altLang="en-US"/>
              <a:t>DER - EJEMPLO</a:t>
            </a:r>
          </a:p>
        </p:txBody>
      </p:sp>
      <p:pic>
        <p:nvPicPr>
          <p:cNvPr id="21507" name="Picture 4">
            <a:extLst>
              <a:ext uri="{FF2B5EF4-FFF2-40B4-BE49-F238E27FC236}">
                <a16:creationId xmlns:a16="http://schemas.microsoft.com/office/drawing/2014/main" id="{9AFA3D7C-31AA-4954-9399-00BB0522E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814388"/>
            <a:ext cx="81153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a:extLst>
              <a:ext uri="{FF2B5EF4-FFF2-40B4-BE49-F238E27FC236}">
                <a16:creationId xmlns:a16="http://schemas.microsoft.com/office/drawing/2014/main" id="{F11A08CF-A586-435D-A860-190552CE4D7A}"/>
              </a:ext>
            </a:extLst>
          </p:cNvPr>
          <p:cNvSpPr>
            <a:spLocks noGrp="1" noChangeArrowheads="1"/>
          </p:cNvSpPr>
          <p:nvPr>
            <p:ph type="title"/>
          </p:nvPr>
        </p:nvSpPr>
        <p:spPr/>
        <p:txBody>
          <a:bodyPr/>
          <a:lstStyle/>
          <a:p>
            <a:r>
              <a:rPr lang="es-AR" altLang="en-US"/>
              <a:t>DER – Balanceo con DFD y DD</a:t>
            </a:r>
          </a:p>
        </p:txBody>
      </p:sp>
      <p:sp>
        <p:nvSpPr>
          <p:cNvPr id="22531" name="2 Marcador de contenido">
            <a:extLst>
              <a:ext uri="{FF2B5EF4-FFF2-40B4-BE49-F238E27FC236}">
                <a16:creationId xmlns:a16="http://schemas.microsoft.com/office/drawing/2014/main" id="{78187019-0F0A-479A-8CE8-9E5CFD78E5C4}"/>
              </a:ext>
            </a:extLst>
          </p:cNvPr>
          <p:cNvSpPr>
            <a:spLocks noGrp="1" noChangeArrowheads="1"/>
          </p:cNvSpPr>
          <p:nvPr>
            <p:ph idx="1"/>
          </p:nvPr>
        </p:nvSpPr>
        <p:spPr/>
        <p:txBody>
          <a:bodyPr/>
          <a:lstStyle/>
          <a:p>
            <a:r>
              <a:rPr lang="es-ES" altLang="en-US" sz="2400"/>
              <a:t>Balanceo con DFD: </a:t>
            </a:r>
          </a:p>
          <a:p>
            <a:pPr lvl="1">
              <a:buFont typeface="Arial" panose="020B0604020202020204" pitchFamily="34" charset="0"/>
              <a:buChar char="•"/>
            </a:pPr>
            <a:r>
              <a:rPr lang="es-ES" altLang="en-US" sz="2400"/>
              <a:t>Cada almacenamiento del DFD debe estar representado por una o más entidades del DER</a:t>
            </a:r>
          </a:p>
          <a:p>
            <a:pPr lvl="1">
              <a:buFont typeface="Arial" panose="020B0604020202020204" pitchFamily="34" charset="0"/>
              <a:buChar char="•"/>
            </a:pPr>
            <a:r>
              <a:rPr lang="es-ES" altLang="en-US" sz="2400"/>
              <a:t>Cada entidad del DER debe estar representada por uno o más almacenamientos del DFD</a:t>
            </a:r>
          </a:p>
          <a:p>
            <a:r>
              <a:rPr lang="es-ES" altLang="en-US" sz="2400"/>
              <a:t>Balanceo con DD:</a:t>
            </a:r>
          </a:p>
          <a:p>
            <a:pPr lvl="1">
              <a:buFont typeface="Arial" panose="020B0604020202020204" pitchFamily="34" charset="0"/>
              <a:buChar char="•"/>
            </a:pPr>
            <a:r>
              <a:rPr lang="es-ES" altLang="en-US" sz="2400"/>
              <a:t>Cada definición en DD de una estrucura de datos que corresponda a un almacenamiento debe corresponder a una o varias entidades del DER relacionadas, donde los elementos de datos del DD se visualicen como atributos del DER</a:t>
            </a:r>
            <a:endParaRPr lang="es-A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WordArt 4">
            <a:extLst>
              <a:ext uri="{FF2B5EF4-FFF2-40B4-BE49-F238E27FC236}">
                <a16:creationId xmlns:a16="http://schemas.microsoft.com/office/drawing/2014/main" id="{10EAEE75-594E-43F7-BFA1-6F9907518E71}"/>
              </a:ext>
            </a:extLst>
          </p:cNvPr>
          <p:cNvSpPr>
            <a:spLocks noChangeArrowheads="1" noChangeShapeType="1" noTextEdit="1"/>
          </p:cNvSpPr>
          <p:nvPr/>
        </p:nvSpPr>
        <p:spPr bwMode="auto">
          <a:xfrm>
            <a:off x="468313" y="476250"/>
            <a:ext cx="79819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DIAGRAMA ENTIDAD RELACION</a:t>
            </a:r>
          </a:p>
        </p:txBody>
      </p:sp>
      <p:sp>
        <p:nvSpPr>
          <p:cNvPr id="4099" name="WordArt 5">
            <a:extLst>
              <a:ext uri="{FF2B5EF4-FFF2-40B4-BE49-F238E27FC236}">
                <a16:creationId xmlns:a16="http://schemas.microsoft.com/office/drawing/2014/main" id="{7C97C11E-F9BD-4121-99BB-5B675053D3D1}"/>
              </a:ext>
            </a:extLst>
          </p:cNvPr>
          <p:cNvSpPr>
            <a:spLocks noChangeArrowheads="1" noChangeShapeType="1" noTextEdit="1"/>
          </p:cNvSpPr>
          <p:nvPr/>
        </p:nvSpPr>
        <p:spPr bwMode="auto">
          <a:xfrm>
            <a:off x="3708400" y="1268413"/>
            <a:ext cx="1400175"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(DER)</a:t>
            </a:r>
          </a:p>
        </p:txBody>
      </p:sp>
      <p:sp>
        <p:nvSpPr>
          <p:cNvPr id="4100" name="Text Box 6">
            <a:extLst>
              <a:ext uri="{FF2B5EF4-FFF2-40B4-BE49-F238E27FC236}">
                <a16:creationId xmlns:a16="http://schemas.microsoft.com/office/drawing/2014/main" id="{86A2E359-A1D9-4437-944E-40D5C2C6CCE9}"/>
              </a:ext>
            </a:extLst>
          </p:cNvPr>
          <p:cNvSpPr txBox="1">
            <a:spLocks noChangeArrowheads="1"/>
          </p:cNvSpPr>
          <p:nvPr/>
        </p:nvSpPr>
        <p:spPr bwMode="auto">
          <a:xfrm>
            <a:off x="468313" y="2349500"/>
            <a:ext cx="84978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Representa mediante un modelo de red los datos almacenados o persistidos en el sistema, y sus relaciones</a:t>
            </a:r>
          </a:p>
          <a:p>
            <a:pPr eaLnBrk="1" hangingPunct="1">
              <a:spcBef>
                <a:spcPct val="50000"/>
              </a:spcBef>
            </a:pPr>
            <a:r>
              <a:rPr lang="es-ES" altLang="en-US" sz="1800"/>
              <a:t> Los elementos que lo componen son:</a:t>
            </a:r>
          </a:p>
          <a:p>
            <a:pPr eaLnBrk="1" hangingPunct="1">
              <a:spcBef>
                <a:spcPct val="50000"/>
              </a:spcBef>
              <a:buFontTx/>
              <a:buNone/>
            </a:pPr>
            <a:r>
              <a:rPr lang="es-ES" altLang="en-US" sz="1800"/>
              <a:t>	- Entidades</a:t>
            </a:r>
          </a:p>
          <a:p>
            <a:pPr eaLnBrk="1" hangingPunct="1">
              <a:spcBef>
                <a:spcPct val="50000"/>
              </a:spcBef>
              <a:buFontTx/>
              <a:buNone/>
            </a:pPr>
            <a:r>
              <a:rPr lang="es-ES" altLang="en-US" sz="1800"/>
              <a:t>	- Atributos</a:t>
            </a:r>
          </a:p>
          <a:p>
            <a:pPr eaLnBrk="1" hangingPunct="1">
              <a:spcBef>
                <a:spcPct val="50000"/>
              </a:spcBef>
              <a:buFontTx/>
              <a:buNone/>
            </a:pPr>
            <a:r>
              <a:rPr lang="es-ES" altLang="en-US" sz="1800"/>
              <a:t>	- Relaciones</a:t>
            </a:r>
          </a:p>
          <a:p>
            <a:pPr eaLnBrk="1" hangingPunct="1">
              <a:spcBef>
                <a:spcPct val="50000"/>
              </a:spcBef>
              <a:buFontTx/>
              <a:buNone/>
            </a:pPr>
            <a:r>
              <a:rPr lang="es-ES" altLang="en-US" sz="1800"/>
              <a:t>	- Clave</a:t>
            </a:r>
          </a:p>
          <a:p>
            <a:pPr eaLnBrk="1" hangingPunct="1">
              <a:spcBef>
                <a:spcPct val="50000"/>
              </a:spcBef>
            </a:pPr>
            <a:endParaRPr lang="es-ES"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F20B06E6-D37D-4B26-9FC0-4C382D505B3D}"/>
              </a:ext>
            </a:extLst>
          </p:cNvPr>
          <p:cNvSpPr txBox="1">
            <a:spLocks noChangeArrowheads="1"/>
          </p:cNvSpPr>
          <p:nvPr/>
        </p:nvSpPr>
        <p:spPr bwMode="auto">
          <a:xfrm>
            <a:off x="684213" y="0"/>
            <a:ext cx="75612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4400"/>
              <a:t>DER - Resumen</a:t>
            </a:r>
          </a:p>
        </p:txBody>
      </p:sp>
      <p:sp>
        <p:nvSpPr>
          <p:cNvPr id="23555" name="Text Box 7">
            <a:extLst>
              <a:ext uri="{FF2B5EF4-FFF2-40B4-BE49-F238E27FC236}">
                <a16:creationId xmlns:a16="http://schemas.microsoft.com/office/drawing/2014/main" id="{2EB402C0-02DC-44B9-AB20-42EC17DC6BFE}"/>
              </a:ext>
            </a:extLst>
          </p:cNvPr>
          <p:cNvSpPr txBox="1">
            <a:spLocks noChangeArrowheads="1"/>
          </p:cNvSpPr>
          <p:nvPr/>
        </p:nvSpPr>
        <p:spPr bwMode="auto">
          <a:xfrm>
            <a:off x="612775" y="1058863"/>
            <a:ext cx="770413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s-ES" altLang="en-US" sz="2400"/>
              <a:t>Refleja los datos, no lo que se hace con ellos</a:t>
            </a:r>
          </a:p>
          <a:p>
            <a:pPr eaLnBrk="1" hangingPunct="1">
              <a:spcBef>
                <a:spcPct val="0"/>
              </a:spcBef>
            </a:pPr>
            <a:endParaRPr lang="es-AR" altLang="en-US" sz="2400"/>
          </a:p>
          <a:p>
            <a:pPr eaLnBrk="1" hangingPunct="1">
              <a:spcBef>
                <a:spcPct val="0"/>
              </a:spcBef>
            </a:pPr>
            <a:r>
              <a:rPr lang="es-ES" altLang="en-US" sz="2400"/>
              <a:t>Se incluyen todos los datos almacenados del sistema en estudio</a:t>
            </a:r>
          </a:p>
          <a:p>
            <a:pPr eaLnBrk="1" hangingPunct="1">
              <a:spcBef>
                <a:spcPct val="0"/>
              </a:spcBef>
            </a:pPr>
            <a:endParaRPr lang="es-AR" altLang="en-US" sz="2400"/>
          </a:p>
          <a:p>
            <a:pPr eaLnBrk="1" hangingPunct="1">
              <a:spcBef>
                <a:spcPct val="0"/>
              </a:spcBef>
            </a:pPr>
            <a:r>
              <a:rPr lang="es-ES" altLang="en-US" sz="2400"/>
              <a:t>Es independiente de la tecnología de base de datos, pero ésta debe responder al modelo relacional</a:t>
            </a:r>
          </a:p>
          <a:p>
            <a:pPr eaLnBrk="1" hangingPunct="1">
              <a:spcBef>
                <a:spcPct val="0"/>
              </a:spcBef>
            </a:pPr>
            <a:endParaRPr lang="es-AR" altLang="en-US" sz="2400"/>
          </a:p>
          <a:p>
            <a:pPr eaLnBrk="1" hangingPunct="1">
              <a:spcBef>
                <a:spcPct val="0"/>
              </a:spcBef>
            </a:pPr>
            <a:r>
              <a:rPr lang="es-ES" altLang="en-US" sz="2400"/>
              <a:t>DER Lógico no tiene restricciones de espacio de almacenamiento ni performance</a:t>
            </a:r>
          </a:p>
          <a:p>
            <a:pPr eaLnBrk="1" hangingPunct="1">
              <a:spcBef>
                <a:spcPct val="0"/>
              </a:spcBef>
            </a:pPr>
            <a:endParaRPr lang="es-AR" altLang="en-US" sz="2400"/>
          </a:p>
          <a:p>
            <a:pPr eaLnBrk="1" hangingPunct="1">
              <a:spcBef>
                <a:spcPct val="0"/>
              </a:spcBef>
            </a:pPr>
            <a:r>
              <a:rPr lang="es-ES" altLang="en-US" sz="2400"/>
              <a:t>Su proceso de construcción es flexible</a:t>
            </a:r>
          </a:p>
          <a:p>
            <a:pPr eaLnBrk="1" hangingPunct="1">
              <a:spcBef>
                <a:spcPct val="0"/>
              </a:spcBef>
            </a:pPr>
            <a:endParaRPr lang="es-AR"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5">
            <a:extLst>
              <a:ext uri="{FF2B5EF4-FFF2-40B4-BE49-F238E27FC236}">
                <a16:creationId xmlns:a16="http://schemas.microsoft.com/office/drawing/2014/main" id="{59797B7B-D613-4880-A062-045D2CB120FC}"/>
              </a:ext>
            </a:extLst>
          </p:cNvPr>
          <p:cNvSpPr>
            <a:spLocks noChangeArrowheads="1" noChangeShapeType="1" noTextEdit="1"/>
          </p:cNvSpPr>
          <p:nvPr/>
        </p:nvSpPr>
        <p:spPr bwMode="auto">
          <a:xfrm>
            <a:off x="3563938" y="2420938"/>
            <a:ext cx="2087562" cy="2520950"/>
          </a:xfrm>
          <a:prstGeom prst="rect">
            <a:avLst/>
          </a:prstGeom>
        </p:spPr>
        <p:txBody>
          <a:bodyPr wrap="none" fromWordArt="1">
            <a:prstTxWarp prst="textPlain">
              <a:avLst>
                <a:gd name="adj" fmla="val 50000"/>
              </a:avLst>
            </a:prstTxWarp>
          </a:bodyPr>
          <a:lstStyle/>
          <a:p>
            <a:pPr algn="ctr"/>
            <a:r>
              <a:rPr lang="en-US" sz="9600" kern="10">
                <a:ln w="9525">
                  <a:solidFill>
                    <a:srgbClr val="000000"/>
                  </a:solidFill>
                  <a:round/>
                  <a:headEnd/>
                  <a:tailEnd/>
                </a:ln>
                <a:latin typeface="Arial Black" panose="020B0A04020102020204" pitchFamily="34" charset="0"/>
              </a:rPr>
              <a:t>?</a:t>
            </a:r>
          </a:p>
        </p:txBody>
      </p:sp>
      <p:sp>
        <p:nvSpPr>
          <p:cNvPr id="24579" name="Text Box 6">
            <a:extLst>
              <a:ext uri="{FF2B5EF4-FFF2-40B4-BE49-F238E27FC236}">
                <a16:creationId xmlns:a16="http://schemas.microsoft.com/office/drawing/2014/main" id="{D8C6A844-175B-4B9E-BC6D-273B8727221E}"/>
              </a:ext>
            </a:extLst>
          </p:cNvPr>
          <p:cNvSpPr txBox="1">
            <a:spLocks noChangeArrowheads="1"/>
          </p:cNvSpPr>
          <p:nvPr/>
        </p:nvSpPr>
        <p:spPr bwMode="auto">
          <a:xfrm>
            <a:off x="1908175" y="404813"/>
            <a:ext cx="5256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6000" b="1"/>
              <a:t>CONSULTAS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454F3472-797A-4DF1-9C87-7675150AA361}"/>
              </a:ext>
            </a:extLst>
          </p:cNvPr>
          <p:cNvSpPr>
            <a:spLocks noGrp="1" noChangeArrowheads="1"/>
          </p:cNvSpPr>
          <p:nvPr>
            <p:ph type="body" idx="1"/>
          </p:nvPr>
        </p:nvSpPr>
        <p:spPr>
          <a:xfrm>
            <a:off x="468313" y="765175"/>
            <a:ext cx="8229600" cy="4525963"/>
          </a:xfrm>
        </p:spPr>
        <p:txBody>
          <a:bodyPr/>
          <a:lstStyle/>
          <a:p>
            <a:pPr algn="ctr">
              <a:buFontTx/>
              <a:buNone/>
            </a:pPr>
            <a:r>
              <a:rPr lang="es-ES" altLang="en-US" sz="4000" u="sng"/>
              <a:t>BIBLIOGRAFIA</a:t>
            </a:r>
          </a:p>
          <a:p>
            <a:endParaRPr lang="es-ES" altLang="en-US"/>
          </a:p>
          <a:p>
            <a:r>
              <a:rPr lang="es-ES" altLang="en-US"/>
              <a:t>Kendall &amp; Kendall - Analisis y diseño de sistemas: Cap 13.</a:t>
            </a:r>
            <a:br>
              <a:rPr lang="es-ES" altLang="en-US"/>
            </a:br>
            <a:endParaRPr lang="es-ES" altLang="en-US"/>
          </a:p>
          <a:p>
            <a:r>
              <a:rPr lang="es-ES" altLang="en-US"/>
              <a:t>Yourdon - Analisis Estructurado Moderno: Caps 4,12,14.</a:t>
            </a:r>
          </a:p>
          <a:p>
            <a:endParaRPr lang="es-AR" altLang="en-US"/>
          </a:p>
          <a:p>
            <a:r>
              <a:rPr lang="es-AR" altLang="en-US"/>
              <a:t>Pressman – Ingeniería de Software: Cap 6</a:t>
            </a:r>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5B4F76-1B2E-4394-8C50-75C850BC8BCB}"/>
              </a:ext>
            </a:extLst>
          </p:cNvPr>
          <p:cNvSpPr>
            <a:spLocks noGrp="1" noChangeArrowheads="1"/>
          </p:cNvSpPr>
          <p:nvPr>
            <p:ph type="title"/>
          </p:nvPr>
        </p:nvSpPr>
        <p:spPr/>
        <p:txBody>
          <a:bodyPr/>
          <a:lstStyle/>
          <a:p>
            <a:pPr eaLnBrk="1" hangingPunct="1"/>
            <a:r>
              <a:rPr lang="es-ES" altLang="en-US"/>
              <a:t>ENTIDADES</a:t>
            </a:r>
          </a:p>
        </p:txBody>
      </p:sp>
      <p:sp>
        <p:nvSpPr>
          <p:cNvPr id="5123" name="Rectangle 3">
            <a:extLst>
              <a:ext uri="{FF2B5EF4-FFF2-40B4-BE49-F238E27FC236}">
                <a16:creationId xmlns:a16="http://schemas.microsoft.com/office/drawing/2014/main" id="{FDD1E250-57E2-4D20-BC4F-B7FE12A4C77D}"/>
              </a:ext>
            </a:extLst>
          </p:cNvPr>
          <p:cNvSpPr>
            <a:spLocks noGrp="1" noChangeArrowheads="1"/>
          </p:cNvSpPr>
          <p:nvPr>
            <p:ph type="body" idx="1"/>
          </p:nvPr>
        </p:nvSpPr>
        <p:spPr>
          <a:xfrm>
            <a:off x="744538" y="1600200"/>
            <a:ext cx="7283450" cy="1757363"/>
          </a:xfrm>
        </p:spPr>
        <p:txBody>
          <a:bodyPr/>
          <a:lstStyle/>
          <a:p>
            <a:pPr eaLnBrk="1" hangingPunct="1"/>
            <a:r>
              <a:rPr lang="es-AR" altLang="en-US" sz="1800"/>
              <a:t>Es una idea relevante del negocio que estoy modelando</a:t>
            </a:r>
          </a:p>
          <a:p>
            <a:pPr eaLnBrk="1" hangingPunct="1"/>
            <a:r>
              <a:rPr lang="es-ES" altLang="en-US" sz="1800"/>
              <a:t>Es un contexto determinado del cual deseamos guardar información para utilizarla en otro momento </a:t>
            </a:r>
          </a:p>
          <a:p>
            <a:pPr eaLnBrk="1" hangingPunct="1"/>
            <a:r>
              <a:rPr lang="es-ES" altLang="en-US" sz="1800"/>
              <a:t>Se designa con un sustantivo en singular. Ej: Factura, Cliente</a:t>
            </a:r>
          </a:p>
          <a:p>
            <a:pPr eaLnBrk="1" hangingPunct="1"/>
            <a:r>
              <a:rPr lang="es-ES" altLang="en-US" sz="1800"/>
              <a:t>Posee una clave que permite identificar de forma única una ocurrencia de la entidad</a:t>
            </a:r>
          </a:p>
          <a:p>
            <a:pPr eaLnBrk="1" hangingPunct="1"/>
            <a:r>
              <a:rPr lang="es-ES" altLang="en-US" sz="1800"/>
              <a:t>Está compuesta por Atributos y Relaciones</a:t>
            </a:r>
          </a:p>
        </p:txBody>
      </p:sp>
      <p:sp>
        <p:nvSpPr>
          <p:cNvPr id="5124" name="Text Box 7">
            <a:extLst>
              <a:ext uri="{FF2B5EF4-FFF2-40B4-BE49-F238E27FC236}">
                <a16:creationId xmlns:a16="http://schemas.microsoft.com/office/drawing/2014/main" id="{79924874-069F-4EB9-A9EA-4BB64503124D}"/>
              </a:ext>
            </a:extLst>
          </p:cNvPr>
          <p:cNvSpPr txBox="1">
            <a:spLocks noChangeArrowheads="1"/>
          </p:cNvSpPr>
          <p:nvPr/>
        </p:nvSpPr>
        <p:spPr bwMode="auto">
          <a:xfrm>
            <a:off x="539750" y="4076700"/>
            <a:ext cx="7777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4400"/>
              <a:t>ATRIBUTOS</a:t>
            </a:r>
          </a:p>
        </p:txBody>
      </p:sp>
      <p:sp>
        <p:nvSpPr>
          <p:cNvPr id="5125" name="Text Box 8">
            <a:extLst>
              <a:ext uri="{FF2B5EF4-FFF2-40B4-BE49-F238E27FC236}">
                <a16:creationId xmlns:a16="http://schemas.microsoft.com/office/drawing/2014/main" id="{23922591-B8E8-4639-9ED1-B8BCFC208B78}"/>
              </a:ext>
            </a:extLst>
          </p:cNvPr>
          <p:cNvSpPr txBox="1">
            <a:spLocks noChangeArrowheads="1"/>
          </p:cNvSpPr>
          <p:nvPr/>
        </p:nvSpPr>
        <p:spPr bwMode="auto">
          <a:xfrm>
            <a:off x="755650" y="4975225"/>
            <a:ext cx="6769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Son características o propiedades asociadas a la entidad</a:t>
            </a:r>
          </a:p>
          <a:p>
            <a:pPr eaLnBrk="1" hangingPunct="1">
              <a:spcBef>
                <a:spcPct val="50000"/>
              </a:spcBef>
            </a:pPr>
            <a:r>
              <a:rPr lang="es-ES" altLang="en-US" sz="1800"/>
              <a:t> Toman valor en una instancia particular</a:t>
            </a:r>
          </a:p>
          <a:p>
            <a:pPr eaLnBrk="1" hangingPunct="1">
              <a:spcBef>
                <a:spcPct val="50000"/>
              </a:spcBef>
            </a:pPr>
            <a:r>
              <a:rPr lang="es-ES" altLang="en-US" sz="1800"/>
              <a:t> Son valores atómicos (similar al Elemento de Dato del DD)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32">
            <a:extLst>
              <a:ext uri="{FF2B5EF4-FFF2-40B4-BE49-F238E27FC236}">
                <a16:creationId xmlns:a16="http://schemas.microsoft.com/office/drawing/2014/main" id="{29E829F4-AA45-4FE0-90C3-0ED4AE190045}"/>
              </a:ext>
            </a:extLst>
          </p:cNvPr>
          <p:cNvGrpSpPr>
            <a:grpSpLocks/>
          </p:cNvGrpSpPr>
          <p:nvPr/>
        </p:nvGrpSpPr>
        <p:grpSpPr bwMode="auto">
          <a:xfrm>
            <a:off x="1619250" y="836613"/>
            <a:ext cx="2087563" cy="2160587"/>
            <a:chOff x="1020" y="527"/>
            <a:chExt cx="1315" cy="1361"/>
          </a:xfrm>
        </p:grpSpPr>
        <p:grpSp>
          <p:nvGrpSpPr>
            <p:cNvPr id="7196" name="Group 7">
              <a:extLst>
                <a:ext uri="{FF2B5EF4-FFF2-40B4-BE49-F238E27FC236}">
                  <a16:creationId xmlns:a16="http://schemas.microsoft.com/office/drawing/2014/main" id="{D8EE7932-DDFC-4359-9BBE-4030EA262542}"/>
                </a:ext>
              </a:extLst>
            </p:cNvPr>
            <p:cNvGrpSpPr>
              <a:grpSpLocks/>
            </p:cNvGrpSpPr>
            <p:nvPr/>
          </p:nvGrpSpPr>
          <p:grpSpPr bwMode="auto">
            <a:xfrm>
              <a:off x="1020" y="527"/>
              <a:ext cx="1315" cy="1361"/>
              <a:chOff x="1746" y="572"/>
              <a:chExt cx="1315" cy="1361"/>
            </a:xfrm>
          </p:grpSpPr>
          <p:sp>
            <p:nvSpPr>
              <p:cNvPr id="7199" name="Rectangle 5">
                <a:extLst>
                  <a:ext uri="{FF2B5EF4-FFF2-40B4-BE49-F238E27FC236}">
                    <a16:creationId xmlns:a16="http://schemas.microsoft.com/office/drawing/2014/main" id="{B98FE2B8-4BC3-466A-BB3B-B251D33A33EF}"/>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7200" name="Line 6">
                <a:extLst>
                  <a:ext uri="{FF2B5EF4-FFF2-40B4-BE49-F238E27FC236}">
                    <a16:creationId xmlns:a16="http://schemas.microsoft.com/office/drawing/2014/main" id="{736731B1-43A9-4BDD-8836-471D04DBA385}"/>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97" name="Text Box 17">
              <a:extLst>
                <a:ext uri="{FF2B5EF4-FFF2-40B4-BE49-F238E27FC236}">
                  <a16:creationId xmlns:a16="http://schemas.microsoft.com/office/drawing/2014/main" id="{584511DC-93FA-4732-BBE4-36D1C7032C12}"/>
                </a:ext>
              </a:extLst>
            </p:cNvPr>
            <p:cNvSpPr txBox="1">
              <a:spLocks noChangeArrowheads="1"/>
            </p:cNvSpPr>
            <p:nvPr/>
          </p:nvSpPr>
          <p:spPr bwMode="auto">
            <a:xfrm>
              <a:off x="1111" y="527"/>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FACTURA</a:t>
              </a:r>
            </a:p>
          </p:txBody>
        </p:sp>
        <p:sp>
          <p:nvSpPr>
            <p:cNvPr id="7198" name="Text Box 21">
              <a:extLst>
                <a:ext uri="{FF2B5EF4-FFF2-40B4-BE49-F238E27FC236}">
                  <a16:creationId xmlns:a16="http://schemas.microsoft.com/office/drawing/2014/main" id="{6CB066CF-070C-4597-8E07-BAC5D5B74082}"/>
                </a:ext>
              </a:extLst>
            </p:cNvPr>
            <p:cNvSpPr txBox="1">
              <a:spLocks noChangeArrowheads="1"/>
            </p:cNvSpPr>
            <p:nvPr/>
          </p:nvSpPr>
          <p:spPr bwMode="auto">
            <a:xfrm>
              <a:off x="1111" y="845"/>
              <a:ext cx="1043"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u="sng"/>
                <a:t>Tipo</a:t>
              </a:r>
            </a:p>
            <a:p>
              <a:pPr eaLnBrk="1" hangingPunct="1">
                <a:spcBef>
                  <a:spcPct val="50000"/>
                </a:spcBef>
                <a:buFontTx/>
                <a:buNone/>
              </a:pPr>
              <a:r>
                <a:rPr lang="es-ES" altLang="en-US" sz="1800" u="sng"/>
                <a:t>Número</a:t>
              </a:r>
            </a:p>
            <a:p>
              <a:pPr eaLnBrk="1" hangingPunct="1">
                <a:spcBef>
                  <a:spcPct val="50000"/>
                </a:spcBef>
                <a:buFontTx/>
                <a:buNone/>
              </a:pPr>
              <a:r>
                <a:rPr lang="es-ES" altLang="en-US" sz="1800"/>
                <a:t>Fecha</a:t>
              </a:r>
            </a:p>
            <a:p>
              <a:pPr eaLnBrk="1" hangingPunct="1">
                <a:spcBef>
                  <a:spcPct val="50000"/>
                </a:spcBef>
                <a:buFontTx/>
                <a:buNone/>
              </a:pPr>
              <a:r>
                <a:rPr lang="es-ES" altLang="en-US" sz="1800"/>
                <a:t>Cliente</a:t>
              </a:r>
            </a:p>
          </p:txBody>
        </p:sp>
      </p:grpSp>
      <p:grpSp>
        <p:nvGrpSpPr>
          <p:cNvPr id="7171" name="Group 34">
            <a:extLst>
              <a:ext uri="{FF2B5EF4-FFF2-40B4-BE49-F238E27FC236}">
                <a16:creationId xmlns:a16="http://schemas.microsoft.com/office/drawing/2014/main" id="{8DFF4D0E-0BF2-48A5-8F0E-788207847640}"/>
              </a:ext>
            </a:extLst>
          </p:cNvPr>
          <p:cNvGrpSpPr>
            <a:grpSpLocks/>
          </p:cNvGrpSpPr>
          <p:nvPr/>
        </p:nvGrpSpPr>
        <p:grpSpPr bwMode="auto">
          <a:xfrm>
            <a:off x="5508625" y="836613"/>
            <a:ext cx="3167063" cy="2305050"/>
            <a:chOff x="3470" y="527"/>
            <a:chExt cx="1995" cy="1452"/>
          </a:xfrm>
        </p:grpSpPr>
        <p:grpSp>
          <p:nvGrpSpPr>
            <p:cNvPr id="7191" name="Group 11">
              <a:extLst>
                <a:ext uri="{FF2B5EF4-FFF2-40B4-BE49-F238E27FC236}">
                  <a16:creationId xmlns:a16="http://schemas.microsoft.com/office/drawing/2014/main" id="{C54F997A-B01C-4387-B487-8510A07E3B2F}"/>
                </a:ext>
              </a:extLst>
            </p:cNvPr>
            <p:cNvGrpSpPr>
              <a:grpSpLocks/>
            </p:cNvGrpSpPr>
            <p:nvPr/>
          </p:nvGrpSpPr>
          <p:grpSpPr bwMode="auto">
            <a:xfrm>
              <a:off x="3470" y="527"/>
              <a:ext cx="1995" cy="1452"/>
              <a:chOff x="1746" y="572"/>
              <a:chExt cx="1315" cy="1361"/>
            </a:xfrm>
          </p:grpSpPr>
          <p:sp>
            <p:nvSpPr>
              <p:cNvPr id="7194" name="Rectangle 12">
                <a:extLst>
                  <a:ext uri="{FF2B5EF4-FFF2-40B4-BE49-F238E27FC236}">
                    <a16:creationId xmlns:a16="http://schemas.microsoft.com/office/drawing/2014/main" id="{4125B5BD-88F8-4071-A885-F6DCFCAF3518}"/>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7195" name="Line 13">
                <a:extLst>
                  <a:ext uri="{FF2B5EF4-FFF2-40B4-BE49-F238E27FC236}">
                    <a16:creationId xmlns:a16="http://schemas.microsoft.com/office/drawing/2014/main" id="{69B290A8-8094-4D6E-B51F-219D058CB3F1}"/>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92" name="Text Box 18">
              <a:extLst>
                <a:ext uri="{FF2B5EF4-FFF2-40B4-BE49-F238E27FC236}">
                  <a16:creationId xmlns:a16="http://schemas.microsoft.com/office/drawing/2014/main" id="{1C57A7E1-9A18-47B0-91CD-202228856B3B}"/>
                </a:ext>
              </a:extLst>
            </p:cNvPr>
            <p:cNvSpPr txBox="1">
              <a:spLocks noChangeArrowheads="1"/>
            </p:cNvSpPr>
            <p:nvPr/>
          </p:nvSpPr>
          <p:spPr bwMode="auto">
            <a:xfrm>
              <a:off x="3923" y="527"/>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FACTURA</a:t>
              </a:r>
            </a:p>
          </p:txBody>
        </p:sp>
        <p:sp>
          <p:nvSpPr>
            <p:cNvPr id="7193" name="Text Box 23">
              <a:extLst>
                <a:ext uri="{FF2B5EF4-FFF2-40B4-BE49-F238E27FC236}">
                  <a16:creationId xmlns:a16="http://schemas.microsoft.com/office/drawing/2014/main" id="{61F59FDF-8A88-4DD3-98B8-C0B2A8AEF9D7}"/>
                </a:ext>
              </a:extLst>
            </p:cNvPr>
            <p:cNvSpPr txBox="1">
              <a:spLocks noChangeArrowheads="1"/>
            </p:cNvSpPr>
            <p:nvPr/>
          </p:nvSpPr>
          <p:spPr bwMode="auto">
            <a:xfrm>
              <a:off x="3515" y="890"/>
              <a:ext cx="1814"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Tipo:           A</a:t>
              </a:r>
            </a:p>
            <a:p>
              <a:pPr eaLnBrk="1" hangingPunct="1">
                <a:spcBef>
                  <a:spcPct val="50000"/>
                </a:spcBef>
                <a:buFontTx/>
                <a:buNone/>
              </a:pPr>
              <a:r>
                <a:rPr lang="es-ES" altLang="en-US" sz="1800"/>
                <a:t>Número:     0001-0001234</a:t>
              </a:r>
            </a:p>
            <a:p>
              <a:pPr eaLnBrk="1" hangingPunct="1">
                <a:spcBef>
                  <a:spcPct val="50000"/>
                </a:spcBef>
                <a:buFontTx/>
                <a:buNone/>
              </a:pPr>
              <a:r>
                <a:rPr lang="es-ES" altLang="en-US" sz="1800"/>
                <a:t>Fecha:	    03/09/12</a:t>
              </a:r>
            </a:p>
            <a:p>
              <a:pPr eaLnBrk="1" hangingPunct="1">
                <a:spcBef>
                  <a:spcPct val="50000"/>
                </a:spcBef>
                <a:buFontTx/>
                <a:buNone/>
              </a:pPr>
              <a:r>
                <a:rPr lang="es-ES" altLang="en-US" sz="1800"/>
                <a:t>Cliente:	    001</a:t>
              </a:r>
            </a:p>
          </p:txBody>
        </p:sp>
      </p:grpSp>
      <p:grpSp>
        <p:nvGrpSpPr>
          <p:cNvPr id="7172" name="Group 33">
            <a:extLst>
              <a:ext uri="{FF2B5EF4-FFF2-40B4-BE49-F238E27FC236}">
                <a16:creationId xmlns:a16="http://schemas.microsoft.com/office/drawing/2014/main" id="{03CAE6CF-21B2-444C-9D8A-98017D8159A5}"/>
              </a:ext>
            </a:extLst>
          </p:cNvPr>
          <p:cNvGrpSpPr>
            <a:grpSpLocks/>
          </p:cNvGrpSpPr>
          <p:nvPr/>
        </p:nvGrpSpPr>
        <p:grpSpPr bwMode="auto">
          <a:xfrm>
            <a:off x="1619250" y="3644900"/>
            <a:ext cx="2087563" cy="2160588"/>
            <a:chOff x="1020" y="2296"/>
            <a:chExt cx="1315" cy="1361"/>
          </a:xfrm>
        </p:grpSpPr>
        <p:grpSp>
          <p:nvGrpSpPr>
            <p:cNvPr id="7186" name="Group 8">
              <a:extLst>
                <a:ext uri="{FF2B5EF4-FFF2-40B4-BE49-F238E27FC236}">
                  <a16:creationId xmlns:a16="http://schemas.microsoft.com/office/drawing/2014/main" id="{9A06DE40-4028-4A0C-88EE-B89A6AD38553}"/>
                </a:ext>
              </a:extLst>
            </p:cNvPr>
            <p:cNvGrpSpPr>
              <a:grpSpLocks/>
            </p:cNvGrpSpPr>
            <p:nvPr/>
          </p:nvGrpSpPr>
          <p:grpSpPr bwMode="auto">
            <a:xfrm>
              <a:off x="1020" y="2296"/>
              <a:ext cx="1315" cy="1361"/>
              <a:chOff x="1746" y="572"/>
              <a:chExt cx="1315" cy="1361"/>
            </a:xfrm>
          </p:grpSpPr>
          <p:sp>
            <p:nvSpPr>
              <p:cNvPr id="7189" name="Rectangle 9">
                <a:extLst>
                  <a:ext uri="{FF2B5EF4-FFF2-40B4-BE49-F238E27FC236}">
                    <a16:creationId xmlns:a16="http://schemas.microsoft.com/office/drawing/2014/main" id="{8B6A7125-3A55-4C6F-BEDA-AB6DFE1A4E48}"/>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7190" name="Line 10">
                <a:extLst>
                  <a:ext uri="{FF2B5EF4-FFF2-40B4-BE49-F238E27FC236}">
                    <a16:creationId xmlns:a16="http://schemas.microsoft.com/office/drawing/2014/main" id="{D1EA5030-AF4B-4DD8-8801-565E37F7A455}"/>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87" name="Text Box 19">
              <a:extLst>
                <a:ext uri="{FF2B5EF4-FFF2-40B4-BE49-F238E27FC236}">
                  <a16:creationId xmlns:a16="http://schemas.microsoft.com/office/drawing/2014/main" id="{D650AB84-5B26-4719-BB9E-296017B3B40A}"/>
                </a:ext>
              </a:extLst>
            </p:cNvPr>
            <p:cNvSpPr txBox="1">
              <a:spLocks noChangeArrowheads="1"/>
            </p:cNvSpPr>
            <p:nvPr/>
          </p:nvSpPr>
          <p:spPr bwMode="auto">
            <a:xfrm>
              <a:off x="1111" y="2296"/>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CLIENTE</a:t>
              </a:r>
            </a:p>
          </p:txBody>
        </p:sp>
        <p:sp>
          <p:nvSpPr>
            <p:cNvPr id="7188" name="Text Box 24">
              <a:extLst>
                <a:ext uri="{FF2B5EF4-FFF2-40B4-BE49-F238E27FC236}">
                  <a16:creationId xmlns:a16="http://schemas.microsoft.com/office/drawing/2014/main" id="{C9E7247C-9C90-4D4D-9464-AF97CED09947}"/>
                </a:ext>
              </a:extLst>
            </p:cNvPr>
            <p:cNvSpPr txBox="1">
              <a:spLocks noChangeArrowheads="1"/>
            </p:cNvSpPr>
            <p:nvPr/>
          </p:nvSpPr>
          <p:spPr bwMode="auto">
            <a:xfrm>
              <a:off x="1066" y="2614"/>
              <a:ext cx="1088"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u="sng"/>
                <a:t>Cod_cliente</a:t>
              </a:r>
            </a:p>
            <a:p>
              <a:pPr eaLnBrk="1" hangingPunct="1">
                <a:spcBef>
                  <a:spcPct val="50000"/>
                </a:spcBef>
                <a:buFontTx/>
                <a:buNone/>
              </a:pPr>
              <a:r>
                <a:rPr lang="es-ES" altLang="en-US" sz="1800"/>
                <a:t>Razón Social</a:t>
              </a:r>
            </a:p>
            <a:p>
              <a:pPr eaLnBrk="1" hangingPunct="1">
                <a:spcBef>
                  <a:spcPct val="50000"/>
                </a:spcBef>
                <a:buFontTx/>
                <a:buNone/>
              </a:pPr>
              <a:r>
                <a:rPr lang="es-ES" altLang="en-US" sz="1800"/>
                <a:t>Teléfono</a:t>
              </a:r>
            </a:p>
            <a:p>
              <a:pPr eaLnBrk="1" hangingPunct="1">
                <a:spcBef>
                  <a:spcPct val="50000"/>
                </a:spcBef>
                <a:buFontTx/>
                <a:buNone/>
              </a:pPr>
              <a:endParaRPr lang="es-ES" altLang="en-US" sz="1800"/>
            </a:p>
          </p:txBody>
        </p:sp>
      </p:grpSp>
      <p:grpSp>
        <p:nvGrpSpPr>
          <p:cNvPr id="7173" name="Group 35">
            <a:extLst>
              <a:ext uri="{FF2B5EF4-FFF2-40B4-BE49-F238E27FC236}">
                <a16:creationId xmlns:a16="http://schemas.microsoft.com/office/drawing/2014/main" id="{3B4C1A45-55DD-404F-BC7D-156E218C2DFA}"/>
              </a:ext>
            </a:extLst>
          </p:cNvPr>
          <p:cNvGrpSpPr>
            <a:grpSpLocks/>
          </p:cNvGrpSpPr>
          <p:nvPr/>
        </p:nvGrpSpPr>
        <p:grpSpPr bwMode="auto">
          <a:xfrm>
            <a:off x="5508625" y="3716338"/>
            <a:ext cx="3240088" cy="2049462"/>
            <a:chOff x="3515" y="2341"/>
            <a:chExt cx="1996" cy="1291"/>
          </a:xfrm>
        </p:grpSpPr>
        <p:grpSp>
          <p:nvGrpSpPr>
            <p:cNvPr id="7181" name="Group 14">
              <a:extLst>
                <a:ext uri="{FF2B5EF4-FFF2-40B4-BE49-F238E27FC236}">
                  <a16:creationId xmlns:a16="http://schemas.microsoft.com/office/drawing/2014/main" id="{BD26B0A4-4776-41FC-8164-027421476CB0}"/>
                </a:ext>
              </a:extLst>
            </p:cNvPr>
            <p:cNvGrpSpPr>
              <a:grpSpLocks/>
            </p:cNvGrpSpPr>
            <p:nvPr/>
          </p:nvGrpSpPr>
          <p:grpSpPr bwMode="auto">
            <a:xfrm>
              <a:off x="3515" y="2341"/>
              <a:ext cx="1996" cy="1271"/>
              <a:chOff x="1746" y="572"/>
              <a:chExt cx="1315" cy="1361"/>
            </a:xfrm>
          </p:grpSpPr>
          <p:sp>
            <p:nvSpPr>
              <p:cNvPr id="7184" name="Rectangle 15">
                <a:extLst>
                  <a:ext uri="{FF2B5EF4-FFF2-40B4-BE49-F238E27FC236}">
                    <a16:creationId xmlns:a16="http://schemas.microsoft.com/office/drawing/2014/main" id="{06BB2AF0-8B6A-4FFC-BBFD-385D589F4D88}"/>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7185" name="Line 16">
                <a:extLst>
                  <a:ext uri="{FF2B5EF4-FFF2-40B4-BE49-F238E27FC236}">
                    <a16:creationId xmlns:a16="http://schemas.microsoft.com/office/drawing/2014/main" id="{23F881C2-0DF2-412C-B1E5-206DD4E79CA2}"/>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82" name="Text Box 20">
              <a:extLst>
                <a:ext uri="{FF2B5EF4-FFF2-40B4-BE49-F238E27FC236}">
                  <a16:creationId xmlns:a16="http://schemas.microsoft.com/office/drawing/2014/main" id="{34986736-9907-4B93-A7BC-29C8F9BAC689}"/>
                </a:ext>
              </a:extLst>
            </p:cNvPr>
            <p:cNvSpPr txBox="1">
              <a:spLocks noChangeArrowheads="1"/>
            </p:cNvSpPr>
            <p:nvPr/>
          </p:nvSpPr>
          <p:spPr bwMode="auto">
            <a:xfrm>
              <a:off x="3923" y="2341"/>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CLIENTE</a:t>
              </a:r>
            </a:p>
          </p:txBody>
        </p:sp>
        <p:sp>
          <p:nvSpPr>
            <p:cNvPr id="7183" name="Text Box 25">
              <a:extLst>
                <a:ext uri="{FF2B5EF4-FFF2-40B4-BE49-F238E27FC236}">
                  <a16:creationId xmlns:a16="http://schemas.microsoft.com/office/drawing/2014/main" id="{A6187911-3DA9-491B-97A2-363D6347A56B}"/>
                </a:ext>
              </a:extLst>
            </p:cNvPr>
            <p:cNvSpPr txBox="1">
              <a:spLocks noChangeArrowheads="1"/>
            </p:cNvSpPr>
            <p:nvPr/>
          </p:nvSpPr>
          <p:spPr bwMode="auto">
            <a:xfrm>
              <a:off x="3560" y="2614"/>
              <a:ext cx="1905"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Cod_cliente:   001</a:t>
              </a:r>
            </a:p>
            <a:p>
              <a:pPr eaLnBrk="1" hangingPunct="1">
                <a:spcBef>
                  <a:spcPct val="50000"/>
                </a:spcBef>
                <a:buFontTx/>
                <a:buNone/>
              </a:pPr>
              <a:r>
                <a:rPr lang="es-ES" altLang="en-US" sz="1800"/>
                <a:t>Razón Social : Pepe</a:t>
              </a:r>
            </a:p>
            <a:p>
              <a:pPr eaLnBrk="1" hangingPunct="1">
                <a:spcBef>
                  <a:spcPct val="50000"/>
                </a:spcBef>
                <a:buFontTx/>
                <a:buNone/>
              </a:pPr>
              <a:r>
                <a:rPr lang="es-ES" altLang="en-US" sz="1800"/>
                <a:t>Teléfono:        2222-3333</a:t>
              </a:r>
            </a:p>
            <a:p>
              <a:pPr eaLnBrk="1" hangingPunct="1">
                <a:spcBef>
                  <a:spcPct val="50000"/>
                </a:spcBef>
                <a:buFontTx/>
                <a:buNone/>
              </a:pPr>
              <a:endParaRPr lang="es-ES" altLang="en-US" sz="1800"/>
            </a:p>
          </p:txBody>
        </p:sp>
      </p:grpSp>
      <p:grpSp>
        <p:nvGrpSpPr>
          <p:cNvPr id="7174" name="Group 30">
            <a:extLst>
              <a:ext uri="{FF2B5EF4-FFF2-40B4-BE49-F238E27FC236}">
                <a16:creationId xmlns:a16="http://schemas.microsoft.com/office/drawing/2014/main" id="{BE5C5BEE-CF87-41D5-B85E-87D2323807B8}"/>
              </a:ext>
            </a:extLst>
          </p:cNvPr>
          <p:cNvGrpSpPr>
            <a:grpSpLocks/>
          </p:cNvGrpSpPr>
          <p:nvPr/>
        </p:nvGrpSpPr>
        <p:grpSpPr bwMode="auto">
          <a:xfrm>
            <a:off x="179388" y="115888"/>
            <a:ext cx="2089150" cy="576262"/>
            <a:chOff x="113" y="73"/>
            <a:chExt cx="1316" cy="363"/>
          </a:xfrm>
        </p:grpSpPr>
        <p:sp>
          <p:nvSpPr>
            <p:cNvPr id="7179" name="Text Box 26">
              <a:extLst>
                <a:ext uri="{FF2B5EF4-FFF2-40B4-BE49-F238E27FC236}">
                  <a16:creationId xmlns:a16="http://schemas.microsoft.com/office/drawing/2014/main" id="{A0C8A200-FC8F-471F-81ED-D305F1F9A66C}"/>
                </a:ext>
              </a:extLst>
            </p:cNvPr>
            <p:cNvSpPr txBox="1">
              <a:spLocks noChangeArrowheads="1"/>
            </p:cNvSpPr>
            <p:nvPr/>
          </p:nvSpPr>
          <p:spPr bwMode="auto">
            <a:xfrm>
              <a:off x="113" y="73"/>
              <a:ext cx="1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entidad</a:t>
              </a:r>
            </a:p>
          </p:txBody>
        </p:sp>
        <p:sp>
          <p:nvSpPr>
            <p:cNvPr id="7180" name="Line 28">
              <a:extLst>
                <a:ext uri="{FF2B5EF4-FFF2-40B4-BE49-F238E27FC236}">
                  <a16:creationId xmlns:a16="http://schemas.microsoft.com/office/drawing/2014/main" id="{FE37EF58-7A31-4FEE-8183-63C050F3017E}"/>
                </a:ext>
              </a:extLst>
            </p:cNvPr>
            <p:cNvSpPr>
              <a:spLocks noChangeShapeType="1"/>
            </p:cNvSpPr>
            <p:nvPr/>
          </p:nvSpPr>
          <p:spPr bwMode="auto">
            <a:xfrm>
              <a:off x="703" y="164"/>
              <a:ext cx="45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175" name="Group 31">
            <a:extLst>
              <a:ext uri="{FF2B5EF4-FFF2-40B4-BE49-F238E27FC236}">
                <a16:creationId xmlns:a16="http://schemas.microsoft.com/office/drawing/2014/main" id="{519A4BC1-7AD2-44A0-8D7A-E772FA0A7CC8}"/>
              </a:ext>
            </a:extLst>
          </p:cNvPr>
          <p:cNvGrpSpPr>
            <a:grpSpLocks/>
          </p:cNvGrpSpPr>
          <p:nvPr/>
        </p:nvGrpSpPr>
        <p:grpSpPr bwMode="auto">
          <a:xfrm>
            <a:off x="179388" y="1557338"/>
            <a:ext cx="1368425" cy="654050"/>
            <a:chOff x="113" y="981"/>
            <a:chExt cx="862" cy="412"/>
          </a:xfrm>
        </p:grpSpPr>
        <p:sp>
          <p:nvSpPr>
            <p:cNvPr id="7177" name="Text Box 27">
              <a:extLst>
                <a:ext uri="{FF2B5EF4-FFF2-40B4-BE49-F238E27FC236}">
                  <a16:creationId xmlns:a16="http://schemas.microsoft.com/office/drawing/2014/main" id="{D016E712-EAE2-4FD3-9BF0-42323D431644}"/>
                </a:ext>
              </a:extLst>
            </p:cNvPr>
            <p:cNvSpPr txBox="1">
              <a:spLocks noChangeArrowheads="1"/>
            </p:cNvSpPr>
            <p:nvPr/>
          </p:nvSpPr>
          <p:spPr bwMode="auto">
            <a:xfrm>
              <a:off x="113" y="1162"/>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atributos</a:t>
              </a:r>
            </a:p>
          </p:txBody>
        </p:sp>
        <p:sp>
          <p:nvSpPr>
            <p:cNvPr id="7178" name="Line 29">
              <a:extLst>
                <a:ext uri="{FF2B5EF4-FFF2-40B4-BE49-F238E27FC236}">
                  <a16:creationId xmlns:a16="http://schemas.microsoft.com/office/drawing/2014/main" id="{EECD1D24-787E-4915-A0CF-9E1AB18D9BC6}"/>
                </a:ext>
              </a:extLst>
            </p:cNvPr>
            <p:cNvSpPr>
              <a:spLocks noChangeShapeType="1"/>
            </p:cNvSpPr>
            <p:nvPr/>
          </p:nvSpPr>
          <p:spPr bwMode="auto">
            <a:xfrm flipV="1">
              <a:off x="340" y="981"/>
              <a:ext cx="59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176" name="Text Box 36">
            <a:extLst>
              <a:ext uri="{FF2B5EF4-FFF2-40B4-BE49-F238E27FC236}">
                <a16:creationId xmlns:a16="http://schemas.microsoft.com/office/drawing/2014/main" id="{00BA42E3-749A-4EAE-9802-64FECA704DEB}"/>
              </a:ext>
            </a:extLst>
          </p:cNvPr>
          <p:cNvSpPr txBox="1">
            <a:spLocks noChangeArrowheads="1"/>
          </p:cNvSpPr>
          <p:nvPr/>
        </p:nvSpPr>
        <p:spPr bwMode="auto">
          <a:xfrm>
            <a:off x="5437188" y="115888"/>
            <a:ext cx="309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INSTANCIAS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A71FEC2-7C85-49A6-9636-C6A514B30310}"/>
              </a:ext>
            </a:extLst>
          </p:cNvPr>
          <p:cNvSpPr>
            <a:spLocks noGrp="1" noChangeArrowheads="1"/>
          </p:cNvSpPr>
          <p:nvPr>
            <p:ph type="title"/>
          </p:nvPr>
        </p:nvSpPr>
        <p:spPr>
          <a:xfrm>
            <a:off x="395288" y="0"/>
            <a:ext cx="8229600" cy="1143000"/>
          </a:xfrm>
        </p:spPr>
        <p:txBody>
          <a:bodyPr/>
          <a:lstStyle/>
          <a:p>
            <a:pPr eaLnBrk="1" hangingPunct="1"/>
            <a:r>
              <a:rPr lang="es-ES" altLang="en-US"/>
              <a:t>RELACIONES</a:t>
            </a:r>
          </a:p>
        </p:txBody>
      </p:sp>
      <p:sp>
        <p:nvSpPr>
          <p:cNvPr id="8195" name="Text Box 4">
            <a:extLst>
              <a:ext uri="{FF2B5EF4-FFF2-40B4-BE49-F238E27FC236}">
                <a16:creationId xmlns:a16="http://schemas.microsoft.com/office/drawing/2014/main" id="{7F7ED020-8717-4573-8DF9-1C915C27ACDC}"/>
              </a:ext>
            </a:extLst>
          </p:cNvPr>
          <p:cNvSpPr txBox="1">
            <a:spLocks noChangeArrowheads="1"/>
          </p:cNvSpPr>
          <p:nvPr/>
        </p:nvSpPr>
        <p:spPr bwMode="auto">
          <a:xfrm>
            <a:off x="684213" y="1125538"/>
            <a:ext cx="7777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Indican cómo se relacionan las entidades</a:t>
            </a:r>
          </a:p>
        </p:txBody>
      </p:sp>
      <p:sp>
        <p:nvSpPr>
          <p:cNvPr id="8196" name="Text Box 5">
            <a:extLst>
              <a:ext uri="{FF2B5EF4-FFF2-40B4-BE49-F238E27FC236}">
                <a16:creationId xmlns:a16="http://schemas.microsoft.com/office/drawing/2014/main" id="{7AA39323-2D6F-4EBD-A4AF-EB94860B2307}"/>
              </a:ext>
            </a:extLst>
          </p:cNvPr>
          <p:cNvSpPr txBox="1">
            <a:spLocks noChangeArrowheads="1"/>
          </p:cNvSpPr>
          <p:nvPr/>
        </p:nvSpPr>
        <p:spPr bwMode="auto">
          <a:xfrm>
            <a:off x="684213" y="1557338"/>
            <a:ext cx="7559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Se nombran con una letra R seguida de un subíndice “n” (Rn). El “n” es único y no indica orden </a:t>
            </a:r>
          </a:p>
        </p:txBody>
      </p:sp>
      <p:grpSp>
        <p:nvGrpSpPr>
          <p:cNvPr id="8197" name="Group 15">
            <a:extLst>
              <a:ext uri="{FF2B5EF4-FFF2-40B4-BE49-F238E27FC236}">
                <a16:creationId xmlns:a16="http://schemas.microsoft.com/office/drawing/2014/main" id="{4D233F45-EBE6-4D9B-AF47-155808B63C7B}"/>
              </a:ext>
            </a:extLst>
          </p:cNvPr>
          <p:cNvGrpSpPr>
            <a:grpSpLocks/>
          </p:cNvGrpSpPr>
          <p:nvPr/>
        </p:nvGrpSpPr>
        <p:grpSpPr bwMode="auto">
          <a:xfrm>
            <a:off x="611188" y="2276475"/>
            <a:ext cx="7920037" cy="935038"/>
            <a:chOff x="431" y="1933"/>
            <a:chExt cx="4989" cy="589"/>
          </a:xfrm>
        </p:grpSpPr>
        <p:grpSp>
          <p:nvGrpSpPr>
            <p:cNvPr id="8242" name="Group 8">
              <a:extLst>
                <a:ext uri="{FF2B5EF4-FFF2-40B4-BE49-F238E27FC236}">
                  <a16:creationId xmlns:a16="http://schemas.microsoft.com/office/drawing/2014/main" id="{81B5F5D6-D82F-437F-BED1-8813263FF2CA}"/>
                </a:ext>
              </a:extLst>
            </p:cNvPr>
            <p:cNvGrpSpPr>
              <a:grpSpLocks/>
            </p:cNvGrpSpPr>
            <p:nvPr/>
          </p:nvGrpSpPr>
          <p:grpSpPr bwMode="auto">
            <a:xfrm>
              <a:off x="431" y="1933"/>
              <a:ext cx="4762" cy="231"/>
              <a:chOff x="431" y="1933"/>
              <a:chExt cx="4762" cy="231"/>
            </a:xfrm>
          </p:grpSpPr>
          <p:sp>
            <p:nvSpPr>
              <p:cNvPr id="8244" name="Text Box 6">
                <a:extLst>
                  <a:ext uri="{FF2B5EF4-FFF2-40B4-BE49-F238E27FC236}">
                    <a16:creationId xmlns:a16="http://schemas.microsoft.com/office/drawing/2014/main" id="{ABB892BC-26F3-4295-812E-0CD3072EB93D}"/>
                  </a:ext>
                </a:extLst>
              </p:cNvPr>
              <p:cNvSpPr txBox="1">
                <a:spLocks noChangeArrowheads="1"/>
              </p:cNvSpPr>
              <p:nvPr/>
            </p:nvSpPr>
            <p:spPr bwMode="auto">
              <a:xfrm>
                <a:off x="521" y="1933"/>
                <a:ext cx="4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 CARDINALIDAD</a:t>
                </a:r>
              </a:p>
            </p:txBody>
          </p:sp>
          <p:sp>
            <p:nvSpPr>
              <p:cNvPr id="5127" name="AutoShape 7">
                <a:extLst>
                  <a:ext uri="{FF2B5EF4-FFF2-40B4-BE49-F238E27FC236}">
                    <a16:creationId xmlns:a16="http://schemas.microsoft.com/office/drawing/2014/main" id="{FFCA3ECF-4492-4381-84FA-7356A17B9F61}"/>
                  </a:ext>
                </a:extLst>
              </p:cNvPr>
              <p:cNvSpPr>
                <a:spLocks noChangeArrowheads="1"/>
              </p:cNvSpPr>
              <p:nvPr/>
            </p:nvSpPr>
            <p:spPr bwMode="auto">
              <a:xfrm>
                <a:off x="431" y="1979"/>
                <a:ext cx="136" cy="136"/>
              </a:xfrm>
              <a:prstGeom prst="star5">
                <a:avLst/>
              </a:prstGeom>
              <a:solidFill>
                <a:srgbClr val="000000"/>
              </a:solidFill>
              <a:ln w="9525">
                <a:solidFill>
                  <a:schemeClr val="tx1"/>
                </a:solidFill>
                <a:miter lim="800000"/>
                <a:headEnd/>
                <a:tailEnd/>
              </a:ln>
              <a:effectLst/>
            </p:spPr>
            <p:txBody>
              <a:bodyPr wrap="none" anchor="ctr"/>
              <a:lstStyle/>
              <a:p>
                <a:pPr eaLnBrk="1" hangingPunct="1">
                  <a:defRPr/>
                </a:pPr>
                <a:endParaRPr lang="es-AR">
                  <a:latin typeface="Arial" charset="0"/>
                </a:endParaRPr>
              </a:p>
            </p:txBody>
          </p:sp>
        </p:grpSp>
        <p:sp>
          <p:nvSpPr>
            <p:cNvPr id="8243" name="Text Box 9">
              <a:extLst>
                <a:ext uri="{FF2B5EF4-FFF2-40B4-BE49-F238E27FC236}">
                  <a16:creationId xmlns:a16="http://schemas.microsoft.com/office/drawing/2014/main" id="{4D3BDC5D-F2EA-44E4-922D-787384FAF55B}"/>
                </a:ext>
              </a:extLst>
            </p:cNvPr>
            <p:cNvSpPr txBox="1">
              <a:spLocks noChangeArrowheads="1"/>
            </p:cNvSpPr>
            <p:nvPr/>
          </p:nvSpPr>
          <p:spPr bwMode="auto">
            <a:xfrm>
              <a:off x="431" y="2115"/>
              <a:ext cx="498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     Número máximo de instancias con las que puede relacionarse una entidad de un extremo de la relación con la del otro extremo de la relación</a:t>
              </a:r>
            </a:p>
          </p:txBody>
        </p:sp>
      </p:grpSp>
      <p:grpSp>
        <p:nvGrpSpPr>
          <p:cNvPr id="8198" name="Group 14">
            <a:extLst>
              <a:ext uri="{FF2B5EF4-FFF2-40B4-BE49-F238E27FC236}">
                <a16:creationId xmlns:a16="http://schemas.microsoft.com/office/drawing/2014/main" id="{AC413291-9514-49FC-9021-27B663B722D1}"/>
              </a:ext>
            </a:extLst>
          </p:cNvPr>
          <p:cNvGrpSpPr>
            <a:grpSpLocks/>
          </p:cNvGrpSpPr>
          <p:nvPr/>
        </p:nvGrpSpPr>
        <p:grpSpPr bwMode="auto">
          <a:xfrm>
            <a:off x="609600" y="4718050"/>
            <a:ext cx="7777163" cy="1211263"/>
            <a:chOff x="431" y="2387"/>
            <a:chExt cx="4899" cy="763"/>
          </a:xfrm>
        </p:grpSpPr>
        <p:grpSp>
          <p:nvGrpSpPr>
            <p:cNvPr id="8238" name="Group 12">
              <a:extLst>
                <a:ext uri="{FF2B5EF4-FFF2-40B4-BE49-F238E27FC236}">
                  <a16:creationId xmlns:a16="http://schemas.microsoft.com/office/drawing/2014/main" id="{C88F07D7-9C91-44FA-B2FF-37CF827304FF}"/>
                </a:ext>
              </a:extLst>
            </p:cNvPr>
            <p:cNvGrpSpPr>
              <a:grpSpLocks/>
            </p:cNvGrpSpPr>
            <p:nvPr/>
          </p:nvGrpSpPr>
          <p:grpSpPr bwMode="auto">
            <a:xfrm>
              <a:off x="431" y="2387"/>
              <a:ext cx="3039" cy="231"/>
              <a:chOff x="431" y="2387"/>
              <a:chExt cx="3039" cy="231"/>
            </a:xfrm>
          </p:grpSpPr>
          <p:sp>
            <p:nvSpPr>
              <p:cNvPr id="5130" name="AutoShape 10">
                <a:extLst>
                  <a:ext uri="{FF2B5EF4-FFF2-40B4-BE49-F238E27FC236}">
                    <a16:creationId xmlns:a16="http://schemas.microsoft.com/office/drawing/2014/main" id="{831E222A-23C2-4587-A909-68FE987A4A84}"/>
                  </a:ext>
                </a:extLst>
              </p:cNvPr>
              <p:cNvSpPr>
                <a:spLocks noChangeArrowheads="1"/>
              </p:cNvSpPr>
              <p:nvPr/>
            </p:nvSpPr>
            <p:spPr bwMode="auto">
              <a:xfrm>
                <a:off x="431" y="2432"/>
                <a:ext cx="136" cy="136"/>
              </a:xfrm>
              <a:prstGeom prst="star5">
                <a:avLst/>
              </a:prstGeom>
              <a:solidFill>
                <a:schemeClr val="tx1"/>
              </a:solidFill>
              <a:ln w="9525">
                <a:solidFill>
                  <a:schemeClr val="tx1"/>
                </a:solidFill>
                <a:miter lim="800000"/>
                <a:headEnd/>
                <a:tailEnd/>
              </a:ln>
              <a:effectLst/>
            </p:spPr>
            <p:txBody>
              <a:bodyPr wrap="none" anchor="ctr"/>
              <a:lstStyle/>
              <a:p>
                <a:pPr eaLnBrk="1" hangingPunct="1">
                  <a:defRPr/>
                </a:pPr>
                <a:endParaRPr lang="es-AR">
                  <a:latin typeface="Arial" charset="0"/>
                </a:endParaRPr>
              </a:p>
            </p:txBody>
          </p:sp>
          <p:sp>
            <p:nvSpPr>
              <p:cNvPr id="8241" name="Text Box 11">
                <a:extLst>
                  <a:ext uri="{FF2B5EF4-FFF2-40B4-BE49-F238E27FC236}">
                    <a16:creationId xmlns:a16="http://schemas.microsoft.com/office/drawing/2014/main" id="{2B72E53B-28B6-48DC-B5D7-16EB999A8A9D}"/>
                  </a:ext>
                </a:extLst>
              </p:cNvPr>
              <p:cNvSpPr txBox="1">
                <a:spLocks noChangeArrowheads="1"/>
              </p:cNvSpPr>
              <p:nvPr/>
            </p:nvSpPr>
            <p:spPr bwMode="auto">
              <a:xfrm>
                <a:off x="567" y="2387"/>
                <a:ext cx="29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MODALIDAD</a:t>
                </a:r>
              </a:p>
            </p:txBody>
          </p:sp>
        </p:grpSp>
        <p:sp>
          <p:nvSpPr>
            <p:cNvPr id="8239" name="Text Box 13">
              <a:extLst>
                <a:ext uri="{FF2B5EF4-FFF2-40B4-BE49-F238E27FC236}">
                  <a16:creationId xmlns:a16="http://schemas.microsoft.com/office/drawing/2014/main" id="{E822B0AF-2031-4BCF-B850-FB3BB46C9394}"/>
                </a:ext>
              </a:extLst>
            </p:cNvPr>
            <p:cNvSpPr txBox="1">
              <a:spLocks noChangeArrowheads="1"/>
            </p:cNvSpPr>
            <p:nvPr/>
          </p:nvSpPr>
          <p:spPr bwMode="auto">
            <a:xfrm>
              <a:off x="703" y="2568"/>
              <a:ext cx="462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Número mínimo de instancias con las que puede relacionarse una entidad de un extremo de la relación con la del otro extremo de la relación</a:t>
              </a:r>
            </a:p>
          </p:txBody>
        </p:sp>
      </p:grpSp>
      <p:sp>
        <p:nvSpPr>
          <p:cNvPr id="8199" name="Line 20">
            <a:extLst>
              <a:ext uri="{FF2B5EF4-FFF2-40B4-BE49-F238E27FC236}">
                <a16:creationId xmlns:a16="http://schemas.microsoft.com/office/drawing/2014/main" id="{F0AF4DF7-FD41-476E-BB49-E6717C574D03}"/>
              </a:ext>
            </a:extLst>
          </p:cNvPr>
          <p:cNvSpPr>
            <a:spLocks noChangeShapeType="1"/>
          </p:cNvSpPr>
          <p:nvPr/>
        </p:nvSpPr>
        <p:spPr bwMode="auto">
          <a:xfrm>
            <a:off x="3706813" y="5951538"/>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AutoShape 22">
            <a:extLst>
              <a:ext uri="{FF2B5EF4-FFF2-40B4-BE49-F238E27FC236}">
                <a16:creationId xmlns:a16="http://schemas.microsoft.com/office/drawing/2014/main" id="{487DEFAE-3EB7-4827-B3F7-61D1E3980BC4}"/>
              </a:ext>
            </a:extLst>
          </p:cNvPr>
          <p:cNvSpPr>
            <a:spLocks noChangeArrowheads="1"/>
          </p:cNvSpPr>
          <p:nvPr/>
        </p:nvSpPr>
        <p:spPr bwMode="auto">
          <a:xfrm>
            <a:off x="5507038" y="5846763"/>
            <a:ext cx="215900" cy="209550"/>
          </a:xfrm>
          <a:prstGeom prst="flowChartConnector">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grpSp>
        <p:nvGrpSpPr>
          <p:cNvPr id="8201" name="Group 58">
            <a:extLst>
              <a:ext uri="{FF2B5EF4-FFF2-40B4-BE49-F238E27FC236}">
                <a16:creationId xmlns:a16="http://schemas.microsoft.com/office/drawing/2014/main" id="{C01D77DC-FB74-411E-9A71-E579B3DC1BFD}"/>
              </a:ext>
            </a:extLst>
          </p:cNvPr>
          <p:cNvGrpSpPr>
            <a:grpSpLocks/>
          </p:cNvGrpSpPr>
          <p:nvPr/>
        </p:nvGrpSpPr>
        <p:grpSpPr bwMode="auto">
          <a:xfrm>
            <a:off x="3706813" y="6315075"/>
            <a:ext cx="2089150" cy="215900"/>
            <a:chOff x="1655" y="3974"/>
            <a:chExt cx="1316" cy="136"/>
          </a:xfrm>
        </p:grpSpPr>
        <p:sp>
          <p:nvSpPr>
            <p:cNvPr id="8236" name="Line 21">
              <a:extLst>
                <a:ext uri="{FF2B5EF4-FFF2-40B4-BE49-F238E27FC236}">
                  <a16:creationId xmlns:a16="http://schemas.microsoft.com/office/drawing/2014/main" id="{8934F981-7C4B-43A0-B2AF-201B35788977}"/>
                </a:ext>
              </a:extLst>
            </p:cNvPr>
            <p:cNvSpPr>
              <a:spLocks noChangeShapeType="1"/>
            </p:cNvSpPr>
            <p:nvPr/>
          </p:nvSpPr>
          <p:spPr bwMode="auto">
            <a:xfrm>
              <a:off x="1655" y="4020"/>
              <a:ext cx="13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7" name="Line 23">
              <a:extLst>
                <a:ext uri="{FF2B5EF4-FFF2-40B4-BE49-F238E27FC236}">
                  <a16:creationId xmlns:a16="http://schemas.microsoft.com/office/drawing/2014/main" id="{B83D0E48-984E-4D34-A41D-067DC0A3BBEE}"/>
                </a:ext>
              </a:extLst>
            </p:cNvPr>
            <p:cNvSpPr>
              <a:spLocks noChangeShapeType="1"/>
            </p:cNvSpPr>
            <p:nvPr/>
          </p:nvSpPr>
          <p:spPr bwMode="auto">
            <a:xfrm>
              <a:off x="2880" y="3974"/>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02" name="Group 53">
            <a:extLst>
              <a:ext uri="{FF2B5EF4-FFF2-40B4-BE49-F238E27FC236}">
                <a16:creationId xmlns:a16="http://schemas.microsoft.com/office/drawing/2014/main" id="{C12CFBC3-6E4D-4C76-AB37-4838B972F9AD}"/>
              </a:ext>
            </a:extLst>
          </p:cNvPr>
          <p:cNvGrpSpPr>
            <a:grpSpLocks/>
          </p:cNvGrpSpPr>
          <p:nvPr/>
        </p:nvGrpSpPr>
        <p:grpSpPr bwMode="auto">
          <a:xfrm>
            <a:off x="3635375" y="3357563"/>
            <a:ext cx="2089150" cy="215900"/>
            <a:chOff x="1655" y="2115"/>
            <a:chExt cx="1316" cy="136"/>
          </a:xfrm>
        </p:grpSpPr>
        <p:sp>
          <p:nvSpPr>
            <p:cNvPr id="8233" name="Line 16">
              <a:extLst>
                <a:ext uri="{FF2B5EF4-FFF2-40B4-BE49-F238E27FC236}">
                  <a16:creationId xmlns:a16="http://schemas.microsoft.com/office/drawing/2014/main" id="{1466FC04-82F6-4477-945F-D5FB081D6008}"/>
                </a:ext>
              </a:extLst>
            </p:cNvPr>
            <p:cNvSpPr>
              <a:spLocks noChangeShapeType="1"/>
            </p:cNvSpPr>
            <p:nvPr/>
          </p:nvSpPr>
          <p:spPr bwMode="auto">
            <a:xfrm>
              <a:off x="1655" y="2205"/>
              <a:ext cx="13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4" name="Line 24">
              <a:extLst>
                <a:ext uri="{FF2B5EF4-FFF2-40B4-BE49-F238E27FC236}">
                  <a16:creationId xmlns:a16="http://schemas.microsoft.com/office/drawing/2014/main" id="{890B4ED5-17F1-42DC-A243-C109F63C315B}"/>
                </a:ext>
              </a:extLst>
            </p:cNvPr>
            <p:cNvSpPr>
              <a:spLocks noChangeShapeType="1"/>
            </p:cNvSpPr>
            <p:nvPr/>
          </p:nvSpPr>
          <p:spPr bwMode="auto">
            <a:xfrm>
              <a:off x="2925" y="211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5" name="Line 25">
              <a:extLst>
                <a:ext uri="{FF2B5EF4-FFF2-40B4-BE49-F238E27FC236}">
                  <a16:creationId xmlns:a16="http://schemas.microsoft.com/office/drawing/2014/main" id="{1317701B-AF2C-49E5-A602-1EA69966C16A}"/>
                </a:ext>
              </a:extLst>
            </p:cNvPr>
            <p:cNvSpPr>
              <a:spLocks noChangeShapeType="1"/>
            </p:cNvSpPr>
            <p:nvPr/>
          </p:nvSpPr>
          <p:spPr bwMode="auto">
            <a:xfrm>
              <a:off x="1701" y="211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03" name="Group 54">
            <a:extLst>
              <a:ext uri="{FF2B5EF4-FFF2-40B4-BE49-F238E27FC236}">
                <a16:creationId xmlns:a16="http://schemas.microsoft.com/office/drawing/2014/main" id="{A1805D00-39C0-49AD-869D-DBE37ABB36D5}"/>
              </a:ext>
            </a:extLst>
          </p:cNvPr>
          <p:cNvGrpSpPr>
            <a:grpSpLocks/>
          </p:cNvGrpSpPr>
          <p:nvPr/>
        </p:nvGrpSpPr>
        <p:grpSpPr bwMode="auto">
          <a:xfrm>
            <a:off x="3635375" y="3716338"/>
            <a:ext cx="2162175" cy="287337"/>
            <a:chOff x="1655" y="2341"/>
            <a:chExt cx="1362" cy="181"/>
          </a:xfrm>
        </p:grpSpPr>
        <p:sp>
          <p:nvSpPr>
            <p:cNvPr id="8227" name="Line 17">
              <a:extLst>
                <a:ext uri="{FF2B5EF4-FFF2-40B4-BE49-F238E27FC236}">
                  <a16:creationId xmlns:a16="http://schemas.microsoft.com/office/drawing/2014/main" id="{AD124884-EF80-42BE-ACB1-63C4CD689FD9}"/>
                </a:ext>
              </a:extLst>
            </p:cNvPr>
            <p:cNvSpPr>
              <a:spLocks noChangeShapeType="1"/>
            </p:cNvSpPr>
            <p:nvPr/>
          </p:nvSpPr>
          <p:spPr bwMode="auto">
            <a:xfrm>
              <a:off x="1655" y="2432"/>
              <a:ext cx="13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8" name="Line 27">
              <a:extLst>
                <a:ext uri="{FF2B5EF4-FFF2-40B4-BE49-F238E27FC236}">
                  <a16:creationId xmlns:a16="http://schemas.microsoft.com/office/drawing/2014/main" id="{B6586638-4275-47ED-8F8D-4D1C05DBA366}"/>
                </a:ext>
              </a:extLst>
            </p:cNvPr>
            <p:cNvSpPr>
              <a:spLocks noChangeShapeType="1"/>
            </p:cNvSpPr>
            <p:nvPr/>
          </p:nvSpPr>
          <p:spPr bwMode="auto">
            <a:xfrm>
              <a:off x="1701" y="234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29" name="Group 35">
              <a:extLst>
                <a:ext uri="{FF2B5EF4-FFF2-40B4-BE49-F238E27FC236}">
                  <a16:creationId xmlns:a16="http://schemas.microsoft.com/office/drawing/2014/main" id="{7CD5E179-C037-4187-8A9C-5BA56C02FA6B}"/>
                </a:ext>
              </a:extLst>
            </p:cNvPr>
            <p:cNvGrpSpPr>
              <a:grpSpLocks/>
            </p:cNvGrpSpPr>
            <p:nvPr/>
          </p:nvGrpSpPr>
          <p:grpSpPr bwMode="auto">
            <a:xfrm>
              <a:off x="2835" y="2341"/>
              <a:ext cx="182" cy="181"/>
              <a:chOff x="4150" y="2115"/>
              <a:chExt cx="182" cy="181"/>
            </a:xfrm>
          </p:grpSpPr>
          <p:sp>
            <p:nvSpPr>
              <p:cNvPr id="8230" name="Line 36">
                <a:extLst>
                  <a:ext uri="{FF2B5EF4-FFF2-40B4-BE49-F238E27FC236}">
                    <a16:creationId xmlns:a16="http://schemas.microsoft.com/office/drawing/2014/main" id="{FCF2D0CF-83E1-4140-8CD8-A3EC3A472346}"/>
                  </a:ext>
                </a:extLst>
              </p:cNvPr>
              <p:cNvSpPr>
                <a:spLocks noChangeShapeType="1"/>
              </p:cNvSpPr>
              <p:nvPr/>
            </p:nvSpPr>
            <p:spPr bwMode="auto">
              <a:xfrm>
                <a:off x="4150" y="2205"/>
                <a:ext cx="13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1" name="Line 37">
                <a:extLst>
                  <a:ext uri="{FF2B5EF4-FFF2-40B4-BE49-F238E27FC236}">
                    <a16:creationId xmlns:a16="http://schemas.microsoft.com/office/drawing/2014/main" id="{6CAD5839-13D4-46AF-BB69-9F0661C59187}"/>
                  </a:ext>
                </a:extLst>
              </p:cNvPr>
              <p:cNvSpPr>
                <a:spLocks noChangeShapeType="1"/>
              </p:cNvSpPr>
              <p:nvPr/>
            </p:nvSpPr>
            <p:spPr bwMode="auto">
              <a:xfrm flipV="1">
                <a:off x="4150" y="2115"/>
                <a:ext cx="136"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2" name="Line 38">
                <a:extLst>
                  <a:ext uri="{FF2B5EF4-FFF2-40B4-BE49-F238E27FC236}">
                    <a16:creationId xmlns:a16="http://schemas.microsoft.com/office/drawing/2014/main" id="{9BDD3EBC-B78C-4554-A121-C3C24D14BF06}"/>
                  </a:ext>
                </a:extLst>
              </p:cNvPr>
              <p:cNvSpPr>
                <a:spLocks noChangeShapeType="1"/>
              </p:cNvSpPr>
              <p:nvPr/>
            </p:nvSpPr>
            <p:spPr bwMode="auto">
              <a:xfrm>
                <a:off x="4150" y="220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204" name="Group 56">
            <a:extLst>
              <a:ext uri="{FF2B5EF4-FFF2-40B4-BE49-F238E27FC236}">
                <a16:creationId xmlns:a16="http://schemas.microsoft.com/office/drawing/2014/main" id="{55AAED22-FEF1-4CC2-9977-94F63559284F}"/>
              </a:ext>
            </a:extLst>
          </p:cNvPr>
          <p:cNvGrpSpPr>
            <a:grpSpLocks/>
          </p:cNvGrpSpPr>
          <p:nvPr/>
        </p:nvGrpSpPr>
        <p:grpSpPr bwMode="auto">
          <a:xfrm>
            <a:off x="3563938" y="4437063"/>
            <a:ext cx="2233612" cy="287337"/>
            <a:chOff x="1610" y="2795"/>
            <a:chExt cx="1407" cy="181"/>
          </a:xfrm>
        </p:grpSpPr>
        <p:sp>
          <p:nvSpPr>
            <p:cNvPr id="8218" name="Line 19">
              <a:extLst>
                <a:ext uri="{FF2B5EF4-FFF2-40B4-BE49-F238E27FC236}">
                  <a16:creationId xmlns:a16="http://schemas.microsoft.com/office/drawing/2014/main" id="{8042117A-24E9-4234-9C4E-7467343D1FC1}"/>
                </a:ext>
              </a:extLst>
            </p:cNvPr>
            <p:cNvSpPr>
              <a:spLocks noChangeShapeType="1"/>
            </p:cNvSpPr>
            <p:nvPr/>
          </p:nvSpPr>
          <p:spPr bwMode="auto">
            <a:xfrm>
              <a:off x="1655" y="2886"/>
              <a:ext cx="13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19" name="Group 33">
              <a:extLst>
                <a:ext uri="{FF2B5EF4-FFF2-40B4-BE49-F238E27FC236}">
                  <a16:creationId xmlns:a16="http://schemas.microsoft.com/office/drawing/2014/main" id="{07D7EABE-62F5-4FCB-B46C-0610DF24247B}"/>
                </a:ext>
              </a:extLst>
            </p:cNvPr>
            <p:cNvGrpSpPr>
              <a:grpSpLocks/>
            </p:cNvGrpSpPr>
            <p:nvPr/>
          </p:nvGrpSpPr>
          <p:grpSpPr bwMode="auto">
            <a:xfrm>
              <a:off x="2835" y="2795"/>
              <a:ext cx="182" cy="181"/>
              <a:chOff x="4150" y="2115"/>
              <a:chExt cx="182" cy="181"/>
            </a:xfrm>
          </p:grpSpPr>
          <p:sp>
            <p:nvSpPr>
              <p:cNvPr id="8224" name="Line 29">
                <a:extLst>
                  <a:ext uri="{FF2B5EF4-FFF2-40B4-BE49-F238E27FC236}">
                    <a16:creationId xmlns:a16="http://schemas.microsoft.com/office/drawing/2014/main" id="{4CED40B4-A32B-4D5D-9E94-E73B9D5B4759}"/>
                  </a:ext>
                </a:extLst>
              </p:cNvPr>
              <p:cNvSpPr>
                <a:spLocks noChangeShapeType="1"/>
              </p:cNvSpPr>
              <p:nvPr/>
            </p:nvSpPr>
            <p:spPr bwMode="auto">
              <a:xfrm>
                <a:off x="4150" y="2205"/>
                <a:ext cx="13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5" name="Line 31">
                <a:extLst>
                  <a:ext uri="{FF2B5EF4-FFF2-40B4-BE49-F238E27FC236}">
                    <a16:creationId xmlns:a16="http://schemas.microsoft.com/office/drawing/2014/main" id="{B9DCC85C-583D-4655-92B1-5122D4B6F299}"/>
                  </a:ext>
                </a:extLst>
              </p:cNvPr>
              <p:cNvSpPr>
                <a:spLocks noChangeShapeType="1"/>
              </p:cNvSpPr>
              <p:nvPr/>
            </p:nvSpPr>
            <p:spPr bwMode="auto">
              <a:xfrm flipV="1">
                <a:off x="4150" y="2115"/>
                <a:ext cx="136"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6" name="Line 32">
                <a:extLst>
                  <a:ext uri="{FF2B5EF4-FFF2-40B4-BE49-F238E27FC236}">
                    <a16:creationId xmlns:a16="http://schemas.microsoft.com/office/drawing/2014/main" id="{8592D8E2-B4FF-4D01-96B7-BD13E6BCCD97}"/>
                  </a:ext>
                </a:extLst>
              </p:cNvPr>
              <p:cNvSpPr>
                <a:spLocks noChangeShapeType="1"/>
              </p:cNvSpPr>
              <p:nvPr/>
            </p:nvSpPr>
            <p:spPr bwMode="auto">
              <a:xfrm>
                <a:off x="4150" y="220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20" name="Group 39">
              <a:extLst>
                <a:ext uri="{FF2B5EF4-FFF2-40B4-BE49-F238E27FC236}">
                  <a16:creationId xmlns:a16="http://schemas.microsoft.com/office/drawing/2014/main" id="{83120AA0-2829-40B5-A719-9417610FF2EE}"/>
                </a:ext>
              </a:extLst>
            </p:cNvPr>
            <p:cNvGrpSpPr>
              <a:grpSpLocks/>
            </p:cNvGrpSpPr>
            <p:nvPr/>
          </p:nvGrpSpPr>
          <p:grpSpPr bwMode="auto">
            <a:xfrm rot="10800000">
              <a:off x="1610" y="2795"/>
              <a:ext cx="182" cy="181"/>
              <a:chOff x="4150" y="2115"/>
              <a:chExt cx="182" cy="181"/>
            </a:xfrm>
          </p:grpSpPr>
          <p:sp>
            <p:nvSpPr>
              <p:cNvPr id="8221" name="Line 40">
                <a:extLst>
                  <a:ext uri="{FF2B5EF4-FFF2-40B4-BE49-F238E27FC236}">
                    <a16:creationId xmlns:a16="http://schemas.microsoft.com/office/drawing/2014/main" id="{0AA19265-C610-446C-9374-85393CC0F6D0}"/>
                  </a:ext>
                </a:extLst>
              </p:cNvPr>
              <p:cNvSpPr>
                <a:spLocks noChangeShapeType="1"/>
              </p:cNvSpPr>
              <p:nvPr/>
            </p:nvSpPr>
            <p:spPr bwMode="auto">
              <a:xfrm>
                <a:off x="4150" y="2205"/>
                <a:ext cx="13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41">
                <a:extLst>
                  <a:ext uri="{FF2B5EF4-FFF2-40B4-BE49-F238E27FC236}">
                    <a16:creationId xmlns:a16="http://schemas.microsoft.com/office/drawing/2014/main" id="{E9F11A97-2FD0-4066-9A81-85411C475AEC}"/>
                  </a:ext>
                </a:extLst>
              </p:cNvPr>
              <p:cNvSpPr>
                <a:spLocks noChangeShapeType="1"/>
              </p:cNvSpPr>
              <p:nvPr/>
            </p:nvSpPr>
            <p:spPr bwMode="auto">
              <a:xfrm flipV="1">
                <a:off x="4150" y="2115"/>
                <a:ext cx="136"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Line 42">
                <a:extLst>
                  <a:ext uri="{FF2B5EF4-FFF2-40B4-BE49-F238E27FC236}">
                    <a16:creationId xmlns:a16="http://schemas.microsoft.com/office/drawing/2014/main" id="{12868088-2ACE-42F3-92D2-6008B589C2E4}"/>
                  </a:ext>
                </a:extLst>
              </p:cNvPr>
              <p:cNvSpPr>
                <a:spLocks noChangeShapeType="1"/>
              </p:cNvSpPr>
              <p:nvPr/>
            </p:nvSpPr>
            <p:spPr bwMode="auto">
              <a:xfrm>
                <a:off x="4150" y="220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205" name="Group 55">
            <a:extLst>
              <a:ext uri="{FF2B5EF4-FFF2-40B4-BE49-F238E27FC236}">
                <a16:creationId xmlns:a16="http://schemas.microsoft.com/office/drawing/2014/main" id="{9A446855-CBAE-42F6-9098-759D9FCB594D}"/>
              </a:ext>
            </a:extLst>
          </p:cNvPr>
          <p:cNvGrpSpPr>
            <a:grpSpLocks/>
          </p:cNvGrpSpPr>
          <p:nvPr/>
        </p:nvGrpSpPr>
        <p:grpSpPr bwMode="auto">
          <a:xfrm>
            <a:off x="3563938" y="4076700"/>
            <a:ext cx="2160587" cy="287338"/>
            <a:chOff x="1610" y="2568"/>
            <a:chExt cx="1361" cy="181"/>
          </a:xfrm>
        </p:grpSpPr>
        <p:sp>
          <p:nvSpPr>
            <p:cNvPr id="8212" name="Line 18">
              <a:extLst>
                <a:ext uri="{FF2B5EF4-FFF2-40B4-BE49-F238E27FC236}">
                  <a16:creationId xmlns:a16="http://schemas.microsoft.com/office/drawing/2014/main" id="{080D60CD-9800-47AB-B5B3-4DEDFD586251}"/>
                </a:ext>
              </a:extLst>
            </p:cNvPr>
            <p:cNvSpPr>
              <a:spLocks noChangeShapeType="1"/>
            </p:cNvSpPr>
            <p:nvPr/>
          </p:nvSpPr>
          <p:spPr bwMode="auto">
            <a:xfrm>
              <a:off x="1655" y="2659"/>
              <a:ext cx="13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26">
              <a:extLst>
                <a:ext uri="{FF2B5EF4-FFF2-40B4-BE49-F238E27FC236}">
                  <a16:creationId xmlns:a16="http://schemas.microsoft.com/office/drawing/2014/main" id="{9DE30D2A-F632-4670-AFA1-45EE8698D86F}"/>
                </a:ext>
              </a:extLst>
            </p:cNvPr>
            <p:cNvSpPr>
              <a:spLocks noChangeShapeType="1"/>
            </p:cNvSpPr>
            <p:nvPr/>
          </p:nvSpPr>
          <p:spPr bwMode="auto">
            <a:xfrm>
              <a:off x="2925" y="2568"/>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14" name="Group 43">
              <a:extLst>
                <a:ext uri="{FF2B5EF4-FFF2-40B4-BE49-F238E27FC236}">
                  <a16:creationId xmlns:a16="http://schemas.microsoft.com/office/drawing/2014/main" id="{1731858D-52AA-48D2-95A0-DA6904FC7891}"/>
                </a:ext>
              </a:extLst>
            </p:cNvPr>
            <p:cNvGrpSpPr>
              <a:grpSpLocks/>
            </p:cNvGrpSpPr>
            <p:nvPr/>
          </p:nvGrpSpPr>
          <p:grpSpPr bwMode="auto">
            <a:xfrm rot="10800000">
              <a:off x="1610" y="2568"/>
              <a:ext cx="182" cy="181"/>
              <a:chOff x="4150" y="2115"/>
              <a:chExt cx="182" cy="181"/>
            </a:xfrm>
          </p:grpSpPr>
          <p:sp>
            <p:nvSpPr>
              <p:cNvPr id="8215" name="Line 44">
                <a:extLst>
                  <a:ext uri="{FF2B5EF4-FFF2-40B4-BE49-F238E27FC236}">
                    <a16:creationId xmlns:a16="http://schemas.microsoft.com/office/drawing/2014/main" id="{73871EC1-B606-4B7F-AB3B-AD66E0984CC6}"/>
                  </a:ext>
                </a:extLst>
              </p:cNvPr>
              <p:cNvSpPr>
                <a:spLocks noChangeShapeType="1"/>
              </p:cNvSpPr>
              <p:nvPr/>
            </p:nvSpPr>
            <p:spPr bwMode="auto">
              <a:xfrm>
                <a:off x="4150" y="2205"/>
                <a:ext cx="13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Line 45">
                <a:extLst>
                  <a:ext uri="{FF2B5EF4-FFF2-40B4-BE49-F238E27FC236}">
                    <a16:creationId xmlns:a16="http://schemas.microsoft.com/office/drawing/2014/main" id="{3DAE8749-E17E-4A5F-BD87-40CA44EE6DC6}"/>
                  </a:ext>
                </a:extLst>
              </p:cNvPr>
              <p:cNvSpPr>
                <a:spLocks noChangeShapeType="1"/>
              </p:cNvSpPr>
              <p:nvPr/>
            </p:nvSpPr>
            <p:spPr bwMode="auto">
              <a:xfrm flipV="1">
                <a:off x="4150" y="2115"/>
                <a:ext cx="136"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Line 46">
                <a:extLst>
                  <a:ext uri="{FF2B5EF4-FFF2-40B4-BE49-F238E27FC236}">
                    <a16:creationId xmlns:a16="http://schemas.microsoft.com/office/drawing/2014/main" id="{16587EFC-20A4-4F9F-A611-F05CB2661590}"/>
                  </a:ext>
                </a:extLst>
              </p:cNvPr>
              <p:cNvSpPr>
                <a:spLocks noChangeShapeType="1"/>
              </p:cNvSpPr>
              <p:nvPr/>
            </p:nvSpPr>
            <p:spPr bwMode="auto">
              <a:xfrm>
                <a:off x="4150" y="2205"/>
                <a:ext cx="1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206" name="Text Box 47">
            <a:extLst>
              <a:ext uri="{FF2B5EF4-FFF2-40B4-BE49-F238E27FC236}">
                <a16:creationId xmlns:a16="http://schemas.microsoft.com/office/drawing/2014/main" id="{09912DC4-EBD2-4243-98BF-2920BF879099}"/>
              </a:ext>
            </a:extLst>
          </p:cNvPr>
          <p:cNvSpPr txBox="1">
            <a:spLocks noChangeArrowheads="1"/>
          </p:cNvSpPr>
          <p:nvPr/>
        </p:nvSpPr>
        <p:spPr bwMode="auto">
          <a:xfrm>
            <a:off x="2051050" y="32131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1 a 1</a:t>
            </a:r>
          </a:p>
        </p:txBody>
      </p:sp>
      <p:sp>
        <p:nvSpPr>
          <p:cNvPr id="8207" name="Text Box 48">
            <a:extLst>
              <a:ext uri="{FF2B5EF4-FFF2-40B4-BE49-F238E27FC236}">
                <a16:creationId xmlns:a16="http://schemas.microsoft.com/office/drawing/2014/main" id="{EDB7232C-8D6C-4A2E-A4EC-1A08F07A47D1}"/>
              </a:ext>
            </a:extLst>
          </p:cNvPr>
          <p:cNvSpPr txBox="1">
            <a:spLocks noChangeArrowheads="1"/>
          </p:cNvSpPr>
          <p:nvPr/>
        </p:nvSpPr>
        <p:spPr bwMode="auto">
          <a:xfrm>
            <a:off x="2051050" y="356711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1 a N</a:t>
            </a:r>
          </a:p>
        </p:txBody>
      </p:sp>
      <p:sp>
        <p:nvSpPr>
          <p:cNvPr id="8208" name="Text Box 49">
            <a:extLst>
              <a:ext uri="{FF2B5EF4-FFF2-40B4-BE49-F238E27FC236}">
                <a16:creationId xmlns:a16="http://schemas.microsoft.com/office/drawing/2014/main" id="{C81E39E5-559F-4484-B970-593F6D143743}"/>
              </a:ext>
            </a:extLst>
          </p:cNvPr>
          <p:cNvSpPr txBox="1">
            <a:spLocks noChangeArrowheads="1"/>
          </p:cNvSpPr>
          <p:nvPr/>
        </p:nvSpPr>
        <p:spPr bwMode="auto">
          <a:xfrm>
            <a:off x="2051050" y="399891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N a 1</a:t>
            </a:r>
          </a:p>
        </p:txBody>
      </p:sp>
      <p:sp>
        <p:nvSpPr>
          <p:cNvPr id="8209" name="Text Box 50">
            <a:extLst>
              <a:ext uri="{FF2B5EF4-FFF2-40B4-BE49-F238E27FC236}">
                <a16:creationId xmlns:a16="http://schemas.microsoft.com/office/drawing/2014/main" id="{21E64B81-6AA6-42C8-B87D-D7B7A9F70D41}"/>
              </a:ext>
            </a:extLst>
          </p:cNvPr>
          <p:cNvSpPr txBox="1">
            <a:spLocks noChangeArrowheads="1"/>
          </p:cNvSpPr>
          <p:nvPr/>
        </p:nvSpPr>
        <p:spPr bwMode="auto">
          <a:xfrm>
            <a:off x="2051050" y="4357688"/>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N a N</a:t>
            </a:r>
          </a:p>
        </p:txBody>
      </p:sp>
      <p:sp>
        <p:nvSpPr>
          <p:cNvPr id="8210" name="Text Box 51">
            <a:extLst>
              <a:ext uri="{FF2B5EF4-FFF2-40B4-BE49-F238E27FC236}">
                <a16:creationId xmlns:a16="http://schemas.microsoft.com/office/drawing/2014/main" id="{9AE36C19-3FAA-4872-B130-E0C01CF156DA}"/>
              </a:ext>
            </a:extLst>
          </p:cNvPr>
          <p:cNvSpPr txBox="1">
            <a:spLocks noChangeArrowheads="1"/>
          </p:cNvSpPr>
          <p:nvPr/>
        </p:nvSpPr>
        <p:spPr bwMode="auto">
          <a:xfrm>
            <a:off x="2193925" y="5732463"/>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opcional</a:t>
            </a:r>
          </a:p>
        </p:txBody>
      </p:sp>
      <p:sp>
        <p:nvSpPr>
          <p:cNvPr id="8211" name="Text Box 52">
            <a:extLst>
              <a:ext uri="{FF2B5EF4-FFF2-40B4-BE49-F238E27FC236}">
                <a16:creationId xmlns:a16="http://schemas.microsoft.com/office/drawing/2014/main" id="{4E236404-58D2-478A-B7BA-C9EF826A470A}"/>
              </a:ext>
            </a:extLst>
          </p:cNvPr>
          <p:cNvSpPr txBox="1">
            <a:spLocks noChangeArrowheads="1"/>
          </p:cNvSpPr>
          <p:nvPr/>
        </p:nvSpPr>
        <p:spPr bwMode="auto">
          <a:xfrm>
            <a:off x="2195513" y="6092825"/>
            <a:ext cx="1512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obligatorio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4">
            <a:extLst>
              <a:ext uri="{FF2B5EF4-FFF2-40B4-BE49-F238E27FC236}">
                <a16:creationId xmlns:a16="http://schemas.microsoft.com/office/drawing/2014/main" id="{DB7ECECD-0345-4EA6-8594-0F31FF6E566B}"/>
              </a:ext>
            </a:extLst>
          </p:cNvPr>
          <p:cNvGrpSpPr>
            <a:grpSpLocks/>
          </p:cNvGrpSpPr>
          <p:nvPr/>
        </p:nvGrpSpPr>
        <p:grpSpPr bwMode="auto">
          <a:xfrm>
            <a:off x="827088" y="2133600"/>
            <a:ext cx="2087562" cy="2160588"/>
            <a:chOff x="1020" y="527"/>
            <a:chExt cx="1315" cy="1361"/>
          </a:xfrm>
        </p:grpSpPr>
        <p:grpSp>
          <p:nvGrpSpPr>
            <p:cNvPr id="9240" name="Group 5">
              <a:extLst>
                <a:ext uri="{FF2B5EF4-FFF2-40B4-BE49-F238E27FC236}">
                  <a16:creationId xmlns:a16="http://schemas.microsoft.com/office/drawing/2014/main" id="{88B12DCD-B29E-4153-B345-3A31F1A0D721}"/>
                </a:ext>
              </a:extLst>
            </p:cNvPr>
            <p:cNvGrpSpPr>
              <a:grpSpLocks/>
            </p:cNvGrpSpPr>
            <p:nvPr/>
          </p:nvGrpSpPr>
          <p:grpSpPr bwMode="auto">
            <a:xfrm>
              <a:off x="1020" y="527"/>
              <a:ext cx="1315" cy="1361"/>
              <a:chOff x="1746" y="572"/>
              <a:chExt cx="1315" cy="1361"/>
            </a:xfrm>
          </p:grpSpPr>
          <p:sp>
            <p:nvSpPr>
              <p:cNvPr id="9243" name="Rectangle 6">
                <a:extLst>
                  <a:ext uri="{FF2B5EF4-FFF2-40B4-BE49-F238E27FC236}">
                    <a16:creationId xmlns:a16="http://schemas.microsoft.com/office/drawing/2014/main" id="{BB89561B-5D85-4D12-8EAF-8323C6BE171C}"/>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9244" name="Line 7">
                <a:extLst>
                  <a:ext uri="{FF2B5EF4-FFF2-40B4-BE49-F238E27FC236}">
                    <a16:creationId xmlns:a16="http://schemas.microsoft.com/office/drawing/2014/main" id="{BEC434EA-0B63-4AF6-9D3C-438CA54FDA78}"/>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41" name="Text Box 8">
              <a:extLst>
                <a:ext uri="{FF2B5EF4-FFF2-40B4-BE49-F238E27FC236}">
                  <a16:creationId xmlns:a16="http://schemas.microsoft.com/office/drawing/2014/main" id="{A3AB72F6-A8A8-4BEB-9485-5C4A1D978F12}"/>
                </a:ext>
              </a:extLst>
            </p:cNvPr>
            <p:cNvSpPr txBox="1">
              <a:spLocks noChangeArrowheads="1"/>
            </p:cNvSpPr>
            <p:nvPr/>
          </p:nvSpPr>
          <p:spPr bwMode="auto">
            <a:xfrm>
              <a:off x="1111" y="527"/>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FACTURA</a:t>
              </a:r>
            </a:p>
          </p:txBody>
        </p:sp>
        <p:sp>
          <p:nvSpPr>
            <p:cNvPr id="9242" name="Text Box 9">
              <a:extLst>
                <a:ext uri="{FF2B5EF4-FFF2-40B4-BE49-F238E27FC236}">
                  <a16:creationId xmlns:a16="http://schemas.microsoft.com/office/drawing/2014/main" id="{5048BCB5-1745-4D0A-9A29-071DB75A1740}"/>
                </a:ext>
              </a:extLst>
            </p:cNvPr>
            <p:cNvSpPr txBox="1">
              <a:spLocks noChangeArrowheads="1"/>
            </p:cNvSpPr>
            <p:nvPr/>
          </p:nvSpPr>
          <p:spPr bwMode="auto">
            <a:xfrm>
              <a:off x="1111" y="845"/>
              <a:ext cx="1043"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u="sng"/>
                <a:t>Tipo</a:t>
              </a:r>
            </a:p>
            <a:p>
              <a:pPr eaLnBrk="1" hangingPunct="1">
                <a:spcBef>
                  <a:spcPct val="50000"/>
                </a:spcBef>
                <a:buFontTx/>
                <a:buNone/>
              </a:pPr>
              <a:r>
                <a:rPr lang="es-ES" altLang="en-US" sz="1800" u="sng"/>
                <a:t>Número</a:t>
              </a:r>
            </a:p>
            <a:p>
              <a:pPr eaLnBrk="1" hangingPunct="1">
                <a:spcBef>
                  <a:spcPct val="50000"/>
                </a:spcBef>
                <a:buFontTx/>
                <a:buNone/>
              </a:pPr>
              <a:r>
                <a:rPr lang="es-ES" altLang="en-US" sz="1800"/>
                <a:t>Fecha</a:t>
              </a:r>
            </a:p>
            <a:p>
              <a:pPr eaLnBrk="1" hangingPunct="1">
                <a:spcBef>
                  <a:spcPct val="50000"/>
                </a:spcBef>
                <a:buFontTx/>
                <a:buNone/>
              </a:pPr>
              <a:r>
                <a:rPr lang="es-ES" altLang="en-US" sz="1800"/>
                <a:t>R1: Cliente</a:t>
              </a:r>
            </a:p>
          </p:txBody>
        </p:sp>
      </p:grpSp>
      <p:grpSp>
        <p:nvGrpSpPr>
          <p:cNvPr id="9219" name="Group 10">
            <a:extLst>
              <a:ext uri="{FF2B5EF4-FFF2-40B4-BE49-F238E27FC236}">
                <a16:creationId xmlns:a16="http://schemas.microsoft.com/office/drawing/2014/main" id="{E3AE7467-4D2A-4A22-95C9-8361EB7F4847}"/>
              </a:ext>
            </a:extLst>
          </p:cNvPr>
          <p:cNvGrpSpPr>
            <a:grpSpLocks/>
          </p:cNvGrpSpPr>
          <p:nvPr/>
        </p:nvGrpSpPr>
        <p:grpSpPr bwMode="auto">
          <a:xfrm>
            <a:off x="5940425" y="2133600"/>
            <a:ext cx="2087563" cy="2160588"/>
            <a:chOff x="1020" y="2296"/>
            <a:chExt cx="1315" cy="1361"/>
          </a:xfrm>
        </p:grpSpPr>
        <p:grpSp>
          <p:nvGrpSpPr>
            <p:cNvPr id="9235" name="Group 11">
              <a:extLst>
                <a:ext uri="{FF2B5EF4-FFF2-40B4-BE49-F238E27FC236}">
                  <a16:creationId xmlns:a16="http://schemas.microsoft.com/office/drawing/2014/main" id="{EFB1CA05-B966-44F3-9128-30CC502A374F}"/>
                </a:ext>
              </a:extLst>
            </p:cNvPr>
            <p:cNvGrpSpPr>
              <a:grpSpLocks/>
            </p:cNvGrpSpPr>
            <p:nvPr/>
          </p:nvGrpSpPr>
          <p:grpSpPr bwMode="auto">
            <a:xfrm>
              <a:off x="1020" y="2296"/>
              <a:ext cx="1315" cy="1361"/>
              <a:chOff x="1746" y="572"/>
              <a:chExt cx="1315" cy="1361"/>
            </a:xfrm>
          </p:grpSpPr>
          <p:sp>
            <p:nvSpPr>
              <p:cNvPr id="9238" name="Rectangle 12">
                <a:extLst>
                  <a:ext uri="{FF2B5EF4-FFF2-40B4-BE49-F238E27FC236}">
                    <a16:creationId xmlns:a16="http://schemas.microsoft.com/office/drawing/2014/main" id="{8C158E40-418F-4211-85C3-AE837C8B2707}"/>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9239" name="Line 13">
                <a:extLst>
                  <a:ext uri="{FF2B5EF4-FFF2-40B4-BE49-F238E27FC236}">
                    <a16:creationId xmlns:a16="http://schemas.microsoft.com/office/drawing/2014/main" id="{6BC3E4DF-E850-440D-9479-C3DDAC72EC23}"/>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36" name="Text Box 14">
              <a:extLst>
                <a:ext uri="{FF2B5EF4-FFF2-40B4-BE49-F238E27FC236}">
                  <a16:creationId xmlns:a16="http://schemas.microsoft.com/office/drawing/2014/main" id="{EFE00AD0-0393-4052-AD1B-6E8155E33AED}"/>
                </a:ext>
              </a:extLst>
            </p:cNvPr>
            <p:cNvSpPr txBox="1">
              <a:spLocks noChangeArrowheads="1"/>
            </p:cNvSpPr>
            <p:nvPr/>
          </p:nvSpPr>
          <p:spPr bwMode="auto">
            <a:xfrm>
              <a:off x="1111" y="2296"/>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CLIENTE</a:t>
              </a:r>
            </a:p>
          </p:txBody>
        </p:sp>
        <p:sp>
          <p:nvSpPr>
            <p:cNvPr id="9237" name="Text Box 15">
              <a:extLst>
                <a:ext uri="{FF2B5EF4-FFF2-40B4-BE49-F238E27FC236}">
                  <a16:creationId xmlns:a16="http://schemas.microsoft.com/office/drawing/2014/main" id="{F21478BC-58F4-4110-8EBD-44AEB8E7DD03}"/>
                </a:ext>
              </a:extLst>
            </p:cNvPr>
            <p:cNvSpPr txBox="1">
              <a:spLocks noChangeArrowheads="1"/>
            </p:cNvSpPr>
            <p:nvPr/>
          </p:nvSpPr>
          <p:spPr bwMode="auto">
            <a:xfrm>
              <a:off x="1066" y="2614"/>
              <a:ext cx="1088"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u="sng"/>
                <a:t>Cod_cliente</a:t>
              </a:r>
            </a:p>
            <a:p>
              <a:pPr eaLnBrk="1" hangingPunct="1">
                <a:spcBef>
                  <a:spcPct val="50000"/>
                </a:spcBef>
                <a:buFontTx/>
                <a:buNone/>
              </a:pPr>
              <a:r>
                <a:rPr lang="es-ES" altLang="en-US" sz="1800"/>
                <a:t>Razón Social</a:t>
              </a:r>
            </a:p>
            <a:p>
              <a:pPr eaLnBrk="1" hangingPunct="1">
                <a:spcBef>
                  <a:spcPct val="50000"/>
                </a:spcBef>
                <a:buFontTx/>
                <a:buNone/>
              </a:pPr>
              <a:r>
                <a:rPr lang="es-ES" altLang="en-US" sz="1800"/>
                <a:t>Teléfono</a:t>
              </a:r>
            </a:p>
            <a:p>
              <a:pPr eaLnBrk="1" hangingPunct="1">
                <a:spcBef>
                  <a:spcPct val="50000"/>
                </a:spcBef>
                <a:buFontTx/>
                <a:buNone/>
              </a:pPr>
              <a:endParaRPr lang="es-ES" altLang="en-US" sz="1800"/>
            </a:p>
          </p:txBody>
        </p:sp>
      </p:grpSp>
      <p:sp>
        <p:nvSpPr>
          <p:cNvPr id="9220" name="Line 17">
            <a:extLst>
              <a:ext uri="{FF2B5EF4-FFF2-40B4-BE49-F238E27FC236}">
                <a16:creationId xmlns:a16="http://schemas.microsoft.com/office/drawing/2014/main" id="{261FDE0B-DC26-4EFD-9826-54D44ADF2137}"/>
              </a:ext>
            </a:extLst>
          </p:cNvPr>
          <p:cNvSpPr>
            <a:spLocks noChangeShapeType="1"/>
          </p:cNvSpPr>
          <p:nvPr/>
        </p:nvSpPr>
        <p:spPr bwMode="auto">
          <a:xfrm>
            <a:off x="2946400" y="2493963"/>
            <a:ext cx="2994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18">
            <a:extLst>
              <a:ext uri="{FF2B5EF4-FFF2-40B4-BE49-F238E27FC236}">
                <a16:creationId xmlns:a16="http://schemas.microsoft.com/office/drawing/2014/main" id="{187DB58D-E45D-43C2-A5C3-7C964F5D5D93}"/>
              </a:ext>
            </a:extLst>
          </p:cNvPr>
          <p:cNvSpPr>
            <a:spLocks noChangeShapeType="1"/>
          </p:cNvSpPr>
          <p:nvPr/>
        </p:nvSpPr>
        <p:spPr bwMode="auto">
          <a:xfrm>
            <a:off x="5835650" y="2349500"/>
            <a:ext cx="0" cy="215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22" name="Group 19">
            <a:extLst>
              <a:ext uri="{FF2B5EF4-FFF2-40B4-BE49-F238E27FC236}">
                <a16:creationId xmlns:a16="http://schemas.microsoft.com/office/drawing/2014/main" id="{CC0D77EC-EF83-41D7-8C70-607547BC1324}"/>
              </a:ext>
            </a:extLst>
          </p:cNvPr>
          <p:cNvGrpSpPr>
            <a:grpSpLocks/>
          </p:cNvGrpSpPr>
          <p:nvPr/>
        </p:nvGrpSpPr>
        <p:grpSpPr bwMode="auto">
          <a:xfrm rot="10800000">
            <a:off x="2843213" y="2349500"/>
            <a:ext cx="414337" cy="287338"/>
            <a:chOff x="4150" y="2115"/>
            <a:chExt cx="182" cy="181"/>
          </a:xfrm>
        </p:grpSpPr>
        <p:sp>
          <p:nvSpPr>
            <p:cNvPr id="9232" name="Line 20">
              <a:extLst>
                <a:ext uri="{FF2B5EF4-FFF2-40B4-BE49-F238E27FC236}">
                  <a16:creationId xmlns:a16="http://schemas.microsoft.com/office/drawing/2014/main" id="{0D1B4E52-567C-427B-8E01-25E10D9D171F}"/>
                </a:ext>
              </a:extLst>
            </p:cNvPr>
            <p:cNvSpPr>
              <a:spLocks noChangeShapeType="1"/>
            </p:cNvSpPr>
            <p:nvPr/>
          </p:nvSpPr>
          <p:spPr bwMode="auto">
            <a:xfrm>
              <a:off x="4150" y="2205"/>
              <a:ext cx="136"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Line 21">
              <a:extLst>
                <a:ext uri="{FF2B5EF4-FFF2-40B4-BE49-F238E27FC236}">
                  <a16:creationId xmlns:a16="http://schemas.microsoft.com/office/drawing/2014/main" id="{C8D2CE2E-DA2F-4B0C-B9F2-1F529C58C2B7}"/>
                </a:ext>
              </a:extLst>
            </p:cNvPr>
            <p:cNvSpPr>
              <a:spLocks noChangeShapeType="1"/>
            </p:cNvSpPr>
            <p:nvPr/>
          </p:nvSpPr>
          <p:spPr bwMode="auto">
            <a:xfrm flipV="1">
              <a:off x="4150" y="2115"/>
              <a:ext cx="136" cy="9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Line 22">
              <a:extLst>
                <a:ext uri="{FF2B5EF4-FFF2-40B4-BE49-F238E27FC236}">
                  <a16:creationId xmlns:a16="http://schemas.microsoft.com/office/drawing/2014/main" id="{6BD41D6D-8D00-44FF-83DE-CC792CEFEE44}"/>
                </a:ext>
              </a:extLst>
            </p:cNvPr>
            <p:cNvSpPr>
              <a:spLocks noChangeShapeType="1"/>
            </p:cNvSpPr>
            <p:nvPr/>
          </p:nvSpPr>
          <p:spPr bwMode="auto">
            <a:xfrm>
              <a:off x="4150" y="2205"/>
              <a:ext cx="18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23" name="AutoShape 23">
            <a:extLst>
              <a:ext uri="{FF2B5EF4-FFF2-40B4-BE49-F238E27FC236}">
                <a16:creationId xmlns:a16="http://schemas.microsoft.com/office/drawing/2014/main" id="{ED42FE37-E66B-40F4-8B2B-AD03E82AB903}"/>
              </a:ext>
            </a:extLst>
          </p:cNvPr>
          <p:cNvSpPr>
            <a:spLocks noChangeArrowheads="1"/>
          </p:cNvSpPr>
          <p:nvPr/>
        </p:nvSpPr>
        <p:spPr bwMode="auto">
          <a:xfrm>
            <a:off x="3348038" y="2351088"/>
            <a:ext cx="287337" cy="287337"/>
          </a:xfrm>
          <a:prstGeom prst="flowChartConnector">
            <a:avLst/>
          </a:prstGeom>
          <a:solidFill>
            <a:schemeClr val="bg1"/>
          </a:solidFill>
          <a:ln w="28575">
            <a:solidFill>
              <a:srgbClr val="339966"/>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9224" name="Line 24">
            <a:extLst>
              <a:ext uri="{FF2B5EF4-FFF2-40B4-BE49-F238E27FC236}">
                <a16:creationId xmlns:a16="http://schemas.microsoft.com/office/drawing/2014/main" id="{5E6A0DA6-3831-4BF1-AF15-C9939A452F24}"/>
              </a:ext>
            </a:extLst>
          </p:cNvPr>
          <p:cNvSpPr>
            <a:spLocks noChangeShapeType="1"/>
          </p:cNvSpPr>
          <p:nvPr/>
        </p:nvSpPr>
        <p:spPr bwMode="auto">
          <a:xfrm>
            <a:off x="5651500" y="2349500"/>
            <a:ext cx="0" cy="215900"/>
          </a:xfrm>
          <a:prstGeom prst="line">
            <a:avLst/>
          </a:prstGeom>
          <a:noFill/>
          <a:ln w="381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Text Box 25">
            <a:extLst>
              <a:ext uri="{FF2B5EF4-FFF2-40B4-BE49-F238E27FC236}">
                <a16:creationId xmlns:a16="http://schemas.microsoft.com/office/drawing/2014/main" id="{11530E22-7FE1-4BB5-9211-8D7EC5264480}"/>
              </a:ext>
            </a:extLst>
          </p:cNvPr>
          <p:cNvSpPr txBox="1">
            <a:spLocks noChangeArrowheads="1"/>
          </p:cNvSpPr>
          <p:nvPr/>
        </p:nvSpPr>
        <p:spPr bwMode="auto">
          <a:xfrm>
            <a:off x="3348038" y="1989138"/>
            <a:ext cx="1296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solidFill>
                  <a:srgbClr val="339933"/>
                </a:solidFill>
              </a:rPr>
              <a:t>modalidad</a:t>
            </a:r>
          </a:p>
        </p:txBody>
      </p:sp>
      <p:sp>
        <p:nvSpPr>
          <p:cNvPr id="9226" name="Text Box 26">
            <a:extLst>
              <a:ext uri="{FF2B5EF4-FFF2-40B4-BE49-F238E27FC236}">
                <a16:creationId xmlns:a16="http://schemas.microsoft.com/office/drawing/2014/main" id="{95665323-A313-424F-9F23-22C26DF2F518}"/>
              </a:ext>
            </a:extLst>
          </p:cNvPr>
          <p:cNvSpPr txBox="1">
            <a:spLocks noChangeArrowheads="1"/>
          </p:cNvSpPr>
          <p:nvPr/>
        </p:nvSpPr>
        <p:spPr bwMode="auto">
          <a:xfrm>
            <a:off x="2843213" y="2709863"/>
            <a:ext cx="2735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solidFill>
                  <a:srgbClr val="E01606"/>
                </a:solidFill>
              </a:rPr>
              <a:t>cardinalidad</a:t>
            </a:r>
          </a:p>
        </p:txBody>
      </p:sp>
      <p:sp>
        <p:nvSpPr>
          <p:cNvPr id="9227" name="Text Box 27">
            <a:extLst>
              <a:ext uri="{FF2B5EF4-FFF2-40B4-BE49-F238E27FC236}">
                <a16:creationId xmlns:a16="http://schemas.microsoft.com/office/drawing/2014/main" id="{B7E6CBFC-7282-4AA6-87AF-CD10B0125997}"/>
              </a:ext>
            </a:extLst>
          </p:cNvPr>
          <p:cNvSpPr txBox="1">
            <a:spLocks noChangeArrowheads="1"/>
          </p:cNvSpPr>
          <p:nvPr/>
        </p:nvSpPr>
        <p:spPr bwMode="auto">
          <a:xfrm>
            <a:off x="323850" y="836613"/>
            <a:ext cx="8424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4000"/>
              <a:t>EJEMPLO DE RELACIÓN</a:t>
            </a:r>
          </a:p>
        </p:txBody>
      </p:sp>
      <p:sp>
        <p:nvSpPr>
          <p:cNvPr id="9228" name="Text Box 78">
            <a:extLst>
              <a:ext uri="{FF2B5EF4-FFF2-40B4-BE49-F238E27FC236}">
                <a16:creationId xmlns:a16="http://schemas.microsoft.com/office/drawing/2014/main" id="{E895E48D-A349-4535-95E8-53B0E6BD26EF}"/>
              </a:ext>
            </a:extLst>
          </p:cNvPr>
          <p:cNvSpPr txBox="1">
            <a:spLocks noChangeArrowheads="1"/>
          </p:cNvSpPr>
          <p:nvPr/>
        </p:nvSpPr>
        <p:spPr bwMode="auto">
          <a:xfrm>
            <a:off x="4354513" y="2260600"/>
            <a:ext cx="50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400"/>
              <a:t>R1</a:t>
            </a:r>
          </a:p>
        </p:txBody>
      </p:sp>
      <p:grpSp>
        <p:nvGrpSpPr>
          <p:cNvPr id="9229" name="Group 31">
            <a:extLst>
              <a:ext uri="{FF2B5EF4-FFF2-40B4-BE49-F238E27FC236}">
                <a16:creationId xmlns:a16="http://schemas.microsoft.com/office/drawing/2014/main" id="{9BD55AB3-57E3-41B1-A09C-6B2C1F2E3031}"/>
              </a:ext>
            </a:extLst>
          </p:cNvPr>
          <p:cNvGrpSpPr>
            <a:grpSpLocks/>
          </p:cNvGrpSpPr>
          <p:nvPr/>
        </p:nvGrpSpPr>
        <p:grpSpPr bwMode="auto">
          <a:xfrm>
            <a:off x="684213" y="4149725"/>
            <a:ext cx="7777162" cy="1836738"/>
            <a:chOff x="113" y="936"/>
            <a:chExt cx="4899" cy="1157"/>
          </a:xfrm>
        </p:grpSpPr>
        <p:sp>
          <p:nvSpPr>
            <p:cNvPr id="9230" name="Text Box 27">
              <a:extLst>
                <a:ext uri="{FF2B5EF4-FFF2-40B4-BE49-F238E27FC236}">
                  <a16:creationId xmlns:a16="http://schemas.microsoft.com/office/drawing/2014/main" id="{D99E8FB7-282B-4977-97E7-7A44758C628F}"/>
                </a:ext>
              </a:extLst>
            </p:cNvPr>
            <p:cNvSpPr txBox="1">
              <a:spLocks noChangeArrowheads="1"/>
            </p:cNvSpPr>
            <p:nvPr/>
          </p:nvSpPr>
          <p:spPr bwMode="auto">
            <a:xfrm>
              <a:off x="113" y="1162"/>
              <a:ext cx="4899"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a:t>Atributo que indica la relación</a:t>
              </a:r>
            </a:p>
            <a:p>
              <a:pPr eaLnBrk="1" hangingPunct="1">
                <a:spcBef>
                  <a:spcPct val="50000"/>
                </a:spcBef>
                <a:buFontTx/>
                <a:buNone/>
              </a:pPr>
              <a:r>
                <a:rPr lang="es-ES" altLang="en-US" sz="1800"/>
                <a:t>Siempre está en la entidad de cardinalidad “N” o “Muchos”</a:t>
              </a:r>
            </a:p>
            <a:p>
              <a:pPr eaLnBrk="1" hangingPunct="1">
                <a:spcBef>
                  <a:spcPct val="50000"/>
                </a:spcBef>
                <a:buFontTx/>
                <a:buNone/>
              </a:pPr>
              <a:r>
                <a:rPr lang="es-ES" altLang="en-US" sz="1800"/>
                <a:t>Se indica al lado del nombre de la relación, una descripción del significado lógico de la misma</a:t>
              </a:r>
            </a:p>
          </p:txBody>
        </p:sp>
        <p:sp>
          <p:nvSpPr>
            <p:cNvPr id="9231" name="Line 29">
              <a:extLst>
                <a:ext uri="{FF2B5EF4-FFF2-40B4-BE49-F238E27FC236}">
                  <a16:creationId xmlns:a16="http://schemas.microsoft.com/office/drawing/2014/main" id="{0B1BA73F-2F04-4DA8-96D9-D6D04C504FE3}"/>
                </a:ext>
              </a:extLst>
            </p:cNvPr>
            <p:cNvSpPr>
              <a:spLocks noChangeShapeType="1"/>
            </p:cNvSpPr>
            <p:nvPr/>
          </p:nvSpPr>
          <p:spPr bwMode="auto">
            <a:xfrm flipV="1">
              <a:off x="204" y="936"/>
              <a:ext cx="136"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7">
            <a:extLst>
              <a:ext uri="{FF2B5EF4-FFF2-40B4-BE49-F238E27FC236}">
                <a16:creationId xmlns:a16="http://schemas.microsoft.com/office/drawing/2014/main" id="{27EDD406-2AD6-4210-9883-3BDAAD2FC233}"/>
              </a:ext>
            </a:extLst>
          </p:cNvPr>
          <p:cNvSpPr txBox="1">
            <a:spLocks noChangeArrowheads="1"/>
          </p:cNvSpPr>
          <p:nvPr/>
        </p:nvSpPr>
        <p:spPr bwMode="auto">
          <a:xfrm>
            <a:off x="395288" y="620713"/>
            <a:ext cx="8424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4000"/>
              <a:t>RELACION MUCHOS A MUCHOS</a:t>
            </a:r>
          </a:p>
        </p:txBody>
      </p:sp>
      <p:sp>
        <p:nvSpPr>
          <p:cNvPr id="10243" name="Text Box 28">
            <a:extLst>
              <a:ext uri="{FF2B5EF4-FFF2-40B4-BE49-F238E27FC236}">
                <a16:creationId xmlns:a16="http://schemas.microsoft.com/office/drawing/2014/main" id="{BABCAEB3-BBA2-4C89-B9D5-BB8C70EAAF03}"/>
              </a:ext>
            </a:extLst>
          </p:cNvPr>
          <p:cNvSpPr txBox="1">
            <a:spLocks noChangeArrowheads="1"/>
          </p:cNvSpPr>
          <p:nvPr/>
        </p:nvSpPr>
        <p:spPr bwMode="auto">
          <a:xfrm>
            <a:off x="395288" y="1844675"/>
            <a:ext cx="79914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Es una idea lógica que no puede ser implementada físicamente</a:t>
            </a:r>
          </a:p>
          <a:p>
            <a:pPr eaLnBrk="1" hangingPunct="1">
              <a:spcBef>
                <a:spcPct val="50000"/>
              </a:spcBef>
            </a:pPr>
            <a:r>
              <a:rPr lang="es-ES" altLang="en-US" sz="1800"/>
              <a:t> En el DER utilizamos una entidad asociativa para resolver este impedimento</a:t>
            </a:r>
          </a:p>
        </p:txBody>
      </p:sp>
      <p:grpSp>
        <p:nvGrpSpPr>
          <p:cNvPr id="10244" name="Group 64">
            <a:extLst>
              <a:ext uri="{FF2B5EF4-FFF2-40B4-BE49-F238E27FC236}">
                <a16:creationId xmlns:a16="http://schemas.microsoft.com/office/drawing/2014/main" id="{8E6D14CE-01EF-44D7-BA3C-D1EAB37BA14D}"/>
              </a:ext>
            </a:extLst>
          </p:cNvPr>
          <p:cNvGrpSpPr>
            <a:grpSpLocks/>
          </p:cNvGrpSpPr>
          <p:nvPr/>
        </p:nvGrpSpPr>
        <p:grpSpPr bwMode="auto">
          <a:xfrm>
            <a:off x="2411413" y="3068638"/>
            <a:ext cx="4032250" cy="287337"/>
            <a:chOff x="1565" y="3022"/>
            <a:chExt cx="2540" cy="181"/>
          </a:xfrm>
        </p:grpSpPr>
        <p:grpSp>
          <p:nvGrpSpPr>
            <p:cNvPr id="10286" name="Group 34">
              <a:extLst>
                <a:ext uri="{FF2B5EF4-FFF2-40B4-BE49-F238E27FC236}">
                  <a16:creationId xmlns:a16="http://schemas.microsoft.com/office/drawing/2014/main" id="{296D6FAA-EB5E-43A0-99D8-2D56C43490DA}"/>
                </a:ext>
              </a:extLst>
            </p:cNvPr>
            <p:cNvGrpSpPr>
              <a:grpSpLocks/>
            </p:cNvGrpSpPr>
            <p:nvPr/>
          </p:nvGrpSpPr>
          <p:grpSpPr bwMode="auto">
            <a:xfrm>
              <a:off x="1565" y="3022"/>
              <a:ext cx="2540" cy="181"/>
              <a:chOff x="1610" y="2795"/>
              <a:chExt cx="1407" cy="181"/>
            </a:xfrm>
          </p:grpSpPr>
          <p:sp>
            <p:nvSpPr>
              <p:cNvPr id="10289" name="Line 35">
                <a:extLst>
                  <a:ext uri="{FF2B5EF4-FFF2-40B4-BE49-F238E27FC236}">
                    <a16:creationId xmlns:a16="http://schemas.microsoft.com/office/drawing/2014/main" id="{4561C33B-382E-4084-9AC0-DE3D72930152}"/>
                  </a:ext>
                </a:extLst>
              </p:cNvPr>
              <p:cNvSpPr>
                <a:spLocks noChangeShapeType="1"/>
              </p:cNvSpPr>
              <p:nvPr/>
            </p:nvSpPr>
            <p:spPr bwMode="auto">
              <a:xfrm>
                <a:off x="1655" y="2886"/>
                <a:ext cx="13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90" name="Group 36">
                <a:extLst>
                  <a:ext uri="{FF2B5EF4-FFF2-40B4-BE49-F238E27FC236}">
                    <a16:creationId xmlns:a16="http://schemas.microsoft.com/office/drawing/2014/main" id="{76AB0699-7320-4AC1-B1C5-C704EA41DBD3}"/>
                  </a:ext>
                </a:extLst>
              </p:cNvPr>
              <p:cNvGrpSpPr>
                <a:grpSpLocks/>
              </p:cNvGrpSpPr>
              <p:nvPr/>
            </p:nvGrpSpPr>
            <p:grpSpPr bwMode="auto">
              <a:xfrm>
                <a:off x="2835" y="2795"/>
                <a:ext cx="182" cy="181"/>
                <a:chOff x="4150" y="2115"/>
                <a:chExt cx="182" cy="181"/>
              </a:xfrm>
            </p:grpSpPr>
            <p:sp>
              <p:nvSpPr>
                <p:cNvPr id="10295" name="Line 37">
                  <a:extLst>
                    <a:ext uri="{FF2B5EF4-FFF2-40B4-BE49-F238E27FC236}">
                      <a16:creationId xmlns:a16="http://schemas.microsoft.com/office/drawing/2014/main" id="{6C0AC833-AACC-497E-9A5D-5E657BACB574}"/>
                    </a:ext>
                  </a:extLst>
                </p:cNvPr>
                <p:cNvSpPr>
                  <a:spLocks noChangeShapeType="1"/>
                </p:cNvSpPr>
                <p:nvPr/>
              </p:nvSpPr>
              <p:spPr bwMode="auto">
                <a:xfrm>
                  <a:off x="4150" y="2205"/>
                  <a:ext cx="136"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6" name="Line 38">
                  <a:extLst>
                    <a:ext uri="{FF2B5EF4-FFF2-40B4-BE49-F238E27FC236}">
                      <a16:creationId xmlns:a16="http://schemas.microsoft.com/office/drawing/2014/main" id="{CAA86869-1700-4558-B9FF-67767609B2C3}"/>
                    </a:ext>
                  </a:extLst>
                </p:cNvPr>
                <p:cNvSpPr>
                  <a:spLocks noChangeShapeType="1"/>
                </p:cNvSpPr>
                <p:nvPr/>
              </p:nvSpPr>
              <p:spPr bwMode="auto">
                <a:xfrm flipV="1">
                  <a:off x="4150" y="2115"/>
                  <a:ext cx="13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7" name="Line 39">
                  <a:extLst>
                    <a:ext uri="{FF2B5EF4-FFF2-40B4-BE49-F238E27FC236}">
                      <a16:creationId xmlns:a16="http://schemas.microsoft.com/office/drawing/2014/main" id="{32D17EA6-D1F8-4C93-8035-42051FDA5DCC}"/>
                    </a:ext>
                  </a:extLst>
                </p:cNvPr>
                <p:cNvSpPr>
                  <a:spLocks noChangeShapeType="1"/>
                </p:cNvSpPr>
                <p:nvPr/>
              </p:nvSpPr>
              <p:spPr bwMode="auto">
                <a:xfrm>
                  <a:off x="4150" y="2205"/>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91" name="Group 40">
                <a:extLst>
                  <a:ext uri="{FF2B5EF4-FFF2-40B4-BE49-F238E27FC236}">
                    <a16:creationId xmlns:a16="http://schemas.microsoft.com/office/drawing/2014/main" id="{BE474F4F-8D31-4344-B6FB-4DE63A791B90}"/>
                  </a:ext>
                </a:extLst>
              </p:cNvPr>
              <p:cNvGrpSpPr>
                <a:grpSpLocks/>
              </p:cNvGrpSpPr>
              <p:nvPr/>
            </p:nvGrpSpPr>
            <p:grpSpPr bwMode="auto">
              <a:xfrm rot="10800000">
                <a:off x="1610" y="2795"/>
                <a:ext cx="182" cy="181"/>
                <a:chOff x="4150" y="2115"/>
                <a:chExt cx="182" cy="181"/>
              </a:xfrm>
            </p:grpSpPr>
            <p:sp>
              <p:nvSpPr>
                <p:cNvPr id="10292" name="Line 41">
                  <a:extLst>
                    <a:ext uri="{FF2B5EF4-FFF2-40B4-BE49-F238E27FC236}">
                      <a16:creationId xmlns:a16="http://schemas.microsoft.com/office/drawing/2014/main" id="{19A73D82-2F2C-4197-9B6D-B6145D4EA3D9}"/>
                    </a:ext>
                  </a:extLst>
                </p:cNvPr>
                <p:cNvSpPr>
                  <a:spLocks noChangeShapeType="1"/>
                </p:cNvSpPr>
                <p:nvPr/>
              </p:nvSpPr>
              <p:spPr bwMode="auto">
                <a:xfrm>
                  <a:off x="4150" y="2205"/>
                  <a:ext cx="136"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3" name="Line 42">
                  <a:extLst>
                    <a:ext uri="{FF2B5EF4-FFF2-40B4-BE49-F238E27FC236}">
                      <a16:creationId xmlns:a16="http://schemas.microsoft.com/office/drawing/2014/main" id="{9D8C95B4-64AE-4B57-8486-F64503B86EF0}"/>
                    </a:ext>
                  </a:extLst>
                </p:cNvPr>
                <p:cNvSpPr>
                  <a:spLocks noChangeShapeType="1"/>
                </p:cNvSpPr>
                <p:nvPr/>
              </p:nvSpPr>
              <p:spPr bwMode="auto">
                <a:xfrm flipV="1">
                  <a:off x="4150" y="2115"/>
                  <a:ext cx="13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4" name="Line 43">
                  <a:extLst>
                    <a:ext uri="{FF2B5EF4-FFF2-40B4-BE49-F238E27FC236}">
                      <a16:creationId xmlns:a16="http://schemas.microsoft.com/office/drawing/2014/main" id="{1EB7F3B9-8DAF-467F-8F4E-293B17C8B238}"/>
                    </a:ext>
                  </a:extLst>
                </p:cNvPr>
                <p:cNvSpPr>
                  <a:spLocks noChangeShapeType="1"/>
                </p:cNvSpPr>
                <p:nvPr/>
              </p:nvSpPr>
              <p:spPr bwMode="auto">
                <a:xfrm>
                  <a:off x="4150" y="2205"/>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87" name="AutoShape 60">
              <a:extLst>
                <a:ext uri="{FF2B5EF4-FFF2-40B4-BE49-F238E27FC236}">
                  <a16:creationId xmlns:a16="http://schemas.microsoft.com/office/drawing/2014/main" id="{410FEF53-4B35-4FAE-B0DF-B399F46003CD}"/>
                </a:ext>
              </a:extLst>
            </p:cNvPr>
            <p:cNvSpPr>
              <a:spLocks noChangeArrowheads="1"/>
            </p:cNvSpPr>
            <p:nvPr/>
          </p:nvSpPr>
          <p:spPr bwMode="auto">
            <a:xfrm>
              <a:off x="1927" y="3022"/>
              <a:ext cx="181" cy="181"/>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0288" name="AutoShape 61">
              <a:extLst>
                <a:ext uri="{FF2B5EF4-FFF2-40B4-BE49-F238E27FC236}">
                  <a16:creationId xmlns:a16="http://schemas.microsoft.com/office/drawing/2014/main" id="{4CAA6F32-38A1-4DDF-A399-D318AD9C169E}"/>
                </a:ext>
              </a:extLst>
            </p:cNvPr>
            <p:cNvSpPr>
              <a:spLocks noChangeArrowheads="1"/>
            </p:cNvSpPr>
            <p:nvPr/>
          </p:nvSpPr>
          <p:spPr bwMode="auto">
            <a:xfrm>
              <a:off x="3561" y="3022"/>
              <a:ext cx="181" cy="181"/>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grpSp>
      <p:grpSp>
        <p:nvGrpSpPr>
          <p:cNvPr id="10245" name="Group 66">
            <a:extLst>
              <a:ext uri="{FF2B5EF4-FFF2-40B4-BE49-F238E27FC236}">
                <a16:creationId xmlns:a16="http://schemas.microsoft.com/office/drawing/2014/main" id="{1C9C7010-E330-4B5D-A986-8C71763211CF}"/>
              </a:ext>
            </a:extLst>
          </p:cNvPr>
          <p:cNvGrpSpPr>
            <a:grpSpLocks/>
          </p:cNvGrpSpPr>
          <p:nvPr/>
        </p:nvGrpSpPr>
        <p:grpSpPr bwMode="auto">
          <a:xfrm>
            <a:off x="1258888" y="4292600"/>
            <a:ext cx="1079500" cy="287338"/>
            <a:chOff x="1565" y="3521"/>
            <a:chExt cx="680" cy="181"/>
          </a:xfrm>
        </p:grpSpPr>
        <p:grpSp>
          <p:nvGrpSpPr>
            <p:cNvPr id="10277" name="Group 44">
              <a:extLst>
                <a:ext uri="{FF2B5EF4-FFF2-40B4-BE49-F238E27FC236}">
                  <a16:creationId xmlns:a16="http://schemas.microsoft.com/office/drawing/2014/main" id="{1420A396-5DA9-4A51-9E7C-44A151287285}"/>
                </a:ext>
              </a:extLst>
            </p:cNvPr>
            <p:cNvGrpSpPr>
              <a:grpSpLocks/>
            </p:cNvGrpSpPr>
            <p:nvPr/>
          </p:nvGrpSpPr>
          <p:grpSpPr bwMode="auto">
            <a:xfrm>
              <a:off x="1565" y="3521"/>
              <a:ext cx="680" cy="181"/>
              <a:chOff x="1655" y="2341"/>
              <a:chExt cx="1362" cy="181"/>
            </a:xfrm>
          </p:grpSpPr>
          <p:sp>
            <p:nvSpPr>
              <p:cNvPr id="10280" name="Line 45">
                <a:extLst>
                  <a:ext uri="{FF2B5EF4-FFF2-40B4-BE49-F238E27FC236}">
                    <a16:creationId xmlns:a16="http://schemas.microsoft.com/office/drawing/2014/main" id="{A5D21226-448A-4F83-85BA-06B277AC2D66}"/>
                  </a:ext>
                </a:extLst>
              </p:cNvPr>
              <p:cNvSpPr>
                <a:spLocks noChangeShapeType="1"/>
              </p:cNvSpPr>
              <p:nvPr/>
            </p:nvSpPr>
            <p:spPr bwMode="auto">
              <a:xfrm>
                <a:off x="1655" y="2432"/>
                <a:ext cx="13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6">
                <a:extLst>
                  <a:ext uri="{FF2B5EF4-FFF2-40B4-BE49-F238E27FC236}">
                    <a16:creationId xmlns:a16="http://schemas.microsoft.com/office/drawing/2014/main" id="{1F5B4709-FDD6-4EDC-825D-38C46C5FF25B}"/>
                  </a:ext>
                </a:extLst>
              </p:cNvPr>
              <p:cNvSpPr>
                <a:spLocks noChangeShapeType="1"/>
              </p:cNvSpPr>
              <p:nvPr/>
            </p:nvSpPr>
            <p:spPr bwMode="auto">
              <a:xfrm>
                <a:off x="1701" y="2341"/>
                <a:ext cx="0"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82" name="Group 47">
                <a:extLst>
                  <a:ext uri="{FF2B5EF4-FFF2-40B4-BE49-F238E27FC236}">
                    <a16:creationId xmlns:a16="http://schemas.microsoft.com/office/drawing/2014/main" id="{E12A6E4A-096A-4EB1-A88A-0EF1B7D5AE81}"/>
                  </a:ext>
                </a:extLst>
              </p:cNvPr>
              <p:cNvGrpSpPr>
                <a:grpSpLocks/>
              </p:cNvGrpSpPr>
              <p:nvPr/>
            </p:nvGrpSpPr>
            <p:grpSpPr bwMode="auto">
              <a:xfrm>
                <a:off x="2835" y="2341"/>
                <a:ext cx="182" cy="181"/>
                <a:chOff x="4150" y="2115"/>
                <a:chExt cx="182" cy="181"/>
              </a:xfrm>
            </p:grpSpPr>
            <p:sp>
              <p:nvSpPr>
                <p:cNvPr id="10283" name="Line 48">
                  <a:extLst>
                    <a:ext uri="{FF2B5EF4-FFF2-40B4-BE49-F238E27FC236}">
                      <a16:creationId xmlns:a16="http://schemas.microsoft.com/office/drawing/2014/main" id="{BB5237ED-7794-47B8-B346-CC341E91908C}"/>
                    </a:ext>
                  </a:extLst>
                </p:cNvPr>
                <p:cNvSpPr>
                  <a:spLocks noChangeShapeType="1"/>
                </p:cNvSpPr>
                <p:nvPr/>
              </p:nvSpPr>
              <p:spPr bwMode="auto">
                <a:xfrm>
                  <a:off x="4150" y="2205"/>
                  <a:ext cx="136"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49">
                  <a:extLst>
                    <a:ext uri="{FF2B5EF4-FFF2-40B4-BE49-F238E27FC236}">
                      <a16:creationId xmlns:a16="http://schemas.microsoft.com/office/drawing/2014/main" id="{3225E509-5C28-4DD2-AD76-2E945F6FC1DA}"/>
                    </a:ext>
                  </a:extLst>
                </p:cNvPr>
                <p:cNvSpPr>
                  <a:spLocks noChangeShapeType="1"/>
                </p:cNvSpPr>
                <p:nvPr/>
              </p:nvSpPr>
              <p:spPr bwMode="auto">
                <a:xfrm flipV="1">
                  <a:off x="4150" y="2115"/>
                  <a:ext cx="13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Line 50">
                  <a:extLst>
                    <a:ext uri="{FF2B5EF4-FFF2-40B4-BE49-F238E27FC236}">
                      <a16:creationId xmlns:a16="http://schemas.microsoft.com/office/drawing/2014/main" id="{5DEDBF7B-9EDD-47AC-8979-E472619ABFF1}"/>
                    </a:ext>
                  </a:extLst>
                </p:cNvPr>
                <p:cNvSpPr>
                  <a:spLocks noChangeShapeType="1"/>
                </p:cNvSpPr>
                <p:nvPr/>
              </p:nvSpPr>
              <p:spPr bwMode="auto">
                <a:xfrm>
                  <a:off x="4150" y="2205"/>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8" name="Line 58">
              <a:extLst>
                <a:ext uri="{FF2B5EF4-FFF2-40B4-BE49-F238E27FC236}">
                  <a16:creationId xmlns:a16="http://schemas.microsoft.com/office/drawing/2014/main" id="{DA9B7AC3-C31C-48AE-9EE3-40B4F5AD4856}"/>
                </a:ext>
              </a:extLst>
            </p:cNvPr>
            <p:cNvSpPr>
              <a:spLocks noChangeShapeType="1"/>
            </p:cNvSpPr>
            <p:nvPr/>
          </p:nvSpPr>
          <p:spPr bwMode="auto">
            <a:xfrm>
              <a:off x="1655" y="3521"/>
              <a:ext cx="0"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AutoShape 62">
              <a:extLst>
                <a:ext uri="{FF2B5EF4-FFF2-40B4-BE49-F238E27FC236}">
                  <a16:creationId xmlns:a16="http://schemas.microsoft.com/office/drawing/2014/main" id="{ABA47397-B92B-4F00-990A-42A7F3635647}"/>
                </a:ext>
              </a:extLst>
            </p:cNvPr>
            <p:cNvSpPr>
              <a:spLocks noChangeArrowheads="1"/>
            </p:cNvSpPr>
            <p:nvPr/>
          </p:nvSpPr>
          <p:spPr bwMode="auto">
            <a:xfrm>
              <a:off x="1973" y="3521"/>
              <a:ext cx="137" cy="136"/>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grpSp>
      <p:grpSp>
        <p:nvGrpSpPr>
          <p:cNvPr id="10246" name="Group 65">
            <a:extLst>
              <a:ext uri="{FF2B5EF4-FFF2-40B4-BE49-F238E27FC236}">
                <a16:creationId xmlns:a16="http://schemas.microsoft.com/office/drawing/2014/main" id="{D651ACB9-1E30-45E2-BF32-B3CFDA392CA7}"/>
              </a:ext>
            </a:extLst>
          </p:cNvPr>
          <p:cNvGrpSpPr>
            <a:grpSpLocks/>
          </p:cNvGrpSpPr>
          <p:nvPr/>
        </p:nvGrpSpPr>
        <p:grpSpPr bwMode="auto">
          <a:xfrm>
            <a:off x="6300788" y="4292600"/>
            <a:ext cx="1223962" cy="287338"/>
            <a:chOff x="3243" y="3521"/>
            <a:chExt cx="771" cy="181"/>
          </a:xfrm>
        </p:grpSpPr>
        <p:grpSp>
          <p:nvGrpSpPr>
            <p:cNvPr id="10268" name="Group 51">
              <a:extLst>
                <a:ext uri="{FF2B5EF4-FFF2-40B4-BE49-F238E27FC236}">
                  <a16:creationId xmlns:a16="http://schemas.microsoft.com/office/drawing/2014/main" id="{6FE03C5F-93C3-4108-A252-C5E1B562830F}"/>
                </a:ext>
              </a:extLst>
            </p:cNvPr>
            <p:cNvGrpSpPr>
              <a:grpSpLocks/>
            </p:cNvGrpSpPr>
            <p:nvPr/>
          </p:nvGrpSpPr>
          <p:grpSpPr bwMode="auto">
            <a:xfrm>
              <a:off x="3243" y="3521"/>
              <a:ext cx="771" cy="181"/>
              <a:chOff x="1610" y="2568"/>
              <a:chExt cx="1361" cy="181"/>
            </a:xfrm>
          </p:grpSpPr>
          <p:sp>
            <p:nvSpPr>
              <p:cNvPr id="10271" name="Line 52">
                <a:extLst>
                  <a:ext uri="{FF2B5EF4-FFF2-40B4-BE49-F238E27FC236}">
                    <a16:creationId xmlns:a16="http://schemas.microsoft.com/office/drawing/2014/main" id="{60F96892-CB2E-4AB3-9D83-4EFFFBB9AEF2}"/>
                  </a:ext>
                </a:extLst>
              </p:cNvPr>
              <p:cNvSpPr>
                <a:spLocks noChangeShapeType="1"/>
              </p:cNvSpPr>
              <p:nvPr/>
            </p:nvSpPr>
            <p:spPr bwMode="auto">
              <a:xfrm>
                <a:off x="1655" y="2659"/>
                <a:ext cx="13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53">
                <a:extLst>
                  <a:ext uri="{FF2B5EF4-FFF2-40B4-BE49-F238E27FC236}">
                    <a16:creationId xmlns:a16="http://schemas.microsoft.com/office/drawing/2014/main" id="{B9C21596-12D7-4789-A4AE-93CA9816FA0E}"/>
                  </a:ext>
                </a:extLst>
              </p:cNvPr>
              <p:cNvSpPr>
                <a:spLocks noChangeShapeType="1"/>
              </p:cNvSpPr>
              <p:nvPr/>
            </p:nvSpPr>
            <p:spPr bwMode="auto">
              <a:xfrm>
                <a:off x="2925" y="2568"/>
                <a:ext cx="0"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73" name="Group 54">
                <a:extLst>
                  <a:ext uri="{FF2B5EF4-FFF2-40B4-BE49-F238E27FC236}">
                    <a16:creationId xmlns:a16="http://schemas.microsoft.com/office/drawing/2014/main" id="{5554F5E2-9845-499A-A02F-4FC9B13BD8C5}"/>
                  </a:ext>
                </a:extLst>
              </p:cNvPr>
              <p:cNvGrpSpPr>
                <a:grpSpLocks/>
              </p:cNvGrpSpPr>
              <p:nvPr/>
            </p:nvGrpSpPr>
            <p:grpSpPr bwMode="auto">
              <a:xfrm rot="10800000">
                <a:off x="1610" y="2568"/>
                <a:ext cx="182" cy="181"/>
                <a:chOff x="4150" y="2115"/>
                <a:chExt cx="182" cy="181"/>
              </a:xfrm>
            </p:grpSpPr>
            <p:sp>
              <p:nvSpPr>
                <p:cNvPr id="10274" name="Line 55">
                  <a:extLst>
                    <a:ext uri="{FF2B5EF4-FFF2-40B4-BE49-F238E27FC236}">
                      <a16:creationId xmlns:a16="http://schemas.microsoft.com/office/drawing/2014/main" id="{5DB5124A-3F71-4C21-8A6F-2FE05A674AB1}"/>
                    </a:ext>
                  </a:extLst>
                </p:cNvPr>
                <p:cNvSpPr>
                  <a:spLocks noChangeShapeType="1"/>
                </p:cNvSpPr>
                <p:nvPr/>
              </p:nvSpPr>
              <p:spPr bwMode="auto">
                <a:xfrm>
                  <a:off x="4150" y="2205"/>
                  <a:ext cx="136"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56">
                  <a:extLst>
                    <a:ext uri="{FF2B5EF4-FFF2-40B4-BE49-F238E27FC236}">
                      <a16:creationId xmlns:a16="http://schemas.microsoft.com/office/drawing/2014/main" id="{9AA7CCE0-F8D1-4D74-B447-1186A177DD2F}"/>
                    </a:ext>
                  </a:extLst>
                </p:cNvPr>
                <p:cNvSpPr>
                  <a:spLocks noChangeShapeType="1"/>
                </p:cNvSpPr>
                <p:nvPr/>
              </p:nvSpPr>
              <p:spPr bwMode="auto">
                <a:xfrm flipV="1">
                  <a:off x="4150" y="2115"/>
                  <a:ext cx="13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57">
                  <a:extLst>
                    <a:ext uri="{FF2B5EF4-FFF2-40B4-BE49-F238E27FC236}">
                      <a16:creationId xmlns:a16="http://schemas.microsoft.com/office/drawing/2014/main" id="{422DE509-8905-4017-895A-D9369D09A38C}"/>
                    </a:ext>
                  </a:extLst>
                </p:cNvPr>
                <p:cNvSpPr>
                  <a:spLocks noChangeShapeType="1"/>
                </p:cNvSpPr>
                <p:nvPr/>
              </p:nvSpPr>
              <p:spPr bwMode="auto">
                <a:xfrm>
                  <a:off x="4150" y="2205"/>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69" name="Line 59">
              <a:extLst>
                <a:ext uri="{FF2B5EF4-FFF2-40B4-BE49-F238E27FC236}">
                  <a16:creationId xmlns:a16="http://schemas.microsoft.com/office/drawing/2014/main" id="{056D20C2-F947-4298-A772-8ABB3ADD5E5C}"/>
                </a:ext>
              </a:extLst>
            </p:cNvPr>
            <p:cNvSpPr>
              <a:spLocks noChangeShapeType="1"/>
            </p:cNvSpPr>
            <p:nvPr/>
          </p:nvSpPr>
          <p:spPr bwMode="auto">
            <a:xfrm>
              <a:off x="3923" y="3521"/>
              <a:ext cx="0"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AutoShape 63">
              <a:extLst>
                <a:ext uri="{FF2B5EF4-FFF2-40B4-BE49-F238E27FC236}">
                  <a16:creationId xmlns:a16="http://schemas.microsoft.com/office/drawing/2014/main" id="{D567F14E-83A9-4831-BD2E-3A6D14779810}"/>
                </a:ext>
              </a:extLst>
            </p:cNvPr>
            <p:cNvSpPr>
              <a:spLocks noChangeArrowheads="1"/>
            </p:cNvSpPr>
            <p:nvPr/>
          </p:nvSpPr>
          <p:spPr bwMode="auto">
            <a:xfrm>
              <a:off x="3378" y="3521"/>
              <a:ext cx="137" cy="136"/>
            </a:xfrm>
            <a:prstGeom prst="flowChartConnector">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grpSp>
      <p:grpSp>
        <p:nvGrpSpPr>
          <p:cNvPr id="10247" name="Group 77">
            <a:extLst>
              <a:ext uri="{FF2B5EF4-FFF2-40B4-BE49-F238E27FC236}">
                <a16:creationId xmlns:a16="http://schemas.microsoft.com/office/drawing/2014/main" id="{C33F3AF9-3619-4549-A21A-3F6E55C2C67E}"/>
              </a:ext>
            </a:extLst>
          </p:cNvPr>
          <p:cNvGrpSpPr>
            <a:grpSpLocks/>
          </p:cNvGrpSpPr>
          <p:nvPr/>
        </p:nvGrpSpPr>
        <p:grpSpPr bwMode="auto">
          <a:xfrm>
            <a:off x="827088" y="3068638"/>
            <a:ext cx="1584325" cy="366712"/>
            <a:chOff x="567" y="3022"/>
            <a:chExt cx="998" cy="231"/>
          </a:xfrm>
        </p:grpSpPr>
        <p:sp>
          <p:nvSpPr>
            <p:cNvPr id="10266" name="Rectangle 29">
              <a:extLst>
                <a:ext uri="{FF2B5EF4-FFF2-40B4-BE49-F238E27FC236}">
                  <a16:creationId xmlns:a16="http://schemas.microsoft.com/office/drawing/2014/main" id="{DB99CF01-E792-42BA-9C47-233E74A9A1AD}"/>
                </a:ext>
              </a:extLst>
            </p:cNvPr>
            <p:cNvSpPr>
              <a:spLocks noChangeArrowheads="1"/>
            </p:cNvSpPr>
            <p:nvPr/>
          </p:nvSpPr>
          <p:spPr bwMode="auto">
            <a:xfrm>
              <a:off x="567" y="3022"/>
              <a:ext cx="998"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0267" name="Text Box 68">
              <a:extLst>
                <a:ext uri="{FF2B5EF4-FFF2-40B4-BE49-F238E27FC236}">
                  <a16:creationId xmlns:a16="http://schemas.microsoft.com/office/drawing/2014/main" id="{C68CAC9C-7FEA-4CBB-8F3B-BEE44447DA78}"/>
                </a:ext>
              </a:extLst>
            </p:cNvPr>
            <p:cNvSpPr txBox="1">
              <a:spLocks noChangeArrowheads="1"/>
            </p:cNvSpPr>
            <p:nvPr/>
          </p:nvSpPr>
          <p:spPr bwMode="auto">
            <a:xfrm>
              <a:off x="612" y="3022"/>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cliente</a:t>
              </a:r>
            </a:p>
          </p:txBody>
        </p:sp>
      </p:grpSp>
      <p:grpSp>
        <p:nvGrpSpPr>
          <p:cNvPr id="10248" name="Group 76">
            <a:extLst>
              <a:ext uri="{FF2B5EF4-FFF2-40B4-BE49-F238E27FC236}">
                <a16:creationId xmlns:a16="http://schemas.microsoft.com/office/drawing/2014/main" id="{E05D77F8-9E1D-43BE-BC39-06D27AFFAD7A}"/>
              </a:ext>
            </a:extLst>
          </p:cNvPr>
          <p:cNvGrpSpPr>
            <a:grpSpLocks/>
          </p:cNvGrpSpPr>
          <p:nvPr/>
        </p:nvGrpSpPr>
        <p:grpSpPr bwMode="auto">
          <a:xfrm>
            <a:off x="250825" y="4213225"/>
            <a:ext cx="1009650" cy="366713"/>
            <a:chOff x="567" y="3471"/>
            <a:chExt cx="998" cy="231"/>
          </a:xfrm>
        </p:grpSpPr>
        <p:sp>
          <p:nvSpPr>
            <p:cNvPr id="10264" name="Rectangle 30">
              <a:extLst>
                <a:ext uri="{FF2B5EF4-FFF2-40B4-BE49-F238E27FC236}">
                  <a16:creationId xmlns:a16="http://schemas.microsoft.com/office/drawing/2014/main" id="{7A3B6CD9-F149-4C4A-8E54-9079711064BE}"/>
                </a:ext>
              </a:extLst>
            </p:cNvPr>
            <p:cNvSpPr>
              <a:spLocks noChangeArrowheads="1"/>
            </p:cNvSpPr>
            <p:nvPr/>
          </p:nvSpPr>
          <p:spPr bwMode="auto">
            <a:xfrm>
              <a:off x="567" y="3475"/>
              <a:ext cx="998"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0265" name="Text Box 69">
              <a:extLst>
                <a:ext uri="{FF2B5EF4-FFF2-40B4-BE49-F238E27FC236}">
                  <a16:creationId xmlns:a16="http://schemas.microsoft.com/office/drawing/2014/main" id="{FCDC936C-CBC4-475C-B0C0-5503DC818A98}"/>
                </a:ext>
              </a:extLst>
            </p:cNvPr>
            <p:cNvSpPr txBox="1">
              <a:spLocks noChangeArrowheads="1"/>
            </p:cNvSpPr>
            <p:nvPr/>
          </p:nvSpPr>
          <p:spPr bwMode="auto">
            <a:xfrm>
              <a:off x="612" y="3471"/>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cliente</a:t>
              </a:r>
            </a:p>
          </p:txBody>
        </p:sp>
      </p:grpSp>
      <p:grpSp>
        <p:nvGrpSpPr>
          <p:cNvPr id="10249" name="Group 74">
            <a:extLst>
              <a:ext uri="{FF2B5EF4-FFF2-40B4-BE49-F238E27FC236}">
                <a16:creationId xmlns:a16="http://schemas.microsoft.com/office/drawing/2014/main" id="{501CDF64-B6C8-44A5-B3A5-F5DD6114ABD6}"/>
              </a:ext>
            </a:extLst>
          </p:cNvPr>
          <p:cNvGrpSpPr>
            <a:grpSpLocks/>
          </p:cNvGrpSpPr>
          <p:nvPr/>
        </p:nvGrpSpPr>
        <p:grpSpPr bwMode="auto">
          <a:xfrm>
            <a:off x="6370638" y="3068638"/>
            <a:ext cx="1584325" cy="366712"/>
            <a:chOff x="4059" y="3022"/>
            <a:chExt cx="998" cy="231"/>
          </a:xfrm>
        </p:grpSpPr>
        <p:sp>
          <p:nvSpPr>
            <p:cNvPr id="10262" name="Rectangle 31">
              <a:extLst>
                <a:ext uri="{FF2B5EF4-FFF2-40B4-BE49-F238E27FC236}">
                  <a16:creationId xmlns:a16="http://schemas.microsoft.com/office/drawing/2014/main" id="{620F2945-4950-4363-94C9-B1045BB5E14A}"/>
                </a:ext>
              </a:extLst>
            </p:cNvPr>
            <p:cNvSpPr>
              <a:spLocks noChangeArrowheads="1"/>
            </p:cNvSpPr>
            <p:nvPr/>
          </p:nvSpPr>
          <p:spPr bwMode="auto">
            <a:xfrm>
              <a:off x="4059" y="3022"/>
              <a:ext cx="998"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0263" name="Text Box 71">
              <a:extLst>
                <a:ext uri="{FF2B5EF4-FFF2-40B4-BE49-F238E27FC236}">
                  <a16:creationId xmlns:a16="http://schemas.microsoft.com/office/drawing/2014/main" id="{54FFDE3B-74FC-4F5D-BBFC-F126A7A2D7EE}"/>
                </a:ext>
              </a:extLst>
            </p:cNvPr>
            <p:cNvSpPr txBox="1">
              <a:spLocks noChangeArrowheads="1"/>
            </p:cNvSpPr>
            <p:nvPr/>
          </p:nvSpPr>
          <p:spPr bwMode="auto">
            <a:xfrm>
              <a:off x="4105" y="3022"/>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producto</a:t>
              </a:r>
            </a:p>
          </p:txBody>
        </p:sp>
      </p:grpSp>
      <p:grpSp>
        <p:nvGrpSpPr>
          <p:cNvPr id="10250" name="Group 73">
            <a:extLst>
              <a:ext uri="{FF2B5EF4-FFF2-40B4-BE49-F238E27FC236}">
                <a16:creationId xmlns:a16="http://schemas.microsoft.com/office/drawing/2014/main" id="{AD09BA36-7336-43B6-A861-605958F7C1D8}"/>
              </a:ext>
            </a:extLst>
          </p:cNvPr>
          <p:cNvGrpSpPr>
            <a:grpSpLocks/>
          </p:cNvGrpSpPr>
          <p:nvPr/>
        </p:nvGrpSpPr>
        <p:grpSpPr bwMode="auto">
          <a:xfrm>
            <a:off x="7526338" y="4213225"/>
            <a:ext cx="1366837" cy="366713"/>
            <a:chOff x="4059" y="3471"/>
            <a:chExt cx="998" cy="231"/>
          </a:xfrm>
        </p:grpSpPr>
        <p:sp>
          <p:nvSpPr>
            <p:cNvPr id="10260" name="Rectangle 32">
              <a:extLst>
                <a:ext uri="{FF2B5EF4-FFF2-40B4-BE49-F238E27FC236}">
                  <a16:creationId xmlns:a16="http://schemas.microsoft.com/office/drawing/2014/main" id="{3C6FF1CD-871A-446D-B3D8-95E38F0CB08E}"/>
                </a:ext>
              </a:extLst>
            </p:cNvPr>
            <p:cNvSpPr>
              <a:spLocks noChangeArrowheads="1"/>
            </p:cNvSpPr>
            <p:nvPr/>
          </p:nvSpPr>
          <p:spPr bwMode="auto">
            <a:xfrm>
              <a:off x="4059" y="3475"/>
              <a:ext cx="998"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0261" name="Text Box 72">
              <a:extLst>
                <a:ext uri="{FF2B5EF4-FFF2-40B4-BE49-F238E27FC236}">
                  <a16:creationId xmlns:a16="http://schemas.microsoft.com/office/drawing/2014/main" id="{8FE99F96-F8AF-4D88-BA74-4E3500EB0439}"/>
                </a:ext>
              </a:extLst>
            </p:cNvPr>
            <p:cNvSpPr txBox="1">
              <a:spLocks noChangeArrowheads="1"/>
            </p:cNvSpPr>
            <p:nvPr/>
          </p:nvSpPr>
          <p:spPr bwMode="auto">
            <a:xfrm>
              <a:off x="4105" y="3471"/>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producto</a:t>
              </a:r>
            </a:p>
          </p:txBody>
        </p:sp>
      </p:grpSp>
      <p:grpSp>
        <p:nvGrpSpPr>
          <p:cNvPr id="10251" name="Group 4">
            <a:extLst>
              <a:ext uri="{FF2B5EF4-FFF2-40B4-BE49-F238E27FC236}">
                <a16:creationId xmlns:a16="http://schemas.microsoft.com/office/drawing/2014/main" id="{AA71420A-D4DC-436D-AAA8-199FF11E58AE}"/>
              </a:ext>
            </a:extLst>
          </p:cNvPr>
          <p:cNvGrpSpPr>
            <a:grpSpLocks/>
          </p:cNvGrpSpPr>
          <p:nvPr/>
        </p:nvGrpSpPr>
        <p:grpSpPr bwMode="auto">
          <a:xfrm>
            <a:off x="2339975" y="4076700"/>
            <a:ext cx="3960813" cy="2160588"/>
            <a:chOff x="1020" y="527"/>
            <a:chExt cx="1315" cy="1361"/>
          </a:xfrm>
        </p:grpSpPr>
        <p:grpSp>
          <p:nvGrpSpPr>
            <p:cNvPr id="10255" name="Group 5">
              <a:extLst>
                <a:ext uri="{FF2B5EF4-FFF2-40B4-BE49-F238E27FC236}">
                  <a16:creationId xmlns:a16="http://schemas.microsoft.com/office/drawing/2014/main" id="{ADC2273B-08C4-49BD-B2A9-1E6AE803331B}"/>
                </a:ext>
              </a:extLst>
            </p:cNvPr>
            <p:cNvGrpSpPr>
              <a:grpSpLocks/>
            </p:cNvGrpSpPr>
            <p:nvPr/>
          </p:nvGrpSpPr>
          <p:grpSpPr bwMode="auto">
            <a:xfrm>
              <a:off x="1020" y="527"/>
              <a:ext cx="1315" cy="1361"/>
              <a:chOff x="1746" y="572"/>
              <a:chExt cx="1315" cy="1361"/>
            </a:xfrm>
          </p:grpSpPr>
          <p:sp>
            <p:nvSpPr>
              <p:cNvPr id="10258" name="Rectangle 6">
                <a:extLst>
                  <a:ext uri="{FF2B5EF4-FFF2-40B4-BE49-F238E27FC236}">
                    <a16:creationId xmlns:a16="http://schemas.microsoft.com/office/drawing/2014/main" id="{FA6A9DBD-7AA8-47C0-8815-80F29F72EC32}"/>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0259" name="Line 7">
                <a:extLst>
                  <a:ext uri="{FF2B5EF4-FFF2-40B4-BE49-F238E27FC236}">
                    <a16:creationId xmlns:a16="http://schemas.microsoft.com/office/drawing/2014/main" id="{2CF303B3-121E-4A5D-8C12-ACBD89DB1FA0}"/>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6" name="Text Box 8">
              <a:extLst>
                <a:ext uri="{FF2B5EF4-FFF2-40B4-BE49-F238E27FC236}">
                  <a16:creationId xmlns:a16="http://schemas.microsoft.com/office/drawing/2014/main" id="{235EA6F0-D73E-4272-B42D-9DB30BC22245}"/>
                </a:ext>
              </a:extLst>
            </p:cNvPr>
            <p:cNvSpPr txBox="1">
              <a:spLocks noChangeArrowheads="1"/>
            </p:cNvSpPr>
            <p:nvPr/>
          </p:nvSpPr>
          <p:spPr bwMode="auto">
            <a:xfrm>
              <a:off x="1111" y="527"/>
              <a:ext cx="108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PRODUCTO_X_CLIENTE</a:t>
              </a:r>
            </a:p>
          </p:txBody>
        </p:sp>
        <p:sp>
          <p:nvSpPr>
            <p:cNvPr id="10257" name="Text Box 9">
              <a:extLst>
                <a:ext uri="{FF2B5EF4-FFF2-40B4-BE49-F238E27FC236}">
                  <a16:creationId xmlns:a16="http://schemas.microsoft.com/office/drawing/2014/main" id="{7FB8B54B-8039-4FAD-A9A4-B1D645C6FDF9}"/>
                </a:ext>
              </a:extLst>
            </p:cNvPr>
            <p:cNvSpPr txBox="1">
              <a:spLocks noChangeArrowheads="1"/>
            </p:cNvSpPr>
            <p:nvPr/>
          </p:nvSpPr>
          <p:spPr bwMode="auto">
            <a:xfrm>
              <a:off x="1111" y="845"/>
              <a:ext cx="117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u="sng"/>
                <a:t>R1: Cliente</a:t>
              </a:r>
            </a:p>
            <a:p>
              <a:pPr eaLnBrk="1" hangingPunct="1">
                <a:spcBef>
                  <a:spcPct val="50000"/>
                </a:spcBef>
                <a:buFontTx/>
                <a:buNone/>
              </a:pPr>
              <a:r>
                <a:rPr lang="es-ES" altLang="en-US" sz="1800" u="sng"/>
                <a:t>R2: Producto</a:t>
              </a:r>
            </a:p>
          </p:txBody>
        </p:sp>
      </p:grpSp>
      <p:sp>
        <p:nvSpPr>
          <p:cNvPr id="10252" name="63 CuadroTexto">
            <a:extLst>
              <a:ext uri="{FF2B5EF4-FFF2-40B4-BE49-F238E27FC236}">
                <a16:creationId xmlns:a16="http://schemas.microsoft.com/office/drawing/2014/main" id="{4B3AC100-9E75-4D92-9270-DC1347E0E1A2}"/>
              </a:ext>
            </a:extLst>
          </p:cNvPr>
          <p:cNvSpPr txBox="1">
            <a:spLocks noChangeArrowheads="1"/>
          </p:cNvSpPr>
          <p:nvPr/>
        </p:nvSpPr>
        <p:spPr bwMode="auto">
          <a:xfrm>
            <a:off x="1476375" y="407670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AR" altLang="en-US" sz="1800"/>
              <a:t>R1</a:t>
            </a:r>
          </a:p>
        </p:txBody>
      </p:sp>
      <p:sp>
        <p:nvSpPr>
          <p:cNvPr id="10253" name="64 CuadroTexto">
            <a:extLst>
              <a:ext uri="{FF2B5EF4-FFF2-40B4-BE49-F238E27FC236}">
                <a16:creationId xmlns:a16="http://schemas.microsoft.com/office/drawing/2014/main" id="{660805AF-506B-49A4-AAC6-73F063963D93}"/>
              </a:ext>
            </a:extLst>
          </p:cNvPr>
          <p:cNvSpPr txBox="1">
            <a:spLocks noChangeArrowheads="1"/>
          </p:cNvSpPr>
          <p:nvPr/>
        </p:nvSpPr>
        <p:spPr bwMode="auto">
          <a:xfrm>
            <a:off x="6804025" y="407670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AR" altLang="en-US" sz="1800"/>
              <a:t>R2</a:t>
            </a:r>
          </a:p>
        </p:txBody>
      </p:sp>
      <p:sp>
        <p:nvSpPr>
          <p:cNvPr id="66" name="65 Flecha abajo">
            <a:extLst>
              <a:ext uri="{FF2B5EF4-FFF2-40B4-BE49-F238E27FC236}">
                <a16:creationId xmlns:a16="http://schemas.microsoft.com/office/drawing/2014/main" id="{A61C0D34-496C-44A8-B5E6-29200F417B4E}"/>
              </a:ext>
            </a:extLst>
          </p:cNvPr>
          <p:cNvSpPr/>
          <p:nvPr/>
        </p:nvSpPr>
        <p:spPr>
          <a:xfrm>
            <a:off x="3924300" y="3500438"/>
            <a:ext cx="863600"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
            <a:extLst>
              <a:ext uri="{FF2B5EF4-FFF2-40B4-BE49-F238E27FC236}">
                <a16:creationId xmlns:a16="http://schemas.microsoft.com/office/drawing/2014/main" id="{ED1FF72B-0F70-48AE-B137-35745D0E6821}"/>
              </a:ext>
            </a:extLst>
          </p:cNvPr>
          <p:cNvGrpSpPr>
            <a:grpSpLocks/>
          </p:cNvGrpSpPr>
          <p:nvPr/>
        </p:nvGrpSpPr>
        <p:grpSpPr bwMode="auto">
          <a:xfrm>
            <a:off x="3059113" y="2997200"/>
            <a:ext cx="2087562" cy="2160588"/>
            <a:chOff x="1020" y="527"/>
            <a:chExt cx="1315" cy="1361"/>
          </a:xfrm>
        </p:grpSpPr>
        <p:grpSp>
          <p:nvGrpSpPr>
            <p:cNvPr id="11279" name="Group 5">
              <a:extLst>
                <a:ext uri="{FF2B5EF4-FFF2-40B4-BE49-F238E27FC236}">
                  <a16:creationId xmlns:a16="http://schemas.microsoft.com/office/drawing/2014/main" id="{068EE09C-9FDB-4A3B-B2B3-D5DD52551787}"/>
                </a:ext>
              </a:extLst>
            </p:cNvPr>
            <p:cNvGrpSpPr>
              <a:grpSpLocks/>
            </p:cNvGrpSpPr>
            <p:nvPr/>
          </p:nvGrpSpPr>
          <p:grpSpPr bwMode="auto">
            <a:xfrm>
              <a:off x="1020" y="527"/>
              <a:ext cx="1315" cy="1361"/>
              <a:chOff x="1746" y="572"/>
              <a:chExt cx="1315" cy="1361"/>
            </a:xfrm>
          </p:grpSpPr>
          <p:sp>
            <p:nvSpPr>
              <p:cNvPr id="11282" name="Rectangle 6">
                <a:extLst>
                  <a:ext uri="{FF2B5EF4-FFF2-40B4-BE49-F238E27FC236}">
                    <a16:creationId xmlns:a16="http://schemas.microsoft.com/office/drawing/2014/main" id="{078246AF-0F94-44DC-88D3-C48AE1D51D67}"/>
                  </a:ext>
                </a:extLst>
              </p:cNvPr>
              <p:cNvSpPr>
                <a:spLocks noChangeArrowheads="1"/>
              </p:cNvSpPr>
              <p:nvPr/>
            </p:nvSpPr>
            <p:spPr bwMode="auto">
              <a:xfrm>
                <a:off x="1746" y="572"/>
                <a:ext cx="1315" cy="1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1283" name="Line 7">
                <a:extLst>
                  <a:ext uri="{FF2B5EF4-FFF2-40B4-BE49-F238E27FC236}">
                    <a16:creationId xmlns:a16="http://schemas.microsoft.com/office/drawing/2014/main" id="{715405EE-E3F0-4B5E-B674-5F76980AFA4F}"/>
                  </a:ext>
                </a:extLst>
              </p:cNvPr>
              <p:cNvSpPr>
                <a:spLocks noChangeShapeType="1"/>
              </p:cNvSpPr>
              <p:nvPr/>
            </p:nvSpPr>
            <p:spPr bwMode="auto">
              <a:xfrm>
                <a:off x="1746" y="845"/>
                <a:ext cx="13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80" name="Text Box 8">
              <a:extLst>
                <a:ext uri="{FF2B5EF4-FFF2-40B4-BE49-F238E27FC236}">
                  <a16:creationId xmlns:a16="http://schemas.microsoft.com/office/drawing/2014/main" id="{DAF43106-24DA-46BD-9F3A-E500D9C8AFDE}"/>
                </a:ext>
              </a:extLst>
            </p:cNvPr>
            <p:cNvSpPr txBox="1">
              <a:spLocks noChangeArrowheads="1"/>
            </p:cNvSpPr>
            <p:nvPr/>
          </p:nvSpPr>
          <p:spPr bwMode="auto">
            <a:xfrm>
              <a:off x="1111" y="527"/>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1800"/>
                <a:t>LEGAJO</a:t>
              </a:r>
            </a:p>
          </p:txBody>
        </p:sp>
        <p:sp>
          <p:nvSpPr>
            <p:cNvPr id="11281" name="Text Box 9">
              <a:extLst>
                <a:ext uri="{FF2B5EF4-FFF2-40B4-BE49-F238E27FC236}">
                  <a16:creationId xmlns:a16="http://schemas.microsoft.com/office/drawing/2014/main" id="{2E104608-2256-408A-B3BA-FFE07FFFF328}"/>
                </a:ext>
              </a:extLst>
            </p:cNvPr>
            <p:cNvSpPr txBox="1">
              <a:spLocks noChangeArrowheads="1"/>
            </p:cNvSpPr>
            <p:nvPr/>
          </p:nvSpPr>
          <p:spPr bwMode="auto">
            <a:xfrm>
              <a:off x="1111" y="845"/>
              <a:ext cx="1179"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u="sng"/>
                <a:t>Numero Legajo</a:t>
              </a:r>
            </a:p>
            <a:p>
              <a:pPr eaLnBrk="1" hangingPunct="1">
                <a:spcBef>
                  <a:spcPct val="50000"/>
                </a:spcBef>
                <a:buFontTx/>
                <a:buNone/>
              </a:pPr>
              <a:r>
                <a:rPr lang="es-ES" altLang="en-US" sz="1800"/>
                <a:t>Apellido</a:t>
              </a:r>
            </a:p>
            <a:p>
              <a:pPr eaLnBrk="1" hangingPunct="1">
                <a:spcBef>
                  <a:spcPct val="50000"/>
                </a:spcBef>
                <a:buFontTx/>
                <a:buNone/>
              </a:pPr>
              <a:r>
                <a:rPr lang="es-ES" altLang="en-US" sz="1800"/>
                <a:t>Nombre</a:t>
              </a:r>
            </a:p>
            <a:p>
              <a:pPr eaLnBrk="1" hangingPunct="1">
                <a:spcBef>
                  <a:spcPct val="50000"/>
                </a:spcBef>
                <a:buFontTx/>
                <a:buNone/>
              </a:pPr>
              <a:r>
                <a:rPr lang="es-ES" altLang="en-US" sz="1800"/>
                <a:t>R1: Jefe</a:t>
              </a:r>
            </a:p>
          </p:txBody>
        </p:sp>
      </p:grpSp>
      <p:sp>
        <p:nvSpPr>
          <p:cNvPr id="11267" name="Text Box 27">
            <a:extLst>
              <a:ext uri="{FF2B5EF4-FFF2-40B4-BE49-F238E27FC236}">
                <a16:creationId xmlns:a16="http://schemas.microsoft.com/office/drawing/2014/main" id="{FAD327AA-4211-4C8A-81CD-EDDBE64137ED}"/>
              </a:ext>
            </a:extLst>
          </p:cNvPr>
          <p:cNvSpPr txBox="1">
            <a:spLocks noChangeArrowheads="1"/>
          </p:cNvSpPr>
          <p:nvPr/>
        </p:nvSpPr>
        <p:spPr bwMode="auto">
          <a:xfrm>
            <a:off x="395288" y="404813"/>
            <a:ext cx="8424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ES" altLang="en-US" sz="4000"/>
              <a:t>RELACION UNARIA</a:t>
            </a:r>
          </a:p>
        </p:txBody>
      </p:sp>
      <p:sp>
        <p:nvSpPr>
          <p:cNvPr id="11268" name="Text Box 28">
            <a:extLst>
              <a:ext uri="{FF2B5EF4-FFF2-40B4-BE49-F238E27FC236}">
                <a16:creationId xmlns:a16="http://schemas.microsoft.com/office/drawing/2014/main" id="{D4C39EFA-E099-4CAA-9598-08ABF7A61B99}"/>
              </a:ext>
            </a:extLst>
          </p:cNvPr>
          <p:cNvSpPr txBox="1">
            <a:spLocks noChangeArrowheads="1"/>
          </p:cNvSpPr>
          <p:nvPr/>
        </p:nvSpPr>
        <p:spPr bwMode="auto">
          <a:xfrm>
            <a:off x="539750" y="1268413"/>
            <a:ext cx="7991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s-ES" altLang="en-US" sz="1800"/>
              <a:t> Es la relación de una entidad con otra instancia de sí misma</a:t>
            </a:r>
          </a:p>
        </p:txBody>
      </p:sp>
      <p:cxnSp>
        <p:nvCxnSpPr>
          <p:cNvPr id="15" name="14 Forma">
            <a:extLst>
              <a:ext uri="{FF2B5EF4-FFF2-40B4-BE49-F238E27FC236}">
                <a16:creationId xmlns:a16="http://schemas.microsoft.com/office/drawing/2014/main" id="{88488FE0-E10F-4DBC-9298-01308ED85295}"/>
              </a:ext>
            </a:extLst>
          </p:cNvPr>
          <p:cNvCxnSpPr>
            <a:stCxn id="11282" idx="3"/>
          </p:cNvCxnSpPr>
          <p:nvPr/>
        </p:nvCxnSpPr>
        <p:spPr>
          <a:xfrm flipV="1">
            <a:off x="5146675" y="2133600"/>
            <a:ext cx="1154113" cy="1943100"/>
          </a:xfrm>
          <a:prstGeom prst="bentConnector2">
            <a:avLst/>
          </a:prstGeom>
        </p:spPr>
        <p:style>
          <a:lnRef idx="1">
            <a:schemeClr val="dk1"/>
          </a:lnRef>
          <a:fillRef idx="0">
            <a:schemeClr val="dk1"/>
          </a:fillRef>
          <a:effectRef idx="0">
            <a:schemeClr val="dk1"/>
          </a:effectRef>
          <a:fontRef idx="minor">
            <a:schemeClr val="tx1"/>
          </a:fontRef>
        </p:style>
      </p:cxnSp>
      <p:sp>
        <p:nvSpPr>
          <p:cNvPr id="11270" name="18 Rectángulo">
            <a:extLst>
              <a:ext uri="{FF2B5EF4-FFF2-40B4-BE49-F238E27FC236}">
                <a16:creationId xmlns:a16="http://schemas.microsoft.com/office/drawing/2014/main" id="{D69924D5-34ED-4DC4-97A1-A240C04D8164}"/>
              </a:ext>
            </a:extLst>
          </p:cNvPr>
          <p:cNvSpPr>
            <a:spLocks noChangeArrowheads="1"/>
          </p:cNvSpPr>
          <p:nvPr/>
        </p:nvSpPr>
        <p:spPr bwMode="auto">
          <a:xfrm>
            <a:off x="5292725" y="1773238"/>
            <a:ext cx="479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a:t>R1</a:t>
            </a:r>
            <a:endParaRPr lang="es-AR" altLang="en-US" sz="1800"/>
          </a:p>
        </p:txBody>
      </p:sp>
      <p:cxnSp>
        <p:nvCxnSpPr>
          <p:cNvPr id="24" name="23 Forma">
            <a:extLst>
              <a:ext uri="{FF2B5EF4-FFF2-40B4-BE49-F238E27FC236}">
                <a16:creationId xmlns:a16="http://schemas.microsoft.com/office/drawing/2014/main" id="{016953BC-1A9A-41C5-984B-C1DBAD6A4516}"/>
              </a:ext>
            </a:extLst>
          </p:cNvPr>
          <p:cNvCxnSpPr>
            <a:stCxn id="11280" idx="0"/>
          </p:cNvCxnSpPr>
          <p:nvPr/>
        </p:nvCxnSpPr>
        <p:spPr>
          <a:xfrm rot="5400000" flipH="1" flipV="1">
            <a:off x="4752182" y="1448593"/>
            <a:ext cx="863600" cy="2233613"/>
          </a:xfrm>
          <a:prstGeom prst="bentConnector2">
            <a:avLst/>
          </a:prstGeom>
        </p:spPr>
        <p:style>
          <a:lnRef idx="1">
            <a:schemeClr val="dk1"/>
          </a:lnRef>
          <a:fillRef idx="0">
            <a:schemeClr val="dk1"/>
          </a:fillRef>
          <a:effectRef idx="0">
            <a:schemeClr val="dk1"/>
          </a:effectRef>
          <a:fontRef idx="minor">
            <a:schemeClr val="tx1"/>
          </a:fontRef>
        </p:style>
      </p:cxnSp>
      <p:sp>
        <p:nvSpPr>
          <p:cNvPr id="11272" name="AutoShape 23">
            <a:extLst>
              <a:ext uri="{FF2B5EF4-FFF2-40B4-BE49-F238E27FC236}">
                <a16:creationId xmlns:a16="http://schemas.microsoft.com/office/drawing/2014/main" id="{E3F0CA12-447C-4EC5-8904-A8422FCA8B70}"/>
              </a:ext>
            </a:extLst>
          </p:cNvPr>
          <p:cNvSpPr>
            <a:spLocks noChangeArrowheads="1"/>
          </p:cNvSpPr>
          <p:nvPr/>
        </p:nvSpPr>
        <p:spPr bwMode="auto">
          <a:xfrm>
            <a:off x="3924300" y="2349500"/>
            <a:ext cx="287338" cy="287338"/>
          </a:xfrm>
          <a:prstGeom prst="flowChartConnector">
            <a:avLst/>
          </a:prstGeom>
          <a:solidFill>
            <a:schemeClr val="bg1"/>
          </a:solidFill>
          <a:ln w="28575">
            <a:solidFill>
              <a:srgbClr val="339966"/>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sp>
        <p:nvSpPr>
          <p:cNvPr id="11273" name="AutoShape 23">
            <a:extLst>
              <a:ext uri="{FF2B5EF4-FFF2-40B4-BE49-F238E27FC236}">
                <a16:creationId xmlns:a16="http://schemas.microsoft.com/office/drawing/2014/main" id="{8603476D-C5A2-4BC9-A692-B20B4F1ADC0E}"/>
              </a:ext>
            </a:extLst>
          </p:cNvPr>
          <p:cNvSpPr>
            <a:spLocks noChangeArrowheads="1"/>
          </p:cNvSpPr>
          <p:nvPr/>
        </p:nvSpPr>
        <p:spPr bwMode="auto">
          <a:xfrm>
            <a:off x="5364163" y="3933825"/>
            <a:ext cx="287337" cy="287338"/>
          </a:xfrm>
          <a:prstGeom prst="flowChartConnector">
            <a:avLst/>
          </a:prstGeom>
          <a:solidFill>
            <a:schemeClr val="bg1"/>
          </a:solidFill>
          <a:ln w="28575">
            <a:solidFill>
              <a:srgbClr val="339966"/>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n-US" sz="1800"/>
          </a:p>
        </p:txBody>
      </p:sp>
      <p:grpSp>
        <p:nvGrpSpPr>
          <p:cNvPr id="11274" name="29 Grupo">
            <a:extLst>
              <a:ext uri="{FF2B5EF4-FFF2-40B4-BE49-F238E27FC236}">
                <a16:creationId xmlns:a16="http://schemas.microsoft.com/office/drawing/2014/main" id="{BA18EFFE-B3E9-44D1-A991-0387FC807B20}"/>
              </a:ext>
            </a:extLst>
          </p:cNvPr>
          <p:cNvGrpSpPr>
            <a:grpSpLocks/>
          </p:cNvGrpSpPr>
          <p:nvPr/>
        </p:nvGrpSpPr>
        <p:grpSpPr bwMode="auto">
          <a:xfrm>
            <a:off x="3924300" y="2708275"/>
            <a:ext cx="287338" cy="360363"/>
            <a:chOff x="4716015" y="2564905"/>
            <a:chExt cx="287338" cy="360039"/>
          </a:xfrm>
        </p:grpSpPr>
        <p:sp>
          <p:nvSpPr>
            <p:cNvPr id="11276" name="Line 20">
              <a:extLst>
                <a:ext uri="{FF2B5EF4-FFF2-40B4-BE49-F238E27FC236}">
                  <a16:creationId xmlns:a16="http://schemas.microsoft.com/office/drawing/2014/main" id="{38FDFE21-3979-4447-A99B-72A278F08212}"/>
                </a:ext>
              </a:extLst>
            </p:cNvPr>
            <p:cNvSpPr>
              <a:spLocks noChangeShapeType="1"/>
            </p:cNvSpPr>
            <p:nvPr/>
          </p:nvSpPr>
          <p:spPr bwMode="auto">
            <a:xfrm rot="5400000">
              <a:off x="4633500" y="2647420"/>
              <a:ext cx="309493" cy="1444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21">
              <a:extLst>
                <a:ext uri="{FF2B5EF4-FFF2-40B4-BE49-F238E27FC236}">
                  <a16:creationId xmlns:a16="http://schemas.microsoft.com/office/drawing/2014/main" id="{3766CBC2-18FF-4D5E-98C8-EA2DB9853086}"/>
                </a:ext>
              </a:extLst>
            </p:cNvPr>
            <p:cNvSpPr>
              <a:spLocks noChangeShapeType="1"/>
            </p:cNvSpPr>
            <p:nvPr/>
          </p:nvSpPr>
          <p:spPr bwMode="auto">
            <a:xfrm rot="5400000" flipV="1">
              <a:off x="4777169" y="2648214"/>
              <a:ext cx="309493" cy="1428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22">
              <a:extLst>
                <a:ext uri="{FF2B5EF4-FFF2-40B4-BE49-F238E27FC236}">
                  <a16:creationId xmlns:a16="http://schemas.microsoft.com/office/drawing/2014/main" id="{D473AB67-6115-4D2D-B741-866DF54C7AF8}"/>
                </a:ext>
              </a:extLst>
            </p:cNvPr>
            <p:cNvSpPr>
              <a:spLocks noChangeShapeType="1"/>
            </p:cNvSpPr>
            <p:nvPr/>
          </p:nvSpPr>
          <p:spPr bwMode="auto">
            <a:xfrm rot="5400000">
              <a:off x="4680458" y="2744925"/>
              <a:ext cx="36003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5" name="Line 18">
            <a:extLst>
              <a:ext uri="{FF2B5EF4-FFF2-40B4-BE49-F238E27FC236}">
                <a16:creationId xmlns:a16="http://schemas.microsoft.com/office/drawing/2014/main" id="{9609EE5D-B495-4F5C-BBFA-B74B1E8B2BC9}"/>
              </a:ext>
            </a:extLst>
          </p:cNvPr>
          <p:cNvSpPr>
            <a:spLocks noChangeShapeType="1"/>
          </p:cNvSpPr>
          <p:nvPr/>
        </p:nvSpPr>
        <p:spPr bwMode="auto">
          <a:xfrm>
            <a:off x="5219700" y="3933825"/>
            <a:ext cx="0" cy="215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69567F-1A8C-40C2-A75B-5ABFA689621C}"/>
              </a:ext>
            </a:extLst>
          </p:cNvPr>
          <p:cNvSpPr>
            <a:spLocks noGrp="1" noChangeArrowheads="1"/>
          </p:cNvSpPr>
          <p:nvPr>
            <p:ph type="title"/>
          </p:nvPr>
        </p:nvSpPr>
        <p:spPr>
          <a:xfrm>
            <a:off x="323850" y="260350"/>
            <a:ext cx="8229600" cy="908050"/>
          </a:xfrm>
        </p:spPr>
        <p:txBody>
          <a:bodyPr/>
          <a:lstStyle/>
          <a:p>
            <a:pPr eaLnBrk="1" hangingPunct="1"/>
            <a:r>
              <a:rPr lang="es-ES" altLang="en-US"/>
              <a:t>CLAVE</a:t>
            </a:r>
          </a:p>
        </p:txBody>
      </p:sp>
      <p:sp>
        <p:nvSpPr>
          <p:cNvPr id="12291" name="Text Box 12">
            <a:extLst>
              <a:ext uri="{FF2B5EF4-FFF2-40B4-BE49-F238E27FC236}">
                <a16:creationId xmlns:a16="http://schemas.microsoft.com/office/drawing/2014/main" id="{C156CACF-05C1-4E62-BA2F-52FE7950E177}"/>
              </a:ext>
            </a:extLst>
          </p:cNvPr>
          <p:cNvSpPr txBox="1">
            <a:spLocks noChangeArrowheads="1"/>
          </p:cNvSpPr>
          <p:nvPr/>
        </p:nvSpPr>
        <p:spPr bwMode="auto">
          <a:xfrm>
            <a:off x="827088" y="1412875"/>
            <a:ext cx="75612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n-US" sz="1800" b="1"/>
              <a:t> SUPERCLAVE</a:t>
            </a:r>
          </a:p>
          <a:p>
            <a:pPr eaLnBrk="1" hangingPunct="1">
              <a:spcBef>
                <a:spcPct val="50000"/>
              </a:spcBef>
            </a:pPr>
            <a:r>
              <a:rPr lang="es-AR" altLang="en-US" sz="1800"/>
              <a:t>Conjunto de uno o más Atributos (incluyendo atributos de relaciones) que permiten identificar de forma única una ocurrencia o instancia de una entidad  (concepto de </a:t>
            </a:r>
            <a:r>
              <a:rPr lang="es-AR" altLang="en-US" sz="1800" b="1"/>
              <a:t>UNICIDAD</a:t>
            </a:r>
            <a:r>
              <a:rPr lang="es-AR" altLang="en-US" sz="1800"/>
              <a:t>)</a:t>
            </a:r>
          </a:p>
          <a:p>
            <a:pPr eaLnBrk="1" hangingPunct="1">
              <a:spcBef>
                <a:spcPct val="50000"/>
              </a:spcBef>
            </a:pPr>
            <a:endParaRPr lang="es-AR" altLang="en-US" sz="1800"/>
          </a:p>
          <a:p>
            <a:pPr eaLnBrk="1" hangingPunct="1">
              <a:spcBef>
                <a:spcPct val="50000"/>
              </a:spcBef>
            </a:pPr>
            <a:endParaRPr lang="es-AR" altLang="en-US" sz="1800"/>
          </a:p>
          <a:p>
            <a:pPr eaLnBrk="1" hangingPunct="1">
              <a:spcBef>
                <a:spcPct val="50000"/>
              </a:spcBef>
              <a:buFontTx/>
              <a:buNone/>
            </a:pPr>
            <a:r>
              <a:rPr lang="es-AR" altLang="en-US" sz="1800" b="1"/>
              <a:t>CLAVE CANDIDATA o SUPERCLAVE MÍNIMA: </a:t>
            </a:r>
          </a:p>
          <a:p>
            <a:pPr eaLnBrk="1" hangingPunct="1">
              <a:spcBef>
                <a:spcPct val="50000"/>
              </a:spcBef>
            </a:pPr>
            <a:r>
              <a:rPr lang="es-AR" altLang="en-US" sz="1800"/>
              <a:t>Aquellas Superclaves para las cuales ningún subconjunto propio de atributos es a su vez una Superclave (concepto de </a:t>
            </a:r>
            <a:r>
              <a:rPr lang="es-AR" altLang="en-US" sz="1800" b="1"/>
              <a:t>MINIMALIDAD</a:t>
            </a:r>
            <a:r>
              <a:rPr lang="es-AR" altLang="en-US" sz="1800"/>
              <a:t>)</a:t>
            </a:r>
          </a:p>
          <a:p>
            <a:pPr eaLnBrk="1" hangingPunct="1">
              <a:spcBef>
                <a:spcPct val="50000"/>
              </a:spcBef>
            </a:pPr>
            <a:r>
              <a:rPr lang="es-AR" altLang="en-US" sz="1800"/>
              <a:t>Cualquiera de las Claves Candidatas puede ser elegida como Clave Principal</a:t>
            </a:r>
          </a:p>
        </p:txBody>
      </p:sp>
      <p:sp>
        <p:nvSpPr>
          <p:cNvPr id="19" name="AutoShape 13">
            <a:extLst>
              <a:ext uri="{FF2B5EF4-FFF2-40B4-BE49-F238E27FC236}">
                <a16:creationId xmlns:a16="http://schemas.microsoft.com/office/drawing/2014/main" id="{9E8DB025-A4A2-4735-885F-117CC0BC742C}"/>
              </a:ext>
            </a:extLst>
          </p:cNvPr>
          <p:cNvSpPr>
            <a:spLocks noChangeArrowheads="1"/>
          </p:cNvSpPr>
          <p:nvPr/>
        </p:nvSpPr>
        <p:spPr bwMode="auto">
          <a:xfrm>
            <a:off x="684213" y="1484313"/>
            <a:ext cx="215900" cy="215900"/>
          </a:xfrm>
          <a:prstGeom prst="star5">
            <a:avLst/>
          </a:prstGeom>
          <a:solidFill>
            <a:schemeClr val="tx1"/>
          </a:solidFill>
          <a:ln w="9525">
            <a:solidFill>
              <a:schemeClr val="tx1"/>
            </a:solidFill>
            <a:miter lim="800000"/>
            <a:headEnd/>
            <a:tailEnd/>
          </a:ln>
          <a:effectLst/>
        </p:spPr>
        <p:txBody>
          <a:bodyPr wrap="none" anchor="ctr"/>
          <a:lstStyle/>
          <a:p>
            <a:pPr eaLnBrk="1" hangingPunct="1">
              <a:defRPr/>
            </a:pPr>
            <a:endParaRPr lang="es-AR">
              <a:latin typeface="Arial" charset="0"/>
            </a:endParaRPr>
          </a:p>
        </p:txBody>
      </p:sp>
      <p:sp>
        <p:nvSpPr>
          <p:cNvPr id="20" name="AutoShape 20">
            <a:extLst>
              <a:ext uri="{FF2B5EF4-FFF2-40B4-BE49-F238E27FC236}">
                <a16:creationId xmlns:a16="http://schemas.microsoft.com/office/drawing/2014/main" id="{807DC088-C9F5-4E45-BABD-C4690B03ACA0}"/>
              </a:ext>
            </a:extLst>
          </p:cNvPr>
          <p:cNvSpPr>
            <a:spLocks noChangeArrowheads="1"/>
          </p:cNvSpPr>
          <p:nvPr/>
        </p:nvSpPr>
        <p:spPr bwMode="auto">
          <a:xfrm>
            <a:off x="611188" y="3644900"/>
            <a:ext cx="215900" cy="215900"/>
          </a:xfrm>
          <a:prstGeom prst="star5">
            <a:avLst/>
          </a:prstGeom>
          <a:solidFill>
            <a:schemeClr val="tx1"/>
          </a:solidFill>
          <a:ln w="9525">
            <a:solidFill>
              <a:schemeClr val="tx1"/>
            </a:solidFill>
            <a:miter lim="800000"/>
            <a:headEnd/>
            <a:tailEnd/>
          </a:ln>
          <a:effectLst/>
        </p:spPr>
        <p:txBody>
          <a:bodyPr wrap="none" anchor="ctr"/>
          <a:lstStyle/>
          <a:p>
            <a:pPr eaLnBrk="1" hangingPunct="1">
              <a:defRPr/>
            </a:pPr>
            <a:endParaRPr lang="es-AR">
              <a:latin typeface="Arial" charset="0"/>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5111</TotalTime>
  <Words>994</Words>
  <Application>Microsoft Office PowerPoint</Application>
  <PresentationFormat>Presentación en pantalla (4:3)</PresentationFormat>
  <Paragraphs>189</Paragraphs>
  <Slides>22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Aharoni</vt:lpstr>
      <vt:lpstr>Diseño predeterminado</vt:lpstr>
      <vt:lpstr>Análisis de Sistemas</vt:lpstr>
      <vt:lpstr>Presentación de PowerPoint</vt:lpstr>
      <vt:lpstr>ENTIDADES</vt:lpstr>
      <vt:lpstr>Presentación de PowerPoint</vt:lpstr>
      <vt:lpstr>RELACIONES</vt:lpstr>
      <vt:lpstr>Presentación de PowerPoint</vt:lpstr>
      <vt:lpstr>Presentación de PowerPoint</vt:lpstr>
      <vt:lpstr>Presentación de PowerPoint</vt:lpstr>
      <vt:lpstr>CLAVE</vt:lpstr>
      <vt:lpstr>CLAVE</vt:lpstr>
      <vt:lpstr>CLAVE</vt:lpstr>
      <vt:lpstr>Presentación de PowerPoint</vt:lpstr>
      <vt:lpstr>NORMALIZACION</vt:lpstr>
      <vt:lpstr>NORMALIZACION</vt:lpstr>
      <vt:lpstr>NORMALIZACION</vt:lpstr>
      <vt:lpstr>NORMALIZACION</vt:lpstr>
      <vt:lpstr>NORMALIZACION</vt:lpstr>
      <vt:lpstr>DER - EJEMPLO</vt:lpstr>
      <vt:lpstr>DER – Balanceo con DFD y DD</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USER</dc:creator>
  <cp:lastModifiedBy>Nahuel De Leonardis</cp:lastModifiedBy>
  <cp:revision>199</cp:revision>
  <dcterms:created xsi:type="dcterms:W3CDTF">2012-08-25T16:42:46Z</dcterms:created>
  <dcterms:modified xsi:type="dcterms:W3CDTF">2018-08-27T19:41:33Z</dcterms:modified>
</cp:coreProperties>
</file>