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7" r:id="rId2"/>
    <p:sldId id="256" r:id="rId3"/>
    <p:sldId id="257" r:id="rId4"/>
    <p:sldId id="282" r:id="rId5"/>
    <p:sldId id="283" r:id="rId6"/>
    <p:sldId id="285" r:id="rId7"/>
    <p:sldId id="293" r:id="rId8"/>
    <p:sldId id="289" r:id="rId9"/>
    <p:sldId id="291" r:id="rId10"/>
    <p:sldId id="296" r:id="rId11"/>
    <p:sldId id="292" r:id="rId12"/>
    <p:sldId id="281" r:id="rId13"/>
    <p:sldId id="258" r:id="rId14"/>
    <p:sldId id="299" r:id="rId15"/>
    <p:sldId id="280" r:id="rId16"/>
    <p:sldId id="260" r:id="rId17"/>
    <p:sldId id="288" r:id="rId18"/>
    <p:sldId id="284" r:id="rId19"/>
    <p:sldId id="294" r:id="rId20"/>
    <p:sldId id="290" r:id="rId21"/>
    <p:sldId id="295" r:id="rId22"/>
    <p:sldId id="261" r:id="rId23"/>
    <p:sldId id="297" r:id="rId24"/>
    <p:sldId id="307" r:id="rId25"/>
    <p:sldId id="298" r:id="rId26"/>
    <p:sldId id="305" r:id="rId27"/>
    <p:sldId id="306" r:id="rId28"/>
    <p:sldId id="278" r:id="rId29"/>
    <p:sldId id="300" r:id="rId30"/>
    <p:sldId id="301" r:id="rId31"/>
    <p:sldId id="302" r:id="rId32"/>
    <p:sldId id="303" r:id="rId33"/>
    <p:sldId id="279" r:id="rId34"/>
    <p:sldId id="304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7" autoAdjust="0"/>
    <p:restoredTop sz="93961" autoAdjust="0"/>
  </p:normalViewPr>
  <p:slideViewPr>
    <p:cSldViewPr>
      <p:cViewPr>
        <p:scale>
          <a:sx n="80" d="100"/>
          <a:sy n="80" d="100"/>
        </p:scale>
        <p:origin x="-1028" y="3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72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AF8B1-5811-4CF0-91AE-0B38F359E3BA}" type="datetimeFigureOut">
              <a:rPr lang="es-AR" smtClean="0"/>
              <a:pPr/>
              <a:t>5/6/2017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FCBB7-0B61-41ED-8460-CF4D166986B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FCBB7-0B61-41ED-8460-CF4D166986B1}" type="slidenum">
              <a:rPr lang="es-AR" smtClean="0"/>
              <a:pPr/>
              <a:t>16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05/06/2017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05/06/2017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05/06/2017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Análisis de Sistemas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19728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AR" sz="4000" u="sng" dirty="0" smtClean="0">
                <a:latin typeface="Aharoni" pitchFamily="2" charset="-79"/>
                <a:cs typeface="Aharoni" pitchFamily="2" charset="-79"/>
              </a:rPr>
              <a:t>ANALISIS ESTRUCTURADO</a:t>
            </a:r>
          </a:p>
          <a:p>
            <a:pPr algn="ctr">
              <a:buNone/>
            </a:pPr>
            <a:r>
              <a:rPr lang="es-AR" u="sng" dirty="0" smtClean="0">
                <a:latin typeface="Aharoni" pitchFamily="2" charset="-79"/>
                <a:cs typeface="Aharoni" pitchFamily="2" charset="-79"/>
              </a:rPr>
              <a:t>DFD: DIAGRAMA DE FLUJO DE DATOS</a:t>
            </a:r>
          </a:p>
          <a:p>
            <a:pPr algn="ctr">
              <a:buNone/>
            </a:pPr>
            <a:r>
              <a:rPr lang="es-AR" u="sng" dirty="0" smtClean="0">
                <a:latin typeface="Aharoni" pitchFamily="2" charset="-79"/>
                <a:cs typeface="Aharoni" pitchFamily="2" charset="-79"/>
              </a:rPr>
              <a:t>DD</a:t>
            </a:r>
            <a:r>
              <a:rPr lang="es-AR" u="sng" smtClean="0">
                <a:latin typeface="Aharoni" pitchFamily="2" charset="-79"/>
                <a:cs typeface="Aharoni" pitchFamily="2" charset="-79"/>
              </a:rPr>
              <a:t>: DICCIONARIO DE DATOS</a:t>
            </a:r>
            <a:endParaRPr lang="es-AR" u="sng" dirty="0" smtClean="0">
              <a:latin typeface="Aharoni" pitchFamily="2" charset="-79"/>
              <a:cs typeface="Aharoni" pitchFamily="2" charset="-79"/>
            </a:endParaRPr>
          </a:p>
          <a:p>
            <a:pPr algn="ctr">
              <a:buNone/>
            </a:pPr>
            <a:endParaRPr lang="es-AR" u="sng" dirty="0" smtClean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Picture 8" descr="http://www.frcon.utn.edu.ar/imagenes/logos%20UTN%20Concordia/logo-ut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941168"/>
            <a:ext cx="4371975" cy="133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DFD – Listado de Eventos - Ejemplo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Gestionar Proveedores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Registrar Deuda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Determinar Vencimientos a Pagar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Emitir Orden de Pago</a:t>
            </a:r>
          </a:p>
          <a:p>
            <a:pPr marL="514350" indent="-514350">
              <a:buFont typeface="+mj-lt"/>
              <a:buAutoNum type="arabicPeriod"/>
            </a:pP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DFD – Diagrama de Flujo de Datos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Representa la descripción gráfica de los subsistemas lógicos que componen el sistema principal, y sus movimientos y almacenes lógicos de datos.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DFD - Simbología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Entidad Externa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Deben ser las mismas que en el Diagrama de Contexto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211960" y="1844824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CLIENTE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DFD - Simbología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/>
              <a:t>Proceso o Función</a:t>
            </a:r>
          </a:p>
          <a:p>
            <a:endParaRPr lang="es-AR" dirty="0" smtClean="0"/>
          </a:p>
          <a:p>
            <a:endParaRPr lang="es-AR" dirty="0" smtClean="0"/>
          </a:p>
          <a:p>
            <a:pPr lvl="1"/>
            <a:r>
              <a:rPr lang="es-AR" dirty="0" smtClean="0"/>
              <a:t>Es un subsistema que representa una </a:t>
            </a:r>
            <a:r>
              <a:rPr lang="es-AR" b="1" dirty="0" smtClean="0"/>
              <a:t>función lógica interna del sistema</a:t>
            </a:r>
          </a:p>
          <a:p>
            <a:pPr lvl="1"/>
            <a:r>
              <a:rPr lang="es-AR" dirty="0" smtClean="0"/>
              <a:t>Se identifica con un código jerárquico definido en la Lista de Eventos, que indica el nivel del Proceso</a:t>
            </a:r>
          </a:p>
          <a:p>
            <a:pPr lvl="1"/>
            <a:r>
              <a:rPr lang="es-AR" dirty="0" smtClean="0"/>
              <a:t>Representan un trabajo que realiza el sistema, provocando siempre un </a:t>
            </a:r>
            <a:r>
              <a:rPr lang="es-AR" b="1" u="sng" dirty="0" smtClean="0"/>
              <a:t>cambio o transformación en los datos</a:t>
            </a:r>
          </a:p>
          <a:p>
            <a:pPr lvl="1"/>
            <a:r>
              <a:rPr lang="es-AR" dirty="0" smtClean="0"/>
              <a:t>El nombre es una expresión que comienza con un verbo infinitivo y representa la actividad realizada por el proceso</a:t>
            </a:r>
          </a:p>
        </p:txBody>
      </p:sp>
      <p:sp>
        <p:nvSpPr>
          <p:cNvPr id="4" name="3 Elipse"/>
          <p:cNvSpPr/>
          <p:nvPr/>
        </p:nvSpPr>
        <p:spPr>
          <a:xfrm>
            <a:off x="4139952" y="1124744"/>
            <a:ext cx="2016224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</a:t>
            </a:r>
          </a:p>
          <a:p>
            <a:pPr algn="ctr"/>
            <a:r>
              <a:rPr lang="es-AR" b="1" dirty="0" smtClean="0"/>
              <a:t>EMITIR FACTURA</a:t>
            </a:r>
            <a:endParaRPr lang="es-AR" b="1" dirty="0"/>
          </a:p>
        </p:txBody>
      </p:sp>
      <p:sp>
        <p:nvSpPr>
          <p:cNvPr id="5" name="4 Elipse"/>
          <p:cNvSpPr/>
          <p:nvPr/>
        </p:nvSpPr>
        <p:spPr>
          <a:xfrm>
            <a:off x="6372200" y="1124744"/>
            <a:ext cx="1944216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1.3</a:t>
            </a:r>
          </a:p>
          <a:p>
            <a:pPr algn="ctr"/>
            <a:r>
              <a:rPr lang="es-AR" b="1" dirty="0" smtClean="0"/>
              <a:t>CALCULAR DESCUENTO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DFD - Simbología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Proceso o Función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pPr lvl="1"/>
            <a:r>
              <a:rPr lang="es-AR" dirty="0" smtClean="0"/>
              <a:t>Recibe uno o más flujos de datos de entrada</a:t>
            </a:r>
          </a:p>
          <a:p>
            <a:pPr lvl="1"/>
            <a:r>
              <a:rPr lang="es-AR" dirty="0" smtClean="0"/>
              <a:t>Genera uno o más flujos de datos de salida</a:t>
            </a:r>
          </a:p>
          <a:p>
            <a:pPr lvl="1"/>
            <a:r>
              <a:rPr lang="es-AR" dirty="0" smtClean="0"/>
              <a:t>Puede especificarse con:</a:t>
            </a:r>
          </a:p>
          <a:p>
            <a:pPr lvl="2"/>
            <a:r>
              <a:rPr lang="es-AR" dirty="0" smtClean="0"/>
              <a:t>Lenguaje estructurado</a:t>
            </a:r>
          </a:p>
          <a:p>
            <a:pPr lvl="2"/>
            <a:r>
              <a:rPr lang="es-AR" dirty="0" smtClean="0"/>
              <a:t>Tabla de Decisión</a:t>
            </a:r>
          </a:p>
          <a:p>
            <a:pPr lvl="2"/>
            <a:r>
              <a:rPr lang="es-AR" dirty="0" smtClean="0"/>
              <a:t>Árbol de Decisión</a:t>
            </a:r>
          </a:p>
          <a:p>
            <a:endParaRPr lang="es-AR" dirty="0"/>
          </a:p>
        </p:txBody>
      </p:sp>
      <p:sp>
        <p:nvSpPr>
          <p:cNvPr id="4" name="3 Elipse"/>
          <p:cNvSpPr/>
          <p:nvPr/>
        </p:nvSpPr>
        <p:spPr>
          <a:xfrm>
            <a:off x="4139952" y="1124744"/>
            <a:ext cx="2016224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</a:t>
            </a:r>
          </a:p>
          <a:p>
            <a:pPr algn="ctr"/>
            <a:r>
              <a:rPr lang="es-AR" b="1" dirty="0" smtClean="0"/>
              <a:t>EMITIR FACTURA</a:t>
            </a:r>
            <a:endParaRPr lang="es-AR" b="1" dirty="0"/>
          </a:p>
        </p:txBody>
      </p:sp>
      <p:sp>
        <p:nvSpPr>
          <p:cNvPr id="5" name="4 Elipse"/>
          <p:cNvSpPr/>
          <p:nvPr/>
        </p:nvSpPr>
        <p:spPr>
          <a:xfrm>
            <a:off x="6372200" y="1124744"/>
            <a:ext cx="1944216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1.3</a:t>
            </a:r>
          </a:p>
          <a:p>
            <a:pPr algn="ctr"/>
            <a:r>
              <a:rPr lang="es-AR" b="1" dirty="0" smtClean="0"/>
              <a:t>CALCULAR DESCUENTO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DFD - Simbología</a:t>
            </a:r>
            <a:endParaRPr lang="es-AR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s-AR" b="1" dirty="0" smtClean="0"/>
              <a:t>Almacenamiento</a:t>
            </a:r>
            <a:r>
              <a:rPr lang="es-AR" dirty="0" smtClean="0"/>
              <a:t> o Demora</a:t>
            </a:r>
          </a:p>
          <a:p>
            <a:pPr lvl="1"/>
            <a:r>
              <a:rPr lang="es-AR" dirty="0" smtClean="0"/>
              <a:t>Representa un depósito lógico de datos en el sistema, donde los datos se almacenan temporalmente para ser utilizados en otro momento</a:t>
            </a:r>
          </a:p>
          <a:p>
            <a:pPr lvl="1"/>
            <a:r>
              <a:rPr lang="es-AR" dirty="0" smtClean="0"/>
              <a:t>Los flujos de datos de </a:t>
            </a:r>
            <a:r>
              <a:rPr lang="es-AR" b="1" dirty="0" smtClean="0"/>
              <a:t>origen</a:t>
            </a:r>
            <a:r>
              <a:rPr lang="es-AR" dirty="0" smtClean="0"/>
              <a:t> significan una </a:t>
            </a:r>
            <a:r>
              <a:rPr lang="es-AR" u="sng" dirty="0" smtClean="0"/>
              <a:t>consulta</a:t>
            </a:r>
            <a:r>
              <a:rPr lang="es-AR" dirty="0" smtClean="0"/>
              <a:t> de los datos por un proceso</a:t>
            </a:r>
          </a:p>
          <a:p>
            <a:pPr lvl="1"/>
            <a:r>
              <a:rPr lang="es-AR" dirty="0" smtClean="0"/>
              <a:t>Los flujos de </a:t>
            </a:r>
            <a:r>
              <a:rPr lang="es-AR" dirty="0" err="1" smtClean="0"/>
              <a:t>de</a:t>
            </a:r>
            <a:r>
              <a:rPr lang="es-AR" dirty="0" smtClean="0"/>
              <a:t> datos de </a:t>
            </a:r>
            <a:r>
              <a:rPr lang="es-AR" b="1" dirty="0" smtClean="0"/>
              <a:t>destino</a:t>
            </a:r>
            <a:r>
              <a:rPr lang="es-AR" dirty="0" smtClean="0"/>
              <a:t> significan la </a:t>
            </a:r>
            <a:r>
              <a:rPr lang="es-AR" u="sng" dirty="0" smtClean="0"/>
              <a:t>inserción, actualización o eliminación</a:t>
            </a:r>
            <a:r>
              <a:rPr lang="es-AR" dirty="0" smtClean="0"/>
              <a:t> </a:t>
            </a:r>
            <a:r>
              <a:rPr lang="es-AR" dirty="0" smtClean="0"/>
              <a:t>de los datos por un proceso</a:t>
            </a:r>
          </a:p>
          <a:p>
            <a:pPr lvl="1"/>
            <a:r>
              <a:rPr lang="es-AR" b="1" dirty="0" smtClean="0"/>
              <a:t>No representa ni especifica el tipo de almacenamiento físico (archivo, BD, </a:t>
            </a:r>
            <a:r>
              <a:rPr lang="es-AR" b="1" dirty="0" err="1" smtClean="0"/>
              <a:t>etc</a:t>
            </a:r>
            <a:r>
              <a:rPr lang="es-AR" b="1" dirty="0" smtClean="0"/>
              <a:t>)</a:t>
            </a:r>
          </a:p>
          <a:p>
            <a:pPr lvl="1"/>
            <a:r>
              <a:rPr lang="es-AR" dirty="0" smtClean="0"/>
              <a:t>El nombre representa la estructura de datos que contiene, suele ser un sustantivo en plural</a:t>
            </a:r>
          </a:p>
        </p:txBody>
      </p:sp>
      <p:grpSp>
        <p:nvGrpSpPr>
          <p:cNvPr id="17" name="16 Grupo"/>
          <p:cNvGrpSpPr/>
          <p:nvPr/>
        </p:nvGrpSpPr>
        <p:grpSpPr>
          <a:xfrm>
            <a:off x="5652120" y="1700808"/>
            <a:ext cx="2016224" cy="369332"/>
            <a:chOff x="5508104" y="3645024"/>
            <a:chExt cx="2016224" cy="369332"/>
          </a:xfrm>
        </p:grpSpPr>
        <p:cxnSp>
          <p:nvCxnSpPr>
            <p:cNvPr id="9" name="8 Conector recto"/>
            <p:cNvCxnSpPr/>
            <p:nvPr/>
          </p:nvCxnSpPr>
          <p:spPr>
            <a:xfrm>
              <a:off x="5508104" y="3645024"/>
              <a:ext cx="20162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5508104" y="4005064"/>
              <a:ext cx="20162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5508104" y="3645024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solidFill>
                    <a:schemeClr val="tx2"/>
                  </a:solidFill>
                </a:rPr>
                <a:t>FACTURAS</a:t>
              </a:r>
              <a:endParaRPr lang="es-AR" b="1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DFD - Simbología</a:t>
            </a:r>
            <a:endParaRPr lang="es-AR" dirty="0"/>
          </a:p>
        </p:txBody>
      </p:sp>
      <p:sp>
        <p:nvSpPr>
          <p:cNvPr id="2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Flujo de Datos</a:t>
            </a:r>
          </a:p>
          <a:p>
            <a:pPr lvl="1"/>
            <a:r>
              <a:rPr lang="es-AR" dirty="0" smtClean="0"/>
              <a:t>Representa una relación de datos lógicos, con abstracción del medio físico de la transferencia</a:t>
            </a:r>
          </a:p>
          <a:p>
            <a:pPr lvl="1"/>
            <a:r>
              <a:rPr lang="es-AR" dirty="0" smtClean="0"/>
              <a:t>El nombre representa la Estructura de Datos que contiene la información transferida. Usamos la expresión “datos de …” haciendo hincapié en la </a:t>
            </a:r>
            <a:r>
              <a:rPr lang="es-AR" b="1" dirty="0" smtClean="0"/>
              <a:t>abstracción del soporte físico</a:t>
            </a:r>
          </a:p>
          <a:p>
            <a:pPr lvl="1"/>
            <a:r>
              <a:rPr lang="es-AR" u="sng" dirty="0" smtClean="0"/>
              <a:t>No debería haber dos FD en el sistema con el mismo nombre (excepto FD entrante y saliente a un mismo Almacenamiento)</a:t>
            </a:r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3779912" y="1988840"/>
            <a:ext cx="33123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4572000" y="1619508"/>
            <a:ext cx="178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datos de Factura</a:t>
            </a:r>
            <a:endParaRPr lang="es-AR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DFD - Simbología</a:t>
            </a:r>
            <a:endParaRPr lang="es-AR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Flujo de Datos</a:t>
            </a:r>
          </a:p>
          <a:p>
            <a:pPr lvl="1"/>
            <a:r>
              <a:rPr lang="es-AR" dirty="0" smtClean="0"/>
              <a:t>Pueden relacionar:</a:t>
            </a:r>
          </a:p>
          <a:p>
            <a:pPr lvl="2"/>
            <a:r>
              <a:rPr lang="es-AR" dirty="0" smtClean="0"/>
              <a:t>Origen: Entidad Externa </a:t>
            </a:r>
          </a:p>
          <a:p>
            <a:pPr lvl="3"/>
            <a:r>
              <a:rPr lang="es-AR" dirty="0" smtClean="0"/>
              <a:t>Destino: Proceso</a:t>
            </a:r>
          </a:p>
          <a:p>
            <a:pPr lvl="2"/>
            <a:r>
              <a:rPr lang="es-AR" dirty="0" smtClean="0"/>
              <a:t>Origen: Almacenamiento</a:t>
            </a:r>
          </a:p>
          <a:p>
            <a:pPr lvl="3"/>
            <a:r>
              <a:rPr lang="es-AR" dirty="0" smtClean="0"/>
              <a:t>Destino: Proceso</a:t>
            </a:r>
          </a:p>
          <a:p>
            <a:pPr lvl="2"/>
            <a:r>
              <a:rPr lang="es-AR" dirty="0" smtClean="0"/>
              <a:t>Origen: Proceso nivel 1</a:t>
            </a:r>
          </a:p>
          <a:p>
            <a:pPr lvl="3"/>
            <a:r>
              <a:rPr lang="es-AR" dirty="0" smtClean="0"/>
              <a:t>Destino: Entidad Externa o Almacenamiento</a:t>
            </a:r>
          </a:p>
          <a:p>
            <a:pPr lvl="2"/>
            <a:r>
              <a:rPr lang="es-AR" dirty="0" smtClean="0"/>
              <a:t>Origen: Proceso nivel 2</a:t>
            </a:r>
          </a:p>
          <a:p>
            <a:pPr lvl="3"/>
            <a:r>
              <a:rPr lang="es-AR" dirty="0" smtClean="0"/>
              <a:t>Destino: Entidad Externa o Almacenamiento o Proceso nivel 2 correspondiente a mismo Proceso nivel 1</a:t>
            </a:r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3779912" y="1988840"/>
            <a:ext cx="33123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572000" y="1619508"/>
            <a:ext cx="172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datos de Cliente</a:t>
            </a:r>
            <a:endParaRPr lang="es-AR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DFD - Simbología</a:t>
            </a:r>
            <a:endParaRPr lang="es-AR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Flujo Temporal</a:t>
            </a:r>
          </a:p>
          <a:p>
            <a:pPr lvl="1"/>
            <a:r>
              <a:rPr lang="es-AR" dirty="0" smtClean="0"/>
              <a:t>Representa la </a:t>
            </a:r>
            <a:r>
              <a:rPr lang="es-AR" u="sng" dirty="0" smtClean="0"/>
              <a:t>activación periódica de un proceso </a:t>
            </a:r>
            <a:r>
              <a:rPr lang="es-AR" dirty="0" smtClean="0"/>
              <a:t>con una frecuencia determinada</a:t>
            </a:r>
          </a:p>
          <a:p>
            <a:pPr lvl="1"/>
            <a:r>
              <a:rPr lang="es-AR" b="1" dirty="0" smtClean="0"/>
              <a:t>Origen: No posee</a:t>
            </a:r>
          </a:p>
          <a:p>
            <a:pPr lvl="1"/>
            <a:r>
              <a:rPr lang="es-AR" b="1" dirty="0" smtClean="0"/>
              <a:t>Destino: Proceso</a:t>
            </a:r>
          </a:p>
          <a:p>
            <a:pPr lvl="1"/>
            <a:r>
              <a:rPr lang="es-AR" dirty="0" smtClean="0"/>
              <a:t>En el nombre se indica la frecuencia de activación</a:t>
            </a:r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3779912" y="1988840"/>
            <a:ext cx="33123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572000" y="161950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t = 30 días</a:t>
            </a:r>
            <a:endParaRPr lang="es-AR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DFD - Simbología</a:t>
            </a:r>
            <a:endParaRPr lang="es-AR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Flujo Activador</a:t>
            </a:r>
          </a:p>
          <a:p>
            <a:pPr lvl="1"/>
            <a:r>
              <a:rPr lang="es-AR" dirty="0" smtClean="0"/>
              <a:t>Es el flujo de datos que representa la “activación” de un proceso, provocando su ejecución</a:t>
            </a:r>
          </a:p>
          <a:p>
            <a:pPr lvl="1"/>
            <a:r>
              <a:rPr lang="es-AR" dirty="0" smtClean="0"/>
              <a:t>Puede ser un flujo de datos o un flujo temporal</a:t>
            </a:r>
          </a:p>
          <a:p>
            <a:pPr lvl="1"/>
            <a:r>
              <a:rPr lang="es-AR" dirty="0" smtClean="0"/>
              <a:t>El concepto también es aplicable al Diagrama de Contexto (flujo activador del Sistema)</a:t>
            </a:r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3779912" y="1988840"/>
            <a:ext cx="331236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572000" y="1619508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datos de Factura</a:t>
            </a:r>
            <a:endParaRPr lang="es-AR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s-AR" dirty="0" smtClean="0"/>
              <a:t>Análisis Estructurado</a:t>
            </a:r>
            <a:br>
              <a:rPr lang="es-AR" dirty="0" smtClean="0"/>
            </a:br>
            <a:r>
              <a:rPr lang="es-AR" sz="3200" dirty="0" smtClean="0"/>
              <a:t>Modelos - Enfoque Top-Down</a:t>
            </a:r>
            <a:endParaRPr lang="es-AR" sz="3200" dirty="0"/>
          </a:p>
        </p:txBody>
      </p:sp>
      <p:sp>
        <p:nvSpPr>
          <p:cNvPr id="8" name="7 Triángulo isósceles"/>
          <p:cNvSpPr/>
          <p:nvPr/>
        </p:nvSpPr>
        <p:spPr>
          <a:xfrm>
            <a:off x="323528" y="1988840"/>
            <a:ext cx="3600400" cy="3456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5" name="14 Conector recto"/>
          <p:cNvCxnSpPr>
            <a:stCxn id="8" idx="1"/>
            <a:endCxn id="8" idx="5"/>
          </p:cNvCxnSpPr>
          <p:nvPr/>
        </p:nvCxnSpPr>
        <p:spPr>
          <a:xfrm>
            <a:off x="1223628" y="3717032"/>
            <a:ext cx="18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8" idx="3"/>
          </p:cNvCxnSpPr>
          <p:nvPr/>
        </p:nvCxnSpPr>
        <p:spPr>
          <a:xfrm flipV="1">
            <a:off x="2123728" y="3717032"/>
            <a:ext cx="0" cy="172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20 Triángulo isósceles"/>
          <p:cNvSpPr/>
          <p:nvPr/>
        </p:nvSpPr>
        <p:spPr>
          <a:xfrm>
            <a:off x="4644008" y="1988840"/>
            <a:ext cx="3600400" cy="3456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22 Conector recto"/>
          <p:cNvCxnSpPr>
            <a:stCxn id="8" idx="5"/>
            <a:endCxn id="21" idx="2"/>
          </p:cNvCxnSpPr>
          <p:nvPr/>
        </p:nvCxnSpPr>
        <p:spPr>
          <a:xfrm>
            <a:off x="3023828" y="3717032"/>
            <a:ext cx="1620180" cy="1728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8" idx="0"/>
            <a:endCxn id="21" idx="0"/>
          </p:cNvCxnSpPr>
          <p:nvPr/>
        </p:nvCxnSpPr>
        <p:spPr>
          <a:xfrm>
            <a:off x="2123728" y="1988840"/>
            <a:ext cx="43204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1691680" y="2924944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chemeClr val="bg1"/>
                </a:solidFill>
              </a:rPr>
              <a:t>DFD</a:t>
            </a:r>
            <a:endParaRPr lang="es-AR" sz="2800" b="1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1008342" y="436510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/>
                </a:solidFill>
              </a:rPr>
              <a:t>DD</a:t>
            </a:r>
            <a:endParaRPr lang="es-AR" sz="2800" b="1" dirty="0">
              <a:solidFill>
                <a:schemeClr val="bg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2411760" y="4365104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chemeClr val="bg1"/>
                </a:solidFill>
              </a:rPr>
              <a:t>DER</a:t>
            </a:r>
            <a:endParaRPr lang="es-AR" sz="2800" b="1" dirty="0">
              <a:solidFill>
                <a:schemeClr val="bg1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5940152" y="2348880"/>
            <a:ext cx="973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smtClean="0">
                <a:solidFill>
                  <a:schemeClr val="bg1"/>
                </a:solidFill>
              </a:rPr>
              <a:t>DC </a:t>
            </a:r>
          </a:p>
          <a:p>
            <a:pPr algn="ctr"/>
            <a:r>
              <a:rPr lang="es-AR" sz="2000" b="1" dirty="0" smtClean="0">
                <a:solidFill>
                  <a:schemeClr val="bg1"/>
                </a:solidFill>
              </a:rPr>
              <a:t>(DFD 0)</a:t>
            </a:r>
            <a:endParaRPr lang="es-AR" sz="2000" b="1" dirty="0">
              <a:solidFill>
                <a:schemeClr val="bg1"/>
              </a:solidFill>
            </a:endParaRPr>
          </a:p>
        </p:txBody>
      </p:sp>
      <p:cxnSp>
        <p:nvCxnSpPr>
          <p:cNvPr id="37" name="36 Conector recto"/>
          <p:cNvCxnSpPr/>
          <p:nvPr/>
        </p:nvCxnSpPr>
        <p:spPr>
          <a:xfrm>
            <a:off x="5796136" y="3212976"/>
            <a:ext cx="1296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868144" y="3212976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chemeClr val="bg1"/>
                </a:solidFill>
              </a:rPr>
              <a:t>DFD 1</a:t>
            </a:r>
            <a:endParaRPr lang="es-AR" sz="2800" b="1" dirty="0">
              <a:solidFill>
                <a:schemeClr val="bg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5868144" y="3717032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chemeClr val="bg1"/>
                </a:solidFill>
              </a:rPr>
              <a:t>DFD 2</a:t>
            </a:r>
            <a:endParaRPr lang="es-AR" sz="2800" b="1" dirty="0">
              <a:solidFill>
                <a:schemeClr val="bg1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156176" y="4293096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chemeClr val="bg1"/>
                </a:solidFill>
              </a:rPr>
              <a:t>…</a:t>
            </a:r>
            <a:endParaRPr lang="es-AR" sz="2800" b="1" dirty="0">
              <a:solidFill>
                <a:schemeClr val="bg1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5868144" y="4869160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chemeClr val="bg1"/>
                </a:solidFill>
              </a:rPr>
              <a:t>DFD n</a:t>
            </a:r>
            <a:endParaRPr lang="es-AR" sz="2800" b="1" dirty="0">
              <a:solidFill>
                <a:schemeClr val="bg1"/>
              </a:solidFill>
            </a:endParaRPr>
          </a:p>
        </p:txBody>
      </p:sp>
      <p:cxnSp>
        <p:nvCxnSpPr>
          <p:cNvPr id="43" name="42 Conector recto"/>
          <p:cNvCxnSpPr/>
          <p:nvPr/>
        </p:nvCxnSpPr>
        <p:spPr>
          <a:xfrm>
            <a:off x="5508104" y="3717032"/>
            <a:ext cx="18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5220072" y="429309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4932040" y="4869160"/>
            <a:ext cx="3024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95536" y="5657671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/>
              <a:t>DFD: Diagrama de Flujo de Datos</a:t>
            </a:r>
            <a:endParaRPr lang="es-AR" b="1" dirty="0" smtClean="0"/>
          </a:p>
          <a:p>
            <a:pPr lvl="0"/>
            <a:r>
              <a:rPr lang="es-ES" b="1" dirty="0" smtClean="0"/>
              <a:t>DD: Diccionario de Datos</a:t>
            </a:r>
            <a:endParaRPr lang="es-AR" b="1" dirty="0" smtClean="0"/>
          </a:p>
          <a:p>
            <a:pPr lvl="0"/>
            <a:r>
              <a:rPr lang="es-ES" b="1" dirty="0" smtClean="0"/>
              <a:t>DER: Diagrama de Entidad-Relación</a:t>
            </a:r>
            <a:endParaRPr lang="es-AR" b="1" dirty="0" smtClean="0"/>
          </a:p>
          <a:p>
            <a:endParaRPr lang="es-AR" b="1" dirty="0"/>
          </a:p>
        </p:txBody>
      </p:sp>
      <p:sp>
        <p:nvSpPr>
          <p:cNvPr id="49" name="48 CuadroTexto"/>
          <p:cNvSpPr txBox="1"/>
          <p:nvPr/>
        </p:nvSpPr>
        <p:spPr>
          <a:xfrm>
            <a:off x="4644008" y="5657671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smtClean="0"/>
              <a:t>DC: Diagrama de Contexto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DFD Nivel 1 – Listado de Eventos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Gestionar Proveedores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Registrar Deuda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Determinar Vencimientos a Pagar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Emitir Orden de Pago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DFD – Construcción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s-AR" dirty="0" smtClean="0"/>
              <a:t>Para cada proceso, analizar y representar:</a:t>
            </a:r>
          </a:p>
          <a:p>
            <a:pPr lvl="0"/>
            <a:r>
              <a:rPr lang="es-AR" dirty="0" smtClean="0"/>
              <a:t>Forma de Activación</a:t>
            </a:r>
          </a:p>
          <a:p>
            <a:pPr lvl="0"/>
            <a:r>
              <a:rPr lang="es-AR" dirty="0" smtClean="0"/>
              <a:t>Consulta de datos de </a:t>
            </a:r>
            <a:r>
              <a:rPr lang="es-AR" dirty="0" err="1" smtClean="0"/>
              <a:t>Ent</a:t>
            </a:r>
            <a:r>
              <a:rPr lang="es-AR" dirty="0" smtClean="0"/>
              <a:t>. Externas </a:t>
            </a:r>
            <a:br>
              <a:rPr lang="es-AR" dirty="0" smtClean="0"/>
            </a:br>
            <a:r>
              <a:rPr lang="es-AR" dirty="0" smtClean="0"/>
              <a:t>+ Validación con datos preexistentes en Almacenamientos</a:t>
            </a:r>
          </a:p>
          <a:p>
            <a:pPr lvl="0"/>
            <a:r>
              <a:rPr lang="es-AR" dirty="0" smtClean="0"/>
              <a:t>Consulta de datos </a:t>
            </a:r>
            <a:r>
              <a:rPr lang="es-AR" smtClean="0"/>
              <a:t>de Almacenamientos</a:t>
            </a:r>
            <a:endParaRPr lang="es-AR" dirty="0" smtClean="0"/>
          </a:p>
          <a:p>
            <a:pPr lvl="0"/>
            <a:r>
              <a:rPr lang="es-AR" dirty="0" smtClean="0"/>
              <a:t>Procesamiento de datos</a:t>
            </a:r>
          </a:p>
          <a:p>
            <a:pPr lvl="0"/>
            <a:r>
              <a:rPr lang="es-AR" dirty="0" smtClean="0"/>
              <a:t>Actualización de Almacenamientos</a:t>
            </a:r>
          </a:p>
          <a:p>
            <a:pPr lvl="0"/>
            <a:r>
              <a:rPr lang="es-AR" dirty="0" smtClean="0"/>
              <a:t>Notificación de resultados a </a:t>
            </a:r>
            <a:r>
              <a:rPr lang="es-AR" dirty="0" err="1" smtClean="0"/>
              <a:t>Ent</a:t>
            </a:r>
            <a:r>
              <a:rPr lang="es-AR" dirty="0" smtClean="0"/>
              <a:t>. Externas</a:t>
            </a:r>
          </a:p>
          <a:p>
            <a:pPr lvl="0"/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DFD Nivel 1 - Ejemplo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847725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DFD Nivel 2 – Proceso 3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9225"/>
            <a:ext cx="847725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DFD – Observaciones Generales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s-ES" dirty="0" smtClean="0"/>
              <a:t>La cantidad de niveles depende de la experiencia en el dominio del problema, y deben hacerse tantos niveles necesarios hasta que el DFD sea “técnicamente correcto”</a:t>
            </a:r>
            <a:endParaRPr lang="es-AR" dirty="0" smtClean="0"/>
          </a:p>
          <a:p>
            <a:pPr lvl="0"/>
            <a:r>
              <a:rPr lang="es-ES" dirty="0" smtClean="0"/>
              <a:t>El usuario participa generalmente hasta el nivel 1 o 2 para validar requisitos</a:t>
            </a:r>
          </a:p>
          <a:p>
            <a:pPr lvl="0"/>
            <a:r>
              <a:rPr lang="es-ES" dirty="0" smtClean="0"/>
              <a:t>El detalle técnico comienza a participar a partir de niveles 2 o 3, donde los requisitos funcionales ya están definidos y validados por el usuario. </a:t>
            </a:r>
            <a:endParaRPr lang="es-AR" dirty="0" smtClean="0"/>
          </a:p>
          <a:p>
            <a:pPr lvl="0"/>
            <a:r>
              <a:rPr lang="es-ES" dirty="0" smtClean="0"/>
              <a:t>El tratamiento de errores en general se comienza a evaluar del nivel 2 en adelante (resultado negativo de los controles)</a:t>
            </a:r>
            <a:endParaRPr lang="es-AR" dirty="0" smtClean="0"/>
          </a:p>
          <a:p>
            <a:r>
              <a:rPr lang="es-ES" dirty="0" smtClean="0"/>
              <a:t>Primitiva: Es el DFD de máximo nivel de detalle</a:t>
            </a:r>
          </a:p>
          <a:p>
            <a:r>
              <a:rPr lang="es-ES" dirty="0" smtClean="0"/>
              <a:t>Las Estructura de Datos (flujos y almacenamientos) se especifican en DD (Diccionario de Datos)</a:t>
            </a:r>
          </a:p>
          <a:p>
            <a:r>
              <a:rPr lang="es-ES" dirty="0" smtClean="0"/>
              <a:t>El modelo de datos  almacenados se especifica en DER (Diagrama Entidad-Relación)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DFD Nivel 2 - Completo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1302593"/>
            <a:ext cx="847725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DFD – Resumen Diagrama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85860"/>
          <a:ext cx="8229600" cy="5214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5214974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/>
                        <a:t>SI</a:t>
                      </a:r>
                      <a:endParaRPr lang="es-E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/>
                        <a:t>NO</a:t>
                      </a:r>
                      <a:endParaRPr lang="es-E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Elipse"/>
          <p:cNvSpPr/>
          <p:nvPr/>
        </p:nvSpPr>
        <p:spPr>
          <a:xfrm>
            <a:off x="1714480" y="1857364"/>
            <a:ext cx="1500198" cy="7143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Proceso</a:t>
            </a:r>
            <a:endParaRPr lang="es-ES" dirty="0"/>
          </a:p>
        </p:txBody>
      </p:sp>
      <p:cxnSp>
        <p:nvCxnSpPr>
          <p:cNvPr id="7" name="6 Conector recto de flecha"/>
          <p:cNvCxnSpPr>
            <a:stCxn id="5" idx="6"/>
          </p:cNvCxnSpPr>
          <p:nvPr/>
        </p:nvCxnSpPr>
        <p:spPr>
          <a:xfrm>
            <a:off x="3214678" y="2214554"/>
            <a:ext cx="8336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endCxn id="5" idx="2"/>
          </p:cNvCxnSpPr>
          <p:nvPr/>
        </p:nvCxnSpPr>
        <p:spPr>
          <a:xfrm>
            <a:off x="619346" y="2214554"/>
            <a:ext cx="10951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071538" y="185736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500430" y="185736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</a:t>
            </a:r>
          </a:p>
        </p:txBody>
      </p:sp>
      <p:sp>
        <p:nvSpPr>
          <p:cNvPr id="12" name="11 Elipse"/>
          <p:cNvSpPr/>
          <p:nvPr/>
        </p:nvSpPr>
        <p:spPr>
          <a:xfrm>
            <a:off x="571472" y="2714620"/>
            <a:ext cx="1500198" cy="7143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Proceso</a:t>
            </a:r>
            <a:endParaRPr lang="es-ES" dirty="0"/>
          </a:p>
        </p:txBody>
      </p:sp>
      <p:cxnSp>
        <p:nvCxnSpPr>
          <p:cNvPr id="13" name="12 Conector recto de flecha"/>
          <p:cNvCxnSpPr>
            <a:endCxn id="15" idx="1"/>
          </p:cNvCxnSpPr>
          <p:nvPr/>
        </p:nvCxnSpPr>
        <p:spPr>
          <a:xfrm>
            <a:off x="2000232" y="2928934"/>
            <a:ext cx="114300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2500298" y="27146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3143240" y="2786058"/>
            <a:ext cx="1143008" cy="5715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Entidad Externa</a:t>
            </a:r>
            <a:endParaRPr lang="es-ES" dirty="0"/>
          </a:p>
        </p:txBody>
      </p:sp>
      <p:sp>
        <p:nvSpPr>
          <p:cNvPr id="16" name="15 Elipse"/>
          <p:cNvSpPr/>
          <p:nvPr/>
        </p:nvSpPr>
        <p:spPr>
          <a:xfrm>
            <a:off x="5857884" y="2000240"/>
            <a:ext cx="1500198" cy="7143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Proceso</a:t>
            </a:r>
            <a:endParaRPr lang="es-ES" dirty="0"/>
          </a:p>
        </p:txBody>
      </p:sp>
      <p:cxnSp>
        <p:nvCxnSpPr>
          <p:cNvPr id="17" name="16 Conector recto de flecha"/>
          <p:cNvCxnSpPr>
            <a:stCxn id="16" idx="6"/>
          </p:cNvCxnSpPr>
          <p:nvPr/>
        </p:nvCxnSpPr>
        <p:spPr>
          <a:xfrm>
            <a:off x="7358082" y="2357430"/>
            <a:ext cx="8336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endCxn id="16" idx="2"/>
          </p:cNvCxnSpPr>
          <p:nvPr/>
        </p:nvCxnSpPr>
        <p:spPr>
          <a:xfrm>
            <a:off x="4762750" y="2357430"/>
            <a:ext cx="10951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214942" y="20002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7643834" y="20002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</a:p>
        </p:txBody>
      </p:sp>
      <p:cxnSp>
        <p:nvCxnSpPr>
          <p:cNvPr id="22" name="21 Conector recto de flecha"/>
          <p:cNvCxnSpPr>
            <a:endCxn id="12" idx="5"/>
          </p:cNvCxnSpPr>
          <p:nvPr/>
        </p:nvCxnSpPr>
        <p:spPr>
          <a:xfrm rot="10800000" flipV="1">
            <a:off x="1851972" y="3214686"/>
            <a:ext cx="1291269" cy="109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2214546" y="300037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</a:t>
            </a:r>
          </a:p>
        </p:txBody>
      </p:sp>
      <p:cxnSp>
        <p:nvCxnSpPr>
          <p:cNvPr id="30" name="29 Conector recto de flecha"/>
          <p:cNvCxnSpPr>
            <a:endCxn id="32" idx="1"/>
          </p:cNvCxnSpPr>
          <p:nvPr/>
        </p:nvCxnSpPr>
        <p:spPr>
          <a:xfrm>
            <a:off x="5929322" y="321468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6429388" y="28574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32" name="31 Rectángulo"/>
          <p:cNvSpPr/>
          <p:nvPr/>
        </p:nvSpPr>
        <p:spPr>
          <a:xfrm>
            <a:off x="7072330" y="2928934"/>
            <a:ext cx="1143008" cy="5715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Entidad Externa 2</a:t>
            </a:r>
            <a:endParaRPr lang="es-ES" dirty="0"/>
          </a:p>
        </p:txBody>
      </p:sp>
      <p:sp>
        <p:nvSpPr>
          <p:cNvPr id="34" name="33 Rectángulo"/>
          <p:cNvSpPr/>
          <p:nvPr/>
        </p:nvSpPr>
        <p:spPr>
          <a:xfrm>
            <a:off x="4786314" y="2928934"/>
            <a:ext cx="1143008" cy="5715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Entidad Externa</a:t>
            </a:r>
            <a:endParaRPr lang="es-ES" dirty="0"/>
          </a:p>
        </p:txBody>
      </p:sp>
      <p:sp>
        <p:nvSpPr>
          <p:cNvPr id="47" name="46 Elipse"/>
          <p:cNvSpPr/>
          <p:nvPr/>
        </p:nvSpPr>
        <p:spPr>
          <a:xfrm>
            <a:off x="714348" y="3786190"/>
            <a:ext cx="1500198" cy="7143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Proceso</a:t>
            </a:r>
            <a:endParaRPr lang="es-ES" dirty="0"/>
          </a:p>
        </p:txBody>
      </p:sp>
      <p:cxnSp>
        <p:nvCxnSpPr>
          <p:cNvPr id="48" name="47 Conector recto de flecha"/>
          <p:cNvCxnSpPr/>
          <p:nvPr/>
        </p:nvCxnSpPr>
        <p:spPr>
          <a:xfrm>
            <a:off x="2143108" y="4000504"/>
            <a:ext cx="114300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2643174" y="37861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cxnSp>
        <p:nvCxnSpPr>
          <p:cNvPr id="50" name="49 Conector recto de flecha"/>
          <p:cNvCxnSpPr>
            <a:endCxn id="47" idx="5"/>
          </p:cNvCxnSpPr>
          <p:nvPr/>
        </p:nvCxnSpPr>
        <p:spPr>
          <a:xfrm rot="10800000" flipV="1">
            <a:off x="1994848" y="4286256"/>
            <a:ext cx="1291269" cy="109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2357422" y="407194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</a:p>
        </p:txBody>
      </p:sp>
      <p:grpSp>
        <p:nvGrpSpPr>
          <p:cNvPr id="52" name="51 Grupo"/>
          <p:cNvGrpSpPr/>
          <p:nvPr/>
        </p:nvGrpSpPr>
        <p:grpSpPr>
          <a:xfrm>
            <a:off x="3214678" y="4000504"/>
            <a:ext cx="1214446" cy="369332"/>
            <a:chOff x="5508104" y="3645024"/>
            <a:chExt cx="2016224" cy="369332"/>
          </a:xfrm>
        </p:grpSpPr>
        <p:cxnSp>
          <p:nvCxnSpPr>
            <p:cNvPr id="53" name="52 Conector recto"/>
            <p:cNvCxnSpPr/>
            <p:nvPr/>
          </p:nvCxnSpPr>
          <p:spPr>
            <a:xfrm>
              <a:off x="5508104" y="3645024"/>
              <a:ext cx="20162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5508104" y="4005064"/>
              <a:ext cx="20162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CuadroTexto"/>
            <p:cNvSpPr txBox="1"/>
            <p:nvPr/>
          </p:nvSpPr>
          <p:spPr>
            <a:xfrm>
              <a:off x="5508104" y="3645024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solidFill>
                    <a:schemeClr val="tx2"/>
                  </a:solidFill>
                </a:rPr>
                <a:t>DEMORA</a:t>
              </a:r>
              <a:endParaRPr lang="es-AR" b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56" name="55 Conector recto de flecha"/>
          <p:cNvCxnSpPr/>
          <p:nvPr/>
        </p:nvCxnSpPr>
        <p:spPr>
          <a:xfrm>
            <a:off x="5929322" y="4143380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6500826" y="37861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grpSp>
        <p:nvGrpSpPr>
          <p:cNvPr id="58" name="57 Grupo"/>
          <p:cNvGrpSpPr/>
          <p:nvPr/>
        </p:nvGrpSpPr>
        <p:grpSpPr>
          <a:xfrm>
            <a:off x="7072330" y="4000504"/>
            <a:ext cx="1500198" cy="646331"/>
            <a:chOff x="5508104" y="3645024"/>
            <a:chExt cx="2016224" cy="646331"/>
          </a:xfrm>
        </p:grpSpPr>
        <p:cxnSp>
          <p:nvCxnSpPr>
            <p:cNvPr id="59" name="58 Conector recto"/>
            <p:cNvCxnSpPr/>
            <p:nvPr/>
          </p:nvCxnSpPr>
          <p:spPr>
            <a:xfrm>
              <a:off x="5508104" y="3645024"/>
              <a:ext cx="20162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5508104" y="4005064"/>
              <a:ext cx="20162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60 CuadroTexto"/>
            <p:cNvSpPr txBox="1"/>
            <p:nvPr/>
          </p:nvSpPr>
          <p:spPr>
            <a:xfrm>
              <a:off x="5508104" y="3645024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solidFill>
                    <a:schemeClr val="tx2"/>
                  </a:solidFill>
                </a:rPr>
                <a:t>DEMORA 2</a:t>
              </a:r>
              <a:endParaRPr lang="es-A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3" name="62 Grupo"/>
          <p:cNvGrpSpPr/>
          <p:nvPr/>
        </p:nvGrpSpPr>
        <p:grpSpPr>
          <a:xfrm>
            <a:off x="4714876" y="4000504"/>
            <a:ext cx="1357322" cy="369332"/>
            <a:chOff x="5508104" y="3645024"/>
            <a:chExt cx="2253427" cy="369332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5508104" y="3645024"/>
              <a:ext cx="20162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>
              <a:off x="5508104" y="4005064"/>
              <a:ext cx="20162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CuadroTexto"/>
            <p:cNvSpPr txBox="1"/>
            <p:nvPr/>
          </p:nvSpPr>
          <p:spPr>
            <a:xfrm>
              <a:off x="5508104" y="3645024"/>
              <a:ext cx="2253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solidFill>
                    <a:schemeClr val="tx2"/>
                  </a:solidFill>
                </a:rPr>
                <a:t>DEMORA</a:t>
              </a:r>
            </a:p>
          </p:txBody>
        </p:sp>
      </p:grpSp>
      <p:sp>
        <p:nvSpPr>
          <p:cNvPr id="67" name="66 Elipse"/>
          <p:cNvSpPr/>
          <p:nvPr/>
        </p:nvSpPr>
        <p:spPr>
          <a:xfrm>
            <a:off x="6072198" y="4572008"/>
            <a:ext cx="1500198" cy="7143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Proceso</a:t>
            </a:r>
            <a:endParaRPr lang="es-ES" dirty="0"/>
          </a:p>
        </p:txBody>
      </p:sp>
      <p:cxnSp>
        <p:nvCxnSpPr>
          <p:cNvPr id="68" name="67 Conector recto de flecha"/>
          <p:cNvCxnSpPr>
            <a:endCxn id="67" idx="2"/>
          </p:cNvCxnSpPr>
          <p:nvPr/>
        </p:nvCxnSpPr>
        <p:spPr>
          <a:xfrm>
            <a:off x="4977064" y="4929198"/>
            <a:ext cx="10951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CuadroTexto"/>
          <p:cNvSpPr txBox="1"/>
          <p:nvPr/>
        </p:nvSpPr>
        <p:spPr>
          <a:xfrm>
            <a:off x="5429256" y="457200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70" name="69 Elipse"/>
          <p:cNvSpPr/>
          <p:nvPr/>
        </p:nvSpPr>
        <p:spPr>
          <a:xfrm>
            <a:off x="5929322" y="5500702"/>
            <a:ext cx="1500198" cy="7143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Proceso</a:t>
            </a:r>
            <a:endParaRPr lang="es-ES" dirty="0"/>
          </a:p>
        </p:txBody>
      </p:sp>
      <p:cxnSp>
        <p:nvCxnSpPr>
          <p:cNvPr id="73" name="72 Conector recto de flecha"/>
          <p:cNvCxnSpPr>
            <a:stCxn id="70" idx="6"/>
          </p:cNvCxnSpPr>
          <p:nvPr/>
        </p:nvCxnSpPr>
        <p:spPr>
          <a:xfrm>
            <a:off x="7429520" y="5857892"/>
            <a:ext cx="10951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7643834" y="55007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76" name="75 Elipse"/>
          <p:cNvSpPr/>
          <p:nvPr/>
        </p:nvSpPr>
        <p:spPr>
          <a:xfrm>
            <a:off x="1928794" y="4572008"/>
            <a:ext cx="1500198" cy="7143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Proceso</a:t>
            </a:r>
            <a:endParaRPr lang="es-ES" dirty="0"/>
          </a:p>
        </p:txBody>
      </p:sp>
      <p:cxnSp>
        <p:nvCxnSpPr>
          <p:cNvPr id="77" name="76 Conector recto de flecha"/>
          <p:cNvCxnSpPr>
            <a:stCxn id="76" idx="6"/>
          </p:cNvCxnSpPr>
          <p:nvPr/>
        </p:nvCxnSpPr>
        <p:spPr>
          <a:xfrm flipV="1">
            <a:off x="3428992" y="4643446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>
            <a:endCxn id="76" idx="2"/>
          </p:cNvCxnSpPr>
          <p:nvPr/>
        </p:nvCxnSpPr>
        <p:spPr>
          <a:xfrm>
            <a:off x="833660" y="4929198"/>
            <a:ext cx="10951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1285852" y="457200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80" name="79 CuadroTexto"/>
          <p:cNvSpPr txBox="1"/>
          <p:nvPr/>
        </p:nvSpPr>
        <p:spPr>
          <a:xfrm>
            <a:off x="3571868" y="45005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</a:t>
            </a:r>
          </a:p>
        </p:txBody>
      </p:sp>
      <p:cxnSp>
        <p:nvCxnSpPr>
          <p:cNvPr id="83" name="82 Conector recto de flecha"/>
          <p:cNvCxnSpPr>
            <a:stCxn id="76" idx="6"/>
          </p:cNvCxnSpPr>
          <p:nvPr/>
        </p:nvCxnSpPr>
        <p:spPr>
          <a:xfrm>
            <a:off x="3428992" y="4929198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CuadroTexto"/>
          <p:cNvSpPr txBox="1"/>
          <p:nvPr/>
        </p:nvSpPr>
        <p:spPr>
          <a:xfrm>
            <a:off x="3857620" y="478632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s-ES" dirty="0"/>
          </a:p>
        </p:txBody>
      </p:sp>
      <p:cxnSp>
        <p:nvCxnSpPr>
          <p:cNvPr id="90" name="89 Conector recto de flecha"/>
          <p:cNvCxnSpPr>
            <a:endCxn id="94" idx="2"/>
          </p:cNvCxnSpPr>
          <p:nvPr/>
        </p:nvCxnSpPr>
        <p:spPr>
          <a:xfrm flipV="1">
            <a:off x="928662" y="5929330"/>
            <a:ext cx="1143008" cy="461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1071538" y="592933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94" name="93 Elipse"/>
          <p:cNvSpPr/>
          <p:nvPr/>
        </p:nvSpPr>
        <p:spPr>
          <a:xfrm>
            <a:off x="2071670" y="5572140"/>
            <a:ext cx="1500198" cy="7143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Proceso</a:t>
            </a:r>
            <a:endParaRPr lang="es-ES" dirty="0"/>
          </a:p>
        </p:txBody>
      </p:sp>
      <p:cxnSp>
        <p:nvCxnSpPr>
          <p:cNvPr id="96" name="95 Conector recto de flecha"/>
          <p:cNvCxnSpPr>
            <a:endCxn id="94" idx="2"/>
          </p:cNvCxnSpPr>
          <p:nvPr/>
        </p:nvCxnSpPr>
        <p:spPr>
          <a:xfrm>
            <a:off x="1000100" y="5786454"/>
            <a:ext cx="107157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357290" y="542926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</a:t>
            </a:r>
            <a:endParaRPr lang="es-ES" dirty="0"/>
          </a:p>
        </p:txBody>
      </p:sp>
      <p:cxnSp>
        <p:nvCxnSpPr>
          <p:cNvPr id="98" name="97 Conector recto de flecha"/>
          <p:cNvCxnSpPr>
            <a:stCxn id="94" idx="6"/>
          </p:cNvCxnSpPr>
          <p:nvPr/>
        </p:nvCxnSpPr>
        <p:spPr>
          <a:xfrm>
            <a:off x="3571868" y="5929330"/>
            <a:ext cx="9051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3929058" y="55721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DFD – Resumen Diagrama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28596" y="1376382"/>
          <a:ext cx="8258204" cy="5776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8204"/>
              </a:tblGrid>
              <a:tr h="39814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</a:tr>
              <a:tr h="1795431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428860" y="228599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3214678" y="3357562"/>
            <a:ext cx="1143008" cy="5715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Entidad Externa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785786" y="2357430"/>
            <a:ext cx="1143008" cy="5715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Entidad Externa</a:t>
            </a:r>
            <a:endParaRPr lang="es-ES" dirty="0"/>
          </a:p>
        </p:txBody>
      </p:sp>
      <p:cxnSp>
        <p:nvCxnSpPr>
          <p:cNvPr id="9" name="8 Conector recto de flecha"/>
          <p:cNvCxnSpPr>
            <a:endCxn id="7" idx="1"/>
          </p:cNvCxnSpPr>
          <p:nvPr/>
        </p:nvCxnSpPr>
        <p:spPr>
          <a:xfrm>
            <a:off x="1928794" y="364331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357422" y="32861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grpSp>
        <p:nvGrpSpPr>
          <p:cNvPr id="11" name="10 Grupo"/>
          <p:cNvGrpSpPr/>
          <p:nvPr/>
        </p:nvGrpSpPr>
        <p:grpSpPr>
          <a:xfrm>
            <a:off x="3143240" y="2500306"/>
            <a:ext cx="1500198" cy="369332"/>
            <a:chOff x="5508104" y="3645024"/>
            <a:chExt cx="2016224" cy="369332"/>
          </a:xfrm>
        </p:grpSpPr>
        <p:cxnSp>
          <p:nvCxnSpPr>
            <p:cNvPr id="12" name="11 Conector recto"/>
            <p:cNvCxnSpPr/>
            <p:nvPr/>
          </p:nvCxnSpPr>
          <p:spPr>
            <a:xfrm>
              <a:off x="5508104" y="3645024"/>
              <a:ext cx="20162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5508104" y="4005064"/>
              <a:ext cx="20162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5508104" y="3645024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solidFill>
                    <a:schemeClr val="tx2"/>
                  </a:solidFill>
                </a:rPr>
                <a:t>DEMORA</a:t>
              </a: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714348" y="3429000"/>
            <a:ext cx="1357322" cy="369332"/>
            <a:chOff x="5508104" y="3645024"/>
            <a:chExt cx="2253427" cy="3693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5508104" y="3645024"/>
              <a:ext cx="20162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5508104" y="4005064"/>
              <a:ext cx="20162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CuadroTexto"/>
            <p:cNvSpPr txBox="1"/>
            <p:nvPr/>
          </p:nvSpPr>
          <p:spPr>
            <a:xfrm>
              <a:off x="5508104" y="3645024"/>
              <a:ext cx="2253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solidFill>
                    <a:schemeClr val="tx2"/>
                  </a:solidFill>
                </a:rPr>
                <a:t>DEMORA</a:t>
              </a:r>
            </a:p>
          </p:txBody>
        </p:sp>
      </p:grpSp>
      <p:cxnSp>
        <p:nvCxnSpPr>
          <p:cNvPr id="19" name="18 Conector recto de flecha"/>
          <p:cNvCxnSpPr/>
          <p:nvPr/>
        </p:nvCxnSpPr>
        <p:spPr>
          <a:xfrm>
            <a:off x="1928794" y="2643182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Elipse"/>
          <p:cNvSpPr/>
          <p:nvPr/>
        </p:nvSpPr>
        <p:spPr>
          <a:xfrm>
            <a:off x="642910" y="4429132"/>
            <a:ext cx="1500198" cy="7143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Proceso</a:t>
            </a:r>
            <a:endParaRPr lang="es-ES" dirty="0"/>
          </a:p>
        </p:txBody>
      </p:sp>
      <p:cxnSp>
        <p:nvCxnSpPr>
          <p:cNvPr id="23" name="22 Conector recto de flecha"/>
          <p:cNvCxnSpPr>
            <a:stCxn id="22" idx="6"/>
            <a:endCxn id="25" idx="2"/>
          </p:cNvCxnSpPr>
          <p:nvPr/>
        </p:nvCxnSpPr>
        <p:spPr>
          <a:xfrm>
            <a:off x="2143108" y="478632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2428860" y="45005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</a:p>
        </p:txBody>
      </p:sp>
      <p:sp>
        <p:nvSpPr>
          <p:cNvPr id="25" name="24 Elipse"/>
          <p:cNvSpPr/>
          <p:nvPr/>
        </p:nvSpPr>
        <p:spPr>
          <a:xfrm>
            <a:off x="3000364" y="4429132"/>
            <a:ext cx="1500198" cy="7143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Proceso 2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643042" y="4071942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(En DFD Nivel 1)</a:t>
            </a:r>
            <a:endParaRPr lang="es-ES" dirty="0"/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5357818" y="2714620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28 Grupo"/>
          <p:cNvGrpSpPr/>
          <p:nvPr/>
        </p:nvGrpSpPr>
        <p:grpSpPr>
          <a:xfrm>
            <a:off x="6643702" y="2571744"/>
            <a:ext cx="1500198" cy="369332"/>
            <a:chOff x="5508104" y="3645024"/>
            <a:chExt cx="2016224" cy="369332"/>
          </a:xfrm>
        </p:grpSpPr>
        <p:cxnSp>
          <p:nvCxnSpPr>
            <p:cNvPr id="30" name="29 Conector recto"/>
            <p:cNvCxnSpPr/>
            <p:nvPr/>
          </p:nvCxnSpPr>
          <p:spPr>
            <a:xfrm>
              <a:off x="5508104" y="3645024"/>
              <a:ext cx="20162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/>
            <p:nvPr/>
          </p:nvCxnSpPr>
          <p:spPr>
            <a:xfrm>
              <a:off x="5508104" y="4005064"/>
              <a:ext cx="20162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CuadroTexto"/>
            <p:cNvSpPr txBox="1"/>
            <p:nvPr/>
          </p:nvSpPr>
          <p:spPr>
            <a:xfrm>
              <a:off x="5508104" y="3645024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solidFill>
                    <a:schemeClr val="tx2"/>
                  </a:solidFill>
                </a:rPr>
                <a:t>DEMORA</a:t>
              </a:r>
            </a:p>
          </p:txBody>
        </p:sp>
      </p:grpSp>
      <p:sp>
        <p:nvSpPr>
          <p:cNvPr id="33" name="32 CuadroTexto"/>
          <p:cNvSpPr txBox="1"/>
          <p:nvPr/>
        </p:nvSpPr>
        <p:spPr>
          <a:xfrm>
            <a:off x="5357818" y="235743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 = 30 días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5500694" y="335756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 = 30 días</a:t>
            </a:r>
            <a:endParaRPr lang="es-ES" dirty="0"/>
          </a:p>
        </p:txBody>
      </p:sp>
      <p:cxnSp>
        <p:nvCxnSpPr>
          <p:cNvPr id="39" name="38 Conector recto de flecha"/>
          <p:cNvCxnSpPr>
            <a:endCxn id="40" idx="1"/>
          </p:cNvCxnSpPr>
          <p:nvPr/>
        </p:nvCxnSpPr>
        <p:spPr>
          <a:xfrm>
            <a:off x="5429256" y="3714752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Rectángulo"/>
          <p:cNvSpPr/>
          <p:nvPr/>
        </p:nvSpPr>
        <p:spPr>
          <a:xfrm>
            <a:off x="6786578" y="3429000"/>
            <a:ext cx="1143008" cy="5715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Entidad Externa</a:t>
            </a:r>
            <a:endParaRPr lang="es-ES" dirty="0"/>
          </a:p>
        </p:txBody>
      </p:sp>
      <p:sp>
        <p:nvSpPr>
          <p:cNvPr id="44" name="43 Elipse"/>
          <p:cNvSpPr/>
          <p:nvPr/>
        </p:nvSpPr>
        <p:spPr>
          <a:xfrm>
            <a:off x="5357818" y="4429132"/>
            <a:ext cx="1500198" cy="7143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6929454" y="442913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 = 30 días</a:t>
            </a:r>
            <a:endParaRPr lang="es-ES" dirty="0"/>
          </a:p>
        </p:txBody>
      </p:sp>
      <p:cxnSp>
        <p:nvCxnSpPr>
          <p:cNvPr id="46" name="45 Conector recto de flecha"/>
          <p:cNvCxnSpPr>
            <a:stCxn id="44" idx="6"/>
          </p:cNvCxnSpPr>
          <p:nvPr/>
        </p:nvCxnSpPr>
        <p:spPr>
          <a:xfrm>
            <a:off x="6858016" y="4786322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49 Grupo"/>
          <p:cNvGrpSpPr/>
          <p:nvPr/>
        </p:nvGrpSpPr>
        <p:grpSpPr>
          <a:xfrm>
            <a:off x="857224" y="5857892"/>
            <a:ext cx="1357322" cy="369332"/>
            <a:chOff x="5508104" y="3645024"/>
            <a:chExt cx="2253427" cy="369332"/>
          </a:xfrm>
        </p:grpSpPr>
        <p:cxnSp>
          <p:nvCxnSpPr>
            <p:cNvPr id="51" name="50 Conector recto"/>
            <p:cNvCxnSpPr/>
            <p:nvPr/>
          </p:nvCxnSpPr>
          <p:spPr>
            <a:xfrm>
              <a:off x="5508104" y="3645024"/>
              <a:ext cx="20162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5508104" y="4005064"/>
              <a:ext cx="20162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52 CuadroTexto"/>
            <p:cNvSpPr txBox="1"/>
            <p:nvPr/>
          </p:nvSpPr>
          <p:spPr>
            <a:xfrm>
              <a:off x="5508104" y="3645024"/>
              <a:ext cx="2253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solidFill>
                    <a:schemeClr val="tx2"/>
                  </a:solidFill>
                </a:rPr>
                <a:t>FACTURAS</a:t>
              </a:r>
            </a:p>
          </p:txBody>
        </p:sp>
      </p:grpSp>
      <p:cxnSp>
        <p:nvCxnSpPr>
          <p:cNvPr id="54" name="53 Conector recto de flecha"/>
          <p:cNvCxnSpPr>
            <a:endCxn id="55" idx="2"/>
          </p:cNvCxnSpPr>
          <p:nvPr/>
        </p:nvCxnSpPr>
        <p:spPr>
          <a:xfrm>
            <a:off x="2143108" y="6072206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Elipse"/>
          <p:cNvSpPr/>
          <p:nvPr/>
        </p:nvSpPr>
        <p:spPr>
          <a:xfrm>
            <a:off x="3214678" y="5715016"/>
            <a:ext cx="1500198" cy="7143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57" name="56 CuadroTexto"/>
          <p:cNvSpPr txBox="1"/>
          <p:nvPr/>
        </p:nvSpPr>
        <p:spPr>
          <a:xfrm>
            <a:off x="2143108" y="564357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d. usuario</a:t>
            </a:r>
          </a:p>
        </p:txBody>
      </p:sp>
      <p:sp>
        <p:nvSpPr>
          <p:cNvPr id="58" name="57 Elipse"/>
          <p:cNvSpPr/>
          <p:nvPr/>
        </p:nvSpPr>
        <p:spPr>
          <a:xfrm>
            <a:off x="5143504" y="5643578"/>
            <a:ext cx="2000264" cy="10001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1. Gestionar Proveedores</a:t>
            </a:r>
            <a:endParaRPr lang="es-ES" dirty="0"/>
          </a:p>
        </p:txBody>
      </p:sp>
      <p:cxnSp>
        <p:nvCxnSpPr>
          <p:cNvPr id="59" name="58 Conector recto de flecha"/>
          <p:cNvCxnSpPr/>
          <p:nvPr/>
        </p:nvCxnSpPr>
        <p:spPr>
          <a:xfrm>
            <a:off x="7143768" y="6072206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7072330" y="564357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d. factura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Preguntas DFD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AR" sz="9600" dirty="0" smtClean="0"/>
              <a:t>?</a:t>
            </a:r>
            <a:endParaRPr lang="es-AR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Diccionario de Datos - Concepto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Es un listado ordenado alfabéticamente que describe todos los datos que administra el sistema (balanceo)</a:t>
            </a:r>
          </a:p>
          <a:p>
            <a:pPr lvl="1"/>
            <a:r>
              <a:rPr lang="es-ES" dirty="0" smtClean="0"/>
              <a:t>Flujos de Datos (Excepto Flujos Temporales)</a:t>
            </a:r>
          </a:p>
          <a:p>
            <a:pPr lvl="1"/>
            <a:r>
              <a:rPr lang="es-ES" dirty="0" smtClean="0"/>
              <a:t>Almacenamientos</a:t>
            </a:r>
          </a:p>
          <a:p>
            <a:r>
              <a:rPr lang="es-ES" dirty="0" smtClean="0"/>
              <a:t>Es una herramienta de Documentación y Comunicación</a:t>
            </a:r>
          </a:p>
          <a:p>
            <a:r>
              <a:rPr lang="es-ES" dirty="0" smtClean="0"/>
              <a:t>Elimina redundancias</a:t>
            </a:r>
          </a:p>
          <a:p>
            <a:r>
              <a:rPr lang="es-ES" dirty="0" smtClean="0"/>
              <a:t>Permite validar DFD</a:t>
            </a:r>
          </a:p>
          <a:p>
            <a:r>
              <a:rPr lang="es-ES" dirty="0" smtClean="0"/>
              <a:t>No es objetivo del DD la interacción con el usuario</a:t>
            </a:r>
          </a:p>
          <a:p>
            <a:pPr lvl="0"/>
            <a:r>
              <a:rPr lang="es-ES" dirty="0" smtClean="0"/>
              <a:t>Elemento de dato: Dato atómico</a:t>
            </a:r>
            <a:endParaRPr lang="es-AR" dirty="0" smtClean="0"/>
          </a:p>
          <a:p>
            <a:pPr lvl="0"/>
            <a:r>
              <a:rPr lang="es-ES" dirty="0" smtClean="0"/>
              <a:t>Estructura de dato: Conjunto de datos relacionados</a:t>
            </a:r>
            <a:endParaRPr lang="es-AR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Estructurado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 smtClean="0"/>
              <a:t>Ventajas</a:t>
            </a:r>
            <a:endParaRPr lang="es-AR" dirty="0" smtClean="0"/>
          </a:p>
          <a:p>
            <a:pPr lvl="0"/>
            <a:r>
              <a:rPr lang="es-ES" dirty="0" smtClean="0"/>
              <a:t>Mejora interacción con usuario y con el equipo de proyecto</a:t>
            </a:r>
            <a:endParaRPr lang="es-AR" dirty="0" smtClean="0"/>
          </a:p>
          <a:p>
            <a:pPr lvl="0"/>
            <a:r>
              <a:rPr lang="es-ES" dirty="0" smtClean="0"/>
              <a:t>Provee herramientas de </a:t>
            </a:r>
            <a:r>
              <a:rPr lang="es-ES" b="1" dirty="0" smtClean="0"/>
              <a:t>documentación</a:t>
            </a:r>
            <a:endParaRPr lang="es-AR" b="1" dirty="0" smtClean="0"/>
          </a:p>
          <a:p>
            <a:pPr lvl="0"/>
            <a:r>
              <a:rPr lang="es-ES" dirty="0" smtClean="0"/>
              <a:t>Permite </a:t>
            </a:r>
            <a:r>
              <a:rPr lang="es-ES" u="sng" dirty="0" smtClean="0"/>
              <a:t>refinar el modelo lógico</a:t>
            </a:r>
            <a:r>
              <a:rPr lang="es-ES" dirty="0" smtClean="0"/>
              <a:t> al mismo tiempo que se lo documenta</a:t>
            </a:r>
            <a:endParaRPr lang="es-AR" dirty="0" smtClean="0"/>
          </a:p>
          <a:p>
            <a:pPr lvl="0"/>
            <a:r>
              <a:rPr lang="es-ES" b="1" dirty="0" smtClean="0"/>
              <a:t>Niveles progresivos </a:t>
            </a:r>
            <a:r>
              <a:rPr lang="es-ES" dirty="0" smtClean="0"/>
              <a:t>de análisis, de diferente profundidad</a:t>
            </a:r>
          </a:p>
          <a:p>
            <a:pPr lvl="0"/>
            <a:r>
              <a:rPr lang="es-ES" u="sng" dirty="0" smtClean="0"/>
              <a:t>Abstracción de los aspectos físicos de la implementación</a:t>
            </a:r>
            <a:endParaRPr lang="es-AR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Diccionario de Datos - Simbología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523728"/>
                <a:gridCol w="2962672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Times New Roman"/>
                          <a:ea typeface="Times New Roman"/>
                        </a:rPr>
                        <a:t>Símbolo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 smtClean="0">
                          <a:latin typeface="Times New Roman"/>
                          <a:ea typeface="Times New Roman"/>
                        </a:rPr>
                        <a:t>Significado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Times New Roman"/>
                          <a:ea typeface="Times New Roman"/>
                        </a:rPr>
                        <a:t>Observaciones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 smtClean="0">
                          <a:latin typeface="Times New Roman"/>
                          <a:ea typeface="Times New Roman"/>
                        </a:rPr>
                        <a:t>=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Times New Roman"/>
                          <a:ea typeface="Times New Roman"/>
                        </a:rPr>
                        <a:t>Está compuesto de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>
                          <a:latin typeface="Times New Roman"/>
                          <a:ea typeface="Times New Roman"/>
                        </a:rPr>
                        <a:t>+</a:t>
                      </a:r>
                      <a:endParaRPr lang="es-AR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Times New Roman"/>
                          <a:ea typeface="Times New Roman"/>
                        </a:rPr>
                        <a:t>Y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 smtClean="0">
                          <a:latin typeface="Times New Roman"/>
                          <a:ea typeface="Times New Roman"/>
                        </a:rPr>
                        <a:t>[  |  ]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>
                          <a:latin typeface="Times New Roman"/>
                          <a:ea typeface="Times New Roman"/>
                        </a:rPr>
                        <a:t>Alternativas</a:t>
                      </a:r>
                      <a:endParaRPr lang="es-AR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Times New Roman"/>
                          <a:ea typeface="Times New Roman"/>
                        </a:rPr>
                        <a:t>Se separan con PIPE ( | )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Times New Roman"/>
                          <a:ea typeface="Times New Roman"/>
                        </a:rPr>
                        <a:t>Opcional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s-ES" sz="1800" b="1" dirty="0" smtClean="0">
                          <a:latin typeface="Times New Roman"/>
                          <a:ea typeface="Times New Roman"/>
                        </a:rPr>
                        <a:t>{  }</a:t>
                      </a:r>
                      <a:r>
                        <a:rPr lang="es-ES" sz="1800" b="1" dirty="0">
                          <a:latin typeface="Times New Roman"/>
                          <a:ea typeface="Times New Roman"/>
                        </a:rPr>
                        <a:t>m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>
                          <a:latin typeface="Times New Roman"/>
                          <a:ea typeface="Times New Roman"/>
                        </a:rPr>
                        <a:t>Iteración</a:t>
                      </a:r>
                      <a:endParaRPr lang="es-AR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>
                          <a:latin typeface="Times New Roman"/>
                          <a:ea typeface="Times New Roman"/>
                        </a:rPr>
                        <a:t>n y m: cotas para requisitos funcionales</a:t>
                      </a:r>
                      <a:endParaRPr lang="es-AR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Times New Roman"/>
                          <a:ea typeface="Times New Roman"/>
                        </a:rPr>
                        <a:t>@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 smtClean="0">
                          <a:latin typeface="Times New Roman"/>
                          <a:ea typeface="Times New Roman"/>
                        </a:rPr>
                        <a:t>Identificador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 smtClean="0">
                          <a:latin typeface="Times New Roman"/>
                          <a:ea typeface="Times New Roman"/>
                        </a:rPr>
                        <a:t>* *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 smtClean="0">
                          <a:latin typeface="Times New Roman"/>
                          <a:ea typeface="Times New Roman"/>
                        </a:rPr>
                        <a:t>Comentarios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800" b="1" dirty="0" smtClean="0">
                          <a:latin typeface="Times New Roman"/>
                          <a:ea typeface="Times New Roman"/>
                        </a:rPr>
                        <a:t>Uso:</a:t>
                      </a:r>
                      <a:r>
                        <a:rPr lang="es-AR" sz="1800" b="1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AR" sz="1800" b="1" dirty="0" smtClean="0">
                          <a:latin typeface="Times New Roman"/>
                          <a:ea typeface="Times New Roman"/>
                        </a:rPr>
                        <a:t>* Comentarios</a:t>
                      </a:r>
                      <a:r>
                        <a:rPr lang="es-AR" sz="1800" b="1" baseline="0" dirty="0" smtClean="0">
                          <a:latin typeface="Times New Roman"/>
                          <a:ea typeface="Times New Roman"/>
                        </a:rPr>
                        <a:t> acerca</a:t>
                      </a:r>
                      <a:r>
                        <a:rPr lang="es-AR" sz="1800" b="1" dirty="0" smtClean="0">
                          <a:latin typeface="Times New Roman"/>
                          <a:ea typeface="Times New Roman"/>
                        </a:rPr>
                        <a:t> de</a:t>
                      </a:r>
                      <a:r>
                        <a:rPr lang="es-AR" sz="1800" b="1" baseline="0" dirty="0" smtClean="0">
                          <a:latin typeface="Times New Roman"/>
                          <a:ea typeface="Times New Roman"/>
                        </a:rPr>
                        <a:t> la estructura de datos *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 smtClean="0">
                          <a:latin typeface="Times New Roman"/>
                          <a:ea typeface="Times New Roman"/>
                        </a:rPr>
                        <a:t>“ ”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 smtClean="0">
                          <a:latin typeface="Times New Roman"/>
                          <a:ea typeface="Times New Roman"/>
                        </a:rPr>
                        <a:t>Valor literal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800" b="1" dirty="0" smtClean="0">
                          <a:latin typeface="Times New Roman"/>
                          <a:ea typeface="Times New Roman"/>
                        </a:rPr>
                        <a:t>Ejemplo:</a:t>
                      </a:r>
                      <a:r>
                        <a:rPr lang="es-AR" sz="1800" b="1" baseline="0" dirty="0" smtClean="0">
                          <a:latin typeface="Times New Roman"/>
                          <a:ea typeface="Times New Roman"/>
                        </a:rPr>
                        <a:t> [ </a:t>
                      </a:r>
                      <a:r>
                        <a:rPr lang="es-AR" sz="1800" b="1" dirty="0" smtClean="0">
                          <a:latin typeface="Times New Roman"/>
                          <a:ea typeface="Times New Roman"/>
                        </a:rPr>
                        <a:t>“SI” | “NO” ]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Diccionario de Datos - Ejemplo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 smtClean="0"/>
              <a:t>d_Factura_OK</a:t>
            </a:r>
            <a:r>
              <a:rPr lang="es-ES" dirty="0" smtClean="0"/>
              <a:t> = @CODIGO_PROVEEDOR  + @LETRA + @NUMERO + FECHA_EMISION + {FECHA_VTO + IMPORTE} </a:t>
            </a:r>
            <a:br>
              <a:rPr lang="es-ES" dirty="0" smtClean="0"/>
            </a:br>
            <a:r>
              <a:rPr lang="es-ES" dirty="0" smtClean="0"/>
              <a:t>+ [“PENDIENTE” | “AUTORIZADA” | “CANCELADA”]</a:t>
            </a:r>
            <a:br>
              <a:rPr lang="es-ES" dirty="0" smtClean="0"/>
            </a:br>
            <a:r>
              <a:rPr lang="es-ES" dirty="0" smtClean="0"/>
              <a:t>* FECHA_VTO es mayor o igual a FECHA_EMISION *</a:t>
            </a:r>
          </a:p>
          <a:p>
            <a:r>
              <a:rPr lang="es-ES" dirty="0" err="1" smtClean="0"/>
              <a:t>d_nuevo_Proveedor</a:t>
            </a:r>
            <a:r>
              <a:rPr lang="es-ES" dirty="0" smtClean="0"/>
              <a:t> = RAZON_SOCIAL + DIRECCION + EMAIL</a:t>
            </a:r>
          </a:p>
          <a:p>
            <a:r>
              <a:rPr lang="es-ES" dirty="0" err="1" smtClean="0"/>
              <a:t>d_Proveedor</a:t>
            </a:r>
            <a:r>
              <a:rPr lang="es-ES" dirty="0" smtClean="0"/>
              <a:t> = @CODIGO + </a:t>
            </a:r>
            <a:r>
              <a:rPr lang="es-ES" dirty="0" err="1" smtClean="0"/>
              <a:t>d_nuevo_Proveedor</a:t>
            </a:r>
            <a:endParaRPr lang="es-AR" dirty="0" smtClean="0"/>
          </a:p>
          <a:p>
            <a:r>
              <a:rPr lang="es-ES" dirty="0" smtClean="0"/>
              <a:t>DIRECCION = CALLE + NUMERO + (PISO) + (DEPTO) + COD_POSTAL + PROVINCIA + PAIS</a:t>
            </a:r>
          </a:p>
          <a:p>
            <a:r>
              <a:rPr lang="es-ES" dirty="0" smtClean="0"/>
              <a:t>FACTURAS = </a:t>
            </a:r>
            <a:r>
              <a:rPr lang="es-ES" dirty="0" err="1" smtClean="0"/>
              <a:t>d_Factura_OK</a:t>
            </a:r>
            <a:r>
              <a:rPr lang="es-ES" dirty="0" smtClean="0"/>
              <a:t> </a:t>
            </a:r>
          </a:p>
          <a:p>
            <a:r>
              <a:rPr lang="es-ES" dirty="0" smtClean="0"/>
              <a:t>PROVEEDORES = </a:t>
            </a:r>
            <a:r>
              <a:rPr lang="es-ES" dirty="0" err="1" smtClean="0"/>
              <a:t>d_Proveedor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Preguntas DD</a:t>
            </a:r>
            <a:endParaRPr lang="es-AR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AR" sz="9600" dirty="0" smtClean="0"/>
              <a:t>?</a:t>
            </a:r>
            <a:endParaRPr lang="es-AR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Bibliografía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Análisis y Diseño de Sistemas (Kendall &amp; Kendall). </a:t>
            </a:r>
            <a:r>
              <a:rPr lang="es-AR" dirty="0" err="1" smtClean="0"/>
              <a:t>Caps</a:t>
            </a:r>
            <a:r>
              <a:rPr lang="es-AR" dirty="0" smtClean="0"/>
              <a:t> 7 (DFD), 8 (DD)</a:t>
            </a:r>
          </a:p>
          <a:p>
            <a:r>
              <a:rPr lang="es-AR" dirty="0" smtClean="0"/>
              <a:t>Análisis Estructurado Moderno (</a:t>
            </a:r>
            <a:r>
              <a:rPr lang="es-AR" dirty="0" err="1" smtClean="0"/>
              <a:t>Yourdon</a:t>
            </a:r>
            <a:r>
              <a:rPr lang="es-AR" dirty="0" smtClean="0"/>
              <a:t>). </a:t>
            </a:r>
            <a:r>
              <a:rPr lang="es-AR" dirty="0" err="1" smtClean="0"/>
              <a:t>Caps</a:t>
            </a:r>
            <a:r>
              <a:rPr lang="es-AR" dirty="0" smtClean="0"/>
              <a:t> 4, 9 (DFD), 10 (DD), 12, 14</a:t>
            </a:r>
          </a:p>
          <a:p>
            <a:r>
              <a:rPr lang="es-AR" dirty="0" smtClean="0"/>
              <a:t>Ingeniería de Software, Un Enfoque Práctico (</a:t>
            </a:r>
            <a:r>
              <a:rPr lang="es-AR" dirty="0" err="1" smtClean="0"/>
              <a:t>Pressman</a:t>
            </a:r>
            <a:r>
              <a:rPr lang="es-AR" dirty="0" smtClean="0"/>
              <a:t>). </a:t>
            </a:r>
            <a:r>
              <a:rPr lang="es-AR" dirty="0" err="1" smtClean="0"/>
              <a:t>Cap</a:t>
            </a:r>
            <a:r>
              <a:rPr lang="es-AR" dirty="0" smtClean="0"/>
              <a:t> 7</a:t>
            </a:r>
          </a:p>
          <a:p>
            <a:r>
              <a:rPr lang="es-AR" dirty="0" smtClean="0"/>
              <a:t>Ingeniería de Software (</a:t>
            </a:r>
            <a:r>
              <a:rPr lang="es-AR" dirty="0" err="1" smtClean="0"/>
              <a:t>Sommerville</a:t>
            </a:r>
            <a:r>
              <a:rPr lang="es-AR" dirty="0" smtClean="0"/>
              <a:t>). </a:t>
            </a:r>
            <a:r>
              <a:rPr lang="es-AR" dirty="0" err="1" smtClean="0"/>
              <a:t>Cap</a:t>
            </a:r>
            <a:r>
              <a:rPr lang="es-AR" dirty="0" smtClean="0"/>
              <a:t> 5</a:t>
            </a:r>
          </a:p>
          <a:p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- TP Grupal: DFD – DD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Agregar al DFD los </a:t>
            </a:r>
            <a:r>
              <a:rPr lang="es-AR" smtClean="0"/>
              <a:t>siguientes requisitos</a:t>
            </a:r>
            <a:endParaRPr lang="es-AR" dirty="0" smtClean="0"/>
          </a:p>
          <a:p>
            <a:pPr lvl="1"/>
            <a:r>
              <a:rPr lang="es-AR" dirty="0" smtClean="0"/>
              <a:t>Validar Facturas ingresadas contra datos de Orden de Compra e Informe de Recepción. En caso de que el control sea incorrecto se rechaza la factura y se informa al Proveedor</a:t>
            </a:r>
          </a:p>
          <a:p>
            <a:pPr lvl="1"/>
            <a:r>
              <a:rPr lang="es-AR" dirty="0" smtClean="0"/>
              <a:t>Para importes superiores a $10.000 la factura debe ser previamente autorizada por la Gerencia de Compras antes de pasar a Tesorería</a:t>
            </a:r>
          </a:p>
          <a:p>
            <a:pPr lvl="1"/>
            <a:r>
              <a:rPr lang="es-AR" dirty="0" smtClean="0"/>
              <a:t>Diccionario de Datos: Especificar:</a:t>
            </a:r>
          </a:p>
          <a:p>
            <a:pPr lvl="2"/>
            <a:r>
              <a:rPr lang="es-AR" dirty="0" smtClean="0"/>
              <a:t>5 flujos de datos</a:t>
            </a:r>
          </a:p>
          <a:p>
            <a:pPr lvl="2"/>
            <a:r>
              <a:rPr lang="es-AR" dirty="0" smtClean="0"/>
              <a:t>2 almacenamientos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DC – Diagrama de Contexto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Representa la abstracción de más alto nivel del Sistema</a:t>
            </a:r>
          </a:p>
          <a:p>
            <a:r>
              <a:rPr lang="es-AR" dirty="0" smtClean="0"/>
              <a:t>Se considera al Sistema como un único proceso, sin importar su estructura interna</a:t>
            </a:r>
          </a:p>
          <a:p>
            <a:r>
              <a:rPr lang="es-AR" dirty="0" smtClean="0"/>
              <a:t>Define las entidades externas con las que el Sistema interactúa, y sus entradas y salidas respectivas</a:t>
            </a:r>
          </a:p>
          <a:p>
            <a:r>
              <a:rPr lang="es-AR" dirty="0" smtClean="0"/>
              <a:t>También conocido como DFD nivel 0 (cero)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DC - Simbología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Entidad Externa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Representa el entorno del Sistema</a:t>
            </a:r>
          </a:p>
          <a:p>
            <a:pPr lvl="1"/>
            <a:r>
              <a:rPr lang="es-AR" dirty="0" smtClean="0"/>
              <a:t>Es el origen y/o destinatario lógico de la información del Sistema</a:t>
            </a:r>
          </a:p>
          <a:p>
            <a:pPr lvl="1"/>
            <a:r>
              <a:rPr lang="es-AR" dirty="0" smtClean="0"/>
              <a:t>Las Entidades Externas no se relacionan entre sí</a:t>
            </a:r>
          </a:p>
          <a:p>
            <a:pPr lvl="1"/>
            <a:r>
              <a:rPr lang="es-AR" dirty="0" smtClean="0"/>
              <a:t>Ejemplos de Entidad Externa:</a:t>
            </a:r>
          </a:p>
          <a:p>
            <a:pPr lvl="2"/>
            <a:r>
              <a:rPr lang="es-AR" dirty="0" smtClean="0"/>
              <a:t>Una organización externa. </a:t>
            </a:r>
            <a:r>
              <a:rPr lang="es-AR" dirty="0" err="1" smtClean="0"/>
              <a:t>Ej</a:t>
            </a:r>
            <a:r>
              <a:rPr lang="es-AR" dirty="0" smtClean="0"/>
              <a:t>: PROVEEDOR</a:t>
            </a:r>
          </a:p>
          <a:p>
            <a:pPr lvl="2"/>
            <a:r>
              <a:rPr lang="es-AR" dirty="0" smtClean="0"/>
              <a:t>Un área de la organización. </a:t>
            </a:r>
            <a:r>
              <a:rPr lang="es-AR" dirty="0" err="1" smtClean="0"/>
              <a:t>Ej</a:t>
            </a:r>
            <a:r>
              <a:rPr lang="es-AR" dirty="0" smtClean="0"/>
              <a:t>: COMPRAS</a:t>
            </a:r>
          </a:p>
          <a:p>
            <a:pPr lvl="2"/>
            <a:r>
              <a:rPr lang="es-AR" dirty="0" smtClean="0"/>
              <a:t>Un rol de la organización: </a:t>
            </a:r>
            <a:r>
              <a:rPr lang="es-AR" dirty="0" err="1" smtClean="0"/>
              <a:t>Ej</a:t>
            </a:r>
            <a:r>
              <a:rPr lang="es-AR" dirty="0" smtClean="0"/>
              <a:t>: JEFE DEPÓSITO</a:t>
            </a:r>
          </a:p>
          <a:p>
            <a:pPr lvl="2"/>
            <a:r>
              <a:rPr lang="es-AR" dirty="0" smtClean="0"/>
              <a:t>Otro Sistema. </a:t>
            </a:r>
            <a:r>
              <a:rPr lang="es-AR" dirty="0" err="1" smtClean="0"/>
              <a:t>Ej</a:t>
            </a:r>
            <a:r>
              <a:rPr lang="es-AR" dirty="0" smtClean="0"/>
              <a:t>: SISTEMA DE LIQUIDACIÓN DE SUELDOS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355976" y="1628800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PROVEEDOR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DC - Simbología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Sistema</a:t>
            </a:r>
          </a:p>
          <a:p>
            <a:pPr lvl="1"/>
            <a:r>
              <a:rPr lang="es-AR" dirty="0" smtClean="0"/>
              <a:t>Representa la funcionalidad completa del sistema</a:t>
            </a:r>
          </a:p>
        </p:txBody>
      </p:sp>
      <p:sp>
        <p:nvSpPr>
          <p:cNvPr id="4" name="3 Elipse"/>
          <p:cNvSpPr/>
          <p:nvPr/>
        </p:nvSpPr>
        <p:spPr>
          <a:xfrm>
            <a:off x="3059832" y="3068960"/>
            <a:ext cx="2808312" cy="2664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 smtClean="0"/>
              <a:t>SISTEMA DE PAGO A PROVEEDORES</a:t>
            </a:r>
            <a:endParaRPr lang="es-A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DC - Simbología</a:t>
            </a:r>
            <a:endParaRPr lang="es-AR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Flujo de Datos</a:t>
            </a:r>
          </a:p>
          <a:p>
            <a:pPr lvl="1"/>
            <a:r>
              <a:rPr lang="es-AR" dirty="0" smtClean="0"/>
              <a:t>Representa una relación de datos lógicos entre el entorno y el Sistema con abstracción del medio físico, y con sentido unidireccional</a:t>
            </a:r>
          </a:p>
          <a:p>
            <a:pPr lvl="1"/>
            <a:r>
              <a:rPr lang="es-AR" dirty="0" smtClean="0"/>
              <a:t>Pueden relacionar:</a:t>
            </a:r>
          </a:p>
          <a:p>
            <a:pPr lvl="2"/>
            <a:r>
              <a:rPr lang="es-AR" dirty="0" smtClean="0"/>
              <a:t>Origen: Entidad Externa </a:t>
            </a:r>
          </a:p>
          <a:p>
            <a:pPr lvl="3"/>
            <a:r>
              <a:rPr lang="es-AR" dirty="0" smtClean="0"/>
              <a:t>Destino: Sistema</a:t>
            </a:r>
          </a:p>
          <a:p>
            <a:pPr lvl="2"/>
            <a:r>
              <a:rPr lang="es-AR" dirty="0" smtClean="0"/>
              <a:t>Origen: Sistema</a:t>
            </a:r>
          </a:p>
          <a:p>
            <a:pPr lvl="3"/>
            <a:r>
              <a:rPr lang="es-AR" dirty="0" smtClean="0"/>
              <a:t>Destino: Entidad Externa</a:t>
            </a:r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3779912" y="1988840"/>
            <a:ext cx="33123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572000" y="1619508"/>
            <a:ext cx="172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datos de Cliente</a:t>
            </a:r>
            <a:endParaRPr lang="es-AR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DC - Ejemplo</a:t>
            </a:r>
            <a:endParaRPr lang="es-A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2133600"/>
            <a:ext cx="76009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DFD – Lista de Eventos - Concepto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 un listado jerárquico que determina las funciones o procesos que se utilizarán en el DFD</a:t>
            </a:r>
          </a:p>
          <a:p>
            <a:r>
              <a:rPr lang="es-AR" dirty="0" smtClean="0"/>
              <a:t>Cada proceso se identifica con un N°, el cual no implica el orden de ejecución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5994</TotalTime>
  <Words>1394</Words>
  <Application>Microsoft Office PowerPoint</Application>
  <PresentationFormat>Presentación en pantalla (4:3)</PresentationFormat>
  <Paragraphs>274</Paragraphs>
  <Slides>34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Tema de Office</vt:lpstr>
      <vt:lpstr>Análisis de Sistemas</vt:lpstr>
      <vt:lpstr>Análisis Estructurado Modelos - Enfoque Top-Down</vt:lpstr>
      <vt:lpstr>Análisis Estructurado</vt:lpstr>
      <vt:lpstr>DC – Diagrama de Contexto</vt:lpstr>
      <vt:lpstr>DC - Simbología</vt:lpstr>
      <vt:lpstr>DC - Simbología</vt:lpstr>
      <vt:lpstr>DC - Simbología</vt:lpstr>
      <vt:lpstr>DC - Ejemplo</vt:lpstr>
      <vt:lpstr>DFD – Lista de Eventos - Concepto</vt:lpstr>
      <vt:lpstr>DFD – Listado de Eventos - Ejemplo</vt:lpstr>
      <vt:lpstr>DFD – Diagrama de Flujo de Datos</vt:lpstr>
      <vt:lpstr>DFD - Simbología</vt:lpstr>
      <vt:lpstr>DFD - Simbología</vt:lpstr>
      <vt:lpstr>DFD - Simbología</vt:lpstr>
      <vt:lpstr>DFD - Simbología</vt:lpstr>
      <vt:lpstr>DFD - Simbología</vt:lpstr>
      <vt:lpstr>DFD - Simbología</vt:lpstr>
      <vt:lpstr>DFD - Simbología</vt:lpstr>
      <vt:lpstr>DFD - Simbología</vt:lpstr>
      <vt:lpstr>DFD Nivel 1 – Listado de Eventos</vt:lpstr>
      <vt:lpstr>DFD – Construcción</vt:lpstr>
      <vt:lpstr>DFD Nivel 1 - Ejemplo</vt:lpstr>
      <vt:lpstr>DFD Nivel 2 – Proceso 3</vt:lpstr>
      <vt:lpstr>DFD – Observaciones Generales</vt:lpstr>
      <vt:lpstr>DFD Nivel 2 - Completo</vt:lpstr>
      <vt:lpstr>DFD – Resumen Diagrama</vt:lpstr>
      <vt:lpstr>DFD – Resumen Diagrama</vt:lpstr>
      <vt:lpstr>Preguntas DFD</vt:lpstr>
      <vt:lpstr>Diccionario de Datos - Concepto</vt:lpstr>
      <vt:lpstr>Diccionario de Datos - Simbología</vt:lpstr>
      <vt:lpstr>Diccionario de Datos - Ejemplo</vt:lpstr>
      <vt:lpstr>Preguntas DD</vt:lpstr>
      <vt:lpstr>Bibliografía</vt:lpstr>
      <vt:lpstr>Ejercicio - TP Grupal: DFD – DD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Vida</dc:title>
  <dc:creator>schmidtdiego</dc:creator>
  <cp:lastModifiedBy>Diego Schmidt</cp:lastModifiedBy>
  <cp:revision>233</cp:revision>
  <dcterms:created xsi:type="dcterms:W3CDTF">2012-06-03T19:02:35Z</dcterms:created>
  <dcterms:modified xsi:type="dcterms:W3CDTF">2017-06-05T18:39:50Z</dcterms:modified>
</cp:coreProperties>
</file>