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988" autoAdjust="0"/>
  </p:normalViewPr>
  <p:slideViewPr>
    <p:cSldViewPr>
      <p:cViewPr>
        <p:scale>
          <a:sx n="72" d="100"/>
          <a:sy n="72" d="100"/>
        </p:scale>
        <p:origin x="-10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265F-CCA9-4E01-BA26-C9D15843FA8A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48CF-EDA4-484F-80AD-36D6D93BBFA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s-ES" dirty="0" smtClean="0"/>
              <a:t>Análisis de Sistemas</a:t>
            </a:r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71472" y="2428868"/>
            <a:ext cx="8201028" cy="1827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Tabla de Decisión</a:t>
            </a:r>
          </a:p>
        </p:txBody>
      </p:sp>
      <p:pic>
        <p:nvPicPr>
          <p:cNvPr id="6" name="5 Imagen" descr="ut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92" y="4503972"/>
            <a:ext cx="1938338" cy="1984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 Asignación de acciones a las reglas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500034" y="2714620"/>
          <a:ext cx="82296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7142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6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7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8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X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Depuración de reglas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757757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Eliminar casos imposibles</a:t>
            </a:r>
          </a:p>
          <a:p>
            <a:pPr>
              <a:buNone/>
            </a:pPr>
            <a:r>
              <a:rPr lang="es-ES" dirty="0" smtClean="0"/>
              <a:t>	Por ejemplo, S y S en dos condiciones mutuamente excluyentes.</a:t>
            </a:r>
          </a:p>
          <a:p>
            <a:pPr>
              <a:buNone/>
            </a:pPr>
            <a:endParaRPr lang="es-ES" dirty="0" smtClean="0"/>
          </a:p>
          <a:p>
            <a:r>
              <a:rPr lang="es-ES" b="1" dirty="0" smtClean="0"/>
              <a:t>Eliminar inconsistencias</a:t>
            </a:r>
            <a:r>
              <a:rPr lang="es-ES" dirty="0" smtClean="0"/>
              <a:t>:</a:t>
            </a:r>
          </a:p>
          <a:p>
            <a:pPr>
              <a:buNone/>
            </a:pPr>
            <a:r>
              <a:rPr lang="es-ES" dirty="0" smtClean="0"/>
              <a:t>Combinación de condiciones que no se pueden dar en la realidad. </a:t>
            </a:r>
          </a:p>
          <a:p>
            <a:pPr>
              <a:buNone/>
            </a:pPr>
            <a:endParaRPr lang="es-ES" dirty="0"/>
          </a:p>
          <a:p>
            <a:r>
              <a:rPr lang="es-ES" b="1" dirty="0" smtClean="0"/>
              <a:t>Eliminar redundancias</a:t>
            </a:r>
            <a:r>
              <a:rPr lang="es-ES" dirty="0" smtClean="0"/>
              <a:t>:</a:t>
            </a:r>
          </a:p>
          <a:p>
            <a:pPr>
              <a:buNone/>
            </a:pPr>
            <a:r>
              <a:rPr lang="es-ES" dirty="0" smtClean="0"/>
              <a:t>Fusionar reglas que cumplen:</a:t>
            </a:r>
          </a:p>
          <a:p>
            <a:pPr lvl="1"/>
            <a:r>
              <a:rPr lang="es-ES" dirty="0" smtClean="0"/>
              <a:t>Mismas acciones y</a:t>
            </a:r>
          </a:p>
          <a:p>
            <a:pPr lvl="1"/>
            <a:r>
              <a:rPr lang="es-ES" dirty="0" smtClean="0"/>
              <a:t>Mismos valores de las condiciones, menos uno.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3 Marcador de contenido"/>
          <p:cNvGraphicFramePr>
            <a:graphicFrameLocks/>
          </p:cNvGraphicFramePr>
          <p:nvPr/>
        </p:nvGraphicFramePr>
        <p:xfrm>
          <a:off x="428596" y="428604"/>
          <a:ext cx="82296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7142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6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7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8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3 Marcador de contenido"/>
          <p:cNvGraphicFramePr>
            <a:graphicFrameLocks/>
          </p:cNvGraphicFramePr>
          <p:nvPr/>
        </p:nvGraphicFramePr>
        <p:xfrm>
          <a:off x="431866" y="3501008"/>
          <a:ext cx="82296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7142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6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7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8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/>
                        <a:t>S</a:t>
                      </a:r>
                      <a:endParaRPr lang="es-ES" b="0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428596" y="357166"/>
          <a:ext cx="82296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7142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6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7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8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/>
                        <a:t>S</a:t>
                      </a:r>
                      <a:endParaRPr lang="es-ES" b="0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428596" y="3571876"/>
          <a:ext cx="71438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/>
                        <a:t>-</a:t>
                      </a:r>
                      <a:endParaRPr lang="es-ES" b="0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1142976" y="357166"/>
          <a:ext cx="71438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5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/>
                        <a:t>-</a:t>
                      </a:r>
                      <a:endParaRPr lang="es-ES" b="0" i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3 Marcador de contenido"/>
          <p:cNvGraphicFramePr>
            <a:graphicFrameLocks/>
          </p:cNvGraphicFramePr>
          <p:nvPr/>
        </p:nvGraphicFramePr>
        <p:xfrm>
          <a:off x="1142976" y="3571876"/>
          <a:ext cx="678661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smtClean="0"/>
                        <a:t>-</a:t>
                      </a:r>
                      <a:endParaRPr lang="es-ES" b="0" i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tabla de decisión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2792352"/>
          </a:xfrm>
        </p:spPr>
        <p:txBody>
          <a:bodyPr>
            <a:normAutofit/>
          </a:bodyPr>
          <a:lstStyle/>
          <a:p>
            <a:r>
              <a:rPr lang="es-ES" dirty="0" smtClean="0"/>
              <a:t>Binaria: </a:t>
            </a:r>
          </a:p>
          <a:p>
            <a:pPr lvl="1"/>
            <a:r>
              <a:rPr lang="es-ES" dirty="0" smtClean="0"/>
              <a:t>Valores de las condiciones: SI o NO.</a:t>
            </a:r>
          </a:p>
          <a:p>
            <a:pPr lvl="1"/>
            <a:endParaRPr lang="es-ES" dirty="0"/>
          </a:p>
          <a:p>
            <a:pPr marL="0" lvl="1" indent="0">
              <a:buNone/>
            </a:pPr>
            <a:r>
              <a:rPr lang="es-ES" dirty="0" smtClean="0"/>
              <a:t>Ejemplo: Medios de pago</a:t>
            </a:r>
          </a:p>
          <a:p>
            <a:pPr marL="0" lvl="1" indent="0">
              <a:buNone/>
            </a:pPr>
            <a:r>
              <a:rPr lang="es-ES" dirty="0" smtClean="0"/>
              <a:t>Efectivo, cheque, tarjeta de crédito, tarjeta de débito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00034" y="2571744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17334903"/>
              </p:ext>
            </p:extLst>
          </p:nvPr>
        </p:nvGraphicFramePr>
        <p:xfrm>
          <a:off x="690397" y="4437112"/>
          <a:ext cx="7848873" cy="1956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233"/>
                <a:gridCol w="534955"/>
                <a:gridCol w="534955"/>
                <a:gridCol w="534955"/>
                <a:gridCol w="534955"/>
                <a:gridCol w="534955"/>
                <a:gridCol w="534955"/>
                <a:gridCol w="534955"/>
                <a:gridCol w="534955"/>
              </a:tblGrid>
              <a:tr h="4767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76700">
                <a:tc>
                  <a:txBody>
                    <a:bodyPr/>
                    <a:lstStyle/>
                    <a:p>
                      <a:r>
                        <a:rPr lang="es-ES" sz="2400" b="0" dirty="0" smtClean="0"/>
                        <a:t>Paga</a:t>
                      </a:r>
                      <a:r>
                        <a:rPr lang="es-ES" sz="2400" b="0" baseline="0" dirty="0" smtClean="0"/>
                        <a:t> en efectivo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86760">
                <a:tc>
                  <a:txBody>
                    <a:bodyPr/>
                    <a:lstStyle/>
                    <a:p>
                      <a:r>
                        <a:rPr lang="es-ES" sz="2400" b="0" dirty="0" smtClean="0"/>
                        <a:t>Paga</a:t>
                      </a:r>
                      <a:r>
                        <a:rPr lang="es-ES" sz="2400" b="0" baseline="0" dirty="0" smtClean="0"/>
                        <a:t> con cheque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16596">
                <a:tc>
                  <a:txBody>
                    <a:bodyPr/>
                    <a:lstStyle/>
                    <a:p>
                      <a:r>
                        <a:rPr lang="es-ES" sz="2400" b="0" dirty="0" smtClean="0"/>
                        <a:t>Paga</a:t>
                      </a:r>
                      <a:r>
                        <a:rPr lang="es-ES" sz="2400" b="0" baseline="0" dirty="0" smtClean="0"/>
                        <a:t> con tarjeta de débito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s-E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tabla de decisión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Extendida: </a:t>
            </a:r>
          </a:p>
          <a:p>
            <a:pPr lvl="1">
              <a:defRPr/>
            </a:pPr>
            <a:r>
              <a:rPr lang="es-ES" dirty="0"/>
              <a:t>Condiciones pueden tomar diferentes valores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5154919"/>
              </p:ext>
            </p:extLst>
          </p:nvPr>
        </p:nvGraphicFramePr>
        <p:xfrm>
          <a:off x="1547664" y="2852936"/>
          <a:ext cx="564360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033"/>
                <a:gridCol w="657230"/>
                <a:gridCol w="657230"/>
                <a:gridCol w="989415"/>
                <a:gridCol w="928694"/>
              </a:tblGrid>
              <a:tr h="464347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1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2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3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4</a:t>
                      </a:r>
                      <a:endParaRPr lang="es-ES" sz="28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Medio</a:t>
                      </a:r>
                      <a:r>
                        <a:rPr lang="es-ES" sz="2800" baseline="0" dirty="0" smtClean="0"/>
                        <a:t> de pago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EF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CH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CRE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DEB</a:t>
                      </a:r>
                      <a:endParaRPr lang="es-E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1509383"/>
              </p:ext>
            </p:extLst>
          </p:nvPr>
        </p:nvGraphicFramePr>
        <p:xfrm>
          <a:off x="428596" y="4221088"/>
          <a:ext cx="8001057" cy="982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6"/>
                <a:gridCol w="1143008"/>
                <a:gridCol w="1285884"/>
                <a:gridCol w="1428760"/>
                <a:gridCol w="1143009"/>
              </a:tblGrid>
              <a:tr h="464347">
                <a:tc>
                  <a:txBody>
                    <a:bodyPr/>
                    <a:lstStyle/>
                    <a:p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1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2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3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4</a:t>
                      </a:r>
                      <a:endParaRPr lang="es-ES" sz="28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Antigüedad empleado</a:t>
                      </a:r>
                      <a:endParaRPr lang="es-E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5 años</a:t>
                      </a:r>
                      <a:endParaRPr lang="es-E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a 10 años</a:t>
                      </a:r>
                      <a:endParaRPr lang="es-E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 15 años</a:t>
                      </a:r>
                      <a:endParaRPr lang="es-E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15 años</a:t>
                      </a:r>
                      <a:endParaRPr lang="es-E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2 Marcador de contenido"/>
          <p:cNvSpPr txBox="1">
            <a:spLocks/>
          </p:cNvSpPr>
          <p:nvPr/>
        </p:nvSpPr>
        <p:spPr>
          <a:xfrm>
            <a:off x="251520" y="5589240"/>
            <a:ext cx="8715404" cy="119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s-E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Cantidad de reglas: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</a:t>
            </a:r>
            <a:r>
              <a:rPr lang="es-ES" sz="2800" noProof="0" dirty="0" smtClean="0"/>
              <a:t>1 </a:t>
            </a:r>
            <a:r>
              <a:rPr lang="es-ES" sz="2800" dirty="0" smtClean="0"/>
              <a:t>* N2 * N</a:t>
            </a:r>
            <a:r>
              <a:rPr lang="es-ES" sz="2800" dirty="0"/>
              <a:t>3</a:t>
            </a:r>
            <a:r>
              <a:rPr lang="es-ES" sz="2800" dirty="0" smtClean="0"/>
              <a:t> * … * </a:t>
            </a:r>
            <a:r>
              <a:rPr lang="es-ES" sz="2800" dirty="0" err="1" smtClean="0"/>
              <a:t>N</a:t>
            </a:r>
            <a:r>
              <a:rPr lang="es-ES" sz="2800" dirty="0" err="1"/>
              <a:t>m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" sz="2800" dirty="0"/>
              <a:t>(</a:t>
            </a:r>
            <a:r>
              <a:rPr lang="es-ES" sz="2800" dirty="0" err="1" smtClean="0"/>
              <a:t>N</a:t>
            </a:r>
            <a:r>
              <a:rPr lang="es-ES" sz="2800" dirty="0" err="1"/>
              <a:t>x</a:t>
            </a:r>
            <a:r>
              <a:rPr lang="es-ES" sz="2800" dirty="0" smtClean="0"/>
              <a:t>: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cantidad de valores posibles para condición)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88640"/>
            <a:ext cx="8229600" cy="1143000"/>
          </a:xfrm>
        </p:spPr>
        <p:txBody>
          <a:bodyPr/>
          <a:lstStyle/>
          <a:p>
            <a:r>
              <a:rPr lang="es-ES" dirty="0" smtClean="0"/>
              <a:t>Tablas Concatenadas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196752"/>
            <a:ext cx="1828784" cy="542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u="sng" dirty="0" smtClean="0"/>
              <a:t>Tabla 1</a:t>
            </a:r>
            <a:endParaRPr lang="es-ES" u="sng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7957191"/>
              </p:ext>
            </p:extLst>
          </p:nvPr>
        </p:nvGraphicFramePr>
        <p:xfrm>
          <a:off x="1331640" y="1706488"/>
          <a:ext cx="6072230" cy="186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192"/>
                <a:gridCol w="337346"/>
                <a:gridCol w="337346"/>
                <a:gridCol w="337346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Es cliente Black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Es cliente </a:t>
                      </a:r>
                      <a:r>
                        <a:rPr lang="es-ES" b="0" dirty="0" err="1" smtClean="0"/>
                        <a:t>Platinum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-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0234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Denegar entrada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Ir</a:t>
                      </a:r>
                      <a:r>
                        <a:rPr lang="es-ES" b="1" baseline="0" dirty="0" smtClean="0"/>
                        <a:t> a tabla 2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3571876"/>
            <a:ext cx="1900222" cy="542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Tabla 2</a:t>
            </a: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/>
        </p:nvGraphicFramePr>
        <p:xfrm>
          <a:off x="1357290" y="4143380"/>
          <a:ext cx="6072230" cy="247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866"/>
                <a:gridCol w="319591"/>
                <a:gridCol w="319591"/>
                <a:gridCol w="319591"/>
                <a:gridCol w="319591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1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4</a:t>
                      </a:r>
                      <a:endParaRPr lang="es-ES" b="0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Tiene auto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Consumición</a:t>
                      </a:r>
                      <a:r>
                        <a:rPr lang="es-ES" b="0" baseline="0" dirty="0" smtClean="0"/>
                        <a:t> &gt; $200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N</a:t>
                      </a:r>
                      <a:endParaRPr lang="es-ES" b="0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Ofrecer estacionamiento gratuito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Obsequiar vino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Permitir entrada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/>
                        <a:t>X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Tener en 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484784"/>
            <a:ext cx="8358246" cy="4752528"/>
          </a:xfrm>
        </p:spPr>
        <p:txBody>
          <a:bodyPr>
            <a:normAutofit lnSpcReduction="10000"/>
          </a:bodyPr>
          <a:lstStyle/>
          <a:p>
            <a:pPr lvl="1"/>
            <a:r>
              <a:rPr lang="es-ES" sz="3200" dirty="0" smtClean="0"/>
              <a:t>Controlar que no se haya </a:t>
            </a:r>
            <a:r>
              <a:rPr lang="es-ES" sz="3200" b="1" dirty="0" smtClean="0"/>
              <a:t>omitido</a:t>
            </a:r>
            <a:r>
              <a:rPr lang="es-ES" sz="3200" dirty="0" smtClean="0"/>
              <a:t> ninguna alternativa.</a:t>
            </a:r>
          </a:p>
          <a:p>
            <a:pPr lvl="1"/>
            <a:r>
              <a:rPr lang="es-ES" sz="3200" dirty="0" smtClean="0"/>
              <a:t>Controlar que se hayan cubierto </a:t>
            </a:r>
            <a:r>
              <a:rPr lang="es-ES" sz="3200" b="1" dirty="0" smtClean="0"/>
              <a:t>todas</a:t>
            </a:r>
            <a:r>
              <a:rPr lang="es-ES" sz="3200" dirty="0" smtClean="0"/>
              <a:t> las posibilidades.</a:t>
            </a:r>
          </a:p>
          <a:p>
            <a:pPr lvl="1"/>
            <a:r>
              <a:rPr lang="es-ES" sz="3200" dirty="0" smtClean="0"/>
              <a:t>Solucionar </a:t>
            </a:r>
            <a:r>
              <a:rPr lang="es-ES" sz="3200" b="1" dirty="0" smtClean="0"/>
              <a:t>ambigüedades </a:t>
            </a:r>
            <a:r>
              <a:rPr lang="es-ES" sz="3200" dirty="0" smtClean="0"/>
              <a:t>o</a:t>
            </a:r>
            <a:r>
              <a:rPr lang="es-ES" sz="3200" b="1" dirty="0" smtClean="0"/>
              <a:t> reglas contradictorias</a:t>
            </a:r>
            <a:r>
              <a:rPr lang="es-ES" sz="3200" dirty="0" smtClean="0"/>
              <a:t>: Dos reglas iguales hacen distintas acciones.</a:t>
            </a:r>
          </a:p>
          <a:p>
            <a:pPr lvl="1"/>
            <a:r>
              <a:rPr lang="es-ES" sz="3200" b="1" dirty="0" smtClean="0"/>
              <a:t>Tabla completa</a:t>
            </a:r>
            <a:r>
              <a:rPr lang="es-ES" sz="3200" dirty="0" smtClean="0"/>
              <a:t>: Sin reglas depuradas</a:t>
            </a:r>
          </a:p>
          <a:p>
            <a:pPr lvl="1"/>
            <a:r>
              <a:rPr lang="es-ES" sz="3200" b="1" dirty="0" smtClean="0"/>
              <a:t>Tabla compacta</a:t>
            </a:r>
            <a:r>
              <a:rPr lang="es-ES" sz="3200" dirty="0" smtClean="0"/>
              <a:t>: Todas las reglas depuradas.</a:t>
            </a:r>
            <a:endParaRPr lang="es-ES" sz="3200" b="1" dirty="0" smtClean="0"/>
          </a:p>
          <a:p>
            <a:pPr lvl="1"/>
            <a:endParaRPr lang="es-E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Otras técnicas relacionadas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Árbol de Decisión</a:t>
            </a:r>
          </a:p>
          <a:p>
            <a:pPr lvl="1"/>
            <a:r>
              <a:rPr lang="es-AR" dirty="0" smtClean="0"/>
              <a:t>Binario</a:t>
            </a:r>
          </a:p>
          <a:p>
            <a:pPr lvl="1"/>
            <a:r>
              <a:rPr lang="es-AR" dirty="0" smtClean="0"/>
              <a:t>Extendido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1712802"/>
          </a:xfrm>
        </p:spPr>
        <p:txBody>
          <a:bodyPr>
            <a:normAutofit/>
          </a:bodyPr>
          <a:lstStyle/>
          <a:p>
            <a:r>
              <a:rPr lang="es-ES" dirty="0" smtClean="0"/>
              <a:t>Proceso de evaluar distintas </a:t>
            </a:r>
            <a:r>
              <a:rPr lang="es-ES" b="1" dirty="0" smtClean="0"/>
              <a:t>alternativas</a:t>
            </a:r>
            <a:r>
              <a:rPr lang="es-ES" dirty="0" smtClean="0"/>
              <a:t> o cursos de acción y seleccionar uno de ellos por medio del análisis.</a:t>
            </a:r>
            <a:endParaRPr lang="es-ES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28596" y="32861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Tipos de Decisiones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00034" y="4643446"/>
            <a:ext cx="8229600" cy="118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3200" dirty="0" smtClean="0"/>
              <a:t>No Programadas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643182"/>
            <a:ext cx="7429520" cy="1500190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PREGUNTAS?</a:t>
            </a:r>
            <a:endParaRPr lang="es-ES" sz="5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Análisis y Diseño de Sistemas - Kendall y Kendall. </a:t>
            </a:r>
            <a:r>
              <a:rPr lang="es-AR" dirty="0" err="1" smtClean="0"/>
              <a:t>Cap</a:t>
            </a:r>
            <a:r>
              <a:rPr lang="es-AR" dirty="0" smtClean="0"/>
              <a:t> 9</a:t>
            </a:r>
          </a:p>
          <a:p>
            <a:r>
              <a:rPr lang="es-AR" dirty="0" smtClean="0"/>
              <a:t>Análisis Estructurado Moderno - Edward </a:t>
            </a:r>
            <a:r>
              <a:rPr lang="es-AR" dirty="0" err="1" smtClean="0"/>
              <a:t>Yourdon</a:t>
            </a:r>
            <a:r>
              <a:rPr lang="es-AR" dirty="0" smtClean="0"/>
              <a:t>. </a:t>
            </a:r>
            <a:r>
              <a:rPr lang="es-AR" dirty="0" err="1" smtClean="0"/>
              <a:t>Cap</a:t>
            </a:r>
            <a:r>
              <a:rPr lang="es-AR" dirty="0" smtClean="0"/>
              <a:t> 11</a:t>
            </a:r>
          </a:p>
          <a:p>
            <a:r>
              <a:rPr lang="es-AR" dirty="0" smtClean="0"/>
              <a:t>Ingeniería de Software: Un enfoque práctico - Roger </a:t>
            </a:r>
            <a:r>
              <a:rPr lang="es-AR" dirty="0" err="1" smtClean="0"/>
              <a:t>Pressman</a:t>
            </a:r>
            <a:r>
              <a:rPr lang="es-AR" dirty="0" smtClean="0"/>
              <a:t> . </a:t>
            </a:r>
            <a:r>
              <a:rPr lang="es-AR" dirty="0" err="1" smtClean="0"/>
              <a:t>Cap</a:t>
            </a:r>
            <a:r>
              <a:rPr lang="es-AR" smtClean="0"/>
              <a:t> 10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Tabla de Decisión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38982" y="1833994"/>
            <a:ext cx="8229600" cy="41872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Técnica de modelado para la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representación y documentación de las decisiones programadas, permitiendo</a:t>
            </a:r>
            <a:r>
              <a:rPr lang="es-ES" sz="3200" dirty="0" smtClean="0"/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Reducir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ambigüedad de la decisión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3200" baseline="0" dirty="0" smtClean="0"/>
              <a:t>Validar</a:t>
            </a:r>
            <a:r>
              <a:rPr lang="es-ES" sz="3200" dirty="0" smtClean="0"/>
              <a:t> distintas fuentes de relevamiento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Identificar aspectos no relevados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3200" dirty="0" smtClean="0"/>
              <a:t>Automatizar la toma de decisión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3200" dirty="0" smtClean="0"/>
              <a:t>Comunicar decisiones complejas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Representar procesos lógicos relevados.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Comunicación: 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214414" y="2500306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2 Marcador de contenido"/>
          <p:cNvSpPr txBox="1">
            <a:spLocks/>
          </p:cNvSpPr>
          <p:nvPr/>
        </p:nvSpPr>
        <p:spPr>
          <a:xfrm>
            <a:off x="2428860" y="2214554"/>
            <a:ext cx="514353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Requerimientos del sistema</a:t>
            </a:r>
          </a:p>
        </p:txBody>
      </p:sp>
      <p:sp>
        <p:nvSpPr>
          <p:cNvPr id="8" name="7 Elipse"/>
          <p:cNvSpPr/>
          <p:nvPr/>
        </p:nvSpPr>
        <p:spPr>
          <a:xfrm>
            <a:off x="1214414" y="4143380"/>
            <a:ext cx="1714512" cy="928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 o cliente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571868" y="4143380"/>
            <a:ext cx="1714512" cy="928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Analista</a:t>
            </a:r>
          </a:p>
        </p:txBody>
      </p:sp>
      <p:sp>
        <p:nvSpPr>
          <p:cNvPr id="10" name="9 Elipse"/>
          <p:cNvSpPr/>
          <p:nvPr/>
        </p:nvSpPr>
        <p:spPr>
          <a:xfrm>
            <a:off x="6429388" y="5214950"/>
            <a:ext cx="1714512" cy="928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Testers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6143636" y="3714752"/>
            <a:ext cx="2357454" cy="928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Programadores</a:t>
            </a:r>
            <a:endParaRPr lang="es-ES" dirty="0"/>
          </a:p>
        </p:txBody>
      </p:sp>
      <p:cxnSp>
        <p:nvCxnSpPr>
          <p:cNvPr id="22" name="21 Conector recto de flecha"/>
          <p:cNvCxnSpPr>
            <a:stCxn id="8" idx="6"/>
            <a:endCxn id="9" idx="2"/>
          </p:cNvCxnSpPr>
          <p:nvPr/>
        </p:nvCxnSpPr>
        <p:spPr>
          <a:xfrm>
            <a:off x="2928926" y="4607727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6"/>
            <a:endCxn id="11" idx="2"/>
          </p:cNvCxnSpPr>
          <p:nvPr/>
        </p:nvCxnSpPr>
        <p:spPr>
          <a:xfrm flipV="1">
            <a:off x="5286380" y="4179099"/>
            <a:ext cx="857256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9" idx="5"/>
            <a:endCxn id="10" idx="2"/>
          </p:cNvCxnSpPr>
          <p:nvPr/>
        </p:nvCxnSpPr>
        <p:spPr>
          <a:xfrm rot="16200000" flipH="1">
            <a:off x="5360728" y="4610636"/>
            <a:ext cx="743227" cy="13940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1" idx="4"/>
            <a:endCxn id="10" idx="0"/>
          </p:cNvCxnSpPr>
          <p:nvPr/>
        </p:nvCxnSpPr>
        <p:spPr>
          <a:xfrm rot="5400000">
            <a:off x="7018752" y="4911339"/>
            <a:ext cx="571504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Decisión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2071678"/>
          <a:ext cx="8229600" cy="3309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0"/>
                <a:gridCol w="4300510"/>
              </a:tblGrid>
              <a:tr h="471478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Reglas</a:t>
                      </a:r>
                      <a:endParaRPr lang="es-ES" sz="2400" dirty="0"/>
                    </a:p>
                  </a:txBody>
                  <a:tcPr/>
                </a:tc>
              </a:tr>
              <a:tr h="1419231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Condiciones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Valores</a:t>
                      </a:r>
                      <a:r>
                        <a:rPr lang="es-ES" sz="2400" baseline="0" dirty="0" smtClean="0"/>
                        <a:t> de las condiciones</a:t>
                      </a:r>
                      <a:endParaRPr lang="es-ES" sz="2400" dirty="0"/>
                    </a:p>
                  </a:txBody>
                  <a:tcPr/>
                </a:tc>
              </a:tr>
              <a:tr h="1419231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Acciones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Valores de las</a:t>
                      </a:r>
                      <a:r>
                        <a:rPr lang="es-ES" sz="2400" baseline="0" dirty="0" smtClean="0"/>
                        <a:t> acciones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43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Una </a:t>
            </a:r>
            <a:r>
              <a:rPr lang="es-ES" sz="2800" dirty="0"/>
              <a:t>organización establece montos de descuento a </a:t>
            </a:r>
            <a:r>
              <a:rPr lang="es-ES" sz="2800" dirty="0" smtClean="0"/>
              <a:t>sus clientes de la </a:t>
            </a:r>
            <a:r>
              <a:rPr lang="es-ES" sz="2800" smtClean="0"/>
              <a:t>siguiente forma: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/>
              <a:t>Si la factura es pagada dentro de los diez </a:t>
            </a:r>
            <a:r>
              <a:rPr lang="es-ES" sz="2800" dirty="0" smtClean="0"/>
              <a:t>días:</a:t>
            </a:r>
          </a:p>
          <a:p>
            <a:pPr lvl="1"/>
            <a:r>
              <a:rPr lang="es-ES" dirty="0" smtClean="0"/>
              <a:t>Si el monto de la factura es mayor a $100.000, le hace un 10% de descuento al total.</a:t>
            </a:r>
          </a:p>
          <a:p>
            <a:pPr lvl="1"/>
            <a:r>
              <a:rPr lang="es-ES" dirty="0" smtClean="0"/>
              <a:t>Si el monto de la factura es entre $50.000 y $100.000, le hace un 5% de descuento al total</a:t>
            </a:r>
          </a:p>
          <a:p>
            <a:pPr lvl="1">
              <a:buNone/>
            </a:pPr>
            <a:r>
              <a:rPr lang="es-ES" dirty="0" smtClean="0"/>
              <a:t>Si la factura no es pagada dentro de los diez días, se debe pagar el monto total de la factura.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Identificación de condiciones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>
              <a:buNone/>
            </a:pPr>
            <a:r>
              <a:rPr lang="es-ES" u="sng" dirty="0" smtClean="0"/>
              <a:t>Condiciones</a:t>
            </a:r>
            <a:r>
              <a:rPr lang="es-ES" dirty="0" smtClean="0"/>
              <a:t>: situaciones que pueden ocurrir.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500034" y="2786058"/>
          <a:ext cx="8229600" cy="3008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714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8577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Factura pagada dentro de los 10</a:t>
                      </a:r>
                      <a:r>
                        <a:rPr lang="es-ES" b="1" baseline="0" dirty="0" smtClean="0"/>
                        <a:t> días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Factura &gt; $100.000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Factura entre $50.000</a:t>
                      </a:r>
                      <a:r>
                        <a:rPr lang="es-ES" b="1" baseline="0" dirty="0" smtClean="0"/>
                        <a:t> y $100.000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41923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Identificación de acciones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125729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s-ES" b="1" u="sng" dirty="0" smtClean="0"/>
              <a:t>Acciones</a:t>
            </a:r>
            <a:r>
              <a:rPr lang="es-ES" dirty="0" smtClean="0"/>
              <a:t>: Distintos comportamientos esperados en función de los valores que tomen las condiciones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428596" y="3214687"/>
          <a:ext cx="8229600" cy="2814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1" dirty="0" smtClean="0"/>
                        <a:t>Realizar 10% de descuento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1" dirty="0" smtClean="0"/>
                        <a:t>Realizar 5% de descuento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Cobrar totalidad factura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Determinación de reglas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500034" y="2714620"/>
          <a:ext cx="8229600" cy="292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85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71420"/>
              </a:tblGrid>
              <a:tr h="32130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5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6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7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8</a:t>
                      </a:r>
                      <a:endParaRPr lang="es-ES" b="1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pagada dentro de los 10</a:t>
                      </a:r>
                      <a:r>
                        <a:rPr lang="es-ES" b="0" baseline="0" dirty="0" smtClean="0"/>
                        <a:t> días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</a:tr>
              <a:tr h="32130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&gt;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</a:tr>
              <a:tr h="47435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Factura entre $50.000</a:t>
                      </a:r>
                      <a:r>
                        <a:rPr lang="es-ES" b="0" baseline="0" dirty="0" smtClean="0"/>
                        <a:t> y $100.000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N</a:t>
                      </a:r>
                      <a:endParaRPr lang="es-ES" b="1" dirty="0"/>
                    </a:p>
                  </a:txBody>
                  <a:tcPr/>
                </a:tc>
              </a:tr>
              <a:tr h="46578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10%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57215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Realizar 5% de descuento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Cobrar totalidad factura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500034" y="1428737"/>
            <a:ext cx="8043890" cy="1071570"/>
          </a:xfrm>
        </p:spPr>
        <p:txBody>
          <a:bodyPr>
            <a:normAutofit/>
          </a:bodyPr>
          <a:lstStyle/>
          <a:p>
            <a:r>
              <a:rPr lang="es-ES" b="1" u="sng" dirty="0" smtClean="0"/>
              <a:t>Regla:</a:t>
            </a:r>
            <a:r>
              <a:rPr lang="es-ES" dirty="0" smtClean="0"/>
              <a:t> Combinación de condiciones que toman valores, y generan acciones.</a:t>
            </a:r>
            <a:endParaRPr lang="es-E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28596" y="5857892"/>
            <a:ext cx="871540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Cantidad de reglas: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2^N (N: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cantidad de condiciones)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1048</Words>
  <Application>Microsoft Office PowerPoint</Application>
  <PresentationFormat>Presentación en pantalla (4:3)</PresentationFormat>
  <Paragraphs>488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Análisis de Sistemas</vt:lpstr>
      <vt:lpstr>Decisión</vt:lpstr>
      <vt:lpstr>Diapositiva 3</vt:lpstr>
      <vt:lpstr>¿Para qué sirve?</vt:lpstr>
      <vt:lpstr>Tabla de Decisión</vt:lpstr>
      <vt:lpstr>Ejemplo</vt:lpstr>
      <vt:lpstr>1. Identificación de condiciones</vt:lpstr>
      <vt:lpstr>2. Identificación de acciones</vt:lpstr>
      <vt:lpstr>3. Determinación de reglas</vt:lpstr>
      <vt:lpstr>4. Asignación de acciones a las reglas</vt:lpstr>
      <vt:lpstr>5. Depuración de reglas</vt:lpstr>
      <vt:lpstr>Diapositiva 12</vt:lpstr>
      <vt:lpstr>Diapositiva 13</vt:lpstr>
      <vt:lpstr>Diapositiva 14</vt:lpstr>
      <vt:lpstr>Tipos de tabla de decisión</vt:lpstr>
      <vt:lpstr>Tipos de tabla de decisión</vt:lpstr>
      <vt:lpstr>Tablas Concatenadas</vt:lpstr>
      <vt:lpstr>Tener en cuenta</vt:lpstr>
      <vt:lpstr>Otras técnicas relacionadas</vt:lpstr>
      <vt:lpstr>PREGUNTAS?</vt:lpstr>
      <vt:lpstr>Bibliografía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Sistemas</dc:title>
  <dc:creator>Melanie</dc:creator>
  <cp:lastModifiedBy>Usuario de Windows</cp:lastModifiedBy>
  <cp:revision>44</cp:revision>
  <dcterms:created xsi:type="dcterms:W3CDTF">2015-04-28T00:24:15Z</dcterms:created>
  <dcterms:modified xsi:type="dcterms:W3CDTF">2018-05-04T11:47:58Z</dcterms:modified>
</cp:coreProperties>
</file>