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9" r:id="rId4"/>
    <p:sldId id="260" r:id="rId5"/>
    <p:sldId id="258" r:id="rId6"/>
    <p:sldId id="261" r:id="rId7"/>
    <p:sldId id="262" r:id="rId8"/>
    <p:sldId id="266" r:id="rId9"/>
    <p:sldId id="268" r:id="rId10"/>
    <p:sldId id="269" r:id="rId11"/>
    <p:sldId id="270" r:id="rId12"/>
    <p:sldId id="271" r:id="rId13"/>
    <p:sldId id="272" r:id="rId14"/>
    <p:sldId id="274" r:id="rId15"/>
    <p:sldId id="276" r:id="rId16"/>
    <p:sldId id="277" r:id="rId17"/>
    <p:sldId id="278" r:id="rId18"/>
    <p:sldId id="267" r:id="rId19"/>
    <p:sldId id="263" r:id="rId20"/>
    <p:sldId id="264" r:id="rId21"/>
    <p:sldId id="265" r:id="rId22"/>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1" autoAdjust="0"/>
    <p:restoredTop sz="94660"/>
  </p:normalViewPr>
  <p:slideViewPr>
    <p:cSldViewPr>
      <p:cViewPr varScale="1">
        <p:scale>
          <a:sx n="70" d="100"/>
          <a:sy n="70" d="100"/>
        </p:scale>
        <p:origin x="-110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Título"/>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04DC3C31-1C63-431A-8C41-644EFF28487F}" type="datetimeFigureOut">
              <a:rPr lang="es-AR" smtClean="0"/>
              <a:pPr/>
              <a:t>03/09/2013</a:t>
            </a:fld>
            <a:endParaRPr lang="es-AR"/>
          </a:p>
        </p:txBody>
      </p:sp>
      <p:sp>
        <p:nvSpPr>
          <p:cNvPr id="19" name="18 Marcador de pie de página"/>
          <p:cNvSpPr>
            <a:spLocks noGrp="1"/>
          </p:cNvSpPr>
          <p:nvPr>
            <p:ph type="ftr" sz="quarter" idx="11"/>
          </p:nvPr>
        </p:nvSpPr>
        <p:spPr/>
        <p:txBody>
          <a:bodyPr/>
          <a:lstStyle/>
          <a:p>
            <a:endParaRPr lang="es-AR"/>
          </a:p>
        </p:txBody>
      </p:sp>
      <p:sp>
        <p:nvSpPr>
          <p:cNvPr id="27" name="26 Marcador de número de diapositiva"/>
          <p:cNvSpPr>
            <a:spLocks noGrp="1"/>
          </p:cNvSpPr>
          <p:nvPr>
            <p:ph type="sldNum" sz="quarter" idx="12"/>
          </p:nvPr>
        </p:nvSpPr>
        <p:spPr/>
        <p:txBody>
          <a:bodyPr/>
          <a:lstStyle/>
          <a:p>
            <a:fld id="{88EE9A43-FA7F-4301-A42D-6724F38B90D6}" type="slidenum">
              <a:rPr lang="es-AR" smtClean="0"/>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4DC3C31-1C63-431A-8C41-644EFF28487F}" type="datetimeFigureOut">
              <a:rPr lang="es-AR" smtClean="0"/>
              <a:pPr/>
              <a:t>03/09/2013</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88EE9A43-FA7F-4301-A42D-6724F38B90D6}"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4DC3C31-1C63-431A-8C41-644EFF28487F}" type="datetimeFigureOut">
              <a:rPr lang="es-AR" smtClean="0"/>
              <a:pPr/>
              <a:t>03/09/2013</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88EE9A43-FA7F-4301-A42D-6724F38B90D6}"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4DC3C31-1C63-431A-8C41-644EFF28487F}" type="datetimeFigureOut">
              <a:rPr lang="es-AR" smtClean="0"/>
              <a:pPr/>
              <a:t>03/09/2013</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88EE9A43-FA7F-4301-A42D-6724F38B90D6}"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Título"/>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04DC3C31-1C63-431A-8C41-644EFF28487F}" type="datetimeFigureOut">
              <a:rPr lang="es-AR" smtClean="0"/>
              <a:pPr/>
              <a:t>03/09/2013</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88EE9A43-FA7F-4301-A42D-6724F38B90D6}" type="slidenum">
              <a:rPr lang="es-AR" smtClean="0"/>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04DC3C31-1C63-431A-8C41-644EFF28487F}" type="datetimeFigureOut">
              <a:rPr lang="es-AR" smtClean="0"/>
              <a:pPr/>
              <a:t>03/09/2013</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88EE9A43-FA7F-4301-A42D-6724F38B90D6}"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04DC3C31-1C63-431A-8C41-644EFF28487F}" type="datetimeFigureOut">
              <a:rPr lang="es-AR" smtClean="0"/>
              <a:pPr/>
              <a:t>03/09/2013</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88EE9A43-FA7F-4301-A42D-6724F38B90D6}"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320"/>
            <a:ext cx="7470648" cy="1143000"/>
          </a:xfrm>
        </p:spPr>
        <p:txBody>
          <a:bodyPr anchor="ctr"/>
          <a:lstStyle>
            <a:lvl1pPr algn="l">
              <a:defRPr sz="4600"/>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04DC3C31-1C63-431A-8C41-644EFF28487F}" type="datetimeFigureOut">
              <a:rPr lang="es-AR" smtClean="0"/>
              <a:pPr/>
              <a:t>03/09/2013</a:t>
            </a:fld>
            <a:endParaRPr lang="es-AR"/>
          </a:p>
        </p:txBody>
      </p:sp>
      <p:sp>
        <p:nvSpPr>
          <p:cNvPr id="8" name="7 Marcador de número de diapositiva"/>
          <p:cNvSpPr>
            <a:spLocks noGrp="1"/>
          </p:cNvSpPr>
          <p:nvPr>
            <p:ph type="sldNum" sz="quarter" idx="11"/>
          </p:nvPr>
        </p:nvSpPr>
        <p:spPr/>
        <p:txBody>
          <a:bodyPr/>
          <a:lstStyle/>
          <a:p>
            <a:fld id="{88EE9A43-FA7F-4301-A42D-6724F38B90D6}" type="slidenum">
              <a:rPr lang="es-AR" smtClean="0"/>
              <a:pPr/>
              <a:t>‹Nº›</a:t>
            </a:fld>
            <a:endParaRPr lang="es-AR"/>
          </a:p>
        </p:txBody>
      </p:sp>
      <p:sp>
        <p:nvSpPr>
          <p:cNvPr id="9" name="8 Marcador de pie de página"/>
          <p:cNvSpPr>
            <a:spLocks noGrp="1"/>
          </p:cNvSpPr>
          <p:nvPr>
            <p:ph type="ftr" sz="quarter" idx="12"/>
          </p:nvPr>
        </p:nvSpPr>
        <p:spPr/>
        <p:txBody>
          <a:bodyPr/>
          <a:lstStyle/>
          <a:p>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4DC3C31-1C63-431A-8C41-644EFF28487F}" type="datetimeFigureOut">
              <a:rPr lang="es-AR" smtClean="0"/>
              <a:pPr/>
              <a:t>03/09/2013</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88EE9A43-FA7F-4301-A42D-6724F38B90D6}"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04DC3C31-1C63-431A-8C41-644EFF28487F}" type="datetimeFigureOut">
              <a:rPr lang="es-AR" smtClean="0"/>
              <a:pPr/>
              <a:t>03/09/2013</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a:xfrm>
            <a:off x="8156448" y="6422064"/>
            <a:ext cx="762000" cy="365125"/>
          </a:xfrm>
        </p:spPr>
        <p:txBody>
          <a:bodyPr/>
          <a:lstStyle/>
          <a:p>
            <a:fld id="{88EE9A43-FA7F-4301-A42D-6724F38B90D6}" type="slidenum">
              <a:rPr lang="es-AR" smtClean="0"/>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457200" y="6422064"/>
            <a:ext cx="2133600" cy="365125"/>
          </a:xfrm>
        </p:spPr>
        <p:txBody>
          <a:bodyPr/>
          <a:lstStyle/>
          <a:p>
            <a:fld id="{04DC3C31-1C63-431A-8C41-644EFF28487F}" type="datetimeFigureOut">
              <a:rPr lang="es-AR" smtClean="0"/>
              <a:pPr/>
              <a:t>03/09/2013</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88EE9A43-FA7F-4301-A42D-6724F38B90D6}" type="slidenum">
              <a:rPr lang="es-AR" smtClean="0"/>
              <a:pPr/>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Forma libre"/>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Marcador de título"/>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04DC3C31-1C63-431A-8C41-644EFF28487F}" type="datetimeFigureOut">
              <a:rPr lang="es-AR" smtClean="0"/>
              <a:pPr/>
              <a:t>03/09/2013</a:t>
            </a:fld>
            <a:endParaRPr lang="es-AR"/>
          </a:p>
        </p:txBody>
      </p:sp>
      <p:sp>
        <p:nvSpPr>
          <p:cNvPr id="22" name="21 Marcador de pie de página"/>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s-AR"/>
          </a:p>
        </p:txBody>
      </p:sp>
      <p:sp>
        <p:nvSpPr>
          <p:cNvPr id="18" name="17 Marcador de número de diapositiva"/>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88EE9A43-FA7F-4301-A42D-6724F38B90D6}" type="slidenum">
              <a:rPr lang="es-AR" smtClean="0"/>
              <a:pPr/>
              <a:t>‹Nº›</a:t>
            </a:fld>
            <a:endParaRPr lang="es-AR"/>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s.wikipedia.org/wiki/Integridad" TargetMode="External"/><Relationship Id="rId2" Type="http://schemas.openxmlformats.org/officeDocument/2006/relationships/hyperlink" Target="http://es.wikipedia.org/wiki/Redundancia"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http://es.wikipedia.org/wiki/Informaci%C3%B3n" TargetMode="External"/><Relationship Id="rId3" Type="http://schemas.openxmlformats.org/officeDocument/2006/relationships/hyperlink" Target="http://es.wikipedia.org/wiki/Lenguajes_declarativos" TargetMode="External"/><Relationship Id="rId7" Type="http://schemas.openxmlformats.org/officeDocument/2006/relationships/hyperlink" Target="http://es.wikipedia.org/w/index.php?title=Consulta_(base_de_datos)&amp;action=edit&amp;redlink=1" TargetMode="External"/><Relationship Id="rId2" Type="http://schemas.openxmlformats.org/officeDocument/2006/relationships/hyperlink" Target="http://es.wikipedia.org/wiki/Idioma_ingl%C3%A9s" TargetMode="External"/><Relationship Id="rId1" Type="http://schemas.openxmlformats.org/officeDocument/2006/relationships/slideLayout" Target="../slideLayouts/slideLayout7.xml"/><Relationship Id="rId6" Type="http://schemas.openxmlformats.org/officeDocument/2006/relationships/hyperlink" Target="http://es.wikipedia.org/wiki/C%C3%A1lculo_relacional" TargetMode="External"/><Relationship Id="rId5" Type="http://schemas.openxmlformats.org/officeDocument/2006/relationships/hyperlink" Target="http://es.wikipedia.org/wiki/%C3%81lgebra_relacional" TargetMode="External"/><Relationship Id="rId4" Type="http://schemas.openxmlformats.org/officeDocument/2006/relationships/hyperlink" Target="http://es.wikipedia.org/wiki/Base_de_dato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es.wikipedia.org/wiki/PostgreSQL" TargetMode="External"/><Relationship Id="rId3" Type="http://schemas.openxmlformats.org/officeDocument/2006/relationships/hyperlink" Target="http://es.wikipedia.org/wiki/Microsoft" TargetMode="External"/><Relationship Id="rId7" Type="http://schemas.openxmlformats.org/officeDocument/2006/relationships/hyperlink" Target="http://es.wikipedia.org/wiki/Oracle" TargetMode="External"/><Relationship Id="rId2" Type="http://schemas.openxmlformats.org/officeDocument/2006/relationships/hyperlink" Target="http://es.wikipedia.org/wiki/Base_de_datos" TargetMode="External"/><Relationship Id="rId1" Type="http://schemas.openxmlformats.org/officeDocument/2006/relationships/slideLayout" Target="../slideLayouts/slideLayout7.xml"/><Relationship Id="rId6" Type="http://schemas.openxmlformats.org/officeDocument/2006/relationships/hyperlink" Target="http://es.wikipedia.org/wiki/Sistema_gestor_de_base_de_datos" TargetMode="External"/><Relationship Id="rId5" Type="http://schemas.openxmlformats.org/officeDocument/2006/relationships/hyperlink" Target="http://es.wikipedia.org/w/index.php?title=ANSI_SQL&amp;action=edit&amp;redlink=1" TargetMode="External"/><Relationship Id="rId10" Type="http://schemas.openxmlformats.org/officeDocument/2006/relationships/image" Target="../media/image2.jpeg"/><Relationship Id="rId4" Type="http://schemas.openxmlformats.org/officeDocument/2006/relationships/hyperlink" Target="http://es.wikipedia.org/wiki/T-SQL" TargetMode="External"/><Relationship Id="rId9" Type="http://schemas.openxmlformats.org/officeDocument/2006/relationships/hyperlink" Target="http://es.wikipedia.org/wiki/MySQL"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es.wikipedia.org/wiki/Cliente-servidor" TargetMode="External"/><Relationship Id="rId13" Type="http://schemas.openxmlformats.org/officeDocument/2006/relationships/hyperlink" Target="http://es.wikipedia.org/w/index.php?title=MSDE&amp;action=edit&amp;redlink=1" TargetMode="External"/><Relationship Id="rId18" Type="http://schemas.openxmlformats.org/officeDocument/2006/relationships/hyperlink" Target="http://es.wikipedia.org/w/index.php?title=Access_Data_Project&amp;action=edit&amp;redlink=1" TargetMode="External"/><Relationship Id="rId3" Type="http://schemas.openxmlformats.org/officeDocument/2006/relationships/hyperlink" Target="http://es.wikipedia.org/wiki/Procedimientos_almacenados" TargetMode="External"/><Relationship Id="rId21" Type="http://schemas.openxmlformats.org/officeDocument/2006/relationships/hyperlink" Target="http://es.wikipedia.org/wiki/SQLCMD" TargetMode="External"/><Relationship Id="rId7" Type="http://schemas.openxmlformats.org/officeDocument/2006/relationships/hyperlink" Target="http://es.wikipedia.org/wiki/DML" TargetMode="External"/><Relationship Id="rId12" Type="http://schemas.openxmlformats.org/officeDocument/2006/relationships/hyperlink" Target="http://es.wikipedia.org/wiki/Red_de_computadoras" TargetMode="External"/><Relationship Id="rId17" Type="http://schemas.openxmlformats.org/officeDocument/2006/relationships/hyperlink" Target="http://es.wikipedia.org/wiki/Microsoft_Access" TargetMode="External"/><Relationship Id="rId2" Type="http://schemas.openxmlformats.org/officeDocument/2006/relationships/hyperlink" Target="http://es.wikipedia.org/wiki/Transacci%C3%B3n" TargetMode="External"/><Relationship Id="rId16" Type="http://schemas.openxmlformats.org/officeDocument/2006/relationships/hyperlink" Target="http://es.wikipedia.org/wiki/Freeware" TargetMode="External"/><Relationship Id="rId20" Type="http://schemas.openxmlformats.org/officeDocument/2006/relationships/hyperlink" Target="http://es.wikipedia.org/wiki/Windows" TargetMode="External"/><Relationship Id="rId1" Type="http://schemas.openxmlformats.org/officeDocument/2006/relationships/slideLayout" Target="../slideLayouts/slideLayout7.xml"/><Relationship Id="rId6" Type="http://schemas.openxmlformats.org/officeDocument/2006/relationships/hyperlink" Target="http://es.wikipedia.org/wiki/DDL" TargetMode="External"/><Relationship Id="rId11" Type="http://schemas.openxmlformats.org/officeDocument/2006/relationships/hyperlink" Target="http://es.wikipedia.org/w/index.php?title=Cliente_(infor%C3%A1tica)&amp;action=edit&amp;redlink=1" TargetMode="External"/><Relationship Id="rId5" Type="http://schemas.openxmlformats.org/officeDocument/2006/relationships/hyperlink" Target="http://es.wikipedia.org/wiki/Comando_(inform%C3%A1tica)" TargetMode="External"/><Relationship Id="rId15" Type="http://schemas.openxmlformats.org/officeDocument/2006/relationships/hyperlink" Target="http://es.wikipedia.org/wiki/SQL_Express_Edition" TargetMode="External"/><Relationship Id="rId23" Type="http://schemas.openxmlformats.org/officeDocument/2006/relationships/hyperlink" Target="http://es.wikipedia.org/wiki/Sistemas_operativos" TargetMode="External"/><Relationship Id="rId10" Type="http://schemas.openxmlformats.org/officeDocument/2006/relationships/hyperlink" Target="http://es.wikipedia.org/wiki/Terminal_(inform%C3%A1tica)" TargetMode="External"/><Relationship Id="rId19" Type="http://schemas.openxmlformats.org/officeDocument/2006/relationships/hyperlink" Target="http://es.wikipedia.org/wiki/VBA" TargetMode="External"/><Relationship Id="rId4" Type="http://schemas.openxmlformats.org/officeDocument/2006/relationships/hyperlink" Target="http://es.wikipedia.org/wiki/Entorno_gr%C3%A1fico" TargetMode="External"/><Relationship Id="rId9" Type="http://schemas.openxmlformats.org/officeDocument/2006/relationships/hyperlink" Target="http://es.wikipedia.org/wiki/Servidor" TargetMode="External"/><Relationship Id="rId14" Type="http://schemas.openxmlformats.org/officeDocument/2006/relationships/hyperlink" Target="http://es.wikipedia.org/wiki/Base_de_datos" TargetMode="External"/><Relationship Id="rId22" Type="http://schemas.openxmlformats.org/officeDocument/2006/relationships/hyperlink" Target="http://es.wikipedia.org/wiki/.NET_de_Microsof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es.wikipedia.org/wiki/Electr%C3%B3nica" TargetMode="External"/><Relationship Id="rId2" Type="http://schemas.openxmlformats.org/officeDocument/2006/relationships/hyperlink" Target="http://es.wikipedia.org/wiki/Inform%C3%A1tica" TargetMode="External"/><Relationship Id="rId1" Type="http://schemas.openxmlformats.org/officeDocument/2006/relationships/slideLayout" Target="../slideLayouts/slideLayout2.xml"/><Relationship Id="rId5" Type="http://schemas.openxmlformats.org/officeDocument/2006/relationships/hyperlink" Target="http://es.wikipedia.org/wiki/Sistemas_gestores_de_bases_de_datos" TargetMode="External"/><Relationship Id="rId4" Type="http://schemas.openxmlformats.org/officeDocument/2006/relationships/hyperlink" Target="http://es.wikipedia.org/wiki/Programa_inform%C3%A1tico"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es.wikipedia.org/wiki/Campo_(base_de_datos)" TargetMode="External"/><Relationship Id="rId3" Type="http://schemas.openxmlformats.org/officeDocument/2006/relationships/hyperlink" Target="http://es.wikipedia.org/wiki/Edgar_Frank_Codd" TargetMode="External"/><Relationship Id="rId7" Type="http://schemas.openxmlformats.org/officeDocument/2006/relationships/hyperlink" Target="http://es.wikipedia.org/wiki/Registro_(base_de_datos)" TargetMode="External"/><Relationship Id="rId2" Type="http://schemas.openxmlformats.org/officeDocument/2006/relationships/hyperlink" Target="http://es.wikipedia.org/wiki/1970" TargetMode="External"/><Relationship Id="rId1" Type="http://schemas.openxmlformats.org/officeDocument/2006/relationships/slideLayout" Target="../slideLayouts/slideLayout2.xml"/><Relationship Id="rId6" Type="http://schemas.openxmlformats.org/officeDocument/2006/relationships/hyperlink" Target="http://es.wikipedia.org/wiki/Tupla" TargetMode="External"/><Relationship Id="rId11" Type="http://schemas.openxmlformats.org/officeDocument/2006/relationships/hyperlink" Target="http://es.wikipedia.org/wiki/DBase" TargetMode="External"/><Relationship Id="rId5" Type="http://schemas.openxmlformats.org/officeDocument/2006/relationships/hyperlink" Target="http://es.wikipedia.org/wiki/San_Jos%C3%A9_(California)" TargetMode="External"/><Relationship Id="rId10" Type="http://schemas.openxmlformats.org/officeDocument/2006/relationships/hyperlink" Target="http://es.wikipedia.org/wiki/Normalizaci%C3%B3n_de_una_base_de_datos" TargetMode="External"/><Relationship Id="rId4" Type="http://schemas.openxmlformats.org/officeDocument/2006/relationships/hyperlink" Target="http://es.wikipedia.org/wiki/IBM" TargetMode="External"/><Relationship Id="rId9" Type="http://schemas.openxmlformats.org/officeDocument/2006/relationships/hyperlink" Target="http://es.wikipedia.org/wiki/SQ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27584" y="476672"/>
            <a:ext cx="7772400" cy="1470025"/>
          </a:xfrm>
        </p:spPr>
        <p:txBody>
          <a:bodyPr>
            <a:normAutofit fontScale="90000"/>
          </a:bodyPr>
          <a:lstStyle/>
          <a:p>
            <a:pPr algn="ctr"/>
            <a:r>
              <a:rPr lang="es-AR" dirty="0" smtClean="0"/>
              <a:t>Programación Orientada a Objetos en capas</a:t>
            </a:r>
            <a:endParaRPr lang="es-AR" dirty="0"/>
          </a:p>
        </p:txBody>
      </p:sp>
      <p:pic>
        <p:nvPicPr>
          <p:cNvPr id="4" name="3 Imagen" descr="capaz.jpg"/>
          <p:cNvPicPr>
            <a:picLocks noChangeAspect="1"/>
          </p:cNvPicPr>
          <p:nvPr/>
        </p:nvPicPr>
        <p:blipFill>
          <a:blip r:embed="rId2" cstate="print"/>
          <a:stretch>
            <a:fillRect/>
          </a:stretch>
        </p:blipFill>
        <p:spPr>
          <a:xfrm>
            <a:off x="1835696" y="2060848"/>
            <a:ext cx="5761104" cy="398943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201813" y="188640"/>
            <a:ext cx="6133154" cy="800219"/>
          </a:xfrm>
          <a:prstGeom prst="rect">
            <a:avLst/>
          </a:prstGeom>
          <a:noFill/>
        </p:spPr>
        <p:txBody>
          <a:bodyPr wrap="none" rtlCol="0">
            <a:spAutoFit/>
          </a:bodyPr>
          <a:lstStyle/>
          <a:p>
            <a:pPr algn="ctr">
              <a:spcBef>
                <a:spcPct val="0"/>
              </a:spcBef>
            </a:pPr>
            <a:r>
              <a:rPr lang="es-AR" sz="4600" b="1" cap="all" dirty="0" err="1"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rPr>
              <a:t>NORMalizacion</a:t>
            </a:r>
            <a:r>
              <a:rPr lang="es-AR" sz="46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rPr>
              <a:t> de </a:t>
            </a:r>
            <a:r>
              <a:rPr lang="es-AR" sz="4600" b="1" cap="all" dirty="0" err="1"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rPr>
              <a:t>bd</a:t>
            </a:r>
            <a:endParaRPr lang="es-AR" sz="46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endParaRPr>
          </a:p>
        </p:txBody>
      </p:sp>
      <p:sp>
        <p:nvSpPr>
          <p:cNvPr id="1025" name="Rectangle 1"/>
          <p:cNvSpPr>
            <a:spLocks noChangeArrowheads="1"/>
          </p:cNvSpPr>
          <p:nvPr/>
        </p:nvSpPr>
        <p:spPr bwMode="auto">
          <a:xfrm>
            <a:off x="683568" y="1412776"/>
            <a:ext cx="7704856"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200000"/>
              </a:lnSpc>
              <a:spcBef>
                <a:spcPct val="0"/>
              </a:spcBef>
              <a:spcAft>
                <a:spcPct val="0"/>
              </a:spcAft>
              <a:buClrTx/>
              <a:buSzTx/>
              <a:buFontTx/>
              <a:buNone/>
              <a:tabLst>
                <a:tab pos="457200" algn="l"/>
              </a:tabLst>
            </a:pPr>
            <a:r>
              <a:rPr lang="es-AR" dirty="0" smtClean="0"/>
              <a:t>Definición: </a:t>
            </a:r>
            <a:r>
              <a:rPr lang="es-ES" dirty="0" smtClean="0"/>
              <a:t>Las bases de datos relacionales se normalizan para:</a:t>
            </a:r>
            <a:endParaRPr lang="es-AR" dirty="0" smtClean="0"/>
          </a:p>
          <a:p>
            <a:pPr marL="0" marR="0" lvl="0" indent="0" algn="l" defTabSz="914400" rtl="0" eaLnBrk="0" fontAlgn="base" latinLnBrk="0" hangingPunct="0">
              <a:lnSpc>
                <a:spcPct val="200000"/>
              </a:lnSpc>
              <a:spcBef>
                <a:spcPct val="0"/>
              </a:spcBef>
              <a:spcAft>
                <a:spcPct val="0"/>
              </a:spcAft>
              <a:buClrTx/>
              <a:buSzTx/>
              <a:buFontTx/>
              <a:buChar char="•"/>
              <a:tabLst>
                <a:tab pos="457200" algn="l"/>
              </a:tabLst>
            </a:pPr>
            <a:r>
              <a:rPr lang="es-ES" dirty="0" smtClean="0"/>
              <a:t>Evitar la </a:t>
            </a:r>
            <a:r>
              <a:rPr lang="es-ES" dirty="0" smtClean="0">
                <a:hlinkClick r:id="rId2" tooltip="Redundancia"/>
              </a:rPr>
              <a:t>redundancia</a:t>
            </a:r>
            <a:r>
              <a:rPr lang="es-ES" dirty="0" smtClean="0"/>
              <a:t> de los datos.</a:t>
            </a:r>
            <a:endParaRPr lang="es-AR" dirty="0" smtClean="0"/>
          </a:p>
          <a:p>
            <a:pPr marL="0" marR="0" lvl="0" indent="0" algn="l" defTabSz="914400" rtl="0" eaLnBrk="0" fontAlgn="base" latinLnBrk="0" hangingPunct="0">
              <a:lnSpc>
                <a:spcPct val="200000"/>
              </a:lnSpc>
              <a:spcBef>
                <a:spcPct val="0"/>
              </a:spcBef>
              <a:spcAft>
                <a:spcPct val="0"/>
              </a:spcAft>
              <a:buClrTx/>
              <a:buSzTx/>
              <a:buFontTx/>
              <a:buChar char="•"/>
              <a:tabLst>
                <a:tab pos="457200" algn="l"/>
              </a:tabLst>
            </a:pPr>
            <a:r>
              <a:rPr lang="es-ES" dirty="0" smtClean="0"/>
              <a:t>Evitar problemas de actualización de los datos en las tablas.</a:t>
            </a:r>
            <a:endParaRPr lang="es-AR" dirty="0" smtClean="0"/>
          </a:p>
          <a:p>
            <a:pPr marL="0" marR="0" lvl="0" indent="0" algn="l" defTabSz="914400" rtl="0" eaLnBrk="0" fontAlgn="base" latinLnBrk="0" hangingPunct="0">
              <a:lnSpc>
                <a:spcPct val="200000"/>
              </a:lnSpc>
              <a:spcBef>
                <a:spcPct val="0"/>
              </a:spcBef>
              <a:spcAft>
                <a:spcPct val="0"/>
              </a:spcAft>
              <a:buClrTx/>
              <a:buSzTx/>
              <a:buFontTx/>
              <a:buChar char="•"/>
              <a:tabLst>
                <a:tab pos="457200" algn="l"/>
              </a:tabLst>
            </a:pPr>
            <a:r>
              <a:rPr lang="es-ES" dirty="0" smtClean="0"/>
              <a:t>Proteger la </a:t>
            </a:r>
            <a:r>
              <a:rPr lang="es-ES" dirty="0" smtClean="0">
                <a:hlinkClick r:id="rId3" tooltip="Integridad"/>
              </a:rPr>
              <a:t>integridad</a:t>
            </a:r>
            <a:r>
              <a:rPr lang="es-ES" dirty="0" smtClean="0"/>
              <a:t> de los datos.</a:t>
            </a:r>
          </a:p>
          <a:p>
            <a:pPr lvl="1" eaLnBrk="0" fontAlgn="base" hangingPunct="0">
              <a:lnSpc>
                <a:spcPct val="200000"/>
              </a:lnSpc>
              <a:spcBef>
                <a:spcPct val="0"/>
              </a:spcBef>
              <a:spcAft>
                <a:spcPct val="0"/>
              </a:spcAft>
              <a:buFontTx/>
              <a:buChar char="•"/>
              <a:tabLst>
                <a:tab pos="457200" algn="l"/>
              </a:tabLst>
            </a:pPr>
            <a:r>
              <a:rPr lang="es-ES" i="1" dirty="0" smtClean="0">
                <a:solidFill>
                  <a:schemeClr val="accent2">
                    <a:lumMod val="60000"/>
                    <a:lumOff val="40000"/>
                  </a:schemeClr>
                </a:solidFill>
                <a:effectLst>
                  <a:outerShdw blurRad="38100" dist="38100" dir="2700000" algn="tl">
                    <a:srgbClr val="000000">
                      <a:alpha val="43137"/>
                    </a:srgbClr>
                  </a:outerShdw>
                </a:effectLst>
              </a:rPr>
              <a:t>Primera Forma Normal</a:t>
            </a:r>
          </a:p>
          <a:p>
            <a:pPr lvl="1" eaLnBrk="0" fontAlgn="base" hangingPunct="0">
              <a:lnSpc>
                <a:spcPct val="200000"/>
              </a:lnSpc>
              <a:spcBef>
                <a:spcPct val="0"/>
              </a:spcBef>
              <a:spcAft>
                <a:spcPct val="0"/>
              </a:spcAft>
              <a:buFontTx/>
              <a:buChar char="•"/>
              <a:tabLst>
                <a:tab pos="457200" algn="l"/>
              </a:tabLst>
            </a:pPr>
            <a:r>
              <a:rPr lang="es-ES" i="1" dirty="0" smtClean="0">
                <a:solidFill>
                  <a:schemeClr val="accent2">
                    <a:lumMod val="60000"/>
                    <a:lumOff val="40000"/>
                  </a:schemeClr>
                </a:solidFill>
                <a:effectLst>
                  <a:outerShdw blurRad="38100" dist="38100" dir="2700000" algn="tl">
                    <a:srgbClr val="000000">
                      <a:alpha val="43137"/>
                    </a:srgbClr>
                  </a:outerShdw>
                </a:effectLst>
              </a:rPr>
              <a:t>Segunda Forma Normal</a:t>
            </a:r>
          </a:p>
          <a:p>
            <a:pPr lvl="1" eaLnBrk="0" fontAlgn="base" hangingPunct="0">
              <a:lnSpc>
                <a:spcPct val="200000"/>
              </a:lnSpc>
              <a:spcBef>
                <a:spcPct val="0"/>
              </a:spcBef>
              <a:spcAft>
                <a:spcPct val="0"/>
              </a:spcAft>
              <a:buFontTx/>
              <a:buChar char="•"/>
              <a:tabLst>
                <a:tab pos="457200" algn="l"/>
              </a:tabLst>
            </a:pPr>
            <a:r>
              <a:rPr lang="es-ES" i="1" dirty="0" smtClean="0">
                <a:solidFill>
                  <a:schemeClr val="accent2">
                    <a:lumMod val="60000"/>
                    <a:lumOff val="40000"/>
                  </a:schemeClr>
                </a:solidFill>
                <a:effectLst>
                  <a:outerShdw blurRad="38100" dist="38100" dir="2700000" algn="tl">
                    <a:srgbClr val="000000">
                      <a:alpha val="43137"/>
                    </a:srgbClr>
                  </a:outerShdw>
                </a:effectLst>
              </a:rPr>
              <a:t>Tercera Forma Normal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467544" y="688622"/>
            <a:ext cx="7416824" cy="61247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tabLst>
                <a:tab pos="457200" algn="l"/>
              </a:tabLst>
            </a:pPr>
            <a:r>
              <a:rPr lang="es-ES" sz="1400" dirty="0" smtClean="0"/>
              <a:t>Cualquier relación normalizada esta en </a:t>
            </a:r>
            <a:r>
              <a:rPr lang="es-ES" sz="1400" dirty="0" smtClean="0">
                <a:solidFill>
                  <a:schemeClr val="accent2">
                    <a:lumMod val="60000"/>
                    <a:lumOff val="40000"/>
                  </a:schemeClr>
                </a:solidFill>
              </a:rPr>
              <a:t>PRIMERA FORMA NORMAL </a:t>
            </a:r>
            <a:r>
              <a:rPr lang="es-ES" sz="1400" dirty="0" smtClean="0"/>
              <a:t>si no contiene datos repetitivos.</a:t>
            </a:r>
            <a:endParaRPr lang="es-AR" sz="1400" dirty="0" smtClean="0"/>
          </a:p>
          <a:p>
            <a:pPr fontAlgn="base">
              <a:spcBef>
                <a:spcPct val="0"/>
              </a:spcBef>
              <a:spcAft>
                <a:spcPct val="0"/>
              </a:spcAft>
              <a:tabLst>
                <a:tab pos="457200" algn="l"/>
              </a:tabLst>
            </a:pPr>
            <a:r>
              <a:rPr lang="es-ES" sz="1400" dirty="0" smtClean="0">
                <a:solidFill>
                  <a:srgbClr val="FFC000"/>
                </a:solidFill>
              </a:rPr>
              <a:t>Regla Práctica</a:t>
            </a:r>
            <a:r>
              <a:rPr lang="es-ES" sz="1400" dirty="0" smtClean="0"/>
              <a:t>: Al aplicar 1FN deben producirse tantas estructuras como grupos repetitivos hubieren existido, más 1.</a:t>
            </a:r>
            <a:endParaRPr lang="es-AR" sz="1400" dirty="0" smtClean="0"/>
          </a:p>
          <a:p>
            <a:pPr fontAlgn="base">
              <a:spcBef>
                <a:spcPct val="0"/>
              </a:spcBef>
              <a:spcAft>
                <a:spcPct val="0"/>
              </a:spcAft>
              <a:tabLst>
                <a:tab pos="457200" algn="l"/>
              </a:tabLst>
            </a:pPr>
            <a:r>
              <a:rPr lang="es-ES" sz="1400" dirty="0" smtClean="0"/>
              <a:t>La clave de las estructuras logradas deben ser:</a:t>
            </a:r>
            <a:endParaRPr lang="es-AR" sz="1400" dirty="0" smtClean="0"/>
          </a:p>
          <a:p>
            <a:pPr fontAlgn="base">
              <a:spcBef>
                <a:spcPct val="0"/>
              </a:spcBef>
              <a:spcAft>
                <a:spcPct val="0"/>
              </a:spcAft>
              <a:tabLst>
                <a:tab pos="457200" algn="l"/>
              </a:tabLst>
            </a:pPr>
            <a:r>
              <a:rPr lang="es-ES" sz="1400" dirty="0" smtClean="0"/>
              <a:t>Una igual a la clave original.</a:t>
            </a:r>
            <a:endParaRPr lang="es-AR" sz="1400" dirty="0" smtClean="0"/>
          </a:p>
          <a:p>
            <a:pPr fontAlgn="base">
              <a:spcBef>
                <a:spcPct val="0"/>
              </a:spcBef>
              <a:spcAft>
                <a:spcPct val="0"/>
              </a:spcAft>
              <a:tabLst>
                <a:tab pos="457200" algn="l"/>
              </a:tabLst>
            </a:pPr>
            <a:r>
              <a:rPr lang="es-ES" sz="1400" dirty="0" smtClean="0"/>
              <a:t>Cada una de las otras formada por la clave de la estructura original más la clave del respectivo elemento repetitivo.</a:t>
            </a:r>
            <a:endParaRPr lang="es-AR" sz="1400" dirty="0" smtClean="0"/>
          </a:p>
          <a:p>
            <a:pPr fontAlgn="base">
              <a:spcBef>
                <a:spcPct val="0"/>
              </a:spcBef>
              <a:spcAft>
                <a:spcPct val="0"/>
              </a:spcAft>
              <a:tabLst>
                <a:tab pos="457200" algn="l"/>
              </a:tabLst>
            </a:pPr>
            <a:r>
              <a:rPr lang="es-ES" sz="1400" dirty="0" smtClean="0"/>
              <a:t>Ejemplo:</a:t>
            </a:r>
            <a:endParaRPr lang="es-AR" sz="1400" dirty="0" smtClean="0"/>
          </a:p>
          <a:p>
            <a:pPr fontAlgn="base">
              <a:spcBef>
                <a:spcPct val="0"/>
              </a:spcBef>
              <a:spcAft>
                <a:spcPct val="0"/>
              </a:spcAft>
              <a:tabLst>
                <a:tab pos="457200" algn="l"/>
              </a:tabLst>
            </a:pPr>
            <a:r>
              <a:rPr lang="es-ES" sz="1400" dirty="0" smtClean="0"/>
              <a:t>ALUMNO_DETALLE </a:t>
            </a:r>
            <a:endParaRPr lang="es-AR" sz="1400" dirty="0" smtClean="0"/>
          </a:p>
          <a:p>
            <a:pPr fontAlgn="base">
              <a:spcBef>
                <a:spcPct val="0"/>
              </a:spcBef>
              <a:spcAft>
                <a:spcPct val="0"/>
              </a:spcAft>
              <a:tabLst>
                <a:tab pos="457200" algn="l"/>
              </a:tabLst>
            </a:pPr>
            <a:r>
              <a:rPr lang="es-ES" sz="1400" dirty="0" err="1" smtClean="0"/>
              <a:t>Alumno_Nro</a:t>
            </a:r>
            <a:endParaRPr lang="es-AR" sz="1400" dirty="0" smtClean="0"/>
          </a:p>
          <a:p>
            <a:pPr fontAlgn="base">
              <a:spcBef>
                <a:spcPct val="0"/>
              </a:spcBef>
              <a:spcAft>
                <a:spcPct val="0"/>
              </a:spcAft>
              <a:tabLst>
                <a:tab pos="457200" algn="l"/>
              </a:tabLst>
            </a:pPr>
            <a:r>
              <a:rPr lang="es-ES" sz="1400" dirty="0" err="1" smtClean="0"/>
              <a:t>Alumno_Nombre</a:t>
            </a:r>
            <a:endParaRPr lang="es-AR" sz="1400" dirty="0" smtClean="0"/>
          </a:p>
          <a:p>
            <a:pPr fontAlgn="base">
              <a:spcBef>
                <a:spcPct val="0"/>
              </a:spcBef>
              <a:spcAft>
                <a:spcPct val="0"/>
              </a:spcAft>
              <a:tabLst>
                <a:tab pos="457200" algn="l"/>
              </a:tabLst>
            </a:pPr>
            <a:r>
              <a:rPr lang="es-ES" sz="1400" dirty="0" err="1" smtClean="0"/>
              <a:t>Alumno_Direccion</a:t>
            </a:r>
            <a:endParaRPr lang="es-AR" sz="1400" dirty="0" smtClean="0"/>
          </a:p>
          <a:p>
            <a:pPr fontAlgn="base">
              <a:spcBef>
                <a:spcPct val="0"/>
              </a:spcBef>
              <a:spcAft>
                <a:spcPct val="0"/>
              </a:spcAft>
              <a:tabLst>
                <a:tab pos="457200" algn="l"/>
              </a:tabLst>
            </a:pPr>
            <a:r>
              <a:rPr lang="es-ES" sz="1400" dirty="0" err="1" smtClean="0"/>
              <a:t>Alumno_Telefono</a:t>
            </a:r>
            <a:endParaRPr lang="es-AR" sz="1400" dirty="0" smtClean="0"/>
          </a:p>
          <a:p>
            <a:pPr fontAlgn="base">
              <a:spcBef>
                <a:spcPct val="0"/>
              </a:spcBef>
              <a:spcAft>
                <a:spcPct val="0"/>
              </a:spcAft>
              <a:tabLst>
                <a:tab pos="457200" algn="l"/>
              </a:tabLst>
            </a:pPr>
            <a:r>
              <a:rPr lang="es-ES" sz="1400" dirty="0" err="1" smtClean="0"/>
              <a:t>Materias_Aprobadas_Hist</a:t>
            </a:r>
            <a:endParaRPr lang="es-AR" sz="1400" dirty="0" smtClean="0"/>
          </a:p>
          <a:p>
            <a:pPr fontAlgn="base">
              <a:spcBef>
                <a:spcPct val="0"/>
              </a:spcBef>
              <a:spcAft>
                <a:spcPct val="0"/>
              </a:spcAft>
              <a:tabLst>
                <a:tab pos="457200" algn="l"/>
              </a:tabLst>
            </a:pPr>
            <a:r>
              <a:rPr lang="es-ES" sz="1400" dirty="0" err="1" smtClean="0"/>
              <a:t>Nombre_Mat</a:t>
            </a:r>
            <a:endParaRPr lang="es-AR" sz="1400" dirty="0" smtClean="0"/>
          </a:p>
          <a:p>
            <a:pPr fontAlgn="base">
              <a:spcBef>
                <a:spcPct val="0"/>
              </a:spcBef>
              <a:spcAft>
                <a:spcPct val="0"/>
              </a:spcAft>
              <a:tabLst>
                <a:tab pos="457200" algn="l"/>
              </a:tabLst>
            </a:pPr>
            <a:r>
              <a:rPr lang="es-ES" sz="1400" dirty="0" err="1" smtClean="0"/>
              <a:t>Fecha_Aprob</a:t>
            </a:r>
            <a:endParaRPr lang="es-AR" sz="1400" dirty="0" smtClean="0"/>
          </a:p>
          <a:p>
            <a:pPr fontAlgn="base">
              <a:spcBef>
                <a:spcPct val="0"/>
              </a:spcBef>
              <a:spcAft>
                <a:spcPct val="0"/>
              </a:spcAft>
              <a:tabLst>
                <a:tab pos="457200" algn="l"/>
              </a:tabLst>
            </a:pPr>
            <a:r>
              <a:rPr lang="es-ES" sz="1400" dirty="0" err="1" smtClean="0"/>
              <a:t>Nota_mat</a:t>
            </a:r>
            <a:endParaRPr lang="es-AR" sz="1400" dirty="0" smtClean="0"/>
          </a:p>
          <a:p>
            <a:pPr fontAlgn="base">
              <a:spcBef>
                <a:spcPct val="0"/>
              </a:spcBef>
              <a:spcAft>
                <a:spcPct val="0"/>
              </a:spcAft>
              <a:tabLst>
                <a:tab pos="457200" algn="l"/>
              </a:tabLst>
            </a:pPr>
            <a:r>
              <a:rPr lang="es-ES" sz="1400" dirty="0" smtClean="0"/>
              <a:t>ALUMNOS_DATOS                           </a:t>
            </a:r>
            <a:endParaRPr lang="es-AR" sz="1400" dirty="0" smtClean="0"/>
          </a:p>
          <a:p>
            <a:pPr fontAlgn="base">
              <a:spcBef>
                <a:spcPct val="0"/>
              </a:spcBef>
              <a:spcAft>
                <a:spcPct val="0"/>
              </a:spcAft>
              <a:tabLst>
                <a:tab pos="457200" algn="l"/>
              </a:tabLst>
            </a:pPr>
            <a:r>
              <a:rPr lang="es-ES" sz="1400" dirty="0" err="1" smtClean="0"/>
              <a:t>Alumno_Nro</a:t>
            </a:r>
            <a:endParaRPr lang="es-AR" sz="1400" dirty="0" smtClean="0"/>
          </a:p>
          <a:p>
            <a:pPr fontAlgn="base">
              <a:spcBef>
                <a:spcPct val="0"/>
              </a:spcBef>
              <a:spcAft>
                <a:spcPct val="0"/>
              </a:spcAft>
              <a:tabLst>
                <a:tab pos="457200" algn="l"/>
              </a:tabLst>
            </a:pPr>
            <a:r>
              <a:rPr lang="es-ES" sz="1400" dirty="0" err="1" smtClean="0"/>
              <a:t>Alumno_Nombre</a:t>
            </a:r>
            <a:endParaRPr lang="es-AR" sz="1400" dirty="0" smtClean="0"/>
          </a:p>
          <a:p>
            <a:pPr fontAlgn="base">
              <a:spcBef>
                <a:spcPct val="0"/>
              </a:spcBef>
              <a:spcAft>
                <a:spcPct val="0"/>
              </a:spcAft>
              <a:tabLst>
                <a:tab pos="457200" algn="l"/>
              </a:tabLst>
            </a:pPr>
            <a:r>
              <a:rPr lang="es-ES" sz="1400" dirty="0" err="1" smtClean="0"/>
              <a:t>Alumno_Direccion</a:t>
            </a:r>
            <a:endParaRPr lang="es-AR" sz="1400" dirty="0" smtClean="0"/>
          </a:p>
          <a:p>
            <a:pPr fontAlgn="base">
              <a:spcBef>
                <a:spcPct val="0"/>
              </a:spcBef>
              <a:spcAft>
                <a:spcPct val="0"/>
              </a:spcAft>
              <a:tabLst>
                <a:tab pos="457200" algn="l"/>
              </a:tabLst>
            </a:pPr>
            <a:r>
              <a:rPr lang="es-ES" sz="1400" dirty="0" err="1" smtClean="0"/>
              <a:t>Alumno_Telefono</a:t>
            </a:r>
            <a:endParaRPr lang="es-AR" sz="1400" dirty="0" smtClean="0"/>
          </a:p>
          <a:p>
            <a:pPr fontAlgn="base">
              <a:spcBef>
                <a:spcPct val="0"/>
              </a:spcBef>
              <a:spcAft>
                <a:spcPct val="0"/>
              </a:spcAft>
              <a:tabLst>
                <a:tab pos="457200" algn="l"/>
              </a:tabLst>
            </a:pPr>
            <a:r>
              <a:rPr lang="es-ES" sz="1400" dirty="0" smtClean="0"/>
              <a:t>MATERIAS_APROBADAS_HIST</a:t>
            </a:r>
            <a:endParaRPr lang="es-AR" sz="1400" dirty="0" smtClean="0"/>
          </a:p>
          <a:p>
            <a:pPr fontAlgn="base">
              <a:spcBef>
                <a:spcPct val="0"/>
              </a:spcBef>
              <a:spcAft>
                <a:spcPct val="0"/>
              </a:spcAft>
              <a:tabLst>
                <a:tab pos="457200" algn="l"/>
              </a:tabLst>
            </a:pPr>
            <a:r>
              <a:rPr lang="es-ES" sz="1400" dirty="0" err="1" smtClean="0"/>
              <a:t>Alumno_Nro</a:t>
            </a:r>
            <a:endParaRPr lang="es-AR" sz="1400" dirty="0" smtClean="0"/>
          </a:p>
          <a:p>
            <a:pPr fontAlgn="base">
              <a:spcBef>
                <a:spcPct val="0"/>
              </a:spcBef>
              <a:spcAft>
                <a:spcPct val="0"/>
              </a:spcAft>
              <a:tabLst>
                <a:tab pos="457200" algn="l"/>
              </a:tabLst>
            </a:pPr>
            <a:r>
              <a:rPr lang="es-ES" sz="1400" dirty="0" err="1" smtClean="0"/>
              <a:t>Nombre_Mat</a:t>
            </a:r>
            <a:endParaRPr lang="es-AR" sz="1400" dirty="0" smtClean="0"/>
          </a:p>
          <a:p>
            <a:pPr fontAlgn="base">
              <a:spcBef>
                <a:spcPct val="0"/>
              </a:spcBef>
              <a:spcAft>
                <a:spcPct val="0"/>
              </a:spcAft>
              <a:tabLst>
                <a:tab pos="457200" algn="l"/>
              </a:tabLst>
            </a:pPr>
            <a:r>
              <a:rPr lang="es-ES" sz="1400" dirty="0" err="1" smtClean="0"/>
              <a:t>Fecha_Aprob</a:t>
            </a:r>
            <a:endParaRPr lang="es-AR" sz="1400" dirty="0" smtClean="0"/>
          </a:p>
          <a:p>
            <a:pPr fontAlgn="base">
              <a:spcBef>
                <a:spcPct val="0"/>
              </a:spcBef>
              <a:spcAft>
                <a:spcPct val="0"/>
              </a:spcAft>
              <a:tabLst>
                <a:tab pos="457200" algn="l"/>
              </a:tabLst>
            </a:pPr>
            <a:r>
              <a:rPr lang="es-ES" sz="1400" dirty="0" err="1" smtClean="0"/>
              <a:t>Nota_mat</a:t>
            </a:r>
            <a:endParaRPr lang="es-ES" sz="1400" dirty="0" smtClean="0"/>
          </a:p>
        </p:txBody>
      </p:sp>
      <p:sp>
        <p:nvSpPr>
          <p:cNvPr id="3" name="2 CuadroTexto"/>
          <p:cNvSpPr txBox="1"/>
          <p:nvPr/>
        </p:nvSpPr>
        <p:spPr>
          <a:xfrm>
            <a:off x="857493" y="-5330"/>
            <a:ext cx="6821804" cy="800219"/>
          </a:xfrm>
          <a:prstGeom prst="rect">
            <a:avLst/>
          </a:prstGeom>
          <a:noFill/>
        </p:spPr>
        <p:txBody>
          <a:bodyPr wrap="none" rtlCol="0">
            <a:spAutoFit/>
          </a:bodyPr>
          <a:lstStyle/>
          <a:p>
            <a:pPr algn="ctr">
              <a:spcBef>
                <a:spcPct val="0"/>
              </a:spcBef>
            </a:pPr>
            <a:r>
              <a:rPr lang="es-AR" sz="46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rPr>
              <a:t>Primera forma normal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780837" y="-5330"/>
            <a:ext cx="6975116" cy="800219"/>
          </a:xfrm>
          <a:prstGeom prst="rect">
            <a:avLst/>
          </a:prstGeom>
          <a:noFill/>
        </p:spPr>
        <p:txBody>
          <a:bodyPr wrap="none" rtlCol="0">
            <a:spAutoFit/>
          </a:bodyPr>
          <a:lstStyle/>
          <a:p>
            <a:pPr algn="ctr">
              <a:spcBef>
                <a:spcPct val="0"/>
              </a:spcBef>
            </a:pPr>
            <a:r>
              <a:rPr lang="es-AR" sz="46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rPr>
              <a:t>segunda forma normal</a:t>
            </a:r>
          </a:p>
        </p:txBody>
      </p:sp>
      <p:sp>
        <p:nvSpPr>
          <p:cNvPr id="29697" name="Rectangle 1"/>
          <p:cNvSpPr>
            <a:spLocks noChangeArrowheads="1"/>
          </p:cNvSpPr>
          <p:nvPr/>
        </p:nvSpPr>
        <p:spPr bwMode="auto">
          <a:xfrm>
            <a:off x="251520" y="1197335"/>
            <a:ext cx="8640960" cy="39087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Una estructura de datos esta en 2FN cuando ninguno de sus datos NO CLAVES dependen solamente de una parte de la clave sino de toda ella.</a:t>
            </a:r>
            <a:endParaRPr kumimoji="0" lang="es-AR" sz="11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1" i="1"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Regla Práctica</a:t>
            </a:r>
            <a:r>
              <a:rPr kumimoji="0" lang="es-E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Al aplicar 2FN, las claves de las estructuras logradas deben ser:</a:t>
            </a:r>
            <a:endParaRPr kumimoji="0" lang="es-AR" sz="11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Una igual a la clave original.</a:t>
            </a:r>
            <a:endParaRPr kumimoji="0" lang="es-AR" sz="11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Cada una de las otras formada por parte de la clave de la estructura original.</a:t>
            </a:r>
            <a:endParaRPr kumimoji="0" lang="es-AR" sz="11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Ejemplo:</a:t>
            </a:r>
            <a:endParaRPr kumimoji="0" lang="es-AR"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LIBRO_PEDIDO</a:t>
            </a:r>
            <a:endParaRPr kumimoji="0" lang="es-AR" sz="105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Cli_id</a:t>
            </a:r>
            <a:endParaRPr kumimoji="0" lang="es-AR" sz="105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sng"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LibroPedido_Fecha</a:t>
            </a:r>
            <a:endParaRPr kumimoji="0" lang="es-AR" sz="105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sng"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LibroPedido_ISBN</a:t>
            </a:r>
            <a:endParaRPr kumimoji="0" lang="es-AR" sz="105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LibroPedido_Titulo</a:t>
            </a:r>
            <a:endParaRPr kumimoji="0" lang="es-AR" sz="105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LibroPedido_Autor</a:t>
            </a:r>
            <a:endParaRPr kumimoji="0" lang="es-AR" sz="105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LibroPedido_Cantidad</a:t>
            </a:r>
            <a:endParaRPr kumimoji="0" lang="es-AR" sz="105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LibroPedido_Precio</a:t>
            </a:r>
            <a:endParaRPr kumimoji="0" lang="es-AR" sz="105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LibroPedido_MontoTotal</a:t>
            </a:r>
            <a:endParaRPr kumimoji="0" lang="es-ES" sz="2000" b="0" i="0" u="none" strike="noStrike" cap="none" normalizeH="0" baseline="0" dirty="0" smtClean="0">
              <a:ln>
                <a:noFill/>
              </a:ln>
              <a:solidFill>
                <a:schemeClr val="tx1"/>
              </a:solidFill>
              <a:effectLst/>
              <a:latin typeface="Arial" pitchFamily="34" charset="0"/>
            </a:endParaRPr>
          </a:p>
        </p:txBody>
      </p:sp>
      <p:sp>
        <p:nvSpPr>
          <p:cNvPr id="29698" name="Rectangle 2"/>
          <p:cNvSpPr>
            <a:spLocks noChangeArrowheads="1"/>
          </p:cNvSpPr>
          <p:nvPr/>
        </p:nvSpPr>
        <p:spPr bwMode="auto">
          <a:xfrm>
            <a:off x="4355976" y="2924944"/>
            <a:ext cx="2246128" cy="280076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LIBRO_PEDIDO</a:t>
            </a:r>
            <a:endParaRPr kumimoji="0" lang="es-AR" sz="105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sng"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Cli_id</a:t>
            </a:r>
            <a:endParaRPr kumimoji="0" lang="es-AR" sz="105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sng"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Pedido_Fecha</a:t>
            </a:r>
            <a:endParaRPr kumimoji="0" lang="es-AR" sz="105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sng"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Pedido_ISBN</a:t>
            </a:r>
            <a:endParaRPr kumimoji="0" lang="es-AR" sz="105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Pedido_Cantidad</a:t>
            </a:r>
            <a:endParaRPr kumimoji="0" lang="es-AR" sz="105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strike="sng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LibroPedido_MontoTotal</a:t>
            </a:r>
            <a:endParaRPr kumimoji="0" lang="es-AR" sz="1050" b="0" i="0" strike="sng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LIBRO</a:t>
            </a:r>
            <a:endParaRPr kumimoji="0" lang="es-AR" sz="105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sng"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Libro_ISBN</a:t>
            </a:r>
            <a:endParaRPr kumimoji="0" lang="es-AR" sz="105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Libro_titulo</a:t>
            </a:r>
            <a:endParaRPr kumimoji="0" lang="es-AR" sz="105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Libro_Autor</a:t>
            </a:r>
            <a:endParaRPr kumimoji="0" lang="es-AR" sz="105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Libro_Precio</a:t>
            </a:r>
            <a:endParaRPr kumimoji="0" lang="es-ES" sz="2400" b="0" i="0" strike="noStrike" cap="none" normalizeH="0" baseline="0" dirty="0" smtClean="0">
              <a:ln>
                <a:noFill/>
              </a:ln>
              <a:solidFill>
                <a:schemeClr val="tx1"/>
              </a:solidFill>
              <a:effectLst/>
              <a:latin typeface="Arial" pitchFamily="34" charset="0"/>
            </a:endParaRPr>
          </a:p>
        </p:txBody>
      </p:sp>
      <p:sp>
        <p:nvSpPr>
          <p:cNvPr id="7" name="6 Flecha derecha"/>
          <p:cNvSpPr/>
          <p:nvPr/>
        </p:nvSpPr>
        <p:spPr>
          <a:xfrm>
            <a:off x="2771800" y="3717032"/>
            <a:ext cx="129614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862688" y="-5330"/>
            <a:ext cx="6811416" cy="800219"/>
          </a:xfrm>
          <a:prstGeom prst="rect">
            <a:avLst/>
          </a:prstGeom>
          <a:noFill/>
        </p:spPr>
        <p:txBody>
          <a:bodyPr wrap="none" rtlCol="0">
            <a:spAutoFit/>
          </a:bodyPr>
          <a:lstStyle/>
          <a:p>
            <a:pPr algn="ctr">
              <a:spcBef>
                <a:spcPct val="0"/>
              </a:spcBef>
            </a:pPr>
            <a:r>
              <a:rPr lang="es-AR" sz="46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rPr>
              <a:t>tercera forma normal</a:t>
            </a:r>
          </a:p>
        </p:txBody>
      </p:sp>
      <p:sp>
        <p:nvSpPr>
          <p:cNvPr id="28673" name="Rectangle 1"/>
          <p:cNvSpPr>
            <a:spLocks noChangeArrowheads="1"/>
          </p:cNvSpPr>
          <p:nvPr/>
        </p:nvSpPr>
        <p:spPr bwMode="auto">
          <a:xfrm>
            <a:off x="179513" y="770221"/>
            <a:ext cx="8964488"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Una relación normalizada está en 3FN si:</a:t>
            </a:r>
            <a:endParaRPr kumimoji="0" lang="es-AR" sz="11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Todos los dominios NO CLAVE son funciones totalmente dependiente de la clave principal </a:t>
            </a:r>
            <a:endParaRPr kumimoji="0" lang="es-AR" sz="11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Ningún dominio NO CLAVE es función dependiente de cualquier otro dominio NO CLAVE.</a:t>
            </a:r>
            <a:endParaRPr kumimoji="0" lang="es-AR" sz="11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Se debe verificar cada uno de los dominios NO CLAVES para ver si son independientes de cada unos de los otros dominios NO CLAVES y suprimir cualquier dependencia.</a:t>
            </a:r>
            <a:endParaRPr kumimoji="0" lang="es-AR" sz="11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1" i="1"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Regla Práctica</a:t>
            </a:r>
            <a:r>
              <a:rPr kumimoji="0" lang="es-E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Las claves de las estructuras logradas deben ser:</a:t>
            </a:r>
            <a:endParaRPr kumimoji="0" lang="es-AR" sz="11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Una igual a la clave original.</a:t>
            </a:r>
            <a:endParaRPr kumimoji="0" lang="es-AR" sz="11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Cada una de las formadas por datos que en la estructura original NO formaban parte de la clave.</a:t>
            </a:r>
            <a:endParaRPr kumimoji="0" lang="es-ES" sz="2800" b="0" i="0" u="none" strike="noStrike" cap="none" normalizeH="0" baseline="0" dirty="0" smtClean="0">
              <a:ln>
                <a:noFill/>
              </a:ln>
              <a:solidFill>
                <a:schemeClr val="tx1"/>
              </a:solidFill>
              <a:effectLst/>
              <a:latin typeface="Arial" pitchFamily="34" charset="0"/>
            </a:endParaRPr>
          </a:p>
        </p:txBody>
      </p:sp>
      <p:sp>
        <p:nvSpPr>
          <p:cNvPr id="28674" name="Rectangle 2"/>
          <p:cNvSpPr>
            <a:spLocks noChangeArrowheads="1"/>
          </p:cNvSpPr>
          <p:nvPr/>
        </p:nvSpPr>
        <p:spPr bwMode="auto">
          <a:xfrm>
            <a:off x="539552" y="3789040"/>
            <a:ext cx="1887568" cy="184665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Empleados</a:t>
            </a:r>
            <a:endParaRPr kumimoji="0" lang="es-AR" sz="105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sng"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Empleado_Id</a:t>
            </a:r>
            <a:endParaRPr kumimoji="0" lang="es-AR" sz="105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Empleado_Apellido</a:t>
            </a:r>
            <a:endParaRPr kumimoji="0" lang="es-AR" sz="105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Empleado_Nombres</a:t>
            </a:r>
            <a:endParaRPr kumimoji="0" lang="es-AR" sz="105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Empleado_Sueldo</a:t>
            </a:r>
            <a:endParaRPr kumimoji="0" lang="es-AR" sz="105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Empleado_CodDep</a:t>
            </a:r>
            <a:endParaRPr kumimoji="0" lang="es-AR" sz="105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Empleado_NomDep</a:t>
            </a:r>
            <a:endParaRPr kumimoji="0" lang="es-ES" sz="2400" b="0" i="0" strike="noStrike" cap="none" normalizeH="0" baseline="0" dirty="0" smtClean="0">
              <a:ln>
                <a:noFill/>
              </a:ln>
              <a:solidFill>
                <a:schemeClr val="tx1"/>
              </a:solidFill>
              <a:effectLst/>
              <a:latin typeface="Arial" pitchFamily="34" charset="0"/>
            </a:endParaRPr>
          </a:p>
        </p:txBody>
      </p:sp>
      <p:sp>
        <p:nvSpPr>
          <p:cNvPr id="6" name="5 Flecha derecha"/>
          <p:cNvSpPr/>
          <p:nvPr/>
        </p:nvSpPr>
        <p:spPr>
          <a:xfrm>
            <a:off x="2915816" y="4437112"/>
            <a:ext cx="129614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8676" name="Rectangle 4"/>
          <p:cNvSpPr>
            <a:spLocks noChangeArrowheads="1"/>
          </p:cNvSpPr>
          <p:nvPr/>
        </p:nvSpPr>
        <p:spPr bwMode="auto">
          <a:xfrm>
            <a:off x="4788024" y="3212976"/>
            <a:ext cx="1887568" cy="156966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1" i="0" u="sng"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Empleados_Datos</a:t>
            </a:r>
            <a:endParaRPr kumimoji="0" lang="es-AR" sz="105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sng"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Empleado_Id</a:t>
            </a:r>
            <a:endParaRPr kumimoji="0" lang="es-AR" sz="105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Empleado_Apellido</a:t>
            </a:r>
            <a:endParaRPr kumimoji="0" lang="es-AR" sz="105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Empleado_Nombres</a:t>
            </a:r>
            <a:endParaRPr kumimoji="0" lang="es-AR" sz="105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Empleado_Sueldo</a:t>
            </a:r>
            <a:endParaRPr kumimoji="0" lang="es-AR" sz="105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Empleado_CodDep</a:t>
            </a:r>
            <a:endParaRPr kumimoji="0" lang="es-ES" sz="2400" b="0" i="0" strike="noStrike" cap="none" normalizeH="0" baseline="0" dirty="0" smtClean="0">
              <a:ln>
                <a:noFill/>
              </a:ln>
              <a:solidFill>
                <a:schemeClr val="tx1"/>
              </a:solidFill>
              <a:effectLst/>
              <a:latin typeface="Arial" pitchFamily="34" charset="0"/>
            </a:endParaRPr>
          </a:p>
        </p:txBody>
      </p:sp>
      <p:sp>
        <p:nvSpPr>
          <p:cNvPr id="28677" name="Rectangle 5"/>
          <p:cNvSpPr>
            <a:spLocks noChangeArrowheads="1"/>
          </p:cNvSpPr>
          <p:nvPr/>
        </p:nvSpPr>
        <p:spPr bwMode="auto">
          <a:xfrm>
            <a:off x="4860032" y="5301208"/>
            <a:ext cx="2546403"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1" i="0" u="sng"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Empleados_Departamentos</a:t>
            </a:r>
            <a:endParaRPr kumimoji="0" lang="es-AR" sz="105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sng"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EmpDep_CodDep</a:t>
            </a:r>
            <a:endParaRPr kumimoji="0" lang="es-AR" sz="105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EmpDep_Nombre</a:t>
            </a:r>
            <a:endParaRPr kumimoji="0" lang="es-ES" sz="24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677528" y="-5330"/>
            <a:ext cx="1181735" cy="800219"/>
          </a:xfrm>
          <a:prstGeom prst="rect">
            <a:avLst/>
          </a:prstGeom>
          <a:noFill/>
        </p:spPr>
        <p:txBody>
          <a:bodyPr wrap="none" rtlCol="0">
            <a:spAutoFit/>
          </a:bodyPr>
          <a:lstStyle/>
          <a:p>
            <a:pPr algn="ctr">
              <a:spcBef>
                <a:spcPct val="0"/>
              </a:spcBef>
            </a:pPr>
            <a:r>
              <a:rPr lang="es-AR" sz="46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rPr>
              <a:t>SQL</a:t>
            </a:r>
          </a:p>
        </p:txBody>
      </p:sp>
      <p:sp>
        <p:nvSpPr>
          <p:cNvPr id="3" name="2 Rectángulo"/>
          <p:cNvSpPr/>
          <p:nvPr/>
        </p:nvSpPr>
        <p:spPr>
          <a:xfrm>
            <a:off x="251520" y="1196752"/>
            <a:ext cx="8712968" cy="2534027"/>
          </a:xfrm>
          <a:prstGeom prst="rect">
            <a:avLst/>
          </a:prstGeom>
        </p:spPr>
        <p:txBody>
          <a:bodyPr wrap="square">
            <a:spAutoFit/>
          </a:bodyPr>
          <a:lstStyle/>
          <a:p>
            <a:pPr>
              <a:lnSpc>
                <a:spcPct val="150000"/>
              </a:lnSpc>
            </a:pPr>
            <a:r>
              <a:rPr lang="es-AR" dirty="0" smtClean="0"/>
              <a:t>El </a:t>
            </a:r>
            <a:r>
              <a:rPr lang="es-AR" b="1" dirty="0" smtClean="0"/>
              <a:t>lenguaje de consulta estructurado</a:t>
            </a:r>
            <a:r>
              <a:rPr lang="es-AR" dirty="0" smtClean="0"/>
              <a:t> o </a:t>
            </a:r>
            <a:r>
              <a:rPr lang="es-AR" b="1" dirty="0" smtClean="0"/>
              <a:t>SQL</a:t>
            </a:r>
            <a:r>
              <a:rPr lang="es-AR" dirty="0" smtClean="0"/>
              <a:t> (por sus siglas en </a:t>
            </a:r>
            <a:r>
              <a:rPr lang="es-AR" dirty="0" smtClean="0">
                <a:hlinkClick r:id="rId2" tooltip="Idioma inglés"/>
              </a:rPr>
              <a:t>inglés</a:t>
            </a:r>
            <a:r>
              <a:rPr lang="es-AR" dirty="0" smtClean="0"/>
              <a:t> </a:t>
            </a:r>
            <a:r>
              <a:rPr lang="es-AR" i="1" dirty="0" err="1" smtClean="0"/>
              <a:t>structured</a:t>
            </a:r>
            <a:r>
              <a:rPr lang="es-AR" i="1" dirty="0" smtClean="0"/>
              <a:t> </a:t>
            </a:r>
            <a:r>
              <a:rPr lang="es-AR" i="1" dirty="0" err="1" smtClean="0"/>
              <a:t>query</a:t>
            </a:r>
            <a:r>
              <a:rPr lang="es-AR" i="1" dirty="0" smtClean="0"/>
              <a:t> </a:t>
            </a:r>
            <a:r>
              <a:rPr lang="es-AR" i="1" dirty="0" err="1" smtClean="0"/>
              <a:t>language</a:t>
            </a:r>
            <a:r>
              <a:rPr lang="es-AR" dirty="0" smtClean="0"/>
              <a:t>) es un </a:t>
            </a:r>
            <a:r>
              <a:rPr lang="es-AR" dirty="0" smtClean="0">
                <a:hlinkClick r:id="rId3" tooltip="Lenguajes declarativos"/>
              </a:rPr>
              <a:t>lenguaje declarativo</a:t>
            </a:r>
            <a:r>
              <a:rPr lang="es-AR" dirty="0" smtClean="0"/>
              <a:t> de acceso a </a:t>
            </a:r>
            <a:r>
              <a:rPr lang="es-AR" dirty="0" smtClean="0">
                <a:hlinkClick r:id="rId4" tooltip="Base de datos"/>
              </a:rPr>
              <a:t>bases de datos</a:t>
            </a:r>
            <a:r>
              <a:rPr lang="es-AR" dirty="0" smtClean="0"/>
              <a:t> relacionales que permite especificar diversos tipos de operaciones en ellas. Una de sus características es el manejo del </a:t>
            </a:r>
            <a:r>
              <a:rPr lang="es-AR" dirty="0" smtClean="0">
                <a:hlinkClick r:id="rId5" tooltip="Álgebra relacional"/>
              </a:rPr>
              <a:t>álgebra</a:t>
            </a:r>
            <a:r>
              <a:rPr lang="es-AR" dirty="0" smtClean="0"/>
              <a:t> y el </a:t>
            </a:r>
            <a:r>
              <a:rPr lang="es-AR" dirty="0" smtClean="0">
                <a:hlinkClick r:id="rId6" tooltip="Cálculo relacional"/>
              </a:rPr>
              <a:t>cálculo relacional</a:t>
            </a:r>
            <a:r>
              <a:rPr lang="es-AR" dirty="0" smtClean="0"/>
              <a:t> que permiten efectuar </a:t>
            </a:r>
            <a:r>
              <a:rPr lang="es-AR" dirty="0" smtClean="0">
                <a:hlinkClick r:id="rId7" tooltip="Consulta (base de datos) (aún no redactado)"/>
              </a:rPr>
              <a:t>consultas</a:t>
            </a:r>
            <a:r>
              <a:rPr lang="es-AR" dirty="0" smtClean="0"/>
              <a:t> con el fin de recuperar de forma sencilla </a:t>
            </a:r>
            <a:r>
              <a:rPr lang="es-AR" dirty="0" smtClean="0">
                <a:hlinkClick r:id="rId8" tooltip="Información"/>
              </a:rPr>
              <a:t>información</a:t>
            </a:r>
            <a:r>
              <a:rPr lang="es-AR" dirty="0" smtClean="0"/>
              <a:t> de interés de bases de datos, así como hacer cambios en ella.</a:t>
            </a:r>
            <a:endParaRPr lang="es-AR" dirty="0"/>
          </a:p>
        </p:txBody>
      </p:sp>
      <p:sp>
        <p:nvSpPr>
          <p:cNvPr id="4" name="3 Rectángulo"/>
          <p:cNvSpPr/>
          <p:nvPr/>
        </p:nvSpPr>
        <p:spPr>
          <a:xfrm>
            <a:off x="251520" y="3861048"/>
            <a:ext cx="8712968" cy="923330"/>
          </a:xfrm>
          <a:prstGeom prst="rect">
            <a:avLst/>
          </a:prstGeom>
        </p:spPr>
        <p:txBody>
          <a:bodyPr wrap="square">
            <a:spAutoFit/>
          </a:bodyPr>
          <a:lstStyle/>
          <a:p>
            <a:pPr>
              <a:lnSpc>
                <a:spcPct val="150000"/>
              </a:lnSpc>
            </a:pPr>
            <a:r>
              <a:rPr lang="es-AR" dirty="0" smtClean="0"/>
              <a:t>Del nombre, surge el motor de bases de datos SQL y todas sus versiones, el cual vamos a utilizar para mostrar algunas funciones básicas.</a:t>
            </a:r>
            <a:endParaRPr lang="es-A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1268760"/>
            <a:ext cx="9144000" cy="2169825"/>
          </a:xfrm>
          <a:prstGeom prst="rect">
            <a:avLst/>
          </a:prstGeom>
        </p:spPr>
        <p:txBody>
          <a:bodyPr wrap="square">
            <a:spAutoFit/>
          </a:bodyPr>
          <a:lstStyle/>
          <a:p>
            <a:pPr>
              <a:lnSpc>
                <a:spcPct val="150000"/>
              </a:lnSpc>
            </a:pPr>
            <a:r>
              <a:rPr lang="es-AR" b="1" dirty="0" smtClean="0"/>
              <a:t>Microsoft SQL Server</a:t>
            </a:r>
            <a:r>
              <a:rPr lang="es-AR" dirty="0" smtClean="0"/>
              <a:t> es un sistema para la gestión de </a:t>
            </a:r>
            <a:r>
              <a:rPr lang="es-AR" dirty="0" smtClean="0">
                <a:hlinkClick r:id="rId2" tooltip="Base de datos"/>
              </a:rPr>
              <a:t>bases de datos</a:t>
            </a:r>
            <a:r>
              <a:rPr lang="es-AR" dirty="0" smtClean="0"/>
              <a:t> producido por </a:t>
            </a:r>
            <a:r>
              <a:rPr lang="es-AR" dirty="0" smtClean="0">
                <a:hlinkClick r:id="rId3" tooltip="Microsoft"/>
              </a:rPr>
              <a:t>Microsoft</a:t>
            </a:r>
            <a:r>
              <a:rPr lang="es-AR" dirty="0" smtClean="0"/>
              <a:t> basado en el modelo relacional. Sus lenguajes para consultas son </a:t>
            </a:r>
            <a:r>
              <a:rPr lang="es-AR" dirty="0" smtClean="0">
                <a:hlinkClick r:id="rId4" tooltip="T-SQL"/>
              </a:rPr>
              <a:t>T-SQL</a:t>
            </a:r>
            <a:r>
              <a:rPr lang="es-AR" dirty="0" smtClean="0"/>
              <a:t> y </a:t>
            </a:r>
            <a:r>
              <a:rPr lang="es-AR" dirty="0" smtClean="0">
                <a:hlinkClick r:id="rId5" tooltip="ANSI SQL (aún no redactado)"/>
              </a:rPr>
              <a:t>ANSI SQL</a:t>
            </a:r>
            <a:r>
              <a:rPr lang="es-AR" dirty="0" smtClean="0"/>
              <a:t>. </a:t>
            </a:r>
            <a:r>
              <a:rPr lang="es-AR" b="1" dirty="0" smtClean="0"/>
              <a:t>Microsoft SQL Server</a:t>
            </a:r>
            <a:r>
              <a:rPr lang="es-AR" dirty="0" smtClean="0"/>
              <a:t> constituye la alternativa de </a:t>
            </a:r>
            <a:r>
              <a:rPr lang="es-AR" dirty="0" smtClean="0">
                <a:hlinkClick r:id="rId3" tooltip="Microsoft"/>
              </a:rPr>
              <a:t>Microsoft</a:t>
            </a:r>
            <a:r>
              <a:rPr lang="es-AR" dirty="0" smtClean="0"/>
              <a:t> a otros potentes </a:t>
            </a:r>
            <a:r>
              <a:rPr lang="es-AR" dirty="0" smtClean="0">
                <a:hlinkClick r:id="rId6" tooltip="Sistema gestor de base de datos"/>
              </a:rPr>
              <a:t>sistemas gestores de bases de datos</a:t>
            </a:r>
            <a:r>
              <a:rPr lang="es-AR" dirty="0" smtClean="0"/>
              <a:t> como son </a:t>
            </a:r>
            <a:r>
              <a:rPr lang="es-AR" b="1" i="1" dirty="0" smtClean="0">
                <a:hlinkClick r:id="rId7" tooltip="Oracle"/>
              </a:rPr>
              <a:t>Oracle</a:t>
            </a:r>
            <a:r>
              <a:rPr lang="es-AR" dirty="0" smtClean="0"/>
              <a:t>, </a:t>
            </a:r>
            <a:r>
              <a:rPr lang="es-AR" b="1" i="1" dirty="0" err="1" smtClean="0">
                <a:hlinkClick r:id="rId8" tooltip="PostgreSQL"/>
              </a:rPr>
              <a:t>PostgreSQL</a:t>
            </a:r>
            <a:r>
              <a:rPr lang="es-AR" dirty="0" smtClean="0"/>
              <a:t> o </a:t>
            </a:r>
            <a:r>
              <a:rPr lang="es-AR" b="1" i="1" dirty="0" err="1" smtClean="0">
                <a:hlinkClick r:id="rId9" tooltip="MySQL"/>
              </a:rPr>
              <a:t>MySQL</a:t>
            </a:r>
            <a:r>
              <a:rPr lang="es-AR" dirty="0" smtClean="0"/>
              <a:t>.</a:t>
            </a:r>
            <a:endParaRPr lang="es-AR" dirty="0"/>
          </a:p>
        </p:txBody>
      </p:sp>
      <p:pic>
        <p:nvPicPr>
          <p:cNvPr id="3" name="Picture 6" descr="https://encrypted-tbn1.google.com/images?q=tbn:ANd9GcQRmGWF7GHsy9TkC5xT6MYY2oBiswpK3Omy5R6i0Eb9S6YE3FGz"/>
          <p:cNvPicPr>
            <a:picLocks noChangeAspect="1" noChangeArrowheads="1"/>
          </p:cNvPicPr>
          <p:nvPr/>
        </p:nvPicPr>
        <p:blipFill>
          <a:blip r:embed="rId10" cstate="print"/>
          <a:srcRect/>
          <a:stretch>
            <a:fillRect/>
          </a:stretch>
        </p:blipFill>
        <p:spPr bwMode="auto">
          <a:xfrm>
            <a:off x="3203848" y="4149080"/>
            <a:ext cx="1858144" cy="1520982"/>
          </a:xfrm>
          <a:prstGeom prst="rect">
            <a:avLst/>
          </a:prstGeom>
          <a:noFill/>
        </p:spPr>
      </p:pic>
      <p:sp>
        <p:nvSpPr>
          <p:cNvPr id="5" name="4 CuadroTexto"/>
          <p:cNvSpPr txBox="1"/>
          <p:nvPr/>
        </p:nvSpPr>
        <p:spPr>
          <a:xfrm>
            <a:off x="952397" y="-5330"/>
            <a:ext cx="6632008" cy="800219"/>
          </a:xfrm>
          <a:prstGeom prst="rect">
            <a:avLst/>
          </a:prstGeom>
          <a:noFill/>
        </p:spPr>
        <p:txBody>
          <a:bodyPr wrap="none" rtlCol="0">
            <a:spAutoFit/>
          </a:bodyPr>
          <a:lstStyle/>
          <a:p>
            <a:pPr algn="ctr">
              <a:spcBef>
                <a:spcPct val="0"/>
              </a:spcBef>
            </a:pPr>
            <a:r>
              <a:rPr lang="es-AR" sz="46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rPr>
              <a:t>Microsoft SQL server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836712"/>
            <a:ext cx="8964488" cy="5632311"/>
          </a:xfrm>
          <a:prstGeom prst="rect">
            <a:avLst/>
          </a:prstGeom>
        </p:spPr>
        <p:txBody>
          <a:bodyPr wrap="square">
            <a:spAutoFit/>
          </a:bodyPr>
          <a:lstStyle/>
          <a:p>
            <a:r>
              <a:rPr lang="es-AR" dirty="0" smtClean="0"/>
              <a:t>Soporte de </a:t>
            </a:r>
            <a:r>
              <a:rPr lang="es-AR" dirty="0" smtClean="0">
                <a:hlinkClick r:id="rId2" tooltip="Transacción"/>
              </a:rPr>
              <a:t>transacciones</a:t>
            </a:r>
            <a:r>
              <a:rPr lang="es-AR" dirty="0" smtClean="0"/>
              <a:t>.</a:t>
            </a:r>
          </a:p>
          <a:p>
            <a:r>
              <a:rPr lang="es-AR" dirty="0" smtClean="0"/>
              <a:t>Soporta </a:t>
            </a:r>
            <a:r>
              <a:rPr lang="es-AR" dirty="0" smtClean="0">
                <a:hlinkClick r:id="rId3" tooltip="Procedimientos almacenados"/>
              </a:rPr>
              <a:t>procedimientos almacenados</a:t>
            </a:r>
            <a:r>
              <a:rPr lang="es-AR" dirty="0" smtClean="0"/>
              <a:t>.</a:t>
            </a:r>
          </a:p>
          <a:p>
            <a:r>
              <a:rPr lang="es-AR" dirty="0" smtClean="0"/>
              <a:t>Incluye también un </a:t>
            </a:r>
            <a:r>
              <a:rPr lang="es-AR" dirty="0" smtClean="0">
                <a:hlinkClick r:id="rId4" tooltip="Entorno gráfico"/>
              </a:rPr>
              <a:t>entorno gráfico</a:t>
            </a:r>
            <a:r>
              <a:rPr lang="es-AR" dirty="0" smtClean="0"/>
              <a:t> de administración, que permite el uso de </a:t>
            </a:r>
            <a:r>
              <a:rPr lang="es-AR" dirty="0" smtClean="0">
                <a:hlinkClick r:id="rId5" tooltip="Comando (informática)"/>
              </a:rPr>
              <a:t>comandos</a:t>
            </a:r>
            <a:r>
              <a:rPr lang="es-AR" dirty="0" smtClean="0"/>
              <a:t> </a:t>
            </a:r>
            <a:r>
              <a:rPr lang="es-AR" dirty="0" smtClean="0">
                <a:hlinkClick r:id="rId6" tooltip="DDL"/>
              </a:rPr>
              <a:t>DDL</a:t>
            </a:r>
            <a:r>
              <a:rPr lang="es-AR" dirty="0" smtClean="0"/>
              <a:t> y </a:t>
            </a:r>
            <a:r>
              <a:rPr lang="es-AR" dirty="0" smtClean="0">
                <a:hlinkClick r:id="rId7" tooltip="DML"/>
              </a:rPr>
              <a:t>DML</a:t>
            </a:r>
            <a:r>
              <a:rPr lang="es-AR" dirty="0" smtClean="0"/>
              <a:t> gráficamente.</a:t>
            </a:r>
          </a:p>
          <a:p>
            <a:r>
              <a:rPr lang="es-AR" dirty="0" smtClean="0"/>
              <a:t>Permite trabajar en modo </a:t>
            </a:r>
            <a:r>
              <a:rPr lang="es-AR" dirty="0" smtClean="0">
                <a:hlinkClick r:id="rId8" tooltip="Cliente-servidor"/>
              </a:rPr>
              <a:t>cliente-servidor</a:t>
            </a:r>
            <a:r>
              <a:rPr lang="es-AR" dirty="0" smtClean="0"/>
              <a:t>, donde la información y datos se alojan en el </a:t>
            </a:r>
            <a:r>
              <a:rPr lang="es-AR" dirty="0" smtClean="0">
                <a:hlinkClick r:id="rId9" tooltip="Servidor"/>
              </a:rPr>
              <a:t>servidor</a:t>
            </a:r>
            <a:r>
              <a:rPr lang="es-AR" dirty="0" smtClean="0"/>
              <a:t> y los </a:t>
            </a:r>
            <a:r>
              <a:rPr lang="es-AR" dirty="0" smtClean="0">
                <a:hlinkClick r:id="rId10" tooltip="Terminal (informática)"/>
              </a:rPr>
              <a:t>terminales</a:t>
            </a:r>
            <a:r>
              <a:rPr lang="es-AR" dirty="0" smtClean="0"/>
              <a:t> </a:t>
            </a:r>
            <a:r>
              <a:rPr lang="es-AR" dirty="0" err="1" smtClean="0"/>
              <a:t>o</a:t>
            </a:r>
            <a:r>
              <a:rPr lang="es-AR" dirty="0" err="1" smtClean="0">
                <a:hlinkClick r:id="rId11" tooltip="Cliente (inforática) (aún no redactado)"/>
              </a:rPr>
              <a:t>clientes</a:t>
            </a:r>
            <a:r>
              <a:rPr lang="es-AR" dirty="0" smtClean="0"/>
              <a:t> de la </a:t>
            </a:r>
            <a:r>
              <a:rPr lang="es-AR" dirty="0" smtClean="0">
                <a:hlinkClick r:id="rId12" tooltip="Red de computadoras"/>
              </a:rPr>
              <a:t>red</a:t>
            </a:r>
            <a:r>
              <a:rPr lang="es-AR" dirty="0" smtClean="0"/>
              <a:t> sólo acceden a la información.</a:t>
            </a:r>
          </a:p>
          <a:p>
            <a:r>
              <a:rPr lang="es-AR" dirty="0" smtClean="0"/>
              <a:t>Además permite administrar información de otros </a:t>
            </a:r>
            <a:r>
              <a:rPr lang="es-AR" dirty="0" smtClean="0">
                <a:hlinkClick r:id="rId9" tooltip="Servidor"/>
              </a:rPr>
              <a:t>servidores</a:t>
            </a:r>
            <a:r>
              <a:rPr lang="es-AR" dirty="0" smtClean="0"/>
              <a:t> de datos.</a:t>
            </a:r>
          </a:p>
          <a:p>
            <a:r>
              <a:rPr lang="es-AR" dirty="0" smtClean="0"/>
              <a:t>Este sistema incluye una versión reducida, llamada </a:t>
            </a:r>
            <a:r>
              <a:rPr lang="es-AR" dirty="0" smtClean="0">
                <a:hlinkClick r:id="rId13" tooltip="MSDE (aún no redactado)"/>
              </a:rPr>
              <a:t>MSDE</a:t>
            </a:r>
            <a:r>
              <a:rPr lang="es-AR" dirty="0" smtClean="0"/>
              <a:t> con el mismo motor de </a:t>
            </a:r>
            <a:r>
              <a:rPr lang="es-AR" dirty="0" smtClean="0">
                <a:hlinkClick r:id="rId14" tooltip="Base de datos"/>
              </a:rPr>
              <a:t>base de datos</a:t>
            </a:r>
            <a:r>
              <a:rPr lang="es-AR" dirty="0" smtClean="0"/>
              <a:t> pero orientado a proyectos más pequeños, que en sus </a:t>
            </a:r>
            <a:r>
              <a:rPr lang="es-AR" dirty="0" err="1" smtClean="0"/>
              <a:t>versiónes</a:t>
            </a:r>
            <a:r>
              <a:rPr lang="es-AR" dirty="0" smtClean="0"/>
              <a:t> 2005 y 2008 pasa a ser el </a:t>
            </a:r>
            <a:r>
              <a:rPr lang="es-AR" dirty="0" smtClean="0">
                <a:hlinkClick r:id="rId15" tooltip="SQL Express Edition"/>
              </a:rPr>
              <a:t>SQL Express </a:t>
            </a:r>
            <a:r>
              <a:rPr lang="es-AR" dirty="0" err="1" smtClean="0">
                <a:hlinkClick r:id="rId15" tooltip="SQL Express Edition"/>
              </a:rPr>
              <a:t>Edition</a:t>
            </a:r>
            <a:r>
              <a:rPr lang="es-AR" dirty="0" smtClean="0"/>
              <a:t>, que se distribuye en forma </a:t>
            </a:r>
            <a:r>
              <a:rPr lang="es-AR" i="1" dirty="0" err="1" smtClean="0">
                <a:hlinkClick r:id="rId16" tooltip="Freeware"/>
              </a:rPr>
              <a:t>gratuita</a:t>
            </a:r>
            <a:r>
              <a:rPr lang="es-AR" dirty="0" err="1" smtClean="0"/>
              <a:t>.En</a:t>
            </a:r>
            <a:r>
              <a:rPr lang="es-AR" dirty="0" smtClean="0"/>
              <a:t> el 2008 sale una nueva </a:t>
            </a:r>
            <a:r>
              <a:rPr lang="es-AR" dirty="0" err="1" smtClean="0"/>
              <a:t>utlidad</a:t>
            </a:r>
            <a:r>
              <a:rPr lang="es-AR" dirty="0" smtClean="0"/>
              <a:t> y es el manejo de base da datos distribuida.</a:t>
            </a:r>
          </a:p>
          <a:p>
            <a:r>
              <a:rPr lang="es-AR" dirty="0" smtClean="0"/>
              <a:t>Es común desarrollar completos proyectos complementando </a:t>
            </a:r>
            <a:r>
              <a:rPr lang="es-AR" i="1" dirty="0" smtClean="0"/>
              <a:t>Microsoft SQL Server</a:t>
            </a:r>
            <a:r>
              <a:rPr lang="es-AR" dirty="0" smtClean="0"/>
              <a:t> y </a:t>
            </a:r>
            <a:r>
              <a:rPr lang="es-AR" dirty="0" smtClean="0">
                <a:hlinkClick r:id="rId17" tooltip="Microsoft Access"/>
              </a:rPr>
              <a:t>Microsoft Access</a:t>
            </a:r>
            <a:r>
              <a:rPr lang="es-AR" dirty="0" smtClean="0"/>
              <a:t> a través de los llamados </a:t>
            </a:r>
            <a:r>
              <a:rPr lang="es-AR" b="1" dirty="0" smtClean="0"/>
              <a:t>ADP</a:t>
            </a:r>
            <a:r>
              <a:rPr lang="es-AR" dirty="0" smtClean="0"/>
              <a:t> (</a:t>
            </a:r>
            <a:r>
              <a:rPr lang="es-AR" dirty="0" smtClean="0">
                <a:hlinkClick r:id="rId18" tooltip="Access Data Project (aún no redactado)"/>
              </a:rPr>
              <a:t>Access Data Project</a:t>
            </a:r>
            <a:r>
              <a:rPr lang="es-AR" dirty="0" smtClean="0"/>
              <a:t>). De esta forma se completa la </a:t>
            </a:r>
            <a:r>
              <a:rPr lang="es-AR" dirty="0" smtClean="0">
                <a:hlinkClick r:id="rId14" tooltip="Base de datos"/>
              </a:rPr>
              <a:t>base de datos</a:t>
            </a:r>
            <a:r>
              <a:rPr lang="es-AR" dirty="0" smtClean="0"/>
              <a:t> (</a:t>
            </a:r>
            <a:r>
              <a:rPr lang="es-AR" i="1" dirty="0" smtClean="0"/>
              <a:t>Microsoft SQL Server</a:t>
            </a:r>
            <a:r>
              <a:rPr lang="es-AR" dirty="0" smtClean="0"/>
              <a:t>), con el entorno de desarrollo (</a:t>
            </a:r>
            <a:r>
              <a:rPr lang="es-AR" dirty="0" smtClean="0">
                <a:hlinkClick r:id="rId19" tooltip="VBA"/>
              </a:rPr>
              <a:t>VBA</a:t>
            </a:r>
            <a:r>
              <a:rPr lang="es-AR" dirty="0" smtClean="0"/>
              <a:t> Access), a través de la implementación de aplicaciones de dos capas mediante el uso de formularios </a:t>
            </a:r>
            <a:r>
              <a:rPr lang="es-AR" dirty="0" smtClean="0">
                <a:hlinkClick r:id="rId20" tooltip="Windows"/>
              </a:rPr>
              <a:t>Windows</a:t>
            </a:r>
            <a:r>
              <a:rPr lang="es-AR" dirty="0" smtClean="0"/>
              <a:t>.</a:t>
            </a:r>
          </a:p>
          <a:p>
            <a:r>
              <a:rPr lang="es-AR" dirty="0" smtClean="0"/>
              <a:t>En el manejo de SQL mediante líneas de comando se utiliza el </a:t>
            </a:r>
            <a:r>
              <a:rPr lang="es-AR" dirty="0" smtClean="0">
                <a:hlinkClick r:id="rId21" tooltip="SQLCMD"/>
              </a:rPr>
              <a:t>SQLCMD</a:t>
            </a:r>
            <a:endParaRPr lang="es-AR" dirty="0" smtClean="0"/>
          </a:p>
          <a:p>
            <a:r>
              <a:rPr lang="es-AR" dirty="0" smtClean="0"/>
              <a:t>Para el desarrollo de aplicaciones más complejas (tres o más capas), </a:t>
            </a:r>
            <a:r>
              <a:rPr lang="es-AR" i="1" dirty="0" smtClean="0"/>
              <a:t>Microsoft SQL Server</a:t>
            </a:r>
            <a:r>
              <a:rPr lang="es-AR" dirty="0" smtClean="0"/>
              <a:t> incluye interfaces de acceso para varias plataformas de desarrollo, entre ellas </a:t>
            </a:r>
            <a:r>
              <a:rPr lang="es-AR" dirty="0" smtClean="0">
                <a:hlinkClick r:id="rId22" tooltip=".NET de Microsoft"/>
              </a:rPr>
              <a:t>.NET</a:t>
            </a:r>
            <a:r>
              <a:rPr lang="es-AR" dirty="0" smtClean="0"/>
              <a:t>, pero el servidor sólo está disponible para </a:t>
            </a:r>
            <a:r>
              <a:rPr lang="es-AR" dirty="0" smtClean="0">
                <a:hlinkClick r:id="rId23" tooltip="Sistemas operativos"/>
              </a:rPr>
              <a:t>Sistemas Operativos</a:t>
            </a:r>
            <a:endParaRPr lang="es-AR" dirty="0"/>
          </a:p>
        </p:txBody>
      </p:sp>
      <p:sp>
        <p:nvSpPr>
          <p:cNvPr id="30722" name="AutoShape 2" descr="data:image/jpeg;base64,/9j/4AAQSkZJRgABAQAAAQABAAD/2wBDAAkGBwgHBgkIBwgKCgkLDRYPDQwMDRsUFRAWIB0iIiAdHx8kKDQsJCYxJx8fLT0tMTU3Ojo6Iys/RD84QzQ5Ojf/2wBDAQoKCg0MDRoPDxo3JR8lNzc3Nzc3Nzc3Nzc3Nzc3Nzc3Nzc3Nzc3Nzc3Nzc3Nzc3Nzc3Nzc3Nzc3Nzc3Nzc3Nzf/wAARCAB/AMwDASIAAhEBAxEB/8QAGwABAAIDAQEAAAAAAAAAAAAAAAUGAQQHAwL/xABFEAABAwMDAQUFBAUICwEAAAABAgMEAAURBhIhMQcTQVFhFCIycYEVI0KRM1KCobEXJENydKKy4QgWJTQ1RFNjk8Hw0f/EABkBAQADAQEAAAAAAAAAAAAAAAABAgMEBf/EACURAQEAAgEDAwQDAAAAAAAAAAABAhEDEiExQYGRBBMyYXHR8f/aAAwDAQACEQMRAD8A7jSlKBSlKBSlKBSlKBXw662ygrdWlCB1Uo4ArKyQOOtURq7RnZkljUbj7FzYO4JU0ssNJz7qkqAwQfM89ehBptfHDLP8ZtckylP/AO7NKUk/0i/dSfl4n8q9Y61FS0OEbkEdBjgioW13S2zmyqHdU70/EhMhLmPzycVIsqWHQ8o7kKAQVFOCfI//AHnUSy+FbjZ5jfpWAaZqUM0rGaUGaUpQKUpQKUpQKUpQKUpQKUpQKUpQKUpQKUpQYPSoq92gXANvx1+zz4+VR5CRkpPilQ/Eg+KfH0IBEtSlm1scrjdxzZl2xve3w71ZWHrizI2txUtBTqlLG4pQcDjduIPACSCcVsjTK4C4bqpUqEJTwaUxGluKQxlJwAVE5OcDoB6Vt6g0+xcNWxVl2RFdeirIfjL2LCkKTjn5LqCuT1+RKattvuqrslL+WXVsJBbcQCQjd0URg5/fiubK9PmPa45OXX2s9bm7LvU/jzPnumbnHulkLXd6xdUpf6OJKhofW8fJISAo/SsQdQatR3yZNijzSwoBwRn+7cGRke6rIzgjjPjWtp6+2W1F83dqTFu4SS87OypbpAzhKvLOcAYHlXtpnUOYLrsKDKuVwmPqkPhhIS22o8BJcVhI2pSlP0q0yl8VnycOeON6sJdetkm/ea7fvaSha7tDjoYuRftMn/pXFstf3jwfzq0IWlaQpCgpJ6EHINVC+omyLS9J1Kq2woDaCXWUte0q9MLUAM/snk1FWTTuotPWpidZJS3CpJW5Zpa8pweUpSv8KwOD4E+QrSZVx5cPHljvG6vzPl0bIrNRNgvca9Qy8ylxp5tWx+O6NrjK/wBVQ/8AsipUdKv5cmUuN1WaUpRBSlKBSlKBSlKBSlKBSlKBSlKBSlKBWKzWrPlswYjsp9WG205OBkn0A8SegAomS26iqawmJbvURK1vpjNMqEpxhJKm0OEAcjpnYefnXw1K9ou6BYIKX2YbXdRz8LKCr4lE/IAcc8mtFlFyvT0tp9ZhpkO95N2qB7pvACUKPQHbj3R5knrg/TV3bgomWOzqfmo747VxRvU0ggEp3dArOQCelcltuVvo9rHik45hjN5Se2vW3/fDH2C/qa9rNymrkxYuUPLbGxG/9RvHkep6+Fb1rM/R0luBcHfabI6raxMUADHUeAhePA+B869okXUz0dLEVEKywkpwkfpnlDzP4Qfzr2Y0TDeX314mz7o4TkiS+e7HyQMAVfHDXeTupyfUSz7fJnOjxqTfv27S+6Dmaks91vTUi5T0fZ8ReYcJpJdXJcH9KpCQTtHO0EeG7yqyJ1I/J2m22C6SUq/GtCGAP/IoH91S0C1wbc33cCHHjo8m2wnP5Vt4OORWsxvq8/l5eO6mOPaeN1Wm7fc3r2zczCiwXE4Q8pEkuF9r9VaQkDIPIOTjnwJqzJ+EUxQDAq+tMcsrkzSlKKlKUoFKUoFKUoFKUoFKUoFKUoFKV4yX0R2i46rCRwPEknoB5k+VAlSGYrC35LqWmW0lS1rOAkDxJrm0q6X/AFncEq0/FDVqaV91JkZQFHxX558sZx6H4bxItabopC7unvGkKC24pPuJUOhV+sR68DyyM14MSRHhGICEOd4pBJ4CRnrVcsers6eDmx4d5Sby/fiIiDo9pxlK7xKcmtIVkRk/dsA+J2D4jnnKiatMaNHioaYiMttNJHCEJAAx8vnRqQkthEZpawBgEjA/OvhlC1qWRgpSrG0Hj6UmGOPiM+Xn5OX8r/Xw2VYwQnk+nSvtn9Gn5V5qWkNKwNmB0PFejX6NPyqzJ90pSgUpSgUpSgUpSgUpSgUpSgUpSgUpSgUpSgVXrjIdd1RFhoKAG2S6jvM7Ss5GeOpAB/fVhqF1DaHJ3dSoTndTo5y2vwI8jQe0tDrTCnZk1zaB8DCAjcfADqcn51rNW1+OlMtAC385Wyo7ht8gT4+takW7uSpyGZscNTGR7jDq9iSvxXk/XAAPj9JdTEtxJVJmpaRjJSwnGB/WPP8ACgw7c2TGJQSl0nbsUPeST5ivaMtXcpQw2cD8bnAJ8/M1H22AzKUuUpKwyrhncs7iB+Mn18K3S6WFbEyw4f1FI3q/u80H3KBCEhSipa1BI8h9K2wMDHlWgytyRO+8RtDKeQDn3j/lUhQKUpQKUpQKUpQKUpQKUpQKUpQQmsby9YLE5PiwzMeS8y0mOFYLhW4lGAfP3uK8Zuo0B+yt21tMtu5LStToX7rbBHC/UlRSAPU+Vb2oLcLnBbZL6WQ1KjyStQyMNOpcI6+O3GfDNUli7aMtk91oaohd6ZiHUhawoNNpUVBkKH4QpayMnjdjgACgtzF/i92yHXS8+8pzamKw4rCUrKSSMEgDoSeM5xWVantQLiUvOrUl4xwlDCyVugqyhHHvKG1RIGcAZPFaNqskmH3Uy03GOvv0EOqcaK0ONl1biSjChgjvFDPIOair1Psth7luTqWBDuEWa9LQh73wQ4V5SpAO7GFnkY5HzFBZm9RW14x0sOuuqfUtIQ2wtSkFCglW8AZRhRwd2Oa+F6mtgWtAddKhvDZDC9rykAlSW1YwsgJPAz0OOhqt2yJB1D7M/adQwJUhmSZMiTGTh5BU4FlCMK91BCQgpUDkDnmpCTbE2iNHVd7xEj2eA6pbCnEd2oFQUlKVrKsYG/wAJIHqCC0av7029maw8X5sJyaFNxXG0NpSUe773X4/i4HGeMip+z3Fu6QUS2m1thRI2rxkflUZDsq25FjmRpjK0QoCoq8t5DqFBs7kkHg/dp8xg1YEpAHujA8hQa82BFnI2TI7bqfDcOR8j4VGv2F3uVMxbjIbaVjLTv3iSPLnkD616XrVFjsJSLvdIsRShlKHHPeUPMJHJr7smo7Pf0OKs1xjzA3jeGl5KM5xkdR0PXyoNcQrmnAkpYmJHGA8pkD9kAit2OtxkbE2xTSf+0pGP4ipClBDqNyirbLMFEgPK3vqDoSUKPz6gDA+X5GYpSgUpSgUpSgUpSgUpSgUpSgUpSg5t29SpkfRLaYrjzcd+a21MW0DwyUqyCR0BISPXgeNWC16Q0i7ZWGYdpt8iE42ChwspUXB57sZJqwT4ca4RHYk1ht+O6kpcbcGUqHrXKrxpy+9mjb950fNXKsjf3kq0yllQQnklSD8j16+e6gnu0u8O6V0tBtGnwGps9xECFyT3acAEg+YGB9RW3pHs3sVigoEuGzcbisbpEyWgOKWs/FjOcDP+eTVQ7QL3GvP8nepY+4W9VyQtZUPgO9GUn1GxQ/ZNdiScjNBzHtG0VFtNvc1TpJlFsutsBkH2YBCHUA5WFJHHTJ9ela3aVeBqDsURdQlKDJEda0JOQlW8bh9Dmr3rySzE0be3pO0tiC6ClXRWUkAfUkD61yi6RHIf+jlFQ6clam3R/VW9uH7jQdosg/2NA/szf8AhFbp6VpWT/g0D+zN/wCEVunpQcb7H7fbdQTr/cNTRY8vUSZqg+3JAWWk9MJSScAHKc+mK6hbLBabRLkybZBYiOSQkPdykJC9uccDj8Rqtav7PIt5uH21ZpbtovyMFMtg4S4R03jx+fl1yKh7Brq8tQtS2fUTDQv9jhOyErb+CQlKCoH58pPGMg+FBYb32iWS03VdqSmZPntjc6xAYLxbHHxY+f8A+1I6V1daNVsPrtL6y5HVseYdRscaPqk/XnpwfKuadld2vFs0wl+BpGXcXJrq3npyX20l9W49cnPHr61MWCJfpHakm/O6ckWqHJhqZlFbiFBaxylR2nrwBmgnH+0/TbMV99TspSmpaogYQxlxxxIyrakdQM9eK3rPrqz3e6Q7bHMhEmbDExhLreAps+uevB49DVO7E7ZGNx1VdC2lUn7TcYSsjlKASSB8yf3Vu9r0c2iRZNaRkZdtElKHwBytlZwR88kgZP4jQXy93aJZLVJuVwcKI0dG9ZAyfkB4nwqMuOs7NatOx77cn3I0SSkKZQ4j71eRkAJHOcfl44qr9qLn+skvT2kYT2UXR5MqUpB/5ZHOfHGeo4xlPhUJqSZJPbKyzHszl1RabelUWG2pKQ2Tglz3jjjIH0HlQXC29ptjl3KPAlNXC2vyjiP7fGLSXT4AE+f/ALqZvWqrZZLrAt1xccbenBamlbfcAQMqKjnjAqg68e1Lq3TrttOh5zL+9LjD6pDRLS0nqOeOMjjzrV1xAcvGq+zqHeGShbzZMphXPICCtB884IPzoLjbO0mx3ZMo25E10MBKtymdgcClbQU7iMjIqdkXxKBHEWDMlvPtB5DbLYwlB6blKISPlnNSRZQUd3sR3eMbccY8sV9KIQkqUQABkk+VBG26+R5plNutuw34gBkMSUhKkJIyFZBIKTg8g+B8q02tVR1IjyHYc1iBJUlDM15sJbUVHCcjO5IJIAJA6iq5f8XO33a9ISfYrkmHa2c/00dUjapwY5wrv17T4gA+NWnWEVqVpK7xXThtcJ1J9PdNB6XC+NxZogR4smbO7vvVsR0p+7RnAUoqIAyQcDOTg46GsN6igLtD9zWp1plhSkPNuNHvW3AcbNg5Ks4wBnORjORWlo9apL15mO8vOzEpUfRLLWB+81DXuPHE7UyVyPY0oMG4IfKCse0JOEDaOVZLLY2jk545NBYmdRI9tjRp0CbBVLWURlSEo2uq2lW3KVHBwCcHHSpwdKozdzl3e62mNf4CrO2l0PNpX74mPpBwlKsYSB8YCsLVjpgKFXkdKCvaxf1FFgR39KxY8uS2+C/HfVt7xrachJzwrO3BzVQvdy19qW1SLKzpNu2GY0pp6VJmJUhtJ4ONvJ48a6hSgpv8n9tc7PmdJSFKUy017r4+JLuSorH7SiceRxVegXLtC0dCMK42VGoIcVB7ubGew53Yzjck8qOMeGfnXU6waDjsJV87X2GHpbsS3aYbd/nEWO9veeWkg7VHHu+B8OueeMWvtS0/LunZ+7Z7BD7xxKmUssIISAlKhwMkDAAr2haFTadXPX2xXBcFmVzMgBoLafPOT1908546HPgSKuVBzSFqTtDiw2I40ClQabSgK+0WxnAxmrzYJdxm2liReICYE1ee8jBwL7vk494cHjB+tSVKDmsTUXaNb2/ZLlpFq5PoGBLiykIQ6fAkHp6nj5V66L0pdXNQXnVOrGWGZt0aDKYTStwaa2hJCj0JwkD6E+PHRaUHK7BD1d2fLkWqFZ/t2xF1TkRbDyUOsgnO1QV16/xPjgW7S9w1Ncpkh++Whm1wQjDDPfBx5SsnKlEcAYxwPXr4WalBROyuyXKyM39N0iqjmVdXH2cqB3oIGDwf41atQ2tm92WbbJAHdymVNnPhkcH6HBqRpQcx7KdMXuFPfu2q4/dTY8Ru3Q0lYVhlPJVkEjk49eD51u6307emtTQtXaTQy9cI7RYkw3VbRIb5IAPn/l5YPQcUoKGnUWtrgWo8XSHsDiiA5Jly0KQ2PEgJ5J8qzq6yXKf2g6RuUSKp2HBU6ZLoUkBvcBjgnJ+lXulBgnFU/Vjlyl3NuA5ZbhMsgQFviGpn+dKz+jXvcSQgdSBndkA8ZCrjTFBWpPf6ks8+3OWqfaVKaw07KDOEr6pKdi1fCQDzjwrUuTt41BaHLK/Z5NvdlI7mXKU42ppCCcOFshW4kjO3KR1yRxg3ClBWVCdYrvOejWyRPgTil0JiqR3jToSEqBStSRtISnBBznPGOa0H7NdZDK7v3A+0F3Nqb7A46CO6bTsS2VdN23K/ILxzjmrrSgqdyVcdRphxE2eXb2m5keU+/MU2MJbcDm1IQtRKiUgc4ABzk4xVrHSs4pQf/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30724" name="AutoShape 4" descr="data:image/jpeg;base64,/9j/4AAQSkZJRgABAQAAAQABAAD/2wBDAAkGBwgHBgkIBwgKCgkLDRYPDQwMDRsUFRAWIB0iIiAdHx8kKDQsJCYxJx8fLT0tMTU3Ojo6Iys/RD84QzQ5Ojf/2wBDAQoKCg0MDRoPDxo3JR8lNzc3Nzc3Nzc3Nzc3Nzc3Nzc3Nzc3Nzc3Nzc3Nzc3Nzc3Nzc3Nzc3Nzc3Nzc3Nzc3Nzf/wAARCAB/AMwDASIAAhEBAxEB/8QAGwABAAIDAQEAAAAAAAAAAAAAAAUGAQQHAwL/xABFEAABAwMDAQUFBAUICwEAAAABAgMEAAURBhIhMQcTQVFhFCIycYEVI0KRM1KCobEXJENydKKy4QgWJTQ1RFNjk8Hw0f/EABkBAQADAQEAAAAAAAAAAAAAAAABAgMEBf/EACURAQEAAgEDAwQDAAAAAAAAAAABAhEDEiExQYGRBBMyYXHR8f/aAAwDAQACEQMRAD8A7jSlKBSlKBSlKBSlKBXw662ygrdWlCB1Uo4ArKyQOOtURq7RnZkljUbj7FzYO4JU0ssNJz7qkqAwQfM89ehBptfHDLP8ZtckylP/AO7NKUk/0i/dSfl4n8q9Y61FS0OEbkEdBjgioW13S2zmyqHdU70/EhMhLmPzycVIsqWHQ8o7kKAQVFOCfI//AHnUSy+FbjZ5jfpWAaZqUM0rGaUGaUpQKUpQKUpQKUpQKUpQKUpQKUpQKUpQKUpQYPSoq92gXANvx1+zz4+VR5CRkpPilQ/Eg+KfH0IBEtSlm1scrjdxzZl2xve3w71ZWHrizI2txUtBTqlLG4pQcDjduIPACSCcVsjTK4C4bqpUqEJTwaUxGluKQxlJwAVE5OcDoB6Vt6g0+xcNWxVl2RFdeirIfjL2LCkKTjn5LqCuT1+RKattvuqrslL+WXVsJBbcQCQjd0URg5/fiubK9PmPa45OXX2s9bm7LvU/jzPnumbnHulkLXd6xdUpf6OJKhofW8fJISAo/SsQdQatR3yZNijzSwoBwRn+7cGRke6rIzgjjPjWtp6+2W1F83dqTFu4SS87OypbpAzhKvLOcAYHlXtpnUOYLrsKDKuVwmPqkPhhIS22o8BJcVhI2pSlP0q0yl8VnycOeON6sJdetkm/ea7fvaSha7tDjoYuRftMn/pXFstf3jwfzq0IWlaQpCgpJ6EHINVC+omyLS9J1Kq2woDaCXWUte0q9MLUAM/snk1FWTTuotPWpidZJS3CpJW5Zpa8pweUpSv8KwOD4E+QrSZVx5cPHljvG6vzPl0bIrNRNgvca9Qy8ylxp5tWx+O6NrjK/wBVQ/8AsipUdKv5cmUuN1WaUpRBSlKBSlKBSlKBSlKBSlKBSlKBSlKBWKzWrPlswYjsp9WG205OBkn0A8SegAomS26iqawmJbvURK1vpjNMqEpxhJKm0OEAcjpnYefnXw1K9ou6BYIKX2YbXdRz8LKCr4lE/IAcc8mtFlFyvT0tp9ZhpkO95N2qB7pvACUKPQHbj3R5knrg/TV3bgomWOzqfmo747VxRvU0ggEp3dArOQCelcltuVvo9rHik45hjN5Se2vW3/fDH2C/qa9rNymrkxYuUPLbGxG/9RvHkep6+Fb1rM/R0luBcHfabI6raxMUADHUeAhePA+B869okXUz0dLEVEKywkpwkfpnlDzP4Qfzr2Y0TDeX314mz7o4TkiS+e7HyQMAVfHDXeTupyfUSz7fJnOjxqTfv27S+6Dmaks91vTUi5T0fZ8ReYcJpJdXJcH9KpCQTtHO0EeG7yqyJ1I/J2m22C6SUq/GtCGAP/IoH91S0C1wbc33cCHHjo8m2wnP5Vt4OORWsxvq8/l5eO6mOPaeN1Wm7fc3r2zczCiwXE4Q8pEkuF9r9VaQkDIPIOTjnwJqzJ+EUxQDAq+tMcsrkzSlKKlKUoFKUoFKUoFKUoFKUoFKUoFKV4yX0R2i46rCRwPEknoB5k+VAlSGYrC35LqWmW0lS1rOAkDxJrm0q6X/AFncEq0/FDVqaV91JkZQFHxX558sZx6H4bxItabopC7unvGkKC24pPuJUOhV+sR68DyyM14MSRHhGICEOd4pBJ4CRnrVcsers6eDmx4d5Sby/fiIiDo9pxlK7xKcmtIVkRk/dsA+J2D4jnnKiatMaNHioaYiMttNJHCEJAAx8vnRqQkthEZpawBgEjA/OvhlC1qWRgpSrG0Hj6UmGOPiM+Xn5OX8r/Xw2VYwQnk+nSvtn9Gn5V5qWkNKwNmB0PFejX6NPyqzJ90pSgUpSgUpSgUpSgUpSgUpSgUpSgUpSgUpSgVXrjIdd1RFhoKAG2S6jvM7Ss5GeOpAB/fVhqF1DaHJ3dSoTndTo5y2vwI8jQe0tDrTCnZk1zaB8DCAjcfADqcn51rNW1+OlMtAC385Wyo7ht8gT4+takW7uSpyGZscNTGR7jDq9iSvxXk/XAAPj9JdTEtxJVJmpaRjJSwnGB/WPP8ACgw7c2TGJQSl0nbsUPeST5ivaMtXcpQw2cD8bnAJ8/M1H22AzKUuUpKwyrhncs7iB+Mn18K3S6WFbEyw4f1FI3q/u80H3KBCEhSipa1BI8h9K2wMDHlWgytyRO+8RtDKeQDn3j/lUhQKUpQKUpQKUpQKUpQKUpQKUpQQmsby9YLE5PiwzMeS8y0mOFYLhW4lGAfP3uK8Zuo0B+yt21tMtu5LStToX7rbBHC/UlRSAPU+Vb2oLcLnBbZL6WQ1KjyStQyMNOpcI6+O3GfDNUli7aMtk91oaohd6ZiHUhawoNNpUVBkKH4QpayMnjdjgACgtzF/i92yHXS8+8pzamKw4rCUrKSSMEgDoSeM5xWVantQLiUvOrUl4xwlDCyVugqyhHHvKG1RIGcAZPFaNqskmH3Uy03GOvv0EOqcaK0ONl1biSjChgjvFDPIOair1Psth7luTqWBDuEWa9LQh73wQ4V5SpAO7GFnkY5HzFBZm9RW14x0sOuuqfUtIQ2wtSkFCglW8AZRhRwd2Oa+F6mtgWtAddKhvDZDC9rykAlSW1YwsgJPAz0OOhqt2yJB1D7M/adQwJUhmSZMiTGTh5BU4FlCMK91BCQgpUDkDnmpCTbE2iNHVd7xEj2eA6pbCnEd2oFQUlKVrKsYG/wAJIHqCC0av7029maw8X5sJyaFNxXG0NpSUe773X4/i4HGeMip+z3Fu6QUS2m1thRI2rxkflUZDsq25FjmRpjK0QoCoq8t5DqFBs7kkHg/dp8xg1YEpAHujA8hQa82BFnI2TI7bqfDcOR8j4VGv2F3uVMxbjIbaVjLTv3iSPLnkD616XrVFjsJSLvdIsRShlKHHPeUPMJHJr7smo7Pf0OKs1xjzA3jeGl5KM5xkdR0PXyoNcQrmnAkpYmJHGA8pkD9kAit2OtxkbE2xTSf+0pGP4ipClBDqNyirbLMFEgPK3vqDoSUKPz6gDA+X5GYpSgUpSgUpSgUpSgUpSgUpSgUpSg5t29SpkfRLaYrjzcd+a21MW0DwyUqyCR0BISPXgeNWC16Q0i7ZWGYdpt8iE42ChwspUXB57sZJqwT4ca4RHYk1ht+O6kpcbcGUqHrXKrxpy+9mjb950fNXKsjf3kq0yllQQnklSD8j16+e6gnu0u8O6V0tBtGnwGps9xECFyT3acAEg+YGB9RW3pHs3sVigoEuGzcbisbpEyWgOKWs/FjOcDP+eTVQ7QL3GvP8nepY+4W9VyQtZUPgO9GUn1GxQ/ZNdiScjNBzHtG0VFtNvc1TpJlFsutsBkH2YBCHUA5WFJHHTJ9ela3aVeBqDsURdQlKDJEda0JOQlW8bh9Dmr3rySzE0be3pO0tiC6ClXRWUkAfUkD61yi6RHIf+jlFQ6clam3R/VW9uH7jQdosg/2NA/szf8AhFbp6VpWT/g0D+zN/wCEVunpQcb7H7fbdQTr/cNTRY8vUSZqg+3JAWWk9MJSScAHKc+mK6hbLBabRLkybZBYiOSQkPdykJC9uccDj8Rqtav7PIt5uH21ZpbtovyMFMtg4S4R03jx+fl1yKh7Brq8tQtS2fUTDQv9jhOyErb+CQlKCoH58pPGMg+FBYb32iWS03VdqSmZPntjc6xAYLxbHHxY+f8A+1I6V1daNVsPrtL6y5HVseYdRscaPqk/XnpwfKuadld2vFs0wl+BpGXcXJrq3npyX20l9W49cnPHr61MWCJfpHakm/O6ckWqHJhqZlFbiFBaxylR2nrwBmgnH+0/TbMV99TspSmpaogYQxlxxxIyrakdQM9eK3rPrqz3e6Q7bHMhEmbDExhLreAps+uevB49DVO7E7ZGNx1VdC2lUn7TcYSsjlKASSB8yf3Vu9r0c2iRZNaRkZdtElKHwBytlZwR88kgZP4jQXy93aJZLVJuVwcKI0dG9ZAyfkB4nwqMuOs7NatOx77cn3I0SSkKZQ4j71eRkAJHOcfl44qr9qLn+skvT2kYT2UXR5MqUpB/5ZHOfHGeo4xlPhUJqSZJPbKyzHszl1RabelUWG2pKQ2Tglz3jjjIH0HlQXC29ptjl3KPAlNXC2vyjiP7fGLSXT4AE+f/ALqZvWqrZZLrAt1xccbenBamlbfcAQMqKjnjAqg68e1Lq3TrttOh5zL+9LjD6pDRLS0nqOeOMjjzrV1xAcvGq+zqHeGShbzZMphXPICCtB884IPzoLjbO0mx3ZMo25E10MBKtymdgcClbQU7iMjIqdkXxKBHEWDMlvPtB5DbLYwlB6blKISPlnNSRZQUd3sR3eMbccY8sV9KIQkqUQABkk+VBG26+R5plNutuw34gBkMSUhKkJIyFZBIKTg8g+B8q02tVR1IjyHYc1iBJUlDM15sJbUVHCcjO5IJIAJA6iq5f8XO33a9ISfYrkmHa2c/00dUjapwY5wrv17T4gA+NWnWEVqVpK7xXThtcJ1J9PdNB6XC+NxZogR4smbO7vvVsR0p+7RnAUoqIAyQcDOTg46GsN6igLtD9zWp1plhSkPNuNHvW3AcbNg5Ks4wBnORjORWlo9apL15mO8vOzEpUfRLLWB+81DXuPHE7UyVyPY0oMG4IfKCse0JOEDaOVZLLY2jk545NBYmdRI9tjRp0CbBVLWURlSEo2uq2lW3KVHBwCcHHSpwdKozdzl3e62mNf4CrO2l0PNpX74mPpBwlKsYSB8YCsLVjpgKFXkdKCvaxf1FFgR39KxY8uS2+C/HfVt7xrachJzwrO3BzVQvdy19qW1SLKzpNu2GY0pp6VJmJUhtJ4ONvJ48a6hSgpv8n9tc7PmdJSFKUy017r4+JLuSorH7SiceRxVegXLtC0dCMK42VGoIcVB7ubGew53Yzjck8qOMeGfnXU6waDjsJV87X2GHpbsS3aYbd/nEWO9veeWkg7VHHu+B8OueeMWvtS0/LunZ+7Z7BD7xxKmUssIISAlKhwMkDAAr2haFTadXPX2xXBcFmVzMgBoLafPOT1908546HPgSKuVBzSFqTtDiw2I40ClQabSgK+0WxnAxmrzYJdxm2liReICYE1ee8jBwL7vk494cHjB+tSVKDmsTUXaNb2/ZLlpFq5PoGBLiykIQ6fAkHp6nj5V66L0pdXNQXnVOrGWGZt0aDKYTStwaa2hJCj0JwkD6E+PHRaUHK7BD1d2fLkWqFZ/t2xF1TkRbDyUOsgnO1QV16/xPjgW7S9w1Ncpkh++Whm1wQjDDPfBx5SsnKlEcAYxwPXr4WalBROyuyXKyM39N0iqjmVdXH2cqB3oIGDwf41atQ2tm92WbbJAHdymVNnPhkcH6HBqRpQcx7KdMXuFPfu2q4/dTY8Ru3Q0lYVhlPJVkEjk49eD51u6307emtTQtXaTQy9cI7RYkw3VbRIb5IAPn/l5YPQcUoKGnUWtrgWo8XSHsDiiA5Jly0KQ2PEgJ5J8qzq6yXKf2g6RuUSKp2HBU6ZLoUkBvcBjgnJ+lXulBgnFU/Vjlyl3NuA5ZbhMsgQFviGpn+dKz+jXvcSQgdSBndkA8ZCrjTFBWpPf6ks8+3OWqfaVKaw07KDOEr6pKdi1fCQDzjwrUuTt41BaHLK/Z5NvdlI7mXKU42ppCCcOFshW4kjO3KR1yRxg3ClBWVCdYrvOejWyRPgTil0JiqR3jToSEqBStSRtISnBBznPGOa0H7NdZDK7v3A+0F3Nqb7A46CO6bTsS2VdN23K/ILxzjmrrSgqdyVcdRphxE2eXb2m5keU+/MU2MJbcDm1IQtRKiUgc4ABzk4xVrHSs4pQf/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6" name="5 CuadroTexto"/>
          <p:cNvSpPr txBox="1"/>
          <p:nvPr/>
        </p:nvSpPr>
        <p:spPr>
          <a:xfrm>
            <a:off x="148206" y="-5330"/>
            <a:ext cx="8240397" cy="584775"/>
          </a:xfrm>
          <a:prstGeom prst="rect">
            <a:avLst/>
          </a:prstGeom>
          <a:noFill/>
        </p:spPr>
        <p:txBody>
          <a:bodyPr wrap="none" rtlCol="0">
            <a:spAutoFit/>
          </a:bodyPr>
          <a:lstStyle/>
          <a:p>
            <a:pPr algn="ctr">
              <a:spcBef>
                <a:spcPct val="0"/>
              </a:spcBef>
            </a:pPr>
            <a:r>
              <a:rPr lang="es-AR" sz="32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rPr>
              <a:t>Microsoft SQL server - </a:t>
            </a:r>
            <a:r>
              <a:rPr lang="es-AR" sz="3200" b="1" cap="all" dirty="0" err="1"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rPr>
              <a:t>caRACTERISITICAS</a:t>
            </a:r>
            <a:r>
              <a:rPr lang="es-AR" sz="32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952397" y="-5330"/>
            <a:ext cx="6632008" cy="800219"/>
          </a:xfrm>
          <a:prstGeom prst="rect">
            <a:avLst/>
          </a:prstGeom>
          <a:noFill/>
        </p:spPr>
        <p:txBody>
          <a:bodyPr wrap="none" rtlCol="0">
            <a:spAutoFit/>
          </a:bodyPr>
          <a:lstStyle/>
          <a:p>
            <a:pPr algn="ctr">
              <a:spcBef>
                <a:spcPct val="0"/>
              </a:spcBef>
            </a:pPr>
            <a:r>
              <a:rPr lang="es-AR" sz="46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rPr>
              <a:t>Microsoft SQL server </a:t>
            </a:r>
          </a:p>
        </p:txBody>
      </p:sp>
      <p:sp>
        <p:nvSpPr>
          <p:cNvPr id="3" name="2 CuadroTexto"/>
          <p:cNvSpPr txBox="1"/>
          <p:nvPr/>
        </p:nvSpPr>
        <p:spPr>
          <a:xfrm>
            <a:off x="2267744" y="1844824"/>
            <a:ext cx="2440092" cy="2185214"/>
          </a:xfrm>
          <a:prstGeom prst="rect">
            <a:avLst/>
          </a:prstGeom>
          <a:noFill/>
        </p:spPr>
        <p:txBody>
          <a:bodyPr wrap="none" rtlCol="0">
            <a:spAutoFit/>
          </a:bodyPr>
          <a:lstStyle/>
          <a:p>
            <a:pPr>
              <a:buFont typeface="Arial" pitchFamily="34" charset="0"/>
              <a:buChar char="•"/>
            </a:pPr>
            <a:r>
              <a:rPr lang="es-AR" sz="2000" i="1" dirty="0" smtClean="0">
                <a:solidFill>
                  <a:srgbClr val="FFC000"/>
                </a:solidFill>
                <a:effectLst>
                  <a:outerShdw blurRad="38100" dist="38100" dir="2700000" algn="tl">
                    <a:srgbClr val="000000">
                      <a:alpha val="43137"/>
                    </a:srgbClr>
                  </a:outerShdw>
                </a:effectLst>
              </a:rPr>
              <a:t>Crear una tabla</a:t>
            </a:r>
          </a:p>
          <a:p>
            <a:pPr>
              <a:buFont typeface="Arial" pitchFamily="34" charset="0"/>
              <a:buChar char="•"/>
            </a:pPr>
            <a:endParaRPr lang="es-AR" sz="2000" i="1" dirty="0" smtClean="0">
              <a:solidFill>
                <a:srgbClr val="FFC000"/>
              </a:solidFill>
              <a:effectLst>
                <a:outerShdw blurRad="38100" dist="38100" dir="2700000" algn="tl">
                  <a:srgbClr val="000000">
                    <a:alpha val="43137"/>
                  </a:srgbClr>
                </a:outerShdw>
              </a:effectLst>
            </a:endParaRPr>
          </a:p>
          <a:p>
            <a:pPr>
              <a:buFont typeface="Arial" pitchFamily="34" charset="0"/>
              <a:buChar char="•"/>
            </a:pPr>
            <a:r>
              <a:rPr lang="es-AR" sz="2000" i="1" dirty="0" smtClean="0">
                <a:solidFill>
                  <a:srgbClr val="FFC000"/>
                </a:solidFill>
                <a:effectLst>
                  <a:outerShdw blurRad="38100" dist="38100" dir="2700000" algn="tl">
                    <a:srgbClr val="000000">
                      <a:alpha val="43137"/>
                    </a:srgbClr>
                  </a:outerShdw>
                </a:effectLst>
              </a:rPr>
              <a:t>Modificar una tabla</a:t>
            </a:r>
          </a:p>
          <a:p>
            <a:pPr>
              <a:buFont typeface="Arial" pitchFamily="34" charset="0"/>
              <a:buChar char="•"/>
            </a:pPr>
            <a:endParaRPr lang="es-AR" sz="2000" i="1" dirty="0" smtClean="0">
              <a:solidFill>
                <a:srgbClr val="FFC000"/>
              </a:solidFill>
              <a:effectLst>
                <a:outerShdw blurRad="38100" dist="38100" dir="2700000" algn="tl">
                  <a:srgbClr val="000000">
                    <a:alpha val="43137"/>
                  </a:srgbClr>
                </a:outerShdw>
              </a:effectLst>
            </a:endParaRPr>
          </a:p>
          <a:p>
            <a:pPr>
              <a:buFont typeface="Arial" pitchFamily="34" charset="0"/>
              <a:buChar char="•"/>
            </a:pPr>
            <a:r>
              <a:rPr lang="es-AR" sz="2000" i="1" dirty="0" smtClean="0">
                <a:solidFill>
                  <a:srgbClr val="FFC000"/>
                </a:solidFill>
                <a:effectLst>
                  <a:outerShdw blurRad="38100" dist="38100" dir="2700000" algn="tl">
                    <a:srgbClr val="000000">
                      <a:alpha val="43137"/>
                    </a:srgbClr>
                  </a:outerShdw>
                </a:effectLst>
              </a:rPr>
              <a:t>Eliminar una tabla</a:t>
            </a:r>
            <a:endParaRPr lang="es-AR" i="1" dirty="0" smtClean="0">
              <a:solidFill>
                <a:srgbClr val="FFC000"/>
              </a:solidFill>
              <a:effectLst>
                <a:outerShdw blurRad="38100" dist="38100" dir="2700000" algn="tl">
                  <a:srgbClr val="000000">
                    <a:alpha val="43137"/>
                  </a:srgbClr>
                </a:outerShdw>
              </a:effectLst>
            </a:endParaRPr>
          </a:p>
          <a:p>
            <a:endParaRPr lang="es-AR" dirty="0" smtClean="0"/>
          </a:p>
          <a:p>
            <a:endParaRPr lang="es-A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24936" cy="3365024"/>
          </a:xfrm>
          <a:prstGeom prst="rect">
            <a:avLst/>
          </a:prstGeom>
        </p:spPr>
        <p:txBody>
          <a:bodyPr wrap="square">
            <a:spAutoFit/>
          </a:bodyPr>
          <a:lstStyle/>
          <a:p>
            <a:pPr>
              <a:lnSpc>
                <a:spcPct val="150000"/>
              </a:lnSpc>
            </a:pPr>
            <a:r>
              <a:rPr lang="es-AR" dirty="0" smtClean="0"/>
              <a:t>Un </a:t>
            </a:r>
            <a:r>
              <a:rPr lang="es-AR" dirty="0" err="1" smtClean="0"/>
              <a:t>Store</a:t>
            </a:r>
            <a:r>
              <a:rPr lang="es-AR" dirty="0" smtClean="0"/>
              <a:t> </a:t>
            </a:r>
            <a:r>
              <a:rPr lang="es-AR" dirty="0" err="1" smtClean="0"/>
              <a:t>Procedure</a:t>
            </a:r>
            <a:r>
              <a:rPr lang="es-AR" dirty="0" smtClean="0"/>
              <a:t> es un  procedimiento de base de datos el cual se utiliza en una determinada base de datos. El </a:t>
            </a:r>
            <a:r>
              <a:rPr lang="es-AR" dirty="0" err="1" smtClean="0"/>
              <a:t>Store</a:t>
            </a:r>
            <a:r>
              <a:rPr lang="es-AR" dirty="0" smtClean="0"/>
              <a:t> </a:t>
            </a:r>
            <a:r>
              <a:rPr lang="es-AR" dirty="0" err="1" smtClean="0"/>
              <a:t>Procedure</a:t>
            </a:r>
            <a:r>
              <a:rPr lang="es-AR" dirty="0" smtClean="0"/>
              <a:t> o Procedimiento Almacenado puede ser accedido por cualquier aplicación con el fin de manipular los datos de esta.</a:t>
            </a:r>
          </a:p>
          <a:p>
            <a:pPr>
              <a:lnSpc>
                <a:spcPct val="150000"/>
              </a:lnSpc>
            </a:pPr>
            <a:r>
              <a:rPr lang="es-AR" dirty="0" smtClean="0"/>
              <a:t>El </a:t>
            </a:r>
            <a:r>
              <a:rPr lang="es-AR" dirty="0" err="1" smtClean="0"/>
              <a:t>Store</a:t>
            </a:r>
            <a:r>
              <a:rPr lang="es-AR" dirty="0" smtClean="0"/>
              <a:t> </a:t>
            </a:r>
            <a:r>
              <a:rPr lang="es-AR" dirty="0" err="1" smtClean="0"/>
              <a:t>Procedure</a:t>
            </a:r>
            <a:r>
              <a:rPr lang="es-AR" dirty="0" smtClean="0"/>
              <a:t> tiene escrito sus propias sentencias SQL llamadas sentencias </a:t>
            </a:r>
            <a:r>
              <a:rPr lang="es-AR" dirty="0" err="1" smtClean="0"/>
              <a:t>Transact</a:t>
            </a:r>
            <a:r>
              <a:rPr lang="es-AR" dirty="0" smtClean="0"/>
              <a:t>-SQL, son similares a las funciones o procedimientos en las aplicaciones, son llamados por su nombre y pueden tener parámetros tanto de ingreso de datos, de salida o ambos.</a:t>
            </a:r>
            <a:endParaRPr lang="es-AR" dirty="0"/>
          </a:p>
        </p:txBody>
      </p:sp>
      <p:sp>
        <p:nvSpPr>
          <p:cNvPr id="5" name="1 Título"/>
          <p:cNvSpPr txBox="1">
            <a:spLocks/>
          </p:cNvSpPr>
          <p:nvPr/>
        </p:nvSpPr>
        <p:spPr>
          <a:xfrm>
            <a:off x="899592" y="188641"/>
            <a:ext cx="7772400" cy="864096"/>
          </a:xfrm>
          <a:prstGeom prst="rect">
            <a:avLst/>
          </a:prstGeom>
        </p:spPr>
        <p:txBody>
          <a:bodyPr vert="horz" lIns="45720" rIns="45720" anchor="t">
            <a:normAutofit/>
          </a:bodyPr>
          <a:lstStyle/>
          <a:p>
            <a:pPr marL="0" marR="0" lvl="0" indent="0" algn="ctr" defTabSz="914400" fontAlgn="auto">
              <a:lnSpc>
                <a:spcPct val="100000"/>
              </a:lnSpc>
              <a:spcBef>
                <a:spcPct val="0"/>
              </a:spcBef>
              <a:spcAft>
                <a:spcPts val="0"/>
              </a:spcAft>
              <a:buClrTx/>
              <a:buSzTx/>
              <a:tabLst/>
              <a:defRPr/>
            </a:pPr>
            <a:r>
              <a:rPr lang="es-AR" sz="4600" b="1" cap="all" dirty="0" err="1"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rPr>
              <a:t>Store</a:t>
            </a:r>
            <a:r>
              <a:rPr lang="es-AR" sz="46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rPr>
              <a:t> </a:t>
            </a:r>
            <a:r>
              <a:rPr lang="es-AR" sz="4600" b="1" cap="all" dirty="0" err="1"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rPr>
              <a:t>procedure</a:t>
            </a:r>
            <a:endParaRPr lang="es-AR" sz="46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99592" y="188641"/>
            <a:ext cx="7772400" cy="864096"/>
          </a:xfrm>
        </p:spPr>
        <p:txBody>
          <a:bodyPr>
            <a:normAutofit/>
          </a:bodyPr>
          <a:lstStyle/>
          <a:p>
            <a:pPr algn="ctr"/>
            <a:r>
              <a:rPr lang="es-AR" dirty="0" err="1" smtClean="0"/>
              <a:t>Store</a:t>
            </a:r>
            <a:r>
              <a:rPr lang="es-AR" dirty="0" smtClean="0"/>
              <a:t> </a:t>
            </a:r>
            <a:r>
              <a:rPr lang="es-AR" dirty="0" err="1" smtClean="0"/>
              <a:t>procedure</a:t>
            </a:r>
            <a:endParaRPr lang="es-AR" dirty="0"/>
          </a:p>
        </p:txBody>
      </p:sp>
      <p:sp>
        <p:nvSpPr>
          <p:cNvPr id="6" name="5 Rectángulo"/>
          <p:cNvSpPr/>
          <p:nvPr/>
        </p:nvSpPr>
        <p:spPr>
          <a:xfrm>
            <a:off x="251520" y="1268760"/>
            <a:ext cx="8640960" cy="5078313"/>
          </a:xfrm>
          <a:prstGeom prst="rect">
            <a:avLst/>
          </a:prstGeom>
        </p:spPr>
        <p:txBody>
          <a:bodyPr wrap="square">
            <a:spAutoFit/>
          </a:bodyPr>
          <a:lstStyle/>
          <a:p>
            <a:r>
              <a:rPr lang="es-AR" dirty="0" smtClean="0"/>
              <a:t>Existen tres tipos de </a:t>
            </a:r>
            <a:r>
              <a:rPr lang="es-AR" dirty="0" err="1" smtClean="0"/>
              <a:t>Store</a:t>
            </a:r>
            <a:r>
              <a:rPr lang="es-AR" dirty="0" smtClean="0"/>
              <a:t> </a:t>
            </a:r>
            <a:r>
              <a:rPr lang="es-AR" dirty="0" err="1" smtClean="0"/>
              <a:t>Procedures</a:t>
            </a:r>
            <a:r>
              <a:rPr lang="es-AR" dirty="0" smtClean="0"/>
              <a:t>:</a:t>
            </a:r>
          </a:p>
          <a:p>
            <a:r>
              <a:rPr lang="es-AR" dirty="0" smtClean="0">
                <a:solidFill>
                  <a:srgbClr val="FFC000"/>
                </a:solidFill>
              </a:rPr>
              <a:t>1.</a:t>
            </a:r>
            <a:r>
              <a:rPr lang="es-AR" dirty="0" smtClean="0"/>
              <a:t> </a:t>
            </a:r>
            <a:r>
              <a:rPr lang="es-AR" dirty="0" err="1" smtClean="0"/>
              <a:t>Store</a:t>
            </a:r>
            <a:r>
              <a:rPr lang="es-AR" dirty="0" smtClean="0"/>
              <a:t> </a:t>
            </a:r>
            <a:r>
              <a:rPr lang="es-AR" dirty="0" err="1" smtClean="0"/>
              <a:t>Procedure</a:t>
            </a:r>
            <a:r>
              <a:rPr lang="es-AR" dirty="0" smtClean="0"/>
              <a:t> que retorna </a:t>
            </a:r>
            <a:r>
              <a:rPr lang="es-AR" dirty="0" err="1" smtClean="0"/>
              <a:t>registros.Este</a:t>
            </a:r>
            <a:r>
              <a:rPr lang="es-AR" dirty="0" smtClean="0"/>
              <a:t> tipo de </a:t>
            </a:r>
            <a:r>
              <a:rPr lang="es-AR" dirty="0" err="1" smtClean="0"/>
              <a:t>Store</a:t>
            </a:r>
            <a:r>
              <a:rPr lang="es-AR" dirty="0" smtClean="0"/>
              <a:t> </a:t>
            </a:r>
            <a:r>
              <a:rPr lang="es-AR" dirty="0" err="1" smtClean="0"/>
              <a:t>Procedures</a:t>
            </a:r>
            <a:r>
              <a:rPr lang="es-AR" dirty="0" smtClean="0"/>
              <a:t> son utilizados para buscar registros específicos, ordenar o filtrar estos y reportan su resultado el cual se almacena en un </a:t>
            </a:r>
            <a:r>
              <a:rPr lang="es-AR" dirty="0" err="1" smtClean="0"/>
              <a:t>DataSet</a:t>
            </a:r>
            <a:r>
              <a:rPr lang="es-AR" dirty="0" smtClean="0"/>
              <a:t> o en un control de lista, son basados en sentencias SQL.</a:t>
            </a:r>
          </a:p>
          <a:p>
            <a:r>
              <a:rPr lang="es-AR" dirty="0" smtClean="0"/>
              <a:t>Ejemplo: Un </a:t>
            </a:r>
            <a:r>
              <a:rPr lang="es-AR" dirty="0" err="1" smtClean="0"/>
              <a:t>Store</a:t>
            </a:r>
            <a:r>
              <a:rPr lang="es-AR" dirty="0" smtClean="0"/>
              <a:t> </a:t>
            </a:r>
            <a:r>
              <a:rPr lang="es-AR" dirty="0" err="1" smtClean="0"/>
              <a:t>Procedure</a:t>
            </a:r>
            <a:r>
              <a:rPr lang="es-AR" dirty="0" smtClean="0"/>
              <a:t> que presente los clientes o pasajeros que viajaron en el último mes que paso, y guardarlos en un </a:t>
            </a:r>
            <a:r>
              <a:rPr lang="es-AR" dirty="0" err="1" smtClean="0"/>
              <a:t>DataSet</a:t>
            </a:r>
            <a:r>
              <a:rPr lang="es-AR" dirty="0" smtClean="0"/>
              <a:t> o en un </a:t>
            </a:r>
            <a:r>
              <a:rPr lang="es-AR" dirty="0" err="1" smtClean="0"/>
              <a:t>ListBox</a:t>
            </a:r>
            <a:r>
              <a:rPr lang="es-AR" dirty="0" smtClean="0"/>
              <a:t>.</a:t>
            </a:r>
          </a:p>
          <a:p>
            <a:r>
              <a:rPr lang="es-AR" dirty="0" smtClean="0">
                <a:solidFill>
                  <a:srgbClr val="FFC000"/>
                </a:solidFill>
              </a:rPr>
              <a:t>2.</a:t>
            </a:r>
            <a:r>
              <a:rPr lang="es-AR" dirty="0" smtClean="0"/>
              <a:t> </a:t>
            </a:r>
            <a:r>
              <a:rPr lang="es-AR" dirty="0" err="1" smtClean="0"/>
              <a:t>Store</a:t>
            </a:r>
            <a:r>
              <a:rPr lang="es-AR" dirty="0" smtClean="0"/>
              <a:t> </a:t>
            </a:r>
            <a:r>
              <a:rPr lang="es-AR" dirty="0" err="1" smtClean="0"/>
              <a:t>Procedure</a:t>
            </a:r>
            <a:r>
              <a:rPr lang="es-AR" dirty="0" smtClean="0"/>
              <a:t> que retorna un </a:t>
            </a:r>
            <a:r>
              <a:rPr lang="es-AR" dirty="0" err="1" smtClean="0"/>
              <a:t>Valor.Este</a:t>
            </a:r>
            <a:r>
              <a:rPr lang="es-AR" dirty="0" smtClean="0"/>
              <a:t> tipo de </a:t>
            </a:r>
            <a:r>
              <a:rPr lang="es-AR" dirty="0" err="1" smtClean="0"/>
              <a:t>Store</a:t>
            </a:r>
            <a:r>
              <a:rPr lang="es-AR" dirty="0" smtClean="0"/>
              <a:t> </a:t>
            </a:r>
            <a:r>
              <a:rPr lang="es-AR" dirty="0" err="1" smtClean="0"/>
              <a:t>Procedures</a:t>
            </a:r>
            <a:r>
              <a:rPr lang="es-AR" dirty="0" smtClean="0"/>
              <a:t> son utilizados para ejecutar un comando  en una base de datos o una función que retorna un valor único. El resultado de estos tipos de </a:t>
            </a:r>
            <a:r>
              <a:rPr lang="es-AR" dirty="0" err="1" smtClean="0"/>
              <a:t>Store</a:t>
            </a:r>
            <a:r>
              <a:rPr lang="es-AR" dirty="0" smtClean="0"/>
              <a:t> </a:t>
            </a:r>
            <a:r>
              <a:rPr lang="es-AR" dirty="0" err="1" smtClean="0"/>
              <a:t>Procedure</a:t>
            </a:r>
            <a:r>
              <a:rPr lang="es-AR" dirty="0" smtClean="0"/>
              <a:t> se asignan generalmente a una variable. </a:t>
            </a:r>
          </a:p>
          <a:p>
            <a:r>
              <a:rPr lang="es-AR" dirty="0" smtClean="0"/>
              <a:t>Ejemplo: Mostrar el total de </a:t>
            </a:r>
            <a:r>
              <a:rPr lang="es-AR" dirty="0" err="1" smtClean="0"/>
              <a:t>Items</a:t>
            </a:r>
            <a:r>
              <a:rPr lang="es-AR" dirty="0" smtClean="0"/>
              <a:t> vendidos o atendidos en una orden.</a:t>
            </a:r>
          </a:p>
          <a:p>
            <a:r>
              <a:rPr lang="es-AR" dirty="0" smtClean="0">
                <a:solidFill>
                  <a:srgbClr val="FFC000"/>
                </a:solidFill>
              </a:rPr>
              <a:t>3.</a:t>
            </a:r>
            <a:r>
              <a:rPr lang="es-AR" dirty="0" smtClean="0"/>
              <a:t> </a:t>
            </a:r>
            <a:r>
              <a:rPr lang="es-AR" dirty="0" err="1" smtClean="0"/>
              <a:t>Store</a:t>
            </a:r>
            <a:r>
              <a:rPr lang="es-AR" dirty="0" smtClean="0"/>
              <a:t> </a:t>
            </a:r>
            <a:r>
              <a:rPr lang="es-AR" dirty="0" err="1" smtClean="0"/>
              <a:t>Procedure</a:t>
            </a:r>
            <a:r>
              <a:rPr lang="es-AR" dirty="0" smtClean="0"/>
              <a:t> que realiza una </a:t>
            </a:r>
            <a:r>
              <a:rPr lang="es-AR" dirty="0" err="1" smtClean="0"/>
              <a:t>acción.Este</a:t>
            </a:r>
            <a:r>
              <a:rPr lang="es-AR" dirty="0" smtClean="0"/>
              <a:t> tipo de </a:t>
            </a:r>
            <a:r>
              <a:rPr lang="es-AR" dirty="0" err="1" smtClean="0"/>
              <a:t>Store</a:t>
            </a:r>
            <a:r>
              <a:rPr lang="es-AR" dirty="0" smtClean="0"/>
              <a:t> </a:t>
            </a:r>
            <a:r>
              <a:rPr lang="es-AR" dirty="0" err="1" smtClean="0"/>
              <a:t>Procedures</a:t>
            </a:r>
            <a:r>
              <a:rPr lang="es-AR" dirty="0" smtClean="0"/>
              <a:t> son utilizados para realizar una acción determinada dentro de una base de datos, no retornan registros ni valores. Las sentencias utilizadas en estos tipos de </a:t>
            </a:r>
            <a:r>
              <a:rPr lang="es-AR" dirty="0" err="1" smtClean="0"/>
              <a:t>Store</a:t>
            </a:r>
            <a:r>
              <a:rPr lang="es-AR" dirty="0" smtClean="0"/>
              <a:t> </a:t>
            </a:r>
            <a:r>
              <a:rPr lang="es-AR" dirty="0" err="1" smtClean="0"/>
              <a:t>Procedures</a:t>
            </a:r>
            <a:r>
              <a:rPr lang="es-AR" dirty="0" smtClean="0"/>
              <a:t> pueden incluir actualizaciones, ediciones, modificaciones o eliminaciones de registros.</a:t>
            </a:r>
          </a:p>
          <a:p>
            <a:r>
              <a:rPr lang="es-AR" dirty="0" smtClean="0"/>
              <a:t>Ejemplo: Modificar el correo electrónico de un cliente o su dirección.</a:t>
            </a:r>
            <a:endParaRPr lang="es-A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99592" y="188641"/>
            <a:ext cx="7772400" cy="864096"/>
          </a:xfrm>
        </p:spPr>
        <p:txBody>
          <a:bodyPr>
            <a:normAutofit/>
          </a:bodyPr>
          <a:lstStyle/>
          <a:p>
            <a:pPr algn="ctr"/>
            <a:r>
              <a:rPr lang="es-AR" dirty="0" err="1" smtClean="0"/>
              <a:t>Metodologia</a:t>
            </a:r>
            <a:endParaRPr lang="es-AR" dirty="0"/>
          </a:p>
        </p:txBody>
      </p:sp>
      <p:sp>
        <p:nvSpPr>
          <p:cNvPr id="3" name="2 CuadroTexto"/>
          <p:cNvSpPr txBox="1"/>
          <p:nvPr/>
        </p:nvSpPr>
        <p:spPr>
          <a:xfrm>
            <a:off x="251520" y="1196752"/>
            <a:ext cx="8640960" cy="707886"/>
          </a:xfrm>
          <a:prstGeom prst="rect">
            <a:avLst/>
          </a:prstGeom>
          <a:noFill/>
        </p:spPr>
        <p:txBody>
          <a:bodyPr wrap="square" rtlCol="0">
            <a:spAutoFit/>
          </a:bodyPr>
          <a:lstStyle/>
          <a:p>
            <a:r>
              <a:rPr lang="es-AR" sz="2000" dirty="0" smtClean="0"/>
              <a:t>Hagamos un pequeña reseña de los pasos para emplear la metodología en un proyecto de sistemas:</a:t>
            </a:r>
            <a:endParaRPr lang="es-AR" sz="2000" dirty="0"/>
          </a:p>
        </p:txBody>
      </p:sp>
      <p:sp>
        <p:nvSpPr>
          <p:cNvPr id="4" name="3 CuadroTexto"/>
          <p:cNvSpPr txBox="1"/>
          <p:nvPr/>
        </p:nvSpPr>
        <p:spPr>
          <a:xfrm>
            <a:off x="323528" y="2060848"/>
            <a:ext cx="8640960" cy="3785652"/>
          </a:xfrm>
          <a:prstGeom prst="rect">
            <a:avLst/>
          </a:prstGeom>
          <a:noFill/>
        </p:spPr>
        <p:txBody>
          <a:bodyPr wrap="square" rtlCol="0">
            <a:spAutoFit/>
          </a:bodyPr>
          <a:lstStyle/>
          <a:p>
            <a:pPr>
              <a:buFont typeface="Arial" pitchFamily="34" charset="0"/>
              <a:buChar char="•"/>
            </a:pPr>
            <a:r>
              <a:rPr lang="es-AR" sz="2000" dirty="0" smtClean="0"/>
              <a:t> Relevamiento Inicial</a:t>
            </a:r>
          </a:p>
          <a:p>
            <a:pPr>
              <a:buFont typeface="Arial" pitchFamily="34" charset="0"/>
              <a:buChar char="•"/>
            </a:pPr>
            <a:r>
              <a:rPr lang="es-AR" sz="2000" dirty="0"/>
              <a:t> </a:t>
            </a:r>
            <a:r>
              <a:rPr lang="es-AR" sz="2000" dirty="0" smtClean="0"/>
              <a:t>Técnicas de recolección de requerimientos</a:t>
            </a:r>
          </a:p>
          <a:p>
            <a:pPr lvl="1">
              <a:buFont typeface="Arial" pitchFamily="34" charset="0"/>
              <a:buChar char="•"/>
            </a:pPr>
            <a:r>
              <a:rPr lang="es-AR" sz="2000" dirty="0"/>
              <a:t> </a:t>
            </a:r>
            <a:r>
              <a:rPr lang="es-AR" sz="2000" dirty="0" smtClean="0"/>
              <a:t>Encuestas</a:t>
            </a:r>
          </a:p>
          <a:p>
            <a:pPr lvl="1">
              <a:buFont typeface="Arial" pitchFamily="34" charset="0"/>
              <a:buChar char="•"/>
            </a:pPr>
            <a:r>
              <a:rPr lang="es-AR" sz="2000" dirty="0"/>
              <a:t> </a:t>
            </a:r>
            <a:r>
              <a:rPr lang="es-AR" sz="2000" dirty="0" smtClean="0"/>
              <a:t>Reuniones</a:t>
            </a:r>
          </a:p>
          <a:p>
            <a:pPr lvl="1">
              <a:buFont typeface="Arial" pitchFamily="34" charset="0"/>
              <a:buChar char="•"/>
            </a:pPr>
            <a:r>
              <a:rPr lang="es-AR" sz="2000" dirty="0"/>
              <a:t> </a:t>
            </a:r>
            <a:r>
              <a:rPr lang="es-AR" sz="2000" dirty="0" smtClean="0"/>
              <a:t>Cuestionarios</a:t>
            </a:r>
          </a:p>
          <a:p>
            <a:pPr lvl="1">
              <a:buFont typeface="Arial" pitchFamily="34" charset="0"/>
              <a:buChar char="•"/>
            </a:pPr>
            <a:r>
              <a:rPr lang="es-AR" sz="2000" dirty="0"/>
              <a:t> </a:t>
            </a:r>
            <a:r>
              <a:rPr lang="es-AR" sz="2000" dirty="0" smtClean="0"/>
              <a:t>etc.</a:t>
            </a:r>
            <a:endParaRPr lang="es-AR" sz="2000" dirty="0"/>
          </a:p>
          <a:p>
            <a:pPr lvl="1"/>
            <a:r>
              <a:rPr lang="es-AR" sz="2000" dirty="0" smtClean="0"/>
              <a:t>Para todos los datos recabados debemos realizar la MINUTA y debe estar validada con el usuario (es la única manera de que sea válida)</a:t>
            </a:r>
          </a:p>
          <a:p>
            <a:pPr>
              <a:buFont typeface="Arial" pitchFamily="34" charset="0"/>
              <a:buChar char="•"/>
            </a:pPr>
            <a:r>
              <a:rPr lang="es-AR" sz="2000" dirty="0"/>
              <a:t> </a:t>
            </a:r>
            <a:r>
              <a:rPr lang="es-AR" sz="2000" dirty="0" smtClean="0"/>
              <a:t>Diseño de Casos de Uso</a:t>
            </a:r>
          </a:p>
          <a:p>
            <a:pPr lvl="1">
              <a:buFont typeface="Arial" pitchFamily="34" charset="0"/>
              <a:buChar char="•"/>
            </a:pPr>
            <a:r>
              <a:rPr lang="es-AR" sz="2000" dirty="0"/>
              <a:t> </a:t>
            </a:r>
            <a:r>
              <a:rPr lang="es-AR" sz="2000" dirty="0" smtClean="0"/>
              <a:t>Gráfico</a:t>
            </a:r>
          </a:p>
          <a:p>
            <a:pPr lvl="1">
              <a:buFont typeface="Arial" pitchFamily="34" charset="0"/>
              <a:buChar char="•"/>
            </a:pPr>
            <a:r>
              <a:rPr lang="es-AR" sz="2000" dirty="0"/>
              <a:t> </a:t>
            </a:r>
            <a:r>
              <a:rPr lang="es-AR" sz="2000" dirty="0" smtClean="0"/>
              <a:t>Análisis detallado</a:t>
            </a:r>
          </a:p>
          <a:p>
            <a:pPr lvl="1">
              <a:buFont typeface="Arial" pitchFamily="34" charset="0"/>
              <a:buChar char="•"/>
            </a:pPr>
            <a:r>
              <a:rPr lang="es-AR" sz="2000" dirty="0"/>
              <a:t> </a:t>
            </a:r>
            <a:r>
              <a:rPr lang="es-AR" sz="2000" dirty="0" smtClean="0"/>
              <a:t>Diagramas. ( secuencia, actividad, estados)  </a:t>
            </a:r>
            <a:endParaRPr lang="es-AR"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99592" y="0"/>
            <a:ext cx="7772400" cy="864096"/>
          </a:xfrm>
        </p:spPr>
        <p:txBody>
          <a:bodyPr>
            <a:normAutofit/>
          </a:bodyPr>
          <a:lstStyle/>
          <a:p>
            <a:pPr algn="ctr"/>
            <a:r>
              <a:rPr lang="es-AR" dirty="0" err="1" smtClean="0"/>
              <a:t>Store</a:t>
            </a:r>
            <a:r>
              <a:rPr lang="es-AR" dirty="0" smtClean="0"/>
              <a:t> </a:t>
            </a:r>
            <a:r>
              <a:rPr lang="es-AR" dirty="0" err="1" smtClean="0"/>
              <a:t>procedures</a:t>
            </a:r>
            <a:r>
              <a:rPr lang="es-AR" dirty="0" smtClean="0"/>
              <a:t> (</a:t>
            </a:r>
            <a:r>
              <a:rPr lang="es-AR" dirty="0" err="1" smtClean="0"/>
              <a:t>cont</a:t>
            </a:r>
            <a:r>
              <a:rPr lang="es-AR" dirty="0" smtClean="0"/>
              <a:t>)</a:t>
            </a:r>
            <a:endParaRPr lang="es-AR" dirty="0"/>
          </a:p>
        </p:txBody>
      </p:sp>
      <p:graphicFrame>
        <p:nvGraphicFramePr>
          <p:cNvPr id="7" name="6 Tabla"/>
          <p:cNvGraphicFramePr>
            <a:graphicFrameLocks noGrp="1"/>
          </p:cNvGraphicFramePr>
          <p:nvPr/>
        </p:nvGraphicFramePr>
        <p:xfrm>
          <a:off x="323528" y="764704"/>
          <a:ext cx="8640960" cy="5826760"/>
        </p:xfrm>
        <a:graphic>
          <a:graphicData uri="http://schemas.openxmlformats.org/drawingml/2006/table">
            <a:tbl>
              <a:tblPr firstRow="1" bandRow="1">
                <a:tableStyleId>{5C22544A-7EE6-4342-B048-85BDC9FD1C3A}</a:tableStyleId>
              </a:tblPr>
              <a:tblGrid>
                <a:gridCol w="4320480"/>
                <a:gridCol w="4320480"/>
              </a:tblGrid>
              <a:tr h="370840">
                <a:tc>
                  <a:txBody>
                    <a:bodyPr/>
                    <a:lstStyle/>
                    <a:p>
                      <a:r>
                        <a:rPr lang="es-AR" dirty="0" smtClean="0"/>
                        <a:t>Beneficios</a:t>
                      </a:r>
                      <a:endParaRPr lang="es-AR" dirty="0"/>
                    </a:p>
                  </a:txBody>
                  <a:tcPr/>
                </a:tc>
                <a:tc>
                  <a:txBody>
                    <a:bodyPr/>
                    <a:lstStyle/>
                    <a:p>
                      <a:r>
                        <a:rPr lang="es-AR" dirty="0" smtClean="0"/>
                        <a:t>Descripción</a:t>
                      </a:r>
                      <a:endParaRPr lang="es-AR" dirty="0"/>
                    </a:p>
                  </a:txBody>
                  <a:tcPr/>
                </a:tc>
              </a:tr>
              <a:tr h="370840">
                <a:tc>
                  <a:txBody>
                    <a:bodyPr/>
                    <a:lstStyle/>
                    <a:p>
                      <a:r>
                        <a:rPr lang="es-AR" sz="1400" dirty="0" smtClean="0"/>
                        <a:t>Programación Modular</a:t>
                      </a:r>
                      <a:endParaRPr lang="es-AR" sz="1400" dirty="0"/>
                    </a:p>
                  </a:txBody>
                  <a:tcPr/>
                </a:tc>
                <a:tc>
                  <a:txBody>
                    <a:bodyPr/>
                    <a:lstStyle/>
                    <a:p>
                      <a:r>
                        <a:rPr lang="es-AR" sz="1400" dirty="0" smtClean="0"/>
                        <a:t>Un </a:t>
                      </a:r>
                      <a:r>
                        <a:rPr lang="es-AR" sz="1400" dirty="0" err="1" smtClean="0"/>
                        <a:t>Store</a:t>
                      </a:r>
                      <a:r>
                        <a:rPr lang="es-AR" sz="1400" dirty="0" smtClean="0"/>
                        <a:t> </a:t>
                      </a:r>
                      <a:r>
                        <a:rPr lang="es-AR" sz="1400" dirty="0" err="1" smtClean="0"/>
                        <a:t>Procedure</a:t>
                      </a:r>
                      <a:r>
                        <a:rPr lang="es-AR" sz="1400" dirty="0" smtClean="0"/>
                        <a:t> es un clásico ejemplo de programación modular. Este se crea solo, se testea solo y se puede llamar muchas veces desde diversas aplicaciones.</a:t>
                      </a:r>
                      <a:endParaRPr lang="es-AR" sz="1400" dirty="0"/>
                    </a:p>
                  </a:txBody>
                  <a:tcPr/>
                </a:tc>
              </a:tr>
              <a:tr h="370840">
                <a:tc>
                  <a:txBody>
                    <a:bodyPr/>
                    <a:lstStyle/>
                    <a:p>
                      <a:r>
                        <a:rPr lang="es-AR" sz="1400" dirty="0" smtClean="0"/>
                        <a:t>Distribución</a:t>
                      </a:r>
                      <a:endParaRPr lang="es-AR" sz="1400" dirty="0"/>
                    </a:p>
                  </a:txBody>
                  <a:tcPr/>
                </a:tc>
                <a:tc>
                  <a:txBody>
                    <a:bodyPr/>
                    <a:lstStyle/>
                    <a:p>
                      <a:r>
                        <a:rPr lang="es-AR" sz="1400" dirty="0" smtClean="0"/>
                        <a:t>Los </a:t>
                      </a:r>
                      <a:r>
                        <a:rPr lang="es-AR" sz="1400" dirty="0" err="1" smtClean="0"/>
                        <a:t>Store</a:t>
                      </a:r>
                      <a:r>
                        <a:rPr lang="es-AR" sz="1400" dirty="0" smtClean="0"/>
                        <a:t> </a:t>
                      </a:r>
                      <a:r>
                        <a:rPr lang="es-AR" sz="1400" dirty="0" err="1" smtClean="0"/>
                        <a:t>Procedure</a:t>
                      </a:r>
                      <a:r>
                        <a:rPr lang="es-AR" sz="1400" dirty="0" smtClean="0"/>
                        <a:t> pueden crearse independientemente por un especialista en base de datos, mientras que pueden ser utilizados por los desarrolladores de aplicaciones Web o por otros desarrolladores.</a:t>
                      </a:r>
                      <a:endParaRPr lang="es-AR" sz="1400" dirty="0"/>
                    </a:p>
                  </a:txBody>
                  <a:tcPr/>
                </a:tc>
              </a:tr>
              <a:tr h="370840">
                <a:tc>
                  <a:txBody>
                    <a:bodyPr/>
                    <a:lstStyle/>
                    <a:p>
                      <a:r>
                        <a:rPr lang="es-AR" sz="1400" dirty="0" smtClean="0"/>
                        <a:t>Seguridad</a:t>
                      </a:r>
                      <a:endParaRPr lang="es-AR" sz="1400" dirty="0"/>
                    </a:p>
                  </a:txBody>
                  <a:tcPr/>
                </a:tc>
                <a:tc>
                  <a:txBody>
                    <a:bodyPr/>
                    <a:lstStyle/>
                    <a:p>
                      <a:r>
                        <a:rPr lang="es-AR" sz="1400" dirty="0" smtClean="0"/>
                        <a:t>Usando </a:t>
                      </a:r>
                      <a:r>
                        <a:rPr lang="es-AR" sz="1400" dirty="0" err="1" smtClean="0"/>
                        <a:t>Store</a:t>
                      </a:r>
                      <a:r>
                        <a:rPr lang="es-AR" sz="1400" dirty="0" smtClean="0"/>
                        <a:t> </a:t>
                      </a:r>
                      <a:r>
                        <a:rPr lang="es-AR" sz="1400" dirty="0" err="1" smtClean="0"/>
                        <a:t>Procedures</a:t>
                      </a:r>
                      <a:r>
                        <a:rPr lang="es-AR" sz="1400" dirty="0" smtClean="0"/>
                        <a:t> se aumentan significativamente la seguridad en una base de datos. </a:t>
                      </a:r>
                      <a:r>
                        <a:rPr lang="es-AR" sz="1400" dirty="0" err="1" smtClean="0"/>
                        <a:t>Unicamente</a:t>
                      </a:r>
                      <a:r>
                        <a:rPr lang="es-AR" sz="1400" dirty="0" smtClean="0"/>
                        <a:t> los </a:t>
                      </a:r>
                      <a:r>
                        <a:rPr lang="es-AR" sz="1400" dirty="0" err="1" smtClean="0"/>
                        <a:t>testeadores</a:t>
                      </a:r>
                      <a:r>
                        <a:rPr lang="es-AR" sz="1400" dirty="0" smtClean="0"/>
                        <a:t> y los dueños de la base de datos pueden modificarlos</a:t>
                      </a:r>
                      <a:endParaRPr lang="es-AR" sz="1400" dirty="0"/>
                    </a:p>
                  </a:txBody>
                  <a:tcPr/>
                </a:tc>
              </a:tr>
              <a:tr h="370840">
                <a:tc>
                  <a:txBody>
                    <a:bodyPr/>
                    <a:lstStyle/>
                    <a:p>
                      <a:r>
                        <a:rPr lang="es-AR" sz="1400" dirty="0" smtClean="0"/>
                        <a:t>Ejecución Rápida</a:t>
                      </a:r>
                      <a:endParaRPr lang="es-AR" sz="1400" dirty="0"/>
                    </a:p>
                  </a:txBody>
                  <a:tcPr/>
                </a:tc>
                <a:tc>
                  <a:txBody>
                    <a:bodyPr/>
                    <a:lstStyle/>
                    <a:p>
                      <a:r>
                        <a:rPr lang="es-AR" sz="1400" dirty="0" smtClean="0"/>
                        <a:t>El </a:t>
                      </a:r>
                      <a:r>
                        <a:rPr lang="es-AR" sz="1400" dirty="0" err="1" smtClean="0"/>
                        <a:t>Store</a:t>
                      </a:r>
                      <a:r>
                        <a:rPr lang="es-AR" sz="1400" dirty="0" smtClean="0"/>
                        <a:t> </a:t>
                      </a:r>
                      <a:r>
                        <a:rPr lang="es-AR" sz="1400" dirty="0" err="1" smtClean="0"/>
                        <a:t>Procedure</a:t>
                      </a:r>
                      <a:r>
                        <a:rPr lang="es-AR" sz="1400" dirty="0" smtClean="0"/>
                        <a:t> tiene mejor performance que realizar las sentencias de manejo de datos directamente desde la aplicación</a:t>
                      </a:r>
                      <a:endParaRPr lang="es-AR" sz="1400" dirty="0"/>
                    </a:p>
                  </a:txBody>
                  <a:tcPr/>
                </a:tc>
              </a:tr>
              <a:tr h="370840">
                <a:tc>
                  <a:txBody>
                    <a:bodyPr/>
                    <a:lstStyle/>
                    <a:p>
                      <a:r>
                        <a:rPr lang="es-AR" sz="1400" dirty="0" smtClean="0"/>
                        <a:t>Reduce el tráfico de la red</a:t>
                      </a:r>
                      <a:endParaRPr lang="es-AR" sz="1400" dirty="0"/>
                    </a:p>
                  </a:txBody>
                  <a:tcPr/>
                </a:tc>
                <a:tc>
                  <a:txBody>
                    <a:bodyPr/>
                    <a:lstStyle/>
                    <a:p>
                      <a:r>
                        <a:rPr lang="es-AR" sz="1400" dirty="0" smtClean="0"/>
                        <a:t>Es posible que si una operación que requiera de muchas sentencias se pueda ejecutar estas directamente en el </a:t>
                      </a:r>
                      <a:r>
                        <a:rPr lang="es-AR" sz="1400" dirty="0" err="1" smtClean="0"/>
                        <a:t>Store</a:t>
                      </a:r>
                      <a:r>
                        <a:rPr lang="es-AR" sz="1400" dirty="0" smtClean="0"/>
                        <a:t> </a:t>
                      </a:r>
                      <a:r>
                        <a:rPr lang="es-AR" sz="1400" dirty="0" err="1" smtClean="0"/>
                        <a:t>Procedure</a:t>
                      </a:r>
                      <a:r>
                        <a:rPr lang="es-AR" sz="1400" dirty="0" smtClean="0"/>
                        <a:t>, en nuestra aplicación posiblemente realicemos esto con una línea, la que ejecuta o invoca al SP.</a:t>
                      </a:r>
                      <a:endParaRPr lang="es-AR" sz="1400" dirty="0"/>
                    </a:p>
                  </a:txBody>
                  <a:tcPr/>
                </a:tc>
              </a:tr>
              <a:tr h="370840">
                <a:tc>
                  <a:txBody>
                    <a:bodyPr/>
                    <a:lstStyle/>
                    <a:p>
                      <a:r>
                        <a:rPr lang="es-AR" sz="1400" dirty="0" smtClean="0"/>
                        <a:t>Flexibilidad</a:t>
                      </a:r>
                      <a:endParaRPr lang="es-AR" sz="1400" dirty="0"/>
                    </a:p>
                  </a:txBody>
                  <a:tcPr/>
                </a:tc>
                <a:tc>
                  <a:txBody>
                    <a:bodyPr/>
                    <a:lstStyle/>
                    <a:p>
                      <a:r>
                        <a:rPr lang="es-AR" sz="1400" dirty="0" smtClean="0"/>
                        <a:t>El desarrollador de la base de datos puede cambiar la estructura de esta sin afectar a las aplicaciones. </a:t>
                      </a:r>
                      <a:endParaRPr lang="es-AR" sz="1400"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27584" y="1268760"/>
            <a:ext cx="7772400" cy="864096"/>
          </a:xfrm>
        </p:spPr>
        <p:txBody>
          <a:bodyPr>
            <a:normAutofit/>
          </a:bodyPr>
          <a:lstStyle/>
          <a:p>
            <a:pPr algn="ctr"/>
            <a:r>
              <a:rPr lang="es-AR" dirty="0" smtClean="0"/>
              <a:t>Ejemplo en net y </a:t>
            </a:r>
            <a:r>
              <a:rPr lang="es-AR" dirty="0" err="1" smtClean="0"/>
              <a:t>sql</a:t>
            </a:r>
            <a:r>
              <a:rPr lang="es-AR" dirty="0" smtClean="0"/>
              <a:t> </a:t>
            </a:r>
            <a:r>
              <a:rPr lang="es-AR" dirty="0" smtClean="0"/>
              <a:t>2008</a:t>
            </a:r>
            <a:endParaRPr lang="es-A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99592" y="188641"/>
            <a:ext cx="7772400" cy="864096"/>
          </a:xfrm>
        </p:spPr>
        <p:txBody>
          <a:bodyPr>
            <a:normAutofit/>
          </a:bodyPr>
          <a:lstStyle/>
          <a:p>
            <a:pPr algn="ctr"/>
            <a:r>
              <a:rPr lang="es-AR" dirty="0" smtClean="0"/>
              <a:t>Manos a la obra!!</a:t>
            </a:r>
            <a:endParaRPr lang="es-AR" dirty="0"/>
          </a:p>
        </p:txBody>
      </p:sp>
      <p:sp>
        <p:nvSpPr>
          <p:cNvPr id="3" name="2 CuadroTexto"/>
          <p:cNvSpPr txBox="1"/>
          <p:nvPr/>
        </p:nvSpPr>
        <p:spPr>
          <a:xfrm>
            <a:off x="251520" y="1196752"/>
            <a:ext cx="8640960" cy="1015663"/>
          </a:xfrm>
          <a:prstGeom prst="rect">
            <a:avLst/>
          </a:prstGeom>
          <a:noFill/>
        </p:spPr>
        <p:txBody>
          <a:bodyPr wrap="square" rtlCol="0">
            <a:spAutoFit/>
          </a:bodyPr>
          <a:lstStyle/>
          <a:p>
            <a:r>
              <a:rPr lang="es-AR" sz="2000" dirty="0" smtClean="0"/>
              <a:t>Una vez cerrada y acordada con el usuario la primer etapa, es que debemos comenzar a llevar al código todo lo que esta en papel.</a:t>
            </a:r>
          </a:p>
          <a:p>
            <a:r>
              <a:rPr lang="es-AR" sz="2000" dirty="0" smtClean="0"/>
              <a:t>Para ello vamos a utilizar la metodología de “CAPAS”.</a:t>
            </a:r>
            <a:endParaRPr lang="es-AR" sz="2000" dirty="0"/>
          </a:p>
        </p:txBody>
      </p:sp>
      <p:sp>
        <p:nvSpPr>
          <p:cNvPr id="11" name="10 Rectángulo"/>
          <p:cNvSpPr/>
          <p:nvPr/>
        </p:nvSpPr>
        <p:spPr>
          <a:xfrm>
            <a:off x="251520" y="2276872"/>
            <a:ext cx="8568952" cy="1323439"/>
          </a:xfrm>
          <a:prstGeom prst="rect">
            <a:avLst/>
          </a:prstGeom>
        </p:spPr>
        <p:txBody>
          <a:bodyPr wrap="square">
            <a:spAutoFit/>
          </a:bodyPr>
          <a:lstStyle/>
          <a:p>
            <a:r>
              <a:rPr lang="es-AR" sz="2000" dirty="0" smtClean="0"/>
              <a:t>La </a:t>
            </a:r>
            <a:r>
              <a:rPr lang="es-AR" sz="2000" b="1" dirty="0" smtClean="0"/>
              <a:t>programación por capas</a:t>
            </a:r>
            <a:r>
              <a:rPr lang="es-AR" sz="2000" dirty="0" smtClean="0"/>
              <a:t> es un estilo de programación en el que el objetivo primordial es la separación de la </a:t>
            </a:r>
            <a:r>
              <a:rPr lang="es-AR" sz="2000" b="1" dirty="0" smtClean="0"/>
              <a:t>lógica de negocios </a:t>
            </a:r>
            <a:r>
              <a:rPr lang="es-AR" sz="2000" dirty="0" smtClean="0"/>
              <a:t>de la lógica de diseño; un ejemplo básico de esto consiste en separar la capa de datos de la capa de presentación al usuario.</a:t>
            </a:r>
            <a:endParaRPr lang="es-AR" sz="2000" dirty="0"/>
          </a:p>
        </p:txBody>
      </p:sp>
      <p:sp>
        <p:nvSpPr>
          <p:cNvPr id="12" name="11 Rectángulo"/>
          <p:cNvSpPr/>
          <p:nvPr/>
        </p:nvSpPr>
        <p:spPr>
          <a:xfrm>
            <a:off x="251520" y="3645024"/>
            <a:ext cx="8496944" cy="1631216"/>
          </a:xfrm>
          <a:prstGeom prst="rect">
            <a:avLst/>
          </a:prstGeom>
        </p:spPr>
        <p:txBody>
          <a:bodyPr wrap="square">
            <a:spAutoFit/>
          </a:bodyPr>
          <a:lstStyle/>
          <a:p>
            <a:r>
              <a:rPr lang="es-AR" sz="2000" dirty="0" smtClean="0"/>
              <a:t>La ventaja principal de este estilo es que el desarrollo se puede llevar a cabo en varios niveles y, en caso de que sobrevenga algún cambio, sólo se ataca al nivel requerido sin tener que revisar entre código mezclado</a:t>
            </a:r>
          </a:p>
          <a:p>
            <a:r>
              <a:rPr lang="es-AR" sz="2000" dirty="0" smtClean="0"/>
              <a:t>La otra ventaja importante es la independencia del lenguaje (cada capa se puede desarrollar en lenguajes distintos)</a:t>
            </a:r>
            <a:endParaRPr lang="es-AR" sz="2000" dirty="0"/>
          </a:p>
        </p:txBody>
      </p:sp>
      <p:sp>
        <p:nvSpPr>
          <p:cNvPr id="13" name="12 Rectángulo"/>
          <p:cNvSpPr/>
          <p:nvPr/>
        </p:nvSpPr>
        <p:spPr>
          <a:xfrm>
            <a:off x="251520" y="5445224"/>
            <a:ext cx="8496944" cy="707886"/>
          </a:xfrm>
          <a:prstGeom prst="rect">
            <a:avLst/>
          </a:prstGeom>
        </p:spPr>
        <p:txBody>
          <a:bodyPr wrap="square">
            <a:spAutoFit/>
          </a:bodyPr>
          <a:lstStyle/>
          <a:p>
            <a:r>
              <a:rPr lang="es-AR" sz="2000" dirty="0" smtClean="0"/>
              <a:t>El diseño más utilizado actualmente es el diseño en tres niveles (o en tres capas).</a:t>
            </a:r>
            <a:endParaRPr lang="es-AR"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99592" y="188641"/>
            <a:ext cx="7772400" cy="864096"/>
          </a:xfrm>
        </p:spPr>
        <p:txBody>
          <a:bodyPr>
            <a:normAutofit/>
          </a:bodyPr>
          <a:lstStyle/>
          <a:p>
            <a:pPr algn="ctr"/>
            <a:r>
              <a:rPr lang="es-AR" dirty="0" smtClean="0"/>
              <a:t>Capas</a:t>
            </a:r>
            <a:endParaRPr lang="es-AR" dirty="0"/>
          </a:p>
        </p:txBody>
      </p:sp>
      <p:sp>
        <p:nvSpPr>
          <p:cNvPr id="7" name="6 Rectángulo"/>
          <p:cNvSpPr/>
          <p:nvPr/>
        </p:nvSpPr>
        <p:spPr>
          <a:xfrm>
            <a:off x="251520" y="1124744"/>
            <a:ext cx="8712968" cy="5355312"/>
          </a:xfrm>
          <a:prstGeom prst="rect">
            <a:avLst/>
          </a:prstGeom>
        </p:spPr>
        <p:txBody>
          <a:bodyPr wrap="square">
            <a:spAutoFit/>
          </a:bodyPr>
          <a:lstStyle/>
          <a:p>
            <a:r>
              <a:rPr lang="es-AR" b="1" dirty="0" smtClean="0"/>
              <a:t>Capa de presentación:</a:t>
            </a:r>
            <a:r>
              <a:rPr lang="es-AR" dirty="0" smtClean="0"/>
              <a:t> es la que ve el usuario (también se la denomina "capa de usuario"), presenta el sistema al usuario, le comunica la información y captura la información del usuario en un mínimo de proceso (realiza un filtrado previo para comprobar que no hay errores de formato). También es conocida como interfaz gráfica y debe tener la característica de ser "amigable" (entendible y fácil de usar) para el usuario. Esta capa se comunica únicamente con la capa de negocio.</a:t>
            </a:r>
          </a:p>
          <a:p>
            <a:endParaRPr lang="es-AR" b="1" dirty="0" smtClean="0"/>
          </a:p>
          <a:p>
            <a:r>
              <a:rPr lang="es-AR" b="1" dirty="0" smtClean="0"/>
              <a:t>Capa de negocio:</a:t>
            </a:r>
            <a:r>
              <a:rPr lang="es-AR" dirty="0" smtClean="0"/>
              <a:t> es donde residen los programas que se ejecutan, se reciben las peticiones del usuario y se envían las respuestas tras el proceso. Se denomina capa de negocio (e incluso de lógica del negocio) porque es aquí donde se establecen todas las reglas que deben cumplirse. Esta capa se comunica con la capa de presentación, para recibir las solicitudes y presentar los resultados, y con la capa de datos, para solicitar al gestor de base de datos almacenar o recuperar datos de él. También se consideran aquí los programas de aplicación.</a:t>
            </a:r>
          </a:p>
          <a:p>
            <a:endParaRPr lang="es-AR" b="1" dirty="0" smtClean="0"/>
          </a:p>
          <a:p>
            <a:r>
              <a:rPr lang="es-AR" b="1" dirty="0" smtClean="0"/>
              <a:t>Capa de datos:</a:t>
            </a:r>
            <a:r>
              <a:rPr lang="es-AR" dirty="0" smtClean="0"/>
              <a:t> es donde residen los datos y es la encargada de acceder a los mismos. Está formada por uno o más gestores de bases de datos que realizan todo el almacenamiento de datos, reciben solicitudes de almacenamiento o recuperación de información desde la capa de negocio.</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95536" y="1196752"/>
            <a:ext cx="8496944" cy="4401205"/>
          </a:xfrm>
          <a:prstGeom prst="rect">
            <a:avLst/>
          </a:prstGeom>
        </p:spPr>
        <p:txBody>
          <a:bodyPr wrap="square">
            <a:spAutoFit/>
          </a:bodyPr>
          <a:lstStyle/>
          <a:p>
            <a:r>
              <a:rPr lang="es-AR" sz="2000" dirty="0" smtClean="0"/>
              <a:t>Todas estas capas pueden residir en una única </a:t>
            </a:r>
            <a:r>
              <a:rPr lang="es-AR" sz="2000" dirty="0" err="1" smtClean="0"/>
              <a:t>pc</a:t>
            </a:r>
            <a:r>
              <a:rPr lang="es-AR" sz="2000" dirty="0" smtClean="0"/>
              <a:t>, si bien lo más usual es que haya una multitud de </a:t>
            </a:r>
            <a:r>
              <a:rPr lang="es-AR" sz="2000" dirty="0" err="1" smtClean="0"/>
              <a:t>pcs</a:t>
            </a:r>
            <a:r>
              <a:rPr lang="es-AR" sz="2000" dirty="0" smtClean="0"/>
              <a:t> en donde reside la capa de presentación (son los clientes de la arquitectura cliente/servidor). Las capas de negocio y de datos pueden residir en la misma </a:t>
            </a:r>
            <a:r>
              <a:rPr lang="es-AR" sz="2000" dirty="0" err="1" smtClean="0"/>
              <a:t>pc</a:t>
            </a:r>
            <a:r>
              <a:rPr lang="es-AR" sz="2000" dirty="0" smtClean="0"/>
              <a:t>, y si el crecimiento de las necesidades lo aconseja se pueden separar en dos o más </a:t>
            </a:r>
            <a:r>
              <a:rPr lang="es-AR" sz="2000" dirty="0" err="1" smtClean="0"/>
              <a:t>pcs</a:t>
            </a:r>
            <a:r>
              <a:rPr lang="es-AR" sz="2000" dirty="0" smtClean="0"/>
              <a:t>. Así, si el tamaño o complejidad de la base de datos aumenta, se puede separar en varios </a:t>
            </a:r>
            <a:r>
              <a:rPr lang="es-AR" sz="2000" dirty="0" err="1" smtClean="0"/>
              <a:t>pcs</a:t>
            </a:r>
            <a:r>
              <a:rPr lang="es-AR" sz="2000" dirty="0" smtClean="0"/>
              <a:t> las cuales recibirán las peticiones de la </a:t>
            </a:r>
            <a:r>
              <a:rPr lang="es-AR" sz="2000" dirty="0" err="1" smtClean="0"/>
              <a:t>pc</a:t>
            </a:r>
            <a:r>
              <a:rPr lang="es-AR" sz="2000" dirty="0" smtClean="0"/>
              <a:t> en que resida la capa de negocio.</a:t>
            </a:r>
          </a:p>
          <a:p>
            <a:r>
              <a:rPr lang="es-AR" sz="2000" dirty="0" smtClean="0"/>
              <a:t>Si, por el contrario, fuese la complejidad en la capa de negocio lo que obligase a la separación, esta capa de negocio podría residir en uno o más </a:t>
            </a:r>
            <a:r>
              <a:rPr lang="es-AR" sz="2000" dirty="0" err="1" smtClean="0"/>
              <a:t>pc</a:t>
            </a:r>
            <a:r>
              <a:rPr lang="es-AR" sz="2000" dirty="0" smtClean="0"/>
              <a:t> que realizarían solicitudes a una única base de datos. En sistemas muy complejos se llega a tener una serie de </a:t>
            </a:r>
            <a:r>
              <a:rPr lang="es-AR" sz="2000" dirty="0" err="1" smtClean="0"/>
              <a:t>pcs</a:t>
            </a:r>
            <a:r>
              <a:rPr lang="es-AR" sz="2000" dirty="0" smtClean="0"/>
              <a:t> sobre los cuales corre la capa de negocio, y otra serie de </a:t>
            </a:r>
            <a:r>
              <a:rPr lang="es-AR" sz="2000" dirty="0" err="1" smtClean="0"/>
              <a:t>pcs</a:t>
            </a:r>
            <a:r>
              <a:rPr lang="es-AR" sz="2000" dirty="0" smtClean="0"/>
              <a:t> sobre los cuales corre la base de datos.</a:t>
            </a:r>
            <a:endParaRPr lang="es-AR" sz="2000" dirty="0"/>
          </a:p>
        </p:txBody>
      </p:sp>
      <p:sp>
        <p:nvSpPr>
          <p:cNvPr id="6" name="1 Título"/>
          <p:cNvSpPr txBox="1">
            <a:spLocks/>
          </p:cNvSpPr>
          <p:nvPr/>
        </p:nvSpPr>
        <p:spPr>
          <a:xfrm>
            <a:off x="899592" y="188641"/>
            <a:ext cx="7772400" cy="864096"/>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AR" sz="46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rPr>
              <a:t>Capas (</a:t>
            </a:r>
            <a:r>
              <a:rPr lang="es-AR" sz="4600" b="1" cap="all" dirty="0" err="1"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rPr>
              <a:t>cont</a:t>
            </a:r>
            <a:r>
              <a:rPr lang="es-AR" sz="46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rPr>
              <a:t>)</a:t>
            </a:r>
            <a:endParaRPr lang="es-AR" sz="46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endParaRPr>
          </a:p>
        </p:txBody>
      </p:sp>
      <p:sp>
        <p:nvSpPr>
          <p:cNvPr id="7" name="6 CuadroTexto"/>
          <p:cNvSpPr txBox="1"/>
          <p:nvPr/>
        </p:nvSpPr>
        <p:spPr>
          <a:xfrm>
            <a:off x="7524328" y="6453336"/>
            <a:ext cx="1353256" cy="261610"/>
          </a:xfrm>
          <a:prstGeom prst="rect">
            <a:avLst/>
          </a:prstGeom>
          <a:noFill/>
        </p:spPr>
        <p:txBody>
          <a:bodyPr wrap="none" rtlCol="0">
            <a:spAutoFit/>
          </a:bodyPr>
          <a:lstStyle/>
          <a:p>
            <a:r>
              <a:rPr lang="es-AR" sz="1100" dirty="0" smtClean="0"/>
              <a:t>Fuente : </a:t>
            </a:r>
            <a:r>
              <a:rPr lang="es-AR" sz="1100" dirty="0" err="1" smtClean="0"/>
              <a:t>Wikipedia</a:t>
            </a:r>
            <a:endParaRPr lang="es-AR" sz="11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99592" y="188641"/>
            <a:ext cx="7772400" cy="864096"/>
          </a:xfrm>
        </p:spPr>
        <p:txBody>
          <a:bodyPr>
            <a:normAutofit/>
          </a:bodyPr>
          <a:lstStyle/>
          <a:p>
            <a:pPr algn="ctr"/>
            <a:r>
              <a:rPr lang="es-AR" dirty="0" smtClean="0"/>
              <a:t>¿Como lo trasladamos ?</a:t>
            </a:r>
            <a:endParaRPr lang="es-AR" dirty="0"/>
          </a:p>
        </p:txBody>
      </p:sp>
      <p:sp>
        <p:nvSpPr>
          <p:cNvPr id="7" name="6 Rectángulo"/>
          <p:cNvSpPr/>
          <p:nvPr/>
        </p:nvSpPr>
        <p:spPr>
          <a:xfrm>
            <a:off x="251520" y="1124744"/>
            <a:ext cx="8712968" cy="3970318"/>
          </a:xfrm>
          <a:prstGeom prst="rect">
            <a:avLst/>
          </a:prstGeom>
        </p:spPr>
        <p:txBody>
          <a:bodyPr wrap="square">
            <a:spAutoFit/>
          </a:bodyPr>
          <a:lstStyle/>
          <a:p>
            <a:r>
              <a:rPr lang="es-AR" b="1" dirty="0" smtClean="0"/>
              <a:t>Capa de presentación: </a:t>
            </a:r>
            <a:r>
              <a:rPr lang="es-AR" dirty="0" smtClean="0"/>
              <a:t>Lo denominamos PWI ( </a:t>
            </a:r>
            <a:r>
              <a:rPr lang="es-AR" dirty="0" err="1" smtClean="0"/>
              <a:t>presentation</a:t>
            </a:r>
            <a:r>
              <a:rPr lang="es-AR" dirty="0" smtClean="0"/>
              <a:t> Windows). Y en esta capa vamos a diseñar la pantalla para el usuario, manteniendo patrones de diseño que nos permitan facilitar su uso y comprensión. Es importante mantener coherencia a lo largo del desarrollo.</a:t>
            </a:r>
          </a:p>
          <a:p>
            <a:endParaRPr lang="es-AR" b="1" dirty="0" smtClean="0"/>
          </a:p>
          <a:p>
            <a:r>
              <a:rPr lang="es-AR" b="1" dirty="0" smtClean="0"/>
              <a:t>Capa “Organizadora”: </a:t>
            </a:r>
            <a:r>
              <a:rPr lang="es-AR" dirty="0" smtClean="0"/>
              <a:t>La denominamos WFL</a:t>
            </a:r>
            <a:r>
              <a:rPr lang="es-AR" b="1" dirty="0"/>
              <a:t> </a:t>
            </a:r>
            <a:r>
              <a:rPr lang="es-AR" dirty="0" smtClean="0"/>
              <a:t>(</a:t>
            </a:r>
            <a:r>
              <a:rPr lang="es-AR" dirty="0" err="1" smtClean="0"/>
              <a:t>Workflow</a:t>
            </a:r>
            <a:r>
              <a:rPr lang="es-AR" dirty="0" smtClean="0"/>
              <a:t> Files </a:t>
            </a:r>
            <a:r>
              <a:rPr lang="es-AR" dirty="0" err="1" smtClean="0"/>
              <a:t>Layer</a:t>
            </a:r>
            <a:r>
              <a:rPr lang="es-AR" dirty="0" smtClean="0"/>
              <a:t>) y es la capa encargada de organizar el flujo de trabajo y solicitar peticiones a las distintas </a:t>
            </a:r>
            <a:r>
              <a:rPr lang="es-AR" dirty="0" err="1" smtClean="0"/>
              <a:t>BRL’s</a:t>
            </a:r>
            <a:r>
              <a:rPr lang="es-AR" dirty="0" smtClean="0"/>
              <a:t>.</a:t>
            </a:r>
          </a:p>
          <a:p>
            <a:endParaRPr lang="es-AR" b="1" dirty="0" smtClean="0"/>
          </a:p>
          <a:p>
            <a:r>
              <a:rPr lang="es-AR" b="1" dirty="0" smtClean="0"/>
              <a:t>Capa de negocio:</a:t>
            </a:r>
            <a:r>
              <a:rPr lang="es-AR" dirty="0" smtClean="0"/>
              <a:t> Lo denominamos BRL (</a:t>
            </a:r>
            <a:r>
              <a:rPr lang="es-AR" dirty="0" err="1" smtClean="0"/>
              <a:t>Bussines</a:t>
            </a:r>
            <a:r>
              <a:rPr lang="es-AR" dirty="0" smtClean="0"/>
              <a:t> </a:t>
            </a:r>
            <a:r>
              <a:rPr lang="es-AR" dirty="0" err="1" smtClean="0"/>
              <a:t>Ruler</a:t>
            </a:r>
            <a:r>
              <a:rPr lang="es-AR" dirty="0" smtClean="0"/>
              <a:t> </a:t>
            </a:r>
            <a:r>
              <a:rPr lang="es-AR" dirty="0" err="1" smtClean="0"/>
              <a:t>Layer</a:t>
            </a:r>
            <a:r>
              <a:rPr lang="es-AR" dirty="0" smtClean="0"/>
              <a:t>), y es la capa donde vamos a desarrollar el código que nos permita mantener las reglas para que se cumplan los requerimientos.</a:t>
            </a:r>
          </a:p>
          <a:p>
            <a:endParaRPr lang="es-AR" b="1" dirty="0" smtClean="0"/>
          </a:p>
          <a:p>
            <a:r>
              <a:rPr lang="es-AR" b="1" dirty="0" smtClean="0"/>
              <a:t>Capa de datos:</a:t>
            </a:r>
            <a:r>
              <a:rPr lang="es-AR" dirty="0" smtClean="0"/>
              <a:t> La denominamos DTL (Data </a:t>
            </a:r>
            <a:r>
              <a:rPr lang="es-AR" dirty="0" err="1" smtClean="0"/>
              <a:t>Transaltion</a:t>
            </a:r>
            <a:r>
              <a:rPr lang="es-AR" dirty="0" smtClean="0"/>
              <a:t> </a:t>
            </a:r>
            <a:r>
              <a:rPr lang="es-AR" dirty="0" err="1" smtClean="0"/>
              <a:t>Layer</a:t>
            </a:r>
            <a:r>
              <a:rPr lang="es-AR" dirty="0" smtClean="0"/>
              <a:t>) y es la capa que se encarga de acceder a los datos. Nos permite independencia de la tecnología.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99592" y="188641"/>
            <a:ext cx="7772400" cy="864096"/>
          </a:xfrm>
        </p:spPr>
        <p:txBody>
          <a:bodyPr>
            <a:normAutofit/>
          </a:bodyPr>
          <a:lstStyle/>
          <a:p>
            <a:pPr algn="ctr"/>
            <a:r>
              <a:rPr lang="es-AR" dirty="0" smtClean="0"/>
              <a:t>Contenido de </a:t>
            </a:r>
            <a:r>
              <a:rPr lang="es-AR" dirty="0" err="1" smtClean="0"/>
              <a:t>dtl</a:t>
            </a:r>
            <a:endParaRPr lang="es-AR" dirty="0"/>
          </a:p>
        </p:txBody>
      </p:sp>
      <p:sp>
        <p:nvSpPr>
          <p:cNvPr id="4" name="3 Rectángulo"/>
          <p:cNvSpPr/>
          <p:nvPr/>
        </p:nvSpPr>
        <p:spPr>
          <a:xfrm>
            <a:off x="323528" y="1166843"/>
            <a:ext cx="8568952" cy="2585323"/>
          </a:xfrm>
          <a:prstGeom prst="rect">
            <a:avLst/>
          </a:prstGeom>
        </p:spPr>
        <p:txBody>
          <a:bodyPr wrap="square">
            <a:spAutoFit/>
          </a:bodyPr>
          <a:lstStyle/>
          <a:p>
            <a:r>
              <a:rPr lang="es-AR" dirty="0" smtClean="0"/>
              <a:t>Al desarrollar la capa DTL, normalmente se implementan los </a:t>
            </a:r>
            <a:r>
              <a:rPr lang="es-AR" dirty="0" err="1" smtClean="0"/>
              <a:t>metodos</a:t>
            </a:r>
            <a:r>
              <a:rPr lang="es-AR" dirty="0" smtClean="0"/>
              <a:t>:</a:t>
            </a:r>
          </a:p>
          <a:p>
            <a:endParaRPr lang="es-AR" dirty="0" smtClean="0"/>
          </a:p>
          <a:p>
            <a:pPr lvl="1">
              <a:buFont typeface="Arial" pitchFamily="34" charset="0"/>
              <a:buChar char="•"/>
            </a:pPr>
            <a:r>
              <a:rPr lang="es-AR" dirty="0"/>
              <a:t> </a:t>
            </a:r>
            <a:r>
              <a:rPr lang="es-AR" dirty="0" err="1" smtClean="0"/>
              <a:t>obtenerRegistro</a:t>
            </a:r>
            <a:endParaRPr lang="es-AR" dirty="0" smtClean="0"/>
          </a:p>
          <a:p>
            <a:pPr lvl="1">
              <a:buFont typeface="Arial" pitchFamily="34" charset="0"/>
              <a:buChar char="•"/>
            </a:pPr>
            <a:r>
              <a:rPr lang="es-AR" dirty="0"/>
              <a:t> </a:t>
            </a:r>
            <a:r>
              <a:rPr lang="es-AR" dirty="0" err="1" smtClean="0"/>
              <a:t>actualizarRegistro</a:t>
            </a:r>
            <a:r>
              <a:rPr lang="es-AR" dirty="0" smtClean="0"/>
              <a:t> (actualiza e inserta un mismo método)</a:t>
            </a:r>
          </a:p>
          <a:p>
            <a:pPr lvl="1">
              <a:buFont typeface="Arial" pitchFamily="34" charset="0"/>
              <a:buChar char="•"/>
            </a:pPr>
            <a:r>
              <a:rPr lang="es-AR" dirty="0"/>
              <a:t> </a:t>
            </a:r>
            <a:r>
              <a:rPr lang="es-AR" dirty="0" err="1" smtClean="0"/>
              <a:t>eliminarRegistro</a:t>
            </a:r>
            <a:endParaRPr lang="es-AR" dirty="0" smtClean="0"/>
          </a:p>
          <a:p>
            <a:pPr lvl="1">
              <a:buFont typeface="Arial" pitchFamily="34" charset="0"/>
              <a:buChar char="•"/>
            </a:pPr>
            <a:endParaRPr lang="es-AR" dirty="0"/>
          </a:p>
          <a:p>
            <a:r>
              <a:rPr lang="es-AR" dirty="0" smtClean="0"/>
              <a:t> Para desarrollar cada uno de estos métodos se utilizan normalmente STORE PROCEDURES que se almacenan en bases de datos.. En este caso veremos como desarrollar un SP en SQL SERVER</a:t>
            </a:r>
            <a:endParaRPr lang="es-A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043608" y="908720"/>
            <a:ext cx="7182544" cy="5355312"/>
          </a:xfrm>
          <a:prstGeom prst="rect">
            <a:avLst/>
          </a:prstGeom>
        </p:spPr>
        <p:txBody>
          <a:bodyPr wrap="square">
            <a:spAutoFit/>
          </a:bodyPr>
          <a:lstStyle/>
          <a:p>
            <a:pPr algn="just"/>
            <a:r>
              <a:rPr lang="es-AR" dirty="0" smtClean="0"/>
              <a:t>Una </a:t>
            </a:r>
            <a:r>
              <a:rPr lang="es-AR" b="1" dirty="0" smtClean="0"/>
              <a:t>base de datos</a:t>
            </a:r>
            <a:r>
              <a:rPr lang="es-AR" dirty="0" smtClean="0"/>
              <a:t> o </a:t>
            </a:r>
            <a:r>
              <a:rPr lang="es-AR" b="1" dirty="0" smtClean="0"/>
              <a:t>banco de datos</a:t>
            </a:r>
            <a:r>
              <a:rPr lang="es-AR" dirty="0" smtClean="0"/>
              <a:t> (en ocasiones abreviada con la sigla </a:t>
            </a:r>
            <a:r>
              <a:rPr lang="es-AR" i="1" dirty="0" smtClean="0"/>
              <a:t>BD</a:t>
            </a:r>
            <a:r>
              <a:rPr lang="es-AR" dirty="0" smtClean="0"/>
              <a:t> o con la abreviatura </a:t>
            </a:r>
            <a:r>
              <a:rPr lang="es-AR" i="1" dirty="0" smtClean="0"/>
              <a:t>b. d.</a:t>
            </a:r>
            <a:r>
              <a:rPr lang="es-AR" dirty="0" smtClean="0"/>
              <a:t>) es un conjunto de datos pertenecientes a un mismo contexto y almacenados sistemáticamente para su posterior uso. En este sentido, una biblioteca puede considerarse una base de datos compuesta en su mayoría por documentos y textos impresos en papel e indexados para su consulta. Actualmente, y debido al desarrollo tecnológico de campos como la </a:t>
            </a:r>
            <a:r>
              <a:rPr lang="es-AR" dirty="0" smtClean="0">
                <a:hlinkClick r:id="rId2" tooltip="Informática"/>
              </a:rPr>
              <a:t>informática</a:t>
            </a:r>
            <a:r>
              <a:rPr lang="es-AR" dirty="0" smtClean="0"/>
              <a:t> y la </a:t>
            </a:r>
            <a:r>
              <a:rPr lang="es-AR" dirty="0" smtClean="0">
                <a:hlinkClick r:id="rId3" tooltip="Electrónica"/>
              </a:rPr>
              <a:t>electrónica</a:t>
            </a:r>
            <a:r>
              <a:rPr lang="es-AR" dirty="0" smtClean="0"/>
              <a:t>, la mayoría de las bases de datos están en formato digital (electrónico), que ofrece un amplio rango de soluciones al problema de almacenar datos.</a:t>
            </a:r>
          </a:p>
          <a:p>
            <a:r>
              <a:rPr lang="es-AR" dirty="0" smtClean="0"/>
              <a:t>Existen </a:t>
            </a:r>
            <a:r>
              <a:rPr lang="es-AR" dirty="0" smtClean="0">
                <a:hlinkClick r:id="rId4" tooltip="Programa informático"/>
              </a:rPr>
              <a:t>programas</a:t>
            </a:r>
            <a:r>
              <a:rPr lang="es-AR" dirty="0" smtClean="0"/>
              <a:t> denominados </a:t>
            </a:r>
            <a:r>
              <a:rPr lang="es-AR" dirty="0" smtClean="0">
                <a:hlinkClick r:id="rId5" tooltip="Sistemas gestores de bases de datos"/>
              </a:rPr>
              <a:t>sistemas gestores de bases de datos</a:t>
            </a:r>
            <a:r>
              <a:rPr lang="es-AR" dirty="0" smtClean="0"/>
              <a:t>, abreviado SGBD, que permiten almacenar y posteriormente acceder a los datos de forma rápida y estructurada. Las propiedades de estos SGBD, así como su utilización y administración, se estudian dentro del ámbito de la informática.</a:t>
            </a:r>
          </a:p>
          <a:p>
            <a:r>
              <a:rPr lang="es-AR" dirty="0" smtClean="0"/>
              <a:t>Las aplicaciones más usuales son para la gestión de empresas e instituciones públicas. También son ampliamente utilizadas en entornos científicos con el objeto de almacenar la información experimental.</a:t>
            </a:r>
            <a:endParaRPr lang="es-AR" dirty="0"/>
          </a:p>
        </p:txBody>
      </p:sp>
      <p:sp>
        <p:nvSpPr>
          <p:cNvPr id="5" name="4 CuadroTexto"/>
          <p:cNvSpPr txBox="1"/>
          <p:nvPr/>
        </p:nvSpPr>
        <p:spPr>
          <a:xfrm>
            <a:off x="2029055" y="188640"/>
            <a:ext cx="4478663" cy="800219"/>
          </a:xfrm>
          <a:prstGeom prst="rect">
            <a:avLst/>
          </a:prstGeom>
          <a:noFill/>
        </p:spPr>
        <p:txBody>
          <a:bodyPr wrap="none" rtlCol="0">
            <a:spAutoFit/>
          </a:bodyPr>
          <a:lstStyle/>
          <a:p>
            <a:pPr algn="ctr">
              <a:spcBef>
                <a:spcPct val="0"/>
              </a:spcBef>
            </a:pPr>
            <a:r>
              <a:rPr lang="es-AR" sz="46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rPr>
              <a:t>BASES DE DATOS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029055" y="188640"/>
            <a:ext cx="4478663" cy="800219"/>
          </a:xfrm>
          <a:prstGeom prst="rect">
            <a:avLst/>
          </a:prstGeom>
          <a:noFill/>
        </p:spPr>
        <p:txBody>
          <a:bodyPr wrap="none" rtlCol="0">
            <a:spAutoFit/>
          </a:bodyPr>
          <a:lstStyle/>
          <a:p>
            <a:pPr algn="ctr">
              <a:spcBef>
                <a:spcPct val="0"/>
              </a:spcBef>
            </a:pPr>
            <a:r>
              <a:rPr lang="es-AR" sz="46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rPr>
              <a:t>BASES DE DATOS</a:t>
            </a:r>
          </a:p>
        </p:txBody>
      </p:sp>
      <p:sp>
        <p:nvSpPr>
          <p:cNvPr id="5" name="4 Rectángulo"/>
          <p:cNvSpPr/>
          <p:nvPr/>
        </p:nvSpPr>
        <p:spPr>
          <a:xfrm>
            <a:off x="0" y="908720"/>
            <a:ext cx="9144000" cy="5016758"/>
          </a:xfrm>
          <a:prstGeom prst="rect">
            <a:avLst/>
          </a:prstGeom>
        </p:spPr>
        <p:txBody>
          <a:bodyPr wrap="square">
            <a:spAutoFit/>
          </a:bodyPr>
          <a:lstStyle/>
          <a:p>
            <a:r>
              <a:rPr lang="es-AR" sz="1600" b="1" dirty="0" smtClean="0"/>
              <a:t>Bases de datos relacionales</a:t>
            </a:r>
          </a:p>
          <a:p>
            <a:r>
              <a:rPr lang="es-AR" sz="1600" dirty="0" smtClean="0"/>
              <a:t>Éste es el modelo utilizado en la actualidad para modelar problemas reales y administrar datos dinámicamente. Tras ser postulados sus fundamentos en </a:t>
            </a:r>
            <a:r>
              <a:rPr lang="es-AR" sz="1600" dirty="0" smtClean="0">
                <a:hlinkClick r:id="rId2" tooltip="1970"/>
              </a:rPr>
              <a:t>1970</a:t>
            </a:r>
            <a:r>
              <a:rPr lang="es-AR" sz="1600" dirty="0" smtClean="0"/>
              <a:t> por </a:t>
            </a:r>
            <a:r>
              <a:rPr lang="es-AR" sz="1600" dirty="0" smtClean="0">
                <a:hlinkClick r:id="rId3" tooltip="Edgar Frank Codd"/>
              </a:rPr>
              <a:t>Edgar Frank </a:t>
            </a:r>
            <a:r>
              <a:rPr lang="es-AR" sz="1600" dirty="0" err="1" smtClean="0">
                <a:hlinkClick r:id="rId3" tooltip="Edgar Frank Codd"/>
              </a:rPr>
              <a:t>Codd</a:t>
            </a:r>
            <a:r>
              <a:rPr lang="es-AR" sz="1600" dirty="0" smtClean="0"/>
              <a:t>, de los laboratorios </a:t>
            </a:r>
            <a:r>
              <a:rPr lang="es-AR" sz="1600" dirty="0" smtClean="0">
                <a:hlinkClick r:id="rId4" tooltip="IBM"/>
              </a:rPr>
              <a:t>IBM</a:t>
            </a:r>
            <a:r>
              <a:rPr lang="es-AR" sz="1600" dirty="0" smtClean="0"/>
              <a:t> en </a:t>
            </a:r>
            <a:r>
              <a:rPr lang="es-AR" sz="1600" dirty="0" smtClean="0">
                <a:hlinkClick r:id="rId5" tooltip="San José (California)"/>
              </a:rPr>
              <a:t>San José (California)</a:t>
            </a:r>
            <a:r>
              <a:rPr lang="es-AR" sz="1600" dirty="0" smtClean="0"/>
              <a:t>, no tardó en consolidarse como un nuevo paradigma en los modelos de base de datos. Su idea fundamental es el uso de "relaciones". Estas relaciones podrían considerarse en forma lógica como conjuntos de datos llamados "</a:t>
            </a:r>
            <a:r>
              <a:rPr lang="es-AR" sz="1600" dirty="0" err="1" smtClean="0">
                <a:hlinkClick r:id="rId6" tooltip="Tupla"/>
              </a:rPr>
              <a:t>tuplas</a:t>
            </a:r>
            <a:r>
              <a:rPr lang="es-AR" sz="1600" dirty="0" smtClean="0"/>
              <a:t>". Pese a que ésta es la teoría de las bases de datos relacionales creadas por </a:t>
            </a:r>
            <a:r>
              <a:rPr lang="es-AR" sz="1600" dirty="0" err="1" smtClean="0"/>
              <a:t>Codd</a:t>
            </a:r>
            <a:r>
              <a:rPr lang="es-AR" sz="1600" dirty="0" smtClean="0"/>
              <a:t>, la mayoría de las veces se conceptualiza de una manera más fácil de imaginar. Esto es pensando en cada relación como si fuese una tabla que está compuesta por </a:t>
            </a:r>
            <a:r>
              <a:rPr lang="es-AR" sz="1600" i="1" dirty="0" smtClean="0">
                <a:hlinkClick r:id="rId7" tooltip="Registro (base de datos)"/>
              </a:rPr>
              <a:t>registros</a:t>
            </a:r>
            <a:r>
              <a:rPr lang="es-AR" sz="1600" dirty="0" smtClean="0"/>
              <a:t> (las filas de una tabla), que representarían las </a:t>
            </a:r>
            <a:r>
              <a:rPr lang="es-AR" sz="1600" dirty="0" err="1" smtClean="0"/>
              <a:t>tuplas</a:t>
            </a:r>
            <a:r>
              <a:rPr lang="es-AR" sz="1600" dirty="0" smtClean="0"/>
              <a:t>, y </a:t>
            </a:r>
            <a:r>
              <a:rPr lang="es-AR" sz="1600" i="1" dirty="0" smtClean="0">
                <a:hlinkClick r:id="rId8" tooltip="Campo (base de datos)"/>
              </a:rPr>
              <a:t>campos</a:t>
            </a:r>
            <a:r>
              <a:rPr lang="es-AR" sz="1600" dirty="0" smtClean="0"/>
              <a:t> (las columnas de una tabla).</a:t>
            </a:r>
          </a:p>
          <a:p>
            <a:r>
              <a:rPr lang="es-AR" sz="1600" dirty="0" smtClean="0"/>
              <a:t>La información puede ser recuperada o almacenada mediante "consultas" que ofrecen una amplia flexibilidad y poder para administrar la información.</a:t>
            </a:r>
          </a:p>
          <a:p>
            <a:r>
              <a:rPr lang="es-AR" sz="1600" dirty="0" smtClean="0"/>
              <a:t>El lenguaje más habitual para construir las consultas a bases de datos relacionales es </a:t>
            </a:r>
            <a:r>
              <a:rPr lang="es-AR" sz="1600" dirty="0" smtClean="0">
                <a:hlinkClick r:id="rId9" tooltip="SQL"/>
              </a:rPr>
              <a:t>SQL</a:t>
            </a:r>
            <a:r>
              <a:rPr lang="es-AR" sz="1600" dirty="0" smtClean="0"/>
              <a:t>, </a:t>
            </a:r>
            <a:r>
              <a:rPr lang="es-AR" sz="1600" i="1" dirty="0" err="1" smtClean="0"/>
              <a:t>Structured</a:t>
            </a:r>
            <a:r>
              <a:rPr lang="es-AR" sz="1600" i="1" dirty="0" smtClean="0"/>
              <a:t> </a:t>
            </a:r>
            <a:r>
              <a:rPr lang="es-AR" sz="1600" i="1" dirty="0" err="1" smtClean="0"/>
              <a:t>Query</a:t>
            </a:r>
            <a:r>
              <a:rPr lang="es-AR" sz="1600" i="1" dirty="0" smtClean="0"/>
              <a:t> </a:t>
            </a:r>
            <a:r>
              <a:rPr lang="es-AR" sz="1600" i="1" dirty="0" err="1" smtClean="0"/>
              <a:t>Language</a:t>
            </a:r>
            <a:r>
              <a:rPr lang="es-AR" sz="1600" dirty="0" smtClean="0"/>
              <a:t> o </a:t>
            </a:r>
            <a:r>
              <a:rPr lang="es-AR" sz="1600" i="1" dirty="0" smtClean="0"/>
              <a:t>Lenguaje Estructurado de Consultas</a:t>
            </a:r>
            <a:r>
              <a:rPr lang="es-AR" sz="1600" dirty="0" smtClean="0"/>
              <a:t>, un estándar implementado por los principales motores o sistemas de gestión de bases de datos relacionales.</a:t>
            </a:r>
          </a:p>
          <a:p>
            <a:r>
              <a:rPr lang="es-AR" sz="1600" dirty="0" smtClean="0"/>
              <a:t>Durante su diseño, una base de datos relacional pasa por un proceso al que se le conoce como </a:t>
            </a:r>
            <a:r>
              <a:rPr lang="es-AR" sz="1600" dirty="0" smtClean="0">
                <a:hlinkClick r:id="rId10" tooltip="Normalización de una base de datos"/>
              </a:rPr>
              <a:t>normalización de una base de datos</a:t>
            </a:r>
            <a:r>
              <a:rPr lang="es-AR" sz="1600" dirty="0" smtClean="0"/>
              <a:t>.</a:t>
            </a:r>
          </a:p>
          <a:p>
            <a:r>
              <a:rPr lang="es-AR" sz="1600" dirty="0" smtClean="0"/>
              <a:t>Durante los años 80 la aparición de </a:t>
            </a:r>
            <a:r>
              <a:rPr lang="es-AR" sz="1600" dirty="0" err="1" smtClean="0">
                <a:hlinkClick r:id="rId11" tooltip="DBase"/>
              </a:rPr>
              <a:t>dBASE</a:t>
            </a:r>
            <a:r>
              <a:rPr lang="es-AR" sz="1600" dirty="0" smtClean="0"/>
              <a:t> produjo una revolución en los lenguajes de programación y sistemas de administración de datos. Aunque nunca debe olvidarse que </a:t>
            </a:r>
            <a:r>
              <a:rPr lang="es-AR" sz="1600" dirty="0" err="1" smtClean="0"/>
              <a:t>dBase</a:t>
            </a:r>
            <a:r>
              <a:rPr lang="es-AR" sz="1600" dirty="0" smtClean="0"/>
              <a:t> no utilizaba SQL como lenguaje base para su gestión.</a:t>
            </a:r>
            <a:endParaRPr lang="es-AR"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écnico">
  <a:themeElements>
    <a:clrScheme name="Técnico">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écnico">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écnico">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3042</TotalTime>
  <Words>1840</Words>
  <Application>Microsoft Office PowerPoint</Application>
  <PresentationFormat>Presentación en pantalla (4:3)</PresentationFormat>
  <Paragraphs>190</Paragraphs>
  <Slides>21</Slides>
  <Notes>0</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Técnico</vt:lpstr>
      <vt:lpstr>Programación Orientada a Objetos en capas</vt:lpstr>
      <vt:lpstr>Metodologia</vt:lpstr>
      <vt:lpstr>Manos a la obra!!</vt:lpstr>
      <vt:lpstr>Capas</vt:lpstr>
      <vt:lpstr>Diapositiva 5</vt:lpstr>
      <vt:lpstr>¿Como lo trasladamos ?</vt:lpstr>
      <vt:lpstr>Contenido de dtl</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Store procedure</vt:lpstr>
      <vt:lpstr>Store procedures (cont)</vt:lpstr>
      <vt:lpstr>Ejemplo en net y sql 2008</vt:lpstr>
    </vt:vector>
  </TitlesOfParts>
  <Company>x</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 en capas</dc:title>
  <dc:creator>Diena</dc:creator>
  <cp:lastModifiedBy>Diena</cp:lastModifiedBy>
  <cp:revision>49</cp:revision>
  <dcterms:created xsi:type="dcterms:W3CDTF">2011-09-04T13:02:25Z</dcterms:created>
  <dcterms:modified xsi:type="dcterms:W3CDTF">2013-09-05T20:35:46Z</dcterms:modified>
</cp:coreProperties>
</file>