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66" r:id="rId9"/>
    <p:sldId id="263" r:id="rId10"/>
    <p:sldId id="274" r:id="rId11"/>
    <p:sldId id="275" r:id="rId12"/>
    <p:sldId id="276" r:id="rId13"/>
    <p:sldId id="277" r:id="rId14"/>
    <p:sldId id="278" r:id="rId15"/>
    <p:sldId id="260" r:id="rId16"/>
    <p:sldId id="261" r:id="rId17"/>
    <p:sldId id="258" r:id="rId18"/>
    <p:sldId id="259" r:id="rId19"/>
    <p:sldId id="262" r:id="rId20"/>
    <p:sldId id="264" r:id="rId21"/>
    <p:sldId id="273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homologous_antisense_pears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ts_homologous_exon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ts_homologous_ex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homologous_exons_analysis%20(relative%20abundance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homologous_exons_analysis%20(relative%20abundanc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30%20tissue-specific%20NAT%20prob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30%20tissue-specific%20NAT%20prob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Summary%20of%20BLAS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Summary%20of%20BLAS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Summary%20of%20BLAS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urice.ling\Desktop\NAT\Summary%20of%20BLA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Cumulative Frequency of Correlation</a:t>
            </a:r>
            <a:r>
              <a:rPr lang="en-US" sz="1400" baseline="0"/>
              <a:t> Coefficient for Homologous Antisense Genes</a:t>
            </a:r>
            <a:endParaRPr lang="en-US" sz="1400"/>
          </a:p>
        </c:rich>
      </c:tx>
      <c:layout>
        <c:manualLayout>
          <c:xMode val="edge"/>
          <c:yMode val="edge"/>
          <c:x val="7.4071958621752587E-2"/>
          <c:y val="1.08994375703037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7011785786392085E-2"/>
          <c:y val="9.7072185348559173E-2"/>
          <c:w val="0.72954396325459314"/>
          <c:h val="0.783944212855746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Human Mouse Random</c:v>
                </c:pt>
              </c:strCache>
            </c:strRef>
          </c:tx>
          <c:spPr>
            <a:ln w="38100">
              <a:prstDash val="sysDot"/>
            </a:ln>
          </c:spPr>
          <c:marker>
            <c:symbol val="none"/>
          </c:marker>
          <c:cat>
            <c:numRef>
              <c:f>Sheet5!$A$3:$A$42</c:f>
              <c:numCache>
                <c:formatCode>General</c:formatCode>
                <c:ptCount val="40"/>
                <c:pt idx="0">
                  <c:v>-0.95</c:v>
                </c:pt>
                <c:pt idx="1">
                  <c:v>-0.9</c:v>
                </c:pt>
                <c:pt idx="2">
                  <c:v>-0.85</c:v>
                </c:pt>
                <c:pt idx="3">
                  <c:v>-0.8</c:v>
                </c:pt>
                <c:pt idx="4">
                  <c:v>-0.75</c:v>
                </c:pt>
                <c:pt idx="5">
                  <c:v>-0.7</c:v>
                </c:pt>
                <c:pt idx="6">
                  <c:v>-0.65</c:v>
                </c:pt>
                <c:pt idx="7">
                  <c:v>-0.6</c:v>
                </c:pt>
                <c:pt idx="8">
                  <c:v>-0.55000000000000104</c:v>
                </c:pt>
                <c:pt idx="9">
                  <c:v>-0.500000000000001</c:v>
                </c:pt>
                <c:pt idx="10">
                  <c:v>-0.45000000000000101</c:v>
                </c:pt>
                <c:pt idx="11">
                  <c:v>-0.40000000000000102</c:v>
                </c:pt>
                <c:pt idx="12">
                  <c:v>-0.35000000000000098</c:v>
                </c:pt>
                <c:pt idx="13">
                  <c:v>-0.30000000000000099</c:v>
                </c:pt>
                <c:pt idx="14">
                  <c:v>-0.250000000000001</c:v>
                </c:pt>
                <c:pt idx="15">
                  <c:v>-0.20000000000000101</c:v>
                </c:pt>
                <c:pt idx="16">
                  <c:v>-0.15000000000000099</c:v>
                </c:pt>
                <c:pt idx="17">
                  <c:v>-0.100000000000001</c:v>
                </c:pt>
                <c:pt idx="18">
                  <c:v>-5.0000000000000898E-2</c:v>
                </c:pt>
                <c:pt idx="19">
                  <c:v>0</c:v>
                </c:pt>
                <c:pt idx="20">
                  <c:v>4.9999999999998997E-2</c:v>
                </c:pt>
                <c:pt idx="21">
                  <c:v>0.1</c:v>
                </c:pt>
                <c:pt idx="22">
                  <c:v>0.15</c:v>
                </c:pt>
                <c:pt idx="23">
                  <c:v>0.2</c:v>
                </c:pt>
                <c:pt idx="24">
                  <c:v>0.25</c:v>
                </c:pt>
                <c:pt idx="25">
                  <c:v>0.3</c:v>
                </c:pt>
                <c:pt idx="26">
                  <c:v>0.35</c:v>
                </c:pt>
                <c:pt idx="27">
                  <c:v>0.4</c:v>
                </c:pt>
                <c:pt idx="28">
                  <c:v>0.45</c:v>
                </c:pt>
                <c:pt idx="29">
                  <c:v>0.5</c:v>
                </c:pt>
                <c:pt idx="30">
                  <c:v>0.55000000000000004</c:v>
                </c:pt>
                <c:pt idx="31">
                  <c:v>0.6</c:v>
                </c:pt>
                <c:pt idx="32">
                  <c:v>0.65</c:v>
                </c:pt>
                <c:pt idx="33">
                  <c:v>0.7</c:v>
                </c:pt>
                <c:pt idx="34">
                  <c:v>0.75</c:v>
                </c:pt>
                <c:pt idx="35">
                  <c:v>0.8</c:v>
                </c:pt>
                <c:pt idx="36">
                  <c:v>0.85</c:v>
                </c:pt>
                <c:pt idx="37">
                  <c:v>0.9</c:v>
                </c:pt>
                <c:pt idx="38">
                  <c:v>0.95</c:v>
                </c:pt>
                <c:pt idx="39">
                  <c:v>1</c:v>
                </c:pt>
              </c:numCache>
            </c:numRef>
          </c:cat>
          <c:val>
            <c:numRef>
              <c:f>Sheet5!$C$3:$C$42</c:f>
              <c:numCache>
                <c:formatCode>0.00%</c:formatCode>
                <c:ptCount val="40"/>
                <c:pt idx="0">
                  <c:v>0</c:v>
                </c:pt>
                <c:pt idx="1">
                  <c:v>8.0000000000000004E-4</c:v>
                </c:pt>
                <c:pt idx="2">
                  <c:v>2.8E-3</c:v>
                </c:pt>
                <c:pt idx="3">
                  <c:v>5.5999999999999999E-3</c:v>
                </c:pt>
                <c:pt idx="4">
                  <c:v>1.04E-2</c:v>
                </c:pt>
                <c:pt idx="5">
                  <c:v>1.8700000000000001E-2</c:v>
                </c:pt>
                <c:pt idx="6">
                  <c:v>2.9499999999999998E-2</c:v>
                </c:pt>
                <c:pt idx="7">
                  <c:v>4.1099999999999998E-2</c:v>
                </c:pt>
                <c:pt idx="8">
                  <c:v>5.5899999999999998E-2</c:v>
                </c:pt>
                <c:pt idx="9">
                  <c:v>7.6300000000000007E-2</c:v>
                </c:pt>
                <c:pt idx="10">
                  <c:v>0.1009</c:v>
                </c:pt>
                <c:pt idx="11">
                  <c:v>0.1273</c:v>
                </c:pt>
                <c:pt idx="12">
                  <c:v>0.1605</c:v>
                </c:pt>
                <c:pt idx="13">
                  <c:v>0.1973</c:v>
                </c:pt>
                <c:pt idx="14">
                  <c:v>0.2382</c:v>
                </c:pt>
                <c:pt idx="15">
                  <c:v>0.28199999999999997</c:v>
                </c:pt>
                <c:pt idx="16">
                  <c:v>0.3296</c:v>
                </c:pt>
                <c:pt idx="17">
                  <c:v>0.37709999999999999</c:v>
                </c:pt>
                <c:pt idx="18">
                  <c:v>0.42349999999999999</c:v>
                </c:pt>
                <c:pt idx="19">
                  <c:v>0.47160000000000002</c:v>
                </c:pt>
                <c:pt idx="20">
                  <c:v>0.52259999999999995</c:v>
                </c:pt>
                <c:pt idx="21">
                  <c:v>0.57050000000000001</c:v>
                </c:pt>
                <c:pt idx="22">
                  <c:v>0.61850000000000005</c:v>
                </c:pt>
                <c:pt idx="23">
                  <c:v>0.66600000000000004</c:v>
                </c:pt>
                <c:pt idx="24">
                  <c:v>0.71479999999999999</c:v>
                </c:pt>
                <c:pt idx="25">
                  <c:v>0.75800000000000001</c:v>
                </c:pt>
                <c:pt idx="26">
                  <c:v>0.79879999999999995</c:v>
                </c:pt>
                <c:pt idx="27">
                  <c:v>0.83579999999999999</c:v>
                </c:pt>
                <c:pt idx="28">
                  <c:v>0.8659</c:v>
                </c:pt>
                <c:pt idx="29">
                  <c:v>0.89339999999999997</c:v>
                </c:pt>
                <c:pt idx="30">
                  <c:v>0.92010000000000003</c:v>
                </c:pt>
                <c:pt idx="31">
                  <c:v>0.94140000000000001</c:v>
                </c:pt>
                <c:pt idx="32">
                  <c:v>0.96060000000000001</c:v>
                </c:pt>
                <c:pt idx="33">
                  <c:v>0.97350000000000003</c:v>
                </c:pt>
                <c:pt idx="34">
                  <c:v>0.98199999999999998</c:v>
                </c:pt>
                <c:pt idx="35">
                  <c:v>0.99060000000000004</c:v>
                </c:pt>
                <c:pt idx="36">
                  <c:v>0.99560000000000004</c:v>
                </c:pt>
                <c:pt idx="37">
                  <c:v>0.99850000000000005</c:v>
                </c:pt>
                <c:pt idx="38">
                  <c:v>0.99970000000000003</c:v>
                </c:pt>
                <c:pt idx="3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Sheet5!$D$1</c:f>
              <c:strCache>
                <c:ptCount val="1"/>
                <c:pt idx="0">
                  <c:v>Human Rat Random</c:v>
                </c:pt>
              </c:strCache>
            </c:strRef>
          </c:tx>
          <c:spPr>
            <a:ln w="38100">
              <a:prstDash val="sysDot"/>
            </a:ln>
          </c:spPr>
          <c:marker>
            <c:symbol val="none"/>
          </c:marker>
          <c:val>
            <c:numRef>
              <c:f>Sheet5!$E$3:$E$42</c:f>
              <c:numCache>
                <c:formatCode>0.00%</c:formatCode>
                <c:ptCount val="40"/>
                <c:pt idx="0">
                  <c:v>0</c:v>
                </c:pt>
                <c:pt idx="1">
                  <c:v>6.9999999999999999E-4</c:v>
                </c:pt>
                <c:pt idx="2">
                  <c:v>2.3999999999999998E-3</c:v>
                </c:pt>
                <c:pt idx="3">
                  <c:v>5.8999999999999999E-3</c:v>
                </c:pt>
                <c:pt idx="4">
                  <c:v>1.0800000000000001E-2</c:v>
                </c:pt>
                <c:pt idx="5">
                  <c:v>1.8700000000000001E-2</c:v>
                </c:pt>
                <c:pt idx="6">
                  <c:v>2.76E-2</c:v>
                </c:pt>
                <c:pt idx="7">
                  <c:v>4.1599999999999998E-2</c:v>
                </c:pt>
                <c:pt idx="8">
                  <c:v>6.0299999999999999E-2</c:v>
                </c:pt>
                <c:pt idx="9">
                  <c:v>7.9699999999999993E-2</c:v>
                </c:pt>
                <c:pt idx="10">
                  <c:v>0.10539999999999999</c:v>
                </c:pt>
                <c:pt idx="11">
                  <c:v>0.1356</c:v>
                </c:pt>
                <c:pt idx="12">
                  <c:v>0.16750000000000001</c:v>
                </c:pt>
                <c:pt idx="13">
                  <c:v>0.2039</c:v>
                </c:pt>
                <c:pt idx="14">
                  <c:v>0.2457</c:v>
                </c:pt>
                <c:pt idx="15">
                  <c:v>0.28689999999999999</c:v>
                </c:pt>
                <c:pt idx="16">
                  <c:v>0.33539999999999998</c:v>
                </c:pt>
                <c:pt idx="17">
                  <c:v>0.38319999999999999</c:v>
                </c:pt>
                <c:pt idx="18">
                  <c:v>0.43280000000000002</c:v>
                </c:pt>
                <c:pt idx="19">
                  <c:v>0.4859</c:v>
                </c:pt>
                <c:pt idx="20">
                  <c:v>0.5363</c:v>
                </c:pt>
                <c:pt idx="21">
                  <c:v>0.58330000000000004</c:v>
                </c:pt>
                <c:pt idx="22">
                  <c:v>0.63319999999999999</c:v>
                </c:pt>
                <c:pt idx="23">
                  <c:v>0.67810000000000004</c:v>
                </c:pt>
                <c:pt idx="24">
                  <c:v>0.72470000000000001</c:v>
                </c:pt>
                <c:pt idx="25">
                  <c:v>0.76690000000000003</c:v>
                </c:pt>
                <c:pt idx="26">
                  <c:v>0.8044</c:v>
                </c:pt>
                <c:pt idx="27">
                  <c:v>0.84119999999999995</c:v>
                </c:pt>
                <c:pt idx="28">
                  <c:v>0.87350000000000005</c:v>
                </c:pt>
                <c:pt idx="29">
                  <c:v>0.90080000000000005</c:v>
                </c:pt>
                <c:pt idx="30">
                  <c:v>0.92310000000000003</c:v>
                </c:pt>
                <c:pt idx="31">
                  <c:v>0.94410000000000005</c:v>
                </c:pt>
                <c:pt idx="32">
                  <c:v>0.9617</c:v>
                </c:pt>
                <c:pt idx="33">
                  <c:v>0.97460000000000002</c:v>
                </c:pt>
                <c:pt idx="34">
                  <c:v>0.98380000000000001</c:v>
                </c:pt>
                <c:pt idx="35">
                  <c:v>0.99119999999999997</c:v>
                </c:pt>
                <c:pt idx="36">
                  <c:v>0.996</c:v>
                </c:pt>
                <c:pt idx="37">
                  <c:v>0.99909999999999999</c:v>
                </c:pt>
                <c:pt idx="38">
                  <c:v>0.99990000000000001</c:v>
                </c:pt>
                <c:pt idx="39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Sheet5!$F$1</c:f>
              <c:strCache>
                <c:ptCount val="1"/>
                <c:pt idx="0">
                  <c:v>Mouse Rat Random</c:v>
                </c:pt>
              </c:strCache>
            </c:strRef>
          </c:tx>
          <c:spPr>
            <a:ln w="38100">
              <a:prstDash val="sysDot"/>
            </a:ln>
          </c:spPr>
          <c:marker>
            <c:symbol val="none"/>
          </c:marker>
          <c:val>
            <c:numRef>
              <c:f>Sheet5!$G$3:$G$42</c:f>
              <c:numCache>
                <c:formatCode>0.00%</c:formatCode>
                <c:ptCount val="40"/>
                <c:pt idx="0">
                  <c:v>0</c:v>
                </c:pt>
                <c:pt idx="1">
                  <c:v>1E-4</c:v>
                </c:pt>
                <c:pt idx="2">
                  <c:v>1.5E-3</c:v>
                </c:pt>
                <c:pt idx="3">
                  <c:v>3.8E-3</c:v>
                </c:pt>
                <c:pt idx="4">
                  <c:v>9.7999999999999997E-3</c:v>
                </c:pt>
                <c:pt idx="5">
                  <c:v>1.52E-2</c:v>
                </c:pt>
                <c:pt idx="6">
                  <c:v>2.5000000000000001E-2</c:v>
                </c:pt>
                <c:pt idx="7">
                  <c:v>4.0099999999999997E-2</c:v>
                </c:pt>
                <c:pt idx="8">
                  <c:v>6.0199999999999997E-2</c:v>
                </c:pt>
                <c:pt idx="9">
                  <c:v>7.9699999999999993E-2</c:v>
                </c:pt>
                <c:pt idx="10">
                  <c:v>0.1076</c:v>
                </c:pt>
                <c:pt idx="11">
                  <c:v>0.13800000000000001</c:v>
                </c:pt>
                <c:pt idx="12">
                  <c:v>0.1736</c:v>
                </c:pt>
                <c:pt idx="13">
                  <c:v>0.21240000000000001</c:v>
                </c:pt>
                <c:pt idx="14">
                  <c:v>0.25509999999999999</c:v>
                </c:pt>
                <c:pt idx="15">
                  <c:v>0.30080000000000001</c:v>
                </c:pt>
                <c:pt idx="16">
                  <c:v>0.3543</c:v>
                </c:pt>
                <c:pt idx="17">
                  <c:v>0.40870000000000001</c:v>
                </c:pt>
                <c:pt idx="18">
                  <c:v>0.4612</c:v>
                </c:pt>
                <c:pt idx="19">
                  <c:v>0.51419999999999999</c:v>
                </c:pt>
                <c:pt idx="20">
                  <c:v>0.56630000000000003</c:v>
                </c:pt>
                <c:pt idx="21">
                  <c:v>0.61439999999999995</c:v>
                </c:pt>
                <c:pt idx="22">
                  <c:v>0.66080000000000005</c:v>
                </c:pt>
                <c:pt idx="23">
                  <c:v>0.70540000000000003</c:v>
                </c:pt>
                <c:pt idx="24">
                  <c:v>0.74809999999999999</c:v>
                </c:pt>
                <c:pt idx="25">
                  <c:v>0.78759999999999997</c:v>
                </c:pt>
                <c:pt idx="26">
                  <c:v>0.82030000000000003</c:v>
                </c:pt>
                <c:pt idx="27">
                  <c:v>0.8548</c:v>
                </c:pt>
                <c:pt idx="28">
                  <c:v>0.88439999999999996</c:v>
                </c:pt>
                <c:pt idx="29">
                  <c:v>0.90849999999999997</c:v>
                </c:pt>
                <c:pt idx="30">
                  <c:v>0.93059999999999998</c:v>
                </c:pt>
                <c:pt idx="31">
                  <c:v>0.94940000000000002</c:v>
                </c:pt>
                <c:pt idx="32">
                  <c:v>0.96550000000000002</c:v>
                </c:pt>
                <c:pt idx="33">
                  <c:v>0.97570000000000001</c:v>
                </c:pt>
                <c:pt idx="34">
                  <c:v>0.98570000000000002</c:v>
                </c:pt>
                <c:pt idx="35">
                  <c:v>0.99250000000000005</c:v>
                </c:pt>
                <c:pt idx="36">
                  <c:v>0.99580000000000002</c:v>
                </c:pt>
                <c:pt idx="37">
                  <c:v>0.99839999999999995</c:v>
                </c:pt>
                <c:pt idx="38">
                  <c:v>0.99929999999999997</c:v>
                </c:pt>
                <c:pt idx="39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Sheet5!$H$1</c:f>
              <c:strCache>
                <c:ptCount val="1"/>
                <c:pt idx="0">
                  <c:v>Human Mouse Antisense</c:v>
                </c:pt>
              </c:strCache>
            </c:strRef>
          </c:tx>
          <c:marker>
            <c:symbol val="none"/>
          </c:marker>
          <c:val>
            <c:numRef>
              <c:f>Sheet5!$I$3:$I$42</c:f>
              <c:numCache>
                <c:formatCode>0.00%</c:formatCode>
                <c:ptCount val="40"/>
                <c:pt idx="0">
                  <c:v>0</c:v>
                </c:pt>
                <c:pt idx="1">
                  <c:v>3.3433634236041456E-4</c:v>
                </c:pt>
                <c:pt idx="2">
                  <c:v>1.1144544745347153E-3</c:v>
                </c:pt>
                <c:pt idx="3">
                  <c:v>2.1174635016159588E-3</c:v>
                </c:pt>
                <c:pt idx="4">
                  <c:v>4.6807087930458039E-3</c:v>
                </c:pt>
                <c:pt idx="5">
                  <c:v>9.0270812437311942E-3</c:v>
                </c:pt>
                <c:pt idx="6">
                  <c:v>1.4710799063858242E-2</c:v>
                </c:pt>
                <c:pt idx="7">
                  <c:v>2.2400534938147778E-2</c:v>
                </c:pt>
                <c:pt idx="8">
                  <c:v>3.1316170734425497E-2</c:v>
                </c:pt>
                <c:pt idx="9">
                  <c:v>4.3352279059400423E-2</c:v>
                </c:pt>
                <c:pt idx="10">
                  <c:v>5.7840187228351721E-2</c:v>
                </c:pt>
                <c:pt idx="11">
                  <c:v>7.3999777109105089E-2</c:v>
                </c:pt>
                <c:pt idx="12">
                  <c:v>9.6957539284520222E-2</c:v>
                </c:pt>
                <c:pt idx="13">
                  <c:v>0.12325866488353951</c:v>
                </c:pt>
                <c:pt idx="14">
                  <c:v>0.15502061740777889</c:v>
                </c:pt>
                <c:pt idx="15">
                  <c:v>0.18811991530145994</c:v>
                </c:pt>
                <c:pt idx="16">
                  <c:v>0.21821018611389725</c:v>
                </c:pt>
                <c:pt idx="17">
                  <c:v>0.25632452914298454</c:v>
                </c:pt>
                <c:pt idx="18">
                  <c:v>0.30112559901928004</c:v>
                </c:pt>
                <c:pt idx="19">
                  <c:v>0.34247186002451802</c:v>
                </c:pt>
                <c:pt idx="20">
                  <c:v>0.3901705115346038</c:v>
                </c:pt>
                <c:pt idx="21">
                  <c:v>0.43229689067201604</c:v>
                </c:pt>
                <c:pt idx="22">
                  <c:v>0.47810096957539283</c:v>
                </c:pt>
                <c:pt idx="23">
                  <c:v>0.52379360303131617</c:v>
                </c:pt>
                <c:pt idx="24">
                  <c:v>0.56770310932798396</c:v>
                </c:pt>
                <c:pt idx="25">
                  <c:v>0.6100523793603031</c:v>
                </c:pt>
                <c:pt idx="26">
                  <c:v>0.65786247631784245</c:v>
                </c:pt>
                <c:pt idx="27">
                  <c:v>0.70154909171960322</c:v>
                </c:pt>
                <c:pt idx="28">
                  <c:v>0.74590437980608493</c:v>
                </c:pt>
                <c:pt idx="29">
                  <c:v>0.78702774991641589</c:v>
                </c:pt>
                <c:pt idx="30">
                  <c:v>0.82893123815892122</c:v>
                </c:pt>
                <c:pt idx="31">
                  <c:v>0.86626546305583418</c:v>
                </c:pt>
                <c:pt idx="32">
                  <c:v>0.89669007021063185</c:v>
                </c:pt>
                <c:pt idx="33">
                  <c:v>0.92332553215201163</c:v>
                </c:pt>
                <c:pt idx="34">
                  <c:v>0.9466176306697871</c:v>
                </c:pt>
                <c:pt idx="35">
                  <c:v>0.96511757494706341</c:v>
                </c:pt>
                <c:pt idx="36">
                  <c:v>0.97759946506185225</c:v>
                </c:pt>
                <c:pt idx="37">
                  <c:v>0.98707232809539736</c:v>
                </c:pt>
                <c:pt idx="38">
                  <c:v>0.99420483673241944</c:v>
                </c:pt>
                <c:pt idx="39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Sheet5!$J$1</c:f>
              <c:strCache>
                <c:ptCount val="1"/>
                <c:pt idx="0">
                  <c:v>Human Rat Antisense</c:v>
                </c:pt>
              </c:strCache>
            </c:strRef>
          </c:tx>
          <c:marker>
            <c:symbol val="none"/>
          </c:marker>
          <c:val>
            <c:numRef>
              <c:f>Sheet5!$K$3:$K$42</c:f>
              <c:numCache>
                <c:formatCode>0.00%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8.438818565400844E-4</c:v>
                </c:pt>
                <c:pt idx="3">
                  <c:v>3.3755274261603376E-3</c:v>
                </c:pt>
                <c:pt idx="4">
                  <c:v>6.962025316455696E-3</c:v>
                </c:pt>
                <c:pt idx="5">
                  <c:v>1.0759493670886076E-2</c:v>
                </c:pt>
                <c:pt idx="6">
                  <c:v>1.6455696202531647E-2</c:v>
                </c:pt>
                <c:pt idx="7">
                  <c:v>2.7215189873417721E-2</c:v>
                </c:pt>
                <c:pt idx="8">
                  <c:v>4.0084388185654012E-2</c:v>
                </c:pt>
                <c:pt idx="9">
                  <c:v>5.5274261603375528E-2</c:v>
                </c:pt>
                <c:pt idx="10">
                  <c:v>7.6793248945147677E-2</c:v>
                </c:pt>
                <c:pt idx="11">
                  <c:v>9.7257383966244726E-2</c:v>
                </c:pt>
                <c:pt idx="12">
                  <c:v>0.1259493670886076</c:v>
                </c:pt>
                <c:pt idx="13">
                  <c:v>0.14978902953586498</c:v>
                </c:pt>
                <c:pt idx="14">
                  <c:v>0.17953586497890295</c:v>
                </c:pt>
                <c:pt idx="15">
                  <c:v>0.21054852320675105</c:v>
                </c:pt>
                <c:pt idx="16">
                  <c:v>0.24915611814345992</c:v>
                </c:pt>
                <c:pt idx="17">
                  <c:v>0.28459915611814346</c:v>
                </c:pt>
                <c:pt idx="18">
                  <c:v>0.32573839662447257</c:v>
                </c:pt>
                <c:pt idx="19">
                  <c:v>0.36624472573839661</c:v>
                </c:pt>
                <c:pt idx="20">
                  <c:v>0.40527426160337554</c:v>
                </c:pt>
                <c:pt idx="21">
                  <c:v>0.450210970464135</c:v>
                </c:pt>
                <c:pt idx="22">
                  <c:v>0.49957805907172997</c:v>
                </c:pt>
                <c:pt idx="23">
                  <c:v>0.5451476793248945</c:v>
                </c:pt>
                <c:pt idx="24">
                  <c:v>0.59092827004219406</c:v>
                </c:pt>
                <c:pt idx="25">
                  <c:v>0.63860759493670882</c:v>
                </c:pt>
                <c:pt idx="26">
                  <c:v>0.68544303797468353</c:v>
                </c:pt>
                <c:pt idx="27">
                  <c:v>0.72510548523206753</c:v>
                </c:pt>
                <c:pt idx="28">
                  <c:v>0.76540084388185659</c:v>
                </c:pt>
                <c:pt idx="29">
                  <c:v>0.80358649789029535</c:v>
                </c:pt>
                <c:pt idx="30">
                  <c:v>0.83354430379746836</c:v>
                </c:pt>
                <c:pt idx="31">
                  <c:v>0.86772151898734173</c:v>
                </c:pt>
                <c:pt idx="32">
                  <c:v>0.89240506329113922</c:v>
                </c:pt>
                <c:pt idx="33">
                  <c:v>0.91708860759493671</c:v>
                </c:pt>
                <c:pt idx="34">
                  <c:v>0.93755274261603372</c:v>
                </c:pt>
                <c:pt idx="35">
                  <c:v>0.95527426160337547</c:v>
                </c:pt>
                <c:pt idx="36">
                  <c:v>0.96835443037974689</c:v>
                </c:pt>
                <c:pt idx="37">
                  <c:v>0.98143459915611819</c:v>
                </c:pt>
                <c:pt idx="38">
                  <c:v>0.99282700421940928</c:v>
                </c:pt>
                <c:pt idx="39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Mouse Rat Antisense</c:v>
                </c:pt>
              </c:strCache>
            </c:strRef>
          </c:tx>
          <c:marker>
            <c:symbol val="none"/>
          </c:marker>
          <c:val>
            <c:numRef>
              <c:f>Sheet5!$M$3:$M$42</c:f>
              <c:numCache>
                <c:formatCode>0.00%</c:formatCode>
                <c:ptCount val="40"/>
                <c:pt idx="0">
                  <c:v>0</c:v>
                </c:pt>
                <c:pt idx="1">
                  <c:v>2.7061768486570599E-4</c:v>
                </c:pt>
                <c:pt idx="2">
                  <c:v>1.082470739462824E-3</c:v>
                </c:pt>
                <c:pt idx="3">
                  <c:v>2.0296326364927946E-3</c:v>
                </c:pt>
                <c:pt idx="4">
                  <c:v>4.1269196942020159E-3</c:v>
                </c:pt>
                <c:pt idx="5">
                  <c:v>7.983221703538327E-3</c:v>
                </c:pt>
                <c:pt idx="6">
                  <c:v>1.3260266558419593E-2</c:v>
                </c:pt>
                <c:pt idx="7">
                  <c:v>2.0296326364927949E-2</c:v>
                </c:pt>
                <c:pt idx="8">
                  <c:v>2.8144239226033423E-2</c:v>
                </c:pt>
                <c:pt idx="9">
                  <c:v>3.9713145254042355E-2</c:v>
                </c:pt>
                <c:pt idx="10">
                  <c:v>5.3041066233678373E-2</c:v>
                </c:pt>
                <c:pt idx="11">
                  <c:v>6.8872200798322167E-2</c:v>
                </c:pt>
                <c:pt idx="12">
                  <c:v>8.8559637372302283E-2</c:v>
                </c:pt>
                <c:pt idx="13">
                  <c:v>0.11244164806170083</c:v>
                </c:pt>
                <c:pt idx="14">
                  <c:v>0.14058588728773425</c:v>
                </c:pt>
                <c:pt idx="15">
                  <c:v>0.17028617820174549</c:v>
                </c:pt>
                <c:pt idx="16">
                  <c:v>0.19890399837629388</c:v>
                </c:pt>
                <c:pt idx="17">
                  <c:v>0.23509911372708206</c:v>
                </c:pt>
                <c:pt idx="18">
                  <c:v>0.27460929571747511</c:v>
                </c:pt>
                <c:pt idx="19">
                  <c:v>0.31148095528042757</c:v>
                </c:pt>
                <c:pt idx="20">
                  <c:v>0.35586225559840334</c:v>
                </c:pt>
                <c:pt idx="21">
                  <c:v>0.39523712874636358</c:v>
                </c:pt>
                <c:pt idx="22">
                  <c:v>0.43806237737636156</c:v>
                </c:pt>
                <c:pt idx="23">
                  <c:v>0.4800757729517624</c:v>
                </c:pt>
                <c:pt idx="24">
                  <c:v>0.52154793315743186</c:v>
                </c:pt>
                <c:pt idx="25">
                  <c:v>0.56139638725390706</c:v>
                </c:pt>
                <c:pt idx="26">
                  <c:v>0.60733373925986067</c:v>
                </c:pt>
                <c:pt idx="27">
                  <c:v>0.65178269399905286</c:v>
                </c:pt>
                <c:pt idx="28">
                  <c:v>0.69494621473513296</c:v>
                </c:pt>
                <c:pt idx="29">
                  <c:v>0.73520059535890669</c:v>
                </c:pt>
                <c:pt idx="30">
                  <c:v>0.77619917461606114</c:v>
                </c:pt>
                <c:pt idx="31">
                  <c:v>0.81347676070631214</c:v>
                </c:pt>
                <c:pt idx="32">
                  <c:v>0.84615384615384615</c:v>
                </c:pt>
                <c:pt idx="33">
                  <c:v>0.87693660780732019</c:v>
                </c:pt>
                <c:pt idx="34">
                  <c:v>0.90575739124551791</c:v>
                </c:pt>
                <c:pt idx="35">
                  <c:v>0.92896285772275222</c:v>
                </c:pt>
                <c:pt idx="36">
                  <c:v>0.94952980177254587</c:v>
                </c:pt>
                <c:pt idx="37">
                  <c:v>0.96860834855557809</c:v>
                </c:pt>
                <c:pt idx="38">
                  <c:v>0.98572491712333399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521920"/>
        <c:axId val="83523840"/>
      </c:lineChart>
      <c:catAx>
        <c:axId val="83521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Pearson</a:t>
                </a:r>
                <a:r>
                  <a:rPr lang="en-US" baseline="0"/>
                  <a:t> Correlation Coefficient</a:t>
                </a:r>
                <a:endParaRPr lang="en-US"/>
              </a:p>
            </c:rich>
          </c:tx>
          <c:layout/>
          <c:overlay val="0"/>
        </c:title>
        <c:numFmt formatCode="#,##0.00" sourceLinked="0"/>
        <c:majorTickMark val="none"/>
        <c:minorTickMark val="none"/>
        <c:tickLblPos val="nextTo"/>
        <c:crossAx val="83523840"/>
        <c:crosses val="autoZero"/>
        <c:auto val="1"/>
        <c:lblAlgn val="ctr"/>
        <c:lblOffset val="100"/>
        <c:noMultiLvlLbl val="0"/>
      </c:catAx>
      <c:valAx>
        <c:axId val="83523840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Cumulative Frequency</a:t>
                </a:r>
              </a:p>
            </c:rich>
          </c:tx>
          <c:layout>
            <c:manualLayout>
              <c:xMode val="edge"/>
              <c:yMode val="edge"/>
              <c:x val="5.5555555555555558E-3"/>
              <c:y val="0.27016404199475064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crossAx val="83521920"/>
        <c:crosses val="autoZero"/>
        <c:crossBetween val="between"/>
        <c:minorUnit val="2.0000000000000004E-2"/>
      </c:valAx>
    </c:plotArea>
    <c:legend>
      <c:legendPos val="r"/>
      <c:layout>
        <c:manualLayout>
          <c:xMode val="edge"/>
          <c:yMode val="edge"/>
          <c:x val="0.81495268019382194"/>
          <c:y val="0.11539781791981885"/>
          <c:w val="0.17639354666158957"/>
          <c:h val="0.850571578552680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Homologous Heart-Specific Probes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ts_homologous_exons!$A$3</c:f>
              <c:strCache>
                <c:ptCount val="1"/>
                <c:pt idx="0">
                  <c:v>2672454</c:v>
                </c:pt>
              </c:strCache>
            </c:strRef>
          </c:tx>
          <c:invertIfNegative val="0"/>
          <c:cat>
            <c:strRef>
              <c:f>ts_homologous_exons!$D$1:$L$1</c:f>
              <c:strCache>
                <c:ptCount val="9"/>
                <c:pt idx="0">
                  <c:v>brain1</c:v>
                </c:pt>
                <c:pt idx="1">
                  <c:v>heart1</c:v>
                </c:pt>
                <c:pt idx="2">
                  <c:v>kidney1</c:v>
                </c:pt>
                <c:pt idx="3">
                  <c:v>liver1</c:v>
                </c:pt>
                <c:pt idx="4">
                  <c:v>lung1</c:v>
                </c:pt>
                <c:pt idx="5">
                  <c:v>ovary1</c:v>
                </c:pt>
                <c:pt idx="6">
                  <c:v>spleen1</c:v>
                </c:pt>
                <c:pt idx="7">
                  <c:v>testes1</c:v>
                </c:pt>
                <c:pt idx="8">
                  <c:v>thymus1</c:v>
                </c:pt>
              </c:strCache>
            </c:strRef>
          </c:cat>
          <c:val>
            <c:numRef>
              <c:f>ts_homologous_exons!$D$3:$L$3</c:f>
              <c:numCache>
                <c:formatCode>General</c:formatCode>
                <c:ptCount val="9"/>
                <c:pt idx="0">
                  <c:v>4.2844154999999997</c:v>
                </c:pt>
                <c:pt idx="1">
                  <c:v>9.0082520000000006</c:v>
                </c:pt>
                <c:pt idx="2">
                  <c:v>4.3469220000000002</c:v>
                </c:pt>
                <c:pt idx="3">
                  <c:v>3.1658620000000002</c:v>
                </c:pt>
                <c:pt idx="4">
                  <c:v>3.3040440000000002</c:v>
                </c:pt>
                <c:pt idx="5">
                  <c:v>3.730369</c:v>
                </c:pt>
                <c:pt idx="6">
                  <c:v>4.1311619999999998</c:v>
                </c:pt>
                <c:pt idx="7">
                  <c:v>2.8830325000000001</c:v>
                </c:pt>
                <c:pt idx="8">
                  <c:v>3.8362674999999999</c:v>
                </c:pt>
              </c:numCache>
            </c:numRef>
          </c:val>
        </c:ser>
        <c:ser>
          <c:idx val="1"/>
          <c:order val="1"/>
          <c:tx>
            <c:strRef>
              <c:f>ts_homologous_exons!$M$3</c:f>
              <c:strCache>
                <c:ptCount val="1"/>
                <c:pt idx="0">
                  <c:v>5694603</c:v>
                </c:pt>
              </c:strCache>
            </c:strRef>
          </c:tx>
          <c:invertIfNegative val="0"/>
          <c:val>
            <c:numRef>
              <c:f>ts_homologous_exons!$P$3:$X$3</c:f>
              <c:numCache>
                <c:formatCode>General</c:formatCode>
                <c:ptCount val="9"/>
                <c:pt idx="0">
                  <c:v>1.7049730000000001</c:v>
                </c:pt>
                <c:pt idx="1">
                  <c:v>10.162345999999999</c:v>
                </c:pt>
                <c:pt idx="2">
                  <c:v>2.0100285000000002</c:v>
                </c:pt>
                <c:pt idx="3">
                  <c:v>1.8867560000000001</c:v>
                </c:pt>
                <c:pt idx="4">
                  <c:v>1.897043</c:v>
                </c:pt>
                <c:pt idx="5">
                  <c:v>1.4951399999999999</c:v>
                </c:pt>
                <c:pt idx="6">
                  <c:v>1.4205715000000001</c:v>
                </c:pt>
                <c:pt idx="7">
                  <c:v>1.890911</c:v>
                </c:pt>
                <c:pt idx="8">
                  <c:v>1.36703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737984"/>
        <c:axId val="83432576"/>
      </c:barChart>
      <c:catAx>
        <c:axId val="83737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83432576"/>
        <c:crosses val="autoZero"/>
        <c:auto val="1"/>
        <c:lblAlgn val="ctr"/>
        <c:lblOffset val="100"/>
        <c:noMultiLvlLbl val="0"/>
      </c:catAx>
      <c:valAx>
        <c:axId val="83432576"/>
        <c:scaling>
          <c:orientation val="minMax"/>
          <c:max val="12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373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Homologous Liver-Specific Probes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ts_homologous_exons!$A$5</c:f>
              <c:strCache>
                <c:ptCount val="1"/>
                <c:pt idx="0">
                  <c:v>3063507</c:v>
                </c:pt>
              </c:strCache>
            </c:strRef>
          </c:tx>
          <c:invertIfNegative val="0"/>
          <c:cat>
            <c:strRef>
              <c:f>ts_homologous_exons!$D$1:$L$1</c:f>
              <c:strCache>
                <c:ptCount val="9"/>
                <c:pt idx="0">
                  <c:v>brain1</c:v>
                </c:pt>
                <c:pt idx="1">
                  <c:v>heart1</c:v>
                </c:pt>
                <c:pt idx="2">
                  <c:v>kidney1</c:v>
                </c:pt>
                <c:pt idx="3">
                  <c:v>liver1</c:v>
                </c:pt>
                <c:pt idx="4">
                  <c:v>lung1</c:v>
                </c:pt>
                <c:pt idx="5">
                  <c:v>ovary1</c:v>
                </c:pt>
                <c:pt idx="6">
                  <c:v>spleen1</c:v>
                </c:pt>
                <c:pt idx="7">
                  <c:v>testes1</c:v>
                </c:pt>
                <c:pt idx="8">
                  <c:v>thymus1</c:v>
                </c:pt>
              </c:strCache>
            </c:strRef>
          </c:cat>
          <c:val>
            <c:numRef>
              <c:f>ts_homologous_exons!$D$5:$L$5</c:f>
              <c:numCache>
                <c:formatCode>General</c:formatCode>
                <c:ptCount val="9"/>
                <c:pt idx="0">
                  <c:v>4.7447935000000001</c:v>
                </c:pt>
                <c:pt idx="1">
                  <c:v>5.8693759999999999</c:v>
                </c:pt>
                <c:pt idx="2">
                  <c:v>3.2730494999999999</c:v>
                </c:pt>
                <c:pt idx="3">
                  <c:v>8.8146070000000005</c:v>
                </c:pt>
                <c:pt idx="4">
                  <c:v>6.2954049999999997</c:v>
                </c:pt>
                <c:pt idx="5">
                  <c:v>5.4518915000000003</c:v>
                </c:pt>
                <c:pt idx="6">
                  <c:v>4.7517804999999997</c:v>
                </c:pt>
                <c:pt idx="7">
                  <c:v>6.0146274999999996</c:v>
                </c:pt>
                <c:pt idx="8">
                  <c:v>5.9939865000000001</c:v>
                </c:pt>
              </c:numCache>
            </c:numRef>
          </c:val>
        </c:ser>
        <c:ser>
          <c:idx val="1"/>
          <c:order val="1"/>
          <c:tx>
            <c:strRef>
              <c:f>ts_homologous_exons!$A$6</c:f>
              <c:strCache>
                <c:ptCount val="1"/>
                <c:pt idx="0">
                  <c:v>3063508</c:v>
                </c:pt>
              </c:strCache>
            </c:strRef>
          </c:tx>
          <c:invertIfNegative val="0"/>
          <c:val>
            <c:numRef>
              <c:f>ts_homologous_exons!$D$6:$L$6</c:f>
              <c:numCache>
                <c:formatCode>General</c:formatCode>
                <c:ptCount val="9"/>
                <c:pt idx="0">
                  <c:v>5.7662655000000003</c:v>
                </c:pt>
                <c:pt idx="1">
                  <c:v>3.4648539999999999</c:v>
                </c:pt>
                <c:pt idx="2">
                  <c:v>2.3317155000000001</c:v>
                </c:pt>
                <c:pt idx="3">
                  <c:v>10.0258685</c:v>
                </c:pt>
                <c:pt idx="4">
                  <c:v>4.0681339999999997</c:v>
                </c:pt>
                <c:pt idx="5">
                  <c:v>3.5738875000000001</c:v>
                </c:pt>
                <c:pt idx="6">
                  <c:v>3.0040784999999999</c:v>
                </c:pt>
                <c:pt idx="7">
                  <c:v>1.964674</c:v>
                </c:pt>
                <c:pt idx="8">
                  <c:v>4.9224230000000002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457920"/>
        <c:axId val="83459456"/>
      </c:barChart>
      <c:catAx>
        <c:axId val="83457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83459456"/>
        <c:crosses val="autoZero"/>
        <c:auto val="1"/>
        <c:lblAlgn val="ctr"/>
        <c:lblOffset val="100"/>
        <c:noMultiLvlLbl val="0"/>
      </c:catAx>
      <c:valAx>
        <c:axId val="83459456"/>
        <c:scaling>
          <c:orientation val="minMax"/>
          <c:max val="1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3457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200"/>
              <a:t>Pearson Correlation</a:t>
            </a:r>
            <a:r>
              <a:rPr lang="en-US" sz="1200" baseline="0"/>
              <a:t> of Different Sequence Identities (Mouse / Rat)</a:t>
            </a:r>
            <a:endParaRPr lang="en-US" sz="1200"/>
          </a:p>
        </c:rich>
      </c:tx>
      <c:layout>
        <c:manualLayout>
          <c:xMode val="edge"/>
          <c:yMode val="edge"/>
          <c:x val="0.29042208385880214"/>
          <c:y val="4.545454545454545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94939448358428"/>
          <c:y val="0.12961310799873604"/>
          <c:w val="0.74737707786526697"/>
          <c:h val="0.66583049159106633"/>
        </c:manualLayout>
      </c:layout>
      <c:lineChart>
        <c:grouping val="standard"/>
        <c:varyColors val="0"/>
        <c:ser>
          <c:idx val="0"/>
          <c:order val="0"/>
          <c:tx>
            <c:strRef>
              <c:f>'striated MR'!$B$1</c:f>
              <c:strCache>
                <c:ptCount val="1"/>
                <c:pt idx="0">
                  <c:v>95-100%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MR'!$A$14:$A$30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MR'!$C$14:$C$30</c:f>
              <c:numCache>
                <c:formatCode>0.00%</c:formatCode>
                <c:ptCount val="17"/>
                <c:pt idx="0">
                  <c:v>7.7054188776330607E-2</c:v>
                </c:pt>
                <c:pt idx="1">
                  <c:v>9.7443318861553302E-2</c:v>
                </c:pt>
                <c:pt idx="2">
                  <c:v>0.12198102588840649</c:v>
                </c:pt>
                <c:pt idx="3">
                  <c:v>0.14761215629522431</c:v>
                </c:pt>
                <c:pt idx="4">
                  <c:v>0.17700594950956747</c:v>
                </c:pt>
                <c:pt idx="5">
                  <c:v>0.20903682264029586</c:v>
                </c:pt>
                <c:pt idx="6">
                  <c:v>0.24254703328509405</c:v>
                </c:pt>
                <c:pt idx="7">
                  <c:v>0.27978774722624217</c:v>
                </c:pt>
                <c:pt idx="8">
                  <c:v>0.31956906255024925</c:v>
                </c:pt>
                <c:pt idx="9">
                  <c:v>0.36140858658948383</c:v>
                </c:pt>
                <c:pt idx="10">
                  <c:v>0.40237980382698185</c:v>
                </c:pt>
                <c:pt idx="11">
                  <c:v>0.44653481267084738</c:v>
                </c:pt>
                <c:pt idx="12">
                  <c:v>0.48995015275767806</c:v>
                </c:pt>
                <c:pt idx="13">
                  <c:v>0.53571313716031521</c:v>
                </c:pt>
                <c:pt idx="14">
                  <c:v>0.57945007235890011</c:v>
                </c:pt>
                <c:pt idx="15">
                  <c:v>0.62399099533687086</c:v>
                </c:pt>
                <c:pt idx="16">
                  <c:v>0.66698826177842097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'striated MR'!$D$1</c:f>
              <c:strCache>
                <c:ptCount val="1"/>
                <c:pt idx="0">
                  <c:v>90-95%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MR'!$A$14:$A$30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MR'!$E$14:$E$30</c:f>
              <c:numCache>
                <c:formatCode>0.00%</c:formatCode>
                <c:ptCount val="17"/>
                <c:pt idx="0">
                  <c:v>8.6808976464148882E-2</c:v>
                </c:pt>
                <c:pt idx="1">
                  <c:v>0.10810071154898741</c:v>
                </c:pt>
                <c:pt idx="2">
                  <c:v>0.13357963875205253</c:v>
                </c:pt>
                <c:pt idx="3">
                  <c:v>0.16135741652983032</c:v>
                </c:pt>
                <c:pt idx="4">
                  <c:v>0.19168035030103997</c:v>
                </c:pt>
                <c:pt idx="5">
                  <c:v>0.22536945812807882</c:v>
                </c:pt>
                <c:pt idx="6">
                  <c:v>0.2619321291735085</c:v>
                </c:pt>
                <c:pt idx="7">
                  <c:v>0.30164203612479473</c:v>
                </c:pt>
                <c:pt idx="8">
                  <c:v>0.34288451012588944</c:v>
                </c:pt>
                <c:pt idx="9">
                  <c:v>0.38541324575807334</c:v>
                </c:pt>
                <c:pt idx="10">
                  <c:v>0.42837985769020254</c:v>
                </c:pt>
                <c:pt idx="11">
                  <c:v>0.47203065134099614</c:v>
                </c:pt>
                <c:pt idx="12">
                  <c:v>0.51614668856048163</c:v>
                </c:pt>
                <c:pt idx="13">
                  <c:v>0.56015325670498084</c:v>
                </c:pt>
                <c:pt idx="14">
                  <c:v>0.60194307608100717</c:v>
                </c:pt>
                <c:pt idx="15">
                  <c:v>0.64449917898193765</c:v>
                </c:pt>
                <c:pt idx="16">
                  <c:v>0.68467432950191576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'striated MR'!$F$1</c:f>
              <c:strCache>
                <c:ptCount val="1"/>
                <c:pt idx="0">
                  <c:v>85-90%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MR'!$A$14:$A$30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MR'!$G$14:$G$30</c:f>
              <c:numCache>
                <c:formatCode>0.00%</c:formatCode>
                <c:ptCount val="17"/>
                <c:pt idx="0">
                  <c:v>9.5519491973893103E-2</c:v>
                </c:pt>
                <c:pt idx="1">
                  <c:v>0.11968601164226494</c:v>
                </c:pt>
                <c:pt idx="2">
                  <c:v>0.14808608220144645</c:v>
                </c:pt>
                <c:pt idx="3">
                  <c:v>0.17816193332157346</c:v>
                </c:pt>
                <c:pt idx="4">
                  <c:v>0.21211853942494266</c:v>
                </c:pt>
                <c:pt idx="5">
                  <c:v>0.24783912506614925</c:v>
                </c:pt>
                <c:pt idx="6">
                  <c:v>0.28699947080613863</c:v>
                </c:pt>
                <c:pt idx="7">
                  <c:v>0.32801199506085732</c:v>
                </c:pt>
                <c:pt idx="8">
                  <c:v>0.36778973363908979</c:v>
                </c:pt>
                <c:pt idx="9">
                  <c:v>0.40977244663961898</c:v>
                </c:pt>
                <c:pt idx="10">
                  <c:v>0.45131416475568881</c:v>
                </c:pt>
                <c:pt idx="11">
                  <c:v>0.4963838419474334</c:v>
                </c:pt>
                <c:pt idx="12">
                  <c:v>0.5426883048156641</c:v>
                </c:pt>
                <c:pt idx="13">
                  <c:v>0.58325983418592342</c:v>
                </c:pt>
                <c:pt idx="14">
                  <c:v>0.62647733286293883</c:v>
                </c:pt>
                <c:pt idx="15">
                  <c:v>0.66634327041806318</c:v>
                </c:pt>
                <c:pt idx="16">
                  <c:v>0.70515082025048514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'striated MR'!$H$1</c:f>
              <c:strCache>
                <c:ptCount val="1"/>
                <c:pt idx="0">
                  <c:v>80-85%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MR'!$A$14:$A$30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MR'!$I$14:$I$30</c:f>
              <c:numCache>
                <c:formatCode>0.00%</c:formatCode>
                <c:ptCount val="17"/>
                <c:pt idx="0">
                  <c:v>0.11507128309572301</c:v>
                </c:pt>
                <c:pt idx="1">
                  <c:v>0.14372999709048589</c:v>
                </c:pt>
                <c:pt idx="2">
                  <c:v>0.17297061390747745</c:v>
                </c:pt>
                <c:pt idx="3">
                  <c:v>0.20773930753564154</c:v>
                </c:pt>
                <c:pt idx="4">
                  <c:v>0.2484725050916497</c:v>
                </c:pt>
                <c:pt idx="5">
                  <c:v>0.29153331393657261</c:v>
                </c:pt>
                <c:pt idx="6">
                  <c:v>0.33386674425370966</c:v>
                </c:pt>
                <c:pt idx="7">
                  <c:v>0.38201920279313356</c:v>
                </c:pt>
                <c:pt idx="8">
                  <c:v>0.42580739016584229</c:v>
                </c:pt>
                <c:pt idx="9">
                  <c:v>0.46726796624963629</c:v>
                </c:pt>
                <c:pt idx="10">
                  <c:v>0.50901949374454469</c:v>
                </c:pt>
                <c:pt idx="11">
                  <c:v>0.55368053535059647</c:v>
                </c:pt>
                <c:pt idx="12">
                  <c:v>0.5980506255455339</c:v>
                </c:pt>
                <c:pt idx="13">
                  <c:v>0.64111143439045681</c:v>
                </c:pt>
                <c:pt idx="14">
                  <c:v>0.6846086703520512</c:v>
                </c:pt>
                <c:pt idx="15">
                  <c:v>0.7251963922025022</c:v>
                </c:pt>
                <c:pt idx="16">
                  <c:v>0.76563863834739598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'striated MR'!$J$1</c:f>
              <c:strCache>
                <c:ptCount val="1"/>
                <c:pt idx="0">
                  <c:v>Mouse rat random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'striated MR'!$A$14:$A$30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MR'!$K$14:$K$30</c:f>
              <c:numCache>
                <c:formatCode>0.00%</c:formatCode>
                <c:ptCount val="17"/>
                <c:pt idx="0">
                  <c:v>0.13791518216296977</c:v>
                </c:pt>
                <c:pt idx="1">
                  <c:v>0.17193426042983564</c:v>
                </c:pt>
                <c:pt idx="2">
                  <c:v>0.20687277324445466</c:v>
                </c:pt>
                <c:pt idx="3">
                  <c:v>0.25031605562579012</c:v>
                </c:pt>
                <c:pt idx="4">
                  <c:v>0.29697735892426158</c:v>
                </c:pt>
                <c:pt idx="5">
                  <c:v>0.34386852085967129</c:v>
                </c:pt>
                <c:pt idx="6">
                  <c:v>0.39443742098609358</c:v>
                </c:pt>
                <c:pt idx="7">
                  <c:v>0.45029306976209632</c:v>
                </c:pt>
                <c:pt idx="8">
                  <c:v>0.49867831283760489</c:v>
                </c:pt>
                <c:pt idx="9">
                  <c:v>0.55097115274106423</c:v>
                </c:pt>
                <c:pt idx="10">
                  <c:v>0.59889667854269624</c:v>
                </c:pt>
                <c:pt idx="11">
                  <c:v>0.64716699229973562</c:v>
                </c:pt>
                <c:pt idx="12">
                  <c:v>0.69658659924146649</c:v>
                </c:pt>
                <c:pt idx="13">
                  <c:v>0.73876565911964143</c:v>
                </c:pt>
                <c:pt idx="14">
                  <c:v>0.77876106194690264</c:v>
                </c:pt>
                <c:pt idx="15">
                  <c:v>0.81645787840478101</c:v>
                </c:pt>
                <c:pt idx="16">
                  <c:v>0.85300540167796801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561472"/>
        <c:axId val="83575936"/>
      </c:lineChart>
      <c:catAx>
        <c:axId val="83561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Pearson</a:t>
                </a:r>
                <a:r>
                  <a:rPr lang="en-US" baseline="0"/>
                  <a:t> Correlation Coefficient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575936"/>
        <c:crosses val="autoZero"/>
        <c:auto val="1"/>
        <c:lblAlgn val="ctr"/>
        <c:lblOffset val="100"/>
        <c:noMultiLvlLbl val="0"/>
      </c:catAx>
      <c:valAx>
        <c:axId val="83575936"/>
        <c:scaling>
          <c:orientation val="minMax"/>
          <c:max val="0.8"/>
          <c:min val="0.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Cumulative Frequency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crossAx val="83561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105161854768155"/>
          <c:y val="0.45304576428672955"/>
          <c:w val="0.35491329373302016"/>
          <c:h val="0.3462158330171491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1" i="0" baseline="0">
                <a:effectLst/>
              </a:rPr>
              <a:t>Pearson Correlation of Different Sequence Identities (Human / Rat)</a:t>
            </a:r>
            <a:endParaRPr lang="en-US" sz="120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596338919173566"/>
          <c:y val="0.13895915477639489"/>
          <c:w val="0.80327713843461879"/>
          <c:h val="0.67980437838150065"/>
        </c:manualLayout>
      </c:layout>
      <c:lineChart>
        <c:grouping val="standard"/>
        <c:varyColors val="0"/>
        <c:ser>
          <c:idx val="0"/>
          <c:order val="0"/>
          <c:tx>
            <c:strRef>
              <c:f>'striated HR'!$B$1</c:f>
              <c:strCache>
                <c:ptCount val="1"/>
                <c:pt idx="0">
                  <c:v>95-100%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HR'!$A$14:$A$30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HR'!$C$14:$C$30</c:f>
              <c:numCache>
                <c:formatCode>0.00%</c:formatCode>
                <c:ptCount val="17"/>
                <c:pt idx="0">
                  <c:v>9.5333067411248501E-2</c:v>
                </c:pt>
                <c:pt idx="1">
                  <c:v>0.12365376944555245</c:v>
                </c:pt>
                <c:pt idx="2">
                  <c:v>0.14918228958915039</c:v>
                </c:pt>
                <c:pt idx="3">
                  <c:v>0.17790187475069805</c:v>
                </c:pt>
                <c:pt idx="4">
                  <c:v>0.21220582369365776</c:v>
                </c:pt>
                <c:pt idx="5">
                  <c:v>0.24451535700039889</c:v>
                </c:pt>
                <c:pt idx="6">
                  <c:v>0.28320702034303946</c:v>
                </c:pt>
                <c:pt idx="7">
                  <c:v>0.32309533306741123</c:v>
                </c:pt>
                <c:pt idx="8">
                  <c:v>0.36298364579178299</c:v>
                </c:pt>
                <c:pt idx="9">
                  <c:v>0.41723175109692862</c:v>
                </c:pt>
                <c:pt idx="10">
                  <c:v>0.46270442760271241</c:v>
                </c:pt>
                <c:pt idx="11">
                  <c:v>0.51096928599920222</c:v>
                </c:pt>
                <c:pt idx="12">
                  <c:v>0.55883526126844829</c:v>
                </c:pt>
                <c:pt idx="13">
                  <c:v>0.60749900279218194</c:v>
                </c:pt>
                <c:pt idx="14">
                  <c:v>0.65576386118867169</c:v>
                </c:pt>
                <c:pt idx="15">
                  <c:v>0.70841643398484244</c:v>
                </c:pt>
                <c:pt idx="16">
                  <c:v>0.75189469485440763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'striated HR'!$D$1</c:f>
              <c:strCache>
                <c:ptCount val="1"/>
                <c:pt idx="0">
                  <c:v>90-95%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HR'!$A$14:$A$30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HR'!$E$14:$E$30</c:f>
              <c:numCache>
                <c:formatCode>0.00%</c:formatCode>
                <c:ptCount val="17"/>
                <c:pt idx="0">
                  <c:v>9.7662378412299966E-2</c:v>
                </c:pt>
                <c:pt idx="1">
                  <c:v>0.12417634138688421</c:v>
                </c:pt>
                <c:pt idx="2">
                  <c:v>0.15014119861939126</c:v>
                </c:pt>
                <c:pt idx="3">
                  <c:v>0.18308754314402259</c:v>
                </c:pt>
                <c:pt idx="4">
                  <c:v>0.21932852212111703</c:v>
                </c:pt>
                <c:pt idx="5">
                  <c:v>0.25517728271101348</c:v>
                </c:pt>
                <c:pt idx="6">
                  <c:v>0.29549733291496705</c:v>
                </c:pt>
                <c:pt idx="7">
                  <c:v>0.3406024474427361</c:v>
                </c:pt>
                <c:pt idx="8">
                  <c:v>0.38547223093818639</c:v>
                </c:pt>
                <c:pt idx="9">
                  <c:v>0.43049890178851585</c:v>
                </c:pt>
                <c:pt idx="10">
                  <c:v>0.47952620018826481</c:v>
                </c:pt>
                <c:pt idx="11">
                  <c:v>0.5314559146532789</c:v>
                </c:pt>
                <c:pt idx="12">
                  <c:v>0.58369940382805141</c:v>
                </c:pt>
                <c:pt idx="13">
                  <c:v>0.62935362409789775</c:v>
                </c:pt>
                <c:pt idx="14">
                  <c:v>0.67453718230310633</c:v>
                </c:pt>
                <c:pt idx="15">
                  <c:v>0.71846564166928151</c:v>
                </c:pt>
                <c:pt idx="16">
                  <c:v>0.76121744587386253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'striated HR'!$F$1</c:f>
              <c:strCache>
                <c:ptCount val="1"/>
                <c:pt idx="0">
                  <c:v>85-90%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HR'!$A$14:$A$30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HR'!$G$14:$G$30</c:f>
              <c:numCache>
                <c:formatCode>0.00%</c:formatCode>
                <c:ptCount val="17"/>
                <c:pt idx="0">
                  <c:v>0.10540310038629408</c:v>
                </c:pt>
                <c:pt idx="1">
                  <c:v>0.13169116540410375</c:v>
                </c:pt>
                <c:pt idx="2">
                  <c:v>0.16204284352581147</c:v>
                </c:pt>
                <c:pt idx="3">
                  <c:v>0.19560527768022876</c:v>
                </c:pt>
                <c:pt idx="4">
                  <c:v>0.23247880399337781</c:v>
                </c:pt>
                <c:pt idx="5">
                  <c:v>0.27246275021321426</c:v>
                </c:pt>
                <c:pt idx="6">
                  <c:v>0.31430291476446093</c:v>
                </c:pt>
                <c:pt idx="7">
                  <c:v>0.35699593638689608</c:v>
                </c:pt>
                <c:pt idx="8">
                  <c:v>0.40455526012140669</c:v>
                </c:pt>
                <c:pt idx="9">
                  <c:v>0.45005769327246276</c:v>
                </c:pt>
                <c:pt idx="10">
                  <c:v>0.4989715547082727</c:v>
                </c:pt>
                <c:pt idx="11">
                  <c:v>0.54612953393869468</c:v>
                </c:pt>
                <c:pt idx="12">
                  <c:v>0.5910299503336176</c:v>
                </c:pt>
                <c:pt idx="13">
                  <c:v>0.63778658505995078</c:v>
                </c:pt>
                <c:pt idx="14">
                  <c:v>0.68178397632067422</c:v>
                </c:pt>
                <c:pt idx="15">
                  <c:v>0.72517935082526463</c:v>
                </c:pt>
                <c:pt idx="16">
                  <c:v>0.76601615411628954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'striated HR'!$H$1</c:f>
              <c:strCache>
                <c:ptCount val="1"/>
                <c:pt idx="0">
                  <c:v>80-85% identity (Pearson)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'striated HR'!$A$14:$A$30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HR'!$I$14:$I$30</c:f>
              <c:numCache>
                <c:formatCode>0.00%</c:formatCode>
                <c:ptCount val="17"/>
                <c:pt idx="0">
                  <c:v>0.11975435005117707</c:v>
                </c:pt>
                <c:pt idx="1">
                  <c:v>0.14966450585693164</c:v>
                </c:pt>
                <c:pt idx="2">
                  <c:v>0.18145115432730582</c:v>
                </c:pt>
                <c:pt idx="3">
                  <c:v>0.21488684180598203</c:v>
                </c:pt>
                <c:pt idx="4">
                  <c:v>0.25582849994313661</c:v>
                </c:pt>
                <c:pt idx="5">
                  <c:v>0.29529170931422721</c:v>
                </c:pt>
                <c:pt idx="6">
                  <c:v>0.3382804503582395</c:v>
                </c:pt>
                <c:pt idx="7">
                  <c:v>0.38587512794268169</c:v>
                </c:pt>
                <c:pt idx="8">
                  <c:v>0.43386784942567952</c:v>
                </c:pt>
                <c:pt idx="9">
                  <c:v>0.47987035141589901</c:v>
                </c:pt>
                <c:pt idx="10">
                  <c:v>0.52536108267940407</c:v>
                </c:pt>
                <c:pt idx="11">
                  <c:v>0.57022631638803589</c:v>
                </c:pt>
                <c:pt idx="12">
                  <c:v>0.61799158421471623</c:v>
                </c:pt>
                <c:pt idx="13">
                  <c:v>0.6617195496417605</c:v>
                </c:pt>
                <c:pt idx="14">
                  <c:v>0.7042533833731377</c:v>
                </c:pt>
                <c:pt idx="15">
                  <c:v>0.7467872171045149</c:v>
                </c:pt>
                <c:pt idx="16">
                  <c:v>0.78869555328101904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'striated HR'!$J$1</c:f>
              <c:strCache>
                <c:ptCount val="1"/>
                <c:pt idx="0">
                  <c:v>Human rat random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'striated HR'!$A$14:$A$30</c:f>
              <c:numCache>
                <c:formatCode>General</c:formatCode>
                <c:ptCount val="17"/>
                <c:pt idx="0">
                  <c:v>-0.40000000000000102</c:v>
                </c:pt>
                <c:pt idx="1">
                  <c:v>-0.35000000000000098</c:v>
                </c:pt>
                <c:pt idx="2">
                  <c:v>-0.30000000000000099</c:v>
                </c:pt>
                <c:pt idx="3">
                  <c:v>-0.250000000000001</c:v>
                </c:pt>
                <c:pt idx="4">
                  <c:v>-0.20000000000000101</c:v>
                </c:pt>
                <c:pt idx="5">
                  <c:v>-0.15000000000000099</c:v>
                </c:pt>
                <c:pt idx="6">
                  <c:v>-0.100000000000001</c:v>
                </c:pt>
                <c:pt idx="7">
                  <c:v>-5.0000000000000898E-2</c:v>
                </c:pt>
                <c:pt idx="8">
                  <c:v>0</c:v>
                </c:pt>
                <c:pt idx="9">
                  <c:v>4.9999999999998997E-2</c:v>
                </c:pt>
                <c:pt idx="10">
                  <c:v>0.1</c:v>
                </c:pt>
                <c:pt idx="11">
                  <c:v>0.15</c:v>
                </c:pt>
                <c:pt idx="12">
                  <c:v>0.2</c:v>
                </c:pt>
                <c:pt idx="13">
                  <c:v>0.25</c:v>
                </c:pt>
                <c:pt idx="14">
                  <c:v>0.3</c:v>
                </c:pt>
                <c:pt idx="15">
                  <c:v>0.35</c:v>
                </c:pt>
                <c:pt idx="16">
                  <c:v>0.4</c:v>
                </c:pt>
              </c:numCache>
            </c:numRef>
          </c:cat>
          <c:val>
            <c:numRef>
              <c:f>'striated HR'!$K$14:$K$30</c:f>
              <c:numCache>
                <c:formatCode>0.00%</c:formatCode>
                <c:ptCount val="17"/>
                <c:pt idx="0">
                  <c:v>0.14395680147058823</c:v>
                </c:pt>
                <c:pt idx="1">
                  <c:v>0.18003216911764705</c:v>
                </c:pt>
                <c:pt idx="2">
                  <c:v>0.22116268382352941</c:v>
                </c:pt>
                <c:pt idx="3">
                  <c:v>0.2649356617647059</c:v>
                </c:pt>
                <c:pt idx="4">
                  <c:v>0.30836397058823528</c:v>
                </c:pt>
                <c:pt idx="5">
                  <c:v>0.3502987132352941</c:v>
                </c:pt>
                <c:pt idx="6">
                  <c:v>0.39682904411764708</c:v>
                </c:pt>
                <c:pt idx="7">
                  <c:v>0.44692095588235292</c:v>
                </c:pt>
                <c:pt idx="8">
                  <c:v>0.49230238970588236</c:v>
                </c:pt>
                <c:pt idx="9">
                  <c:v>0.54181985294117652</c:v>
                </c:pt>
                <c:pt idx="10">
                  <c:v>0.58972886029411764</c:v>
                </c:pt>
                <c:pt idx="11">
                  <c:v>0.64142922794117652</c:v>
                </c:pt>
                <c:pt idx="12">
                  <c:v>0.6841681985294118</c:v>
                </c:pt>
                <c:pt idx="13">
                  <c:v>0.72736672794117652</c:v>
                </c:pt>
                <c:pt idx="14">
                  <c:v>0.77251838235294112</c:v>
                </c:pt>
                <c:pt idx="15">
                  <c:v>0.81169577205882348</c:v>
                </c:pt>
                <c:pt idx="16">
                  <c:v>0.84455422794117652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608320"/>
        <c:axId val="83610240"/>
      </c:lineChart>
      <c:catAx>
        <c:axId val="8360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Pearson</a:t>
                </a:r>
                <a:r>
                  <a:rPr lang="en-US" baseline="0"/>
                  <a:t> Correlation Coeffcient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3610240"/>
        <c:crosses val="autoZero"/>
        <c:auto val="1"/>
        <c:lblAlgn val="ctr"/>
        <c:lblOffset val="100"/>
        <c:noMultiLvlLbl val="0"/>
      </c:catAx>
      <c:valAx>
        <c:axId val="83610240"/>
        <c:scaling>
          <c:orientation val="minMax"/>
          <c:max val="0.8"/>
          <c:min val="0.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Cumulative</a:t>
                </a:r>
                <a:r>
                  <a:rPr lang="en-US" baseline="0"/>
                  <a:t> Frequency</a:t>
                </a:r>
                <a:endParaRPr lang="en-US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crossAx val="83608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137727976310657"/>
          <c:y val="0.50418906689965859"/>
          <c:w val="0.31580220741638071"/>
          <c:h val="0.2987676337600284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53294653957734E-2"/>
          <c:y val="4.3587175454625898E-2"/>
          <c:w val="0.90551019938297184"/>
          <c:h val="0.84435166981292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Rat!$L$2</c:f>
              <c:strCache>
                <c:ptCount val="1"/>
                <c:pt idx="0">
                  <c:v>Brain</c:v>
                </c:pt>
              </c:strCache>
            </c:strRef>
          </c:tx>
          <c:invertIfNegative val="0"/>
          <c:cat>
            <c:strRef>
              <c:f>Rat!$B$1:$K$1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Rat!$B$2:$K$2</c:f>
              <c:numCache>
                <c:formatCode>General</c:formatCode>
                <c:ptCount val="10"/>
                <c:pt idx="0">
                  <c:v>4.0997275000000002</c:v>
                </c:pt>
                <c:pt idx="1">
                  <c:v>8.4115880000000001</c:v>
                </c:pt>
                <c:pt idx="2">
                  <c:v>4.5025130000000004</c:v>
                </c:pt>
                <c:pt idx="3">
                  <c:v>4.6961405000000003</c:v>
                </c:pt>
                <c:pt idx="4">
                  <c:v>3.3458199999999998</c:v>
                </c:pt>
                <c:pt idx="5">
                  <c:v>4.6349784999999999</c:v>
                </c:pt>
                <c:pt idx="6">
                  <c:v>3.8186270000000002</c:v>
                </c:pt>
                <c:pt idx="7">
                  <c:v>4.2876075</c:v>
                </c:pt>
                <c:pt idx="8">
                  <c:v>3.6860559999999998</c:v>
                </c:pt>
                <c:pt idx="9">
                  <c:v>4.1720249999999997</c:v>
                </c:pt>
              </c:numCache>
            </c:numRef>
          </c:val>
        </c:ser>
        <c:ser>
          <c:idx val="1"/>
          <c:order val="1"/>
          <c:tx>
            <c:strRef>
              <c:f>Rat!$L$3</c:f>
              <c:strCache>
                <c:ptCount val="1"/>
                <c:pt idx="0">
                  <c:v>Embryo</c:v>
                </c:pt>
              </c:strCache>
            </c:strRef>
          </c:tx>
          <c:invertIfNegative val="0"/>
          <c:cat>
            <c:strRef>
              <c:f>Rat!$B$1:$K$1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Rat!$B$3:$K$3</c:f>
              <c:numCache>
                <c:formatCode>General</c:formatCode>
                <c:ptCount val="10"/>
                <c:pt idx="0">
                  <c:v>8.3512024999999994</c:v>
                </c:pt>
                <c:pt idx="1">
                  <c:v>1.4899344999999999</c:v>
                </c:pt>
                <c:pt idx="2">
                  <c:v>1.6400824999999999</c:v>
                </c:pt>
                <c:pt idx="3">
                  <c:v>1.525719</c:v>
                </c:pt>
                <c:pt idx="4">
                  <c:v>1.8041214999999999</c:v>
                </c:pt>
                <c:pt idx="5">
                  <c:v>2.2667599999999997</c:v>
                </c:pt>
                <c:pt idx="6">
                  <c:v>1.9553894999999999</c:v>
                </c:pt>
                <c:pt idx="7">
                  <c:v>1.5415135000000002</c:v>
                </c:pt>
                <c:pt idx="8">
                  <c:v>1.4253309999999999</c:v>
                </c:pt>
                <c:pt idx="9">
                  <c:v>1.4555045</c:v>
                </c:pt>
              </c:numCache>
            </c:numRef>
          </c:val>
        </c:ser>
        <c:ser>
          <c:idx val="2"/>
          <c:order val="2"/>
          <c:tx>
            <c:strRef>
              <c:f>Rat!$L$4</c:f>
              <c:strCache>
                <c:ptCount val="1"/>
                <c:pt idx="0">
                  <c:v>Heart</c:v>
                </c:pt>
              </c:strCache>
            </c:strRef>
          </c:tx>
          <c:invertIfNegative val="0"/>
          <c:cat>
            <c:strRef>
              <c:f>Rat!$B$1:$K$1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Rat!$B$4:$K$4</c:f>
              <c:numCache>
                <c:formatCode>General</c:formatCode>
                <c:ptCount val="10"/>
                <c:pt idx="0">
                  <c:v>3.0045159999999997</c:v>
                </c:pt>
                <c:pt idx="1">
                  <c:v>2.62757</c:v>
                </c:pt>
                <c:pt idx="2">
                  <c:v>9.1125155000000007</c:v>
                </c:pt>
                <c:pt idx="3">
                  <c:v>3.5866410000000002</c:v>
                </c:pt>
                <c:pt idx="4">
                  <c:v>2.4975969999999998</c:v>
                </c:pt>
                <c:pt idx="5">
                  <c:v>4.0181094999999996</c:v>
                </c:pt>
                <c:pt idx="6">
                  <c:v>2.4205424999999998</c:v>
                </c:pt>
                <c:pt idx="7">
                  <c:v>3.2420360000000001</c:v>
                </c:pt>
                <c:pt idx="8">
                  <c:v>2.7649490000000001</c:v>
                </c:pt>
                <c:pt idx="9">
                  <c:v>2.9212189999999998</c:v>
                </c:pt>
              </c:numCache>
            </c:numRef>
          </c:val>
        </c:ser>
        <c:ser>
          <c:idx val="3"/>
          <c:order val="3"/>
          <c:tx>
            <c:strRef>
              <c:f>Rat!$L$5</c:f>
              <c:strCache>
                <c:ptCount val="1"/>
                <c:pt idx="0">
                  <c:v>Kidney</c:v>
                </c:pt>
              </c:strCache>
            </c:strRef>
          </c:tx>
          <c:invertIfNegative val="0"/>
          <c:val>
            <c:numRef>
              <c:f>Rat!$B$5:$K$5</c:f>
              <c:numCache>
                <c:formatCode>General</c:formatCode>
                <c:ptCount val="10"/>
                <c:pt idx="0">
                  <c:v>1.4016890000000002</c:v>
                </c:pt>
                <c:pt idx="1">
                  <c:v>1.5013945</c:v>
                </c:pt>
                <c:pt idx="2">
                  <c:v>1.5587710000000001</c:v>
                </c:pt>
                <c:pt idx="3">
                  <c:v>7.8382129999999997</c:v>
                </c:pt>
                <c:pt idx="4">
                  <c:v>1.6406540000000001</c:v>
                </c:pt>
                <c:pt idx="5">
                  <c:v>1.3699885000000001</c:v>
                </c:pt>
                <c:pt idx="6">
                  <c:v>1.9089179999999999</c:v>
                </c:pt>
                <c:pt idx="7">
                  <c:v>1.458161</c:v>
                </c:pt>
                <c:pt idx="8">
                  <c:v>1.5028115</c:v>
                </c:pt>
                <c:pt idx="9">
                  <c:v>1.8078830000000001</c:v>
                </c:pt>
              </c:numCache>
            </c:numRef>
          </c:val>
        </c:ser>
        <c:ser>
          <c:idx val="4"/>
          <c:order val="4"/>
          <c:tx>
            <c:strRef>
              <c:f>Rat!$L$6</c:f>
              <c:strCache>
                <c:ptCount val="1"/>
                <c:pt idx="0">
                  <c:v>Liver</c:v>
                </c:pt>
              </c:strCache>
            </c:strRef>
          </c:tx>
          <c:invertIfNegative val="0"/>
          <c:val>
            <c:numRef>
              <c:f>Rat!$B$6:$K$6</c:f>
              <c:numCache>
                <c:formatCode>General</c:formatCode>
                <c:ptCount val="10"/>
                <c:pt idx="0">
                  <c:v>1.7128125000000001</c:v>
                </c:pt>
                <c:pt idx="1">
                  <c:v>1.2741324999999999</c:v>
                </c:pt>
                <c:pt idx="2">
                  <c:v>1.8722604999999999</c:v>
                </c:pt>
                <c:pt idx="3">
                  <c:v>1.22932485</c:v>
                </c:pt>
                <c:pt idx="4">
                  <c:v>7.5903270000000003</c:v>
                </c:pt>
                <c:pt idx="5">
                  <c:v>1.05042765</c:v>
                </c:pt>
                <c:pt idx="6">
                  <c:v>1.6655924999999998</c:v>
                </c:pt>
                <c:pt idx="7">
                  <c:v>1.0796589999999999</c:v>
                </c:pt>
                <c:pt idx="8">
                  <c:v>1.4542705</c:v>
                </c:pt>
                <c:pt idx="9">
                  <c:v>1.4244699999999999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077184"/>
        <c:axId val="82078720"/>
      </c:barChart>
      <c:catAx>
        <c:axId val="8207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82078720"/>
        <c:crosses val="autoZero"/>
        <c:auto val="1"/>
        <c:lblAlgn val="ctr"/>
        <c:lblOffset val="100"/>
        <c:noMultiLvlLbl val="0"/>
      </c:catAx>
      <c:valAx>
        <c:axId val="82078720"/>
        <c:scaling>
          <c:orientation val="minMax"/>
          <c:max val="1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077184"/>
        <c:crosses val="autoZero"/>
        <c:crossBetween val="between"/>
        <c:majorUnit val="2"/>
      </c:valAx>
    </c:plotArea>
    <c:legend>
      <c:legendPos val="r"/>
      <c:layout>
        <c:manualLayout>
          <c:xMode val="edge"/>
          <c:yMode val="edge"/>
          <c:x val="0.71765137910392784"/>
          <c:y val="0.13569634386834226"/>
          <c:w val="0.25062357830271215"/>
          <c:h val="0.2293593446571986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208550202411141E-2"/>
          <c:y val="2.8735085224812169E-2"/>
          <c:w val="0.92250945326749412"/>
          <c:h val="0.841934614139132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Rat!$L$7</c:f>
              <c:strCache>
                <c:ptCount val="1"/>
                <c:pt idx="0">
                  <c:v>Lung</c:v>
                </c:pt>
              </c:strCache>
            </c:strRef>
          </c:tx>
          <c:invertIfNegative val="0"/>
          <c:cat>
            <c:strRef>
              <c:f>Rat!$B$1:$K$1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Rat!$B$7:$K$7</c:f>
              <c:numCache>
                <c:formatCode>General</c:formatCode>
                <c:ptCount val="10"/>
                <c:pt idx="0">
                  <c:v>2.0717349999999999</c:v>
                </c:pt>
                <c:pt idx="1">
                  <c:v>1.8440544999999999</c:v>
                </c:pt>
                <c:pt idx="2">
                  <c:v>1.5928905</c:v>
                </c:pt>
                <c:pt idx="3">
                  <c:v>1.6237335000000002</c:v>
                </c:pt>
                <c:pt idx="4">
                  <c:v>1.7390745000000001</c:v>
                </c:pt>
                <c:pt idx="5">
                  <c:v>7.4380275000000005</c:v>
                </c:pt>
                <c:pt idx="6">
                  <c:v>1.5801099999999999</c:v>
                </c:pt>
                <c:pt idx="7">
                  <c:v>2.2715294999999998</c:v>
                </c:pt>
                <c:pt idx="8">
                  <c:v>1.79609</c:v>
                </c:pt>
                <c:pt idx="9">
                  <c:v>1.7897835</c:v>
                </c:pt>
              </c:numCache>
            </c:numRef>
          </c:val>
        </c:ser>
        <c:ser>
          <c:idx val="1"/>
          <c:order val="1"/>
          <c:tx>
            <c:strRef>
              <c:f>Rat!$L$8</c:f>
              <c:strCache>
                <c:ptCount val="1"/>
                <c:pt idx="0">
                  <c:v>Spleen</c:v>
                </c:pt>
              </c:strCache>
            </c:strRef>
          </c:tx>
          <c:invertIfNegative val="0"/>
          <c:val>
            <c:numRef>
              <c:f>Rat!$B$8:$K$8</c:f>
              <c:numCache>
                <c:formatCode>General</c:formatCode>
                <c:ptCount val="10"/>
                <c:pt idx="0">
                  <c:v>1.25834</c:v>
                </c:pt>
                <c:pt idx="1">
                  <c:v>2.8947134999999999</c:v>
                </c:pt>
                <c:pt idx="2">
                  <c:v>1.5830815</c:v>
                </c:pt>
                <c:pt idx="3">
                  <c:v>2.4402249999999999</c:v>
                </c:pt>
                <c:pt idx="4">
                  <c:v>1.9597950000000002</c:v>
                </c:pt>
                <c:pt idx="5">
                  <c:v>1.6854285</c:v>
                </c:pt>
                <c:pt idx="6">
                  <c:v>1.287344</c:v>
                </c:pt>
                <c:pt idx="7">
                  <c:v>6.8027959999999998</c:v>
                </c:pt>
                <c:pt idx="8">
                  <c:v>1.210693</c:v>
                </c:pt>
                <c:pt idx="9">
                  <c:v>1.7402515000000001</c:v>
                </c:pt>
              </c:numCache>
            </c:numRef>
          </c:val>
        </c:ser>
        <c:ser>
          <c:idx val="2"/>
          <c:order val="2"/>
          <c:tx>
            <c:strRef>
              <c:f>Rat!$L$9</c:f>
              <c:strCache>
                <c:ptCount val="1"/>
                <c:pt idx="0">
                  <c:v>Ovary</c:v>
                </c:pt>
              </c:strCache>
            </c:strRef>
          </c:tx>
          <c:invertIfNegative val="0"/>
          <c:val>
            <c:numRef>
              <c:f>Rat!$B$9:$K$9</c:f>
              <c:numCache>
                <c:formatCode>General</c:formatCode>
                <c:ptCount val="10"/>
                <c:pt idx="0">
                  <c:v>3.3049735</c:v>
                </c:pt>
                <c:pt idx="1">
                  <c:v>2.9882964999999997</c:v>
                </c:pt>
                <c:pt idx="2">
                  <c:v>2.9367695</c:v>
                </c:pt>
                <c:pt idx="3">
                  <c:v>3.7248480000000002</c:v>
                </c:pt>
                <c:pt idx="4">
                  <c:v>3.0367990000000002</c:v>
                </c:pt>
                <c:pt idx="5">
                  <c:v>2.8734859999999998</c:v>
                </c:pt>
                <c:pt idx="6">
                  <c:v>9.4442990000000009</c:v>
                </c:pt>
                <c:pt idx="7">
                  <c:v>2.5942090000000002</c:v>
                </c:pt>
                <c:pt idx="8">
                  <c:v>4.372852</c:v>
                </c:pt>
                <c:pt idx="9">
                  <c:v>2.2738394999999998</c:v>
                </c:pt>
              </c:numCache>
            </c:numRef>
          </c:val>
        </c:ser>
        <c:ser>
          <c:idx val="3"/>
          <c:order val="3"/>
          <c:tx>
            <c:strRef>
              <c:f>Rat!$L$10</c:f>
              <c:strCache>
                <c:ptCount val="1"/>
                <c:pt idx="0">
                  <c:v>Testes</c:v>
                </c:pt>
              </c:strCache>
            </c:strRef>
          </c:tx>
          <c:invertIfNegative val="0"/>
          <c:val>
            <c:numRef>
              <c:f>Rat!$B$10:$K$10</c:f>
              <c:numCache>
                <c:formatCode>General</c:formatCode>
                <c:ptCount val="10"/>
                <c:pt idx="0">
                  <c:v>3.5173129999999997</c:v>
                </c:pt>
                <c:pt idx="1">
                  <c:v>3.3454354999999998</c:v>
                </c:pt>
                <c:pt idx="2">
                  <c:v>2.6997204999999997</c:v>
                </c:pt>
                <c:pt idx="3">
                  <c:v>1.8143309999999999</c:v>
                </c:pt>
                <c:pt idx="4">
                  <c:v>2.7848440000000001</c:v>
                </c:pt>
                <c:pt idx="5">
                  <c:v>2.1946205000000001</c:v>
                </c:pt>
                <c:pt idx="6">
                  <c:v>2.1286390000000002</c:v>
                </c:pt>
                <c:pt idx="7">
                  <c:v>2.2550005</c:v>
                </c:pt>
                <c:pt idx="8">
                  <c:v>11.300405</c:v>
                </c:pt>
                <c:pt idx="9">
                  <c:v>1.8406395</c:v>
                </c:pt>
              </c:numCache>
            </c:numRef>
          </c:val>
        </c:ser>
        <c:ser>
          <c:idx val="4"/>
          <c:order val="4"/>
          <c:tx>
            <c:strRef>
              <c:f>Rat!$L$11</c:f>
              <c:strCache>
                <c:ptCount val="1"/>
                <c:pt idx="0">
                  <c:v>Thymus</c:v>
                </c:pt>
              </c:strCache>
            </c:strRef>
          </c:tx>
          <c:invertIfNegative val="0"/>
          <c:val>
            <c:numRef>
              <c:f>Rat!$B$11:$K$11</c:f>
              <c:numCache>
                <c:formatCode>General</c:formatCode>
                <c:ptCount val="10"/>
                <c:pt idx="0">
                  <c:v>2.4108470000000004</c:v>
                </c:pt>
                <c:pt idx="1">
                  <c:v>2.6993944999999999</c:v>
                </c:pt>
                <c:pt idx="2">
                  <c:v>3.0037639999999999</c:v>
                </c:pt>
                <c:pt idx="3">
                  <c:v>2.9757815000000001</c:v>
                </c:pt>
                <c:pt idx="4">
                  <c:v>3.060238</c:v>
                </c:pt>
                <c:pt idx="5">
                  <c:v>4.6597415</c:v>
                </c:pt>
                <c:pt idx="6">
                  <c:v>3.0950934999999999</c:v>
                </c:pt>
                <c:pt idx="7">
                  <c:v>3.8379690000000002</c:v>
                </c:pt>
                <c:pt idx="8">
                  <c:v>3.0175114999999999</c:v>
                </c:pt>
                <c:pt idx="9">
                  <c:v>8.2448905000000003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87456"/>
        <c:axId val="81988992"/>
      </c:barChart>
      <c:catAx>
        <c:axId val="81987456"/>
        <c:scaling>
          <c:orientation val="minMax"/>
        </c:scaling>
        <c:delete val="0"/>
        <c:axPos val="b"/>
        <c:majorTickMark val="out"/>
        <c:minorTickMark val="none"/>
        <c:tickLblPos val="nextTo"/>
        <c:crossAx val="81988992"/>
        <c:crosses val="autoZero"/>
        <c:auto val="1"/>
        <c:lblAlgn val="ctr"/>
        <c:lblOffset val="100"/>
        <c:noMultiLvlLbl val="0"/>
      </c:catAx>
      <c:valAx>
        <c:axId val="81988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987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922416477601312"/>
          <c:y val="0.12676863469319008"/>
          <c:w val="0.19998487477200944"/>
          <c:h val="0.234007266816562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26106519293786E-2"/>
          <c:y val="5.1400554097404488E-2"/>
          <c:w val="0.85797173179439523"/>
          <c:h val="0.82535225272431956"/>
        </c:manualLayout>
      </c:layout>
      <c:barChart>
        <c:barDir val="col"/>
        <c:grouping val="clustered"/>
        <c:varyColors val="0"/>
        <c:ser>
          <c:idx val="0"/>
          <c:order val="0"/>
          <c:tx>
            <c:v>Mouse (Probe Set ID 4626824)</c:v>
          </c:tx>
          <c:invertIfNegative val="0"/>
          <c:cat>
            <c:strRef>
              <c:f>'C:\Users\maurice.ling\Desktop\[Book1.xlsx]Sheet1'!$B$1:$K$1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'C:\Users\maurice.ling\Desktop\[Book1.xlsx]Sheet1'!$B$6:$K$6</c:f>
              <c:numCache>
                <c:formatCode>General</c:formatCode>
                <c:ptCount val="10"/>
                <c:pt idx="0">
                  <c:v>9.955957999999999</c:v>
                </c:pt>
                <c:pt idx="1">
                  <c:v>7.1347439999999995</c:v>
                </c:pt>
                <c:pt idx="2">
                  <c:v>6.4766725000000003</c:v>
                </c:pt>
                <c:pt idx="3">
                  <c:v>6.3591929999999994</c:v>
                </c:pt>
                <c:pt idx="4">
                  <c:v>6.7899796666666665</c:v>
                </c:pt>
                <c:pt idx="5">
                  <c:v>6.7516590000000001</c:v>
                </c:pt>
                <c:pt idx="6">
                  <c:v>6.5573069999999998</c:v>
                </c:pt>
                <c:pt idx="7">
                  <c:v>6.8327495000000003</c:v>
                </c:pt>
                <c:pt idx="8">
                  <c:v>7.0155200000000004</c:v>
                </c:pt>
                <c:pt idx="9">
                  <c:v>6.9517389999999999</c:v>
                </c:pt>
              </c:numCache>
            </c:numRef>
          </c:val>
        </c:ser>
        <c:ser>
          <c:idx val="1"/>
          <c:order val="1"/>
          <c:tx>
            <c:v>Rat (Probe Set ID 5699521)</c:v>
          </c:tx>
          <c:invertIfNegative val="0"/>
          <c:cat>
            <c:strRef>
              <c:f>'C:\Users\maurice.ling\Desktop\[Book1.xlsx]Sheet1'!$B$1:$K$1</c:f>
              <c:strCache>
                <c:ptCount val="10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</c:strCache>
            </c:strRef>
          </c:cat>
          <c:val>
            <c:numRef>
              <c:f>'C:\Users\maurice.ling\Desktop\[Book1.xlsx]Sheet1'!$B$7:$K$7</c:f>
              <c:numCache>
                <c:formatCode>General</c:formatCode>
                <c:ptCount val="10"/>
                <c:pt idx="0">
                  <c:v>8.3512024999999994</c:v>
                </c:pt>
                <c:pt idx="1">
                  <c:v>1.4899344999999999</c:v>
                </c:pt>
                <c:pt idx="2">
                  <c:v>1.6400824999999999</c:v>
                </c:pt>
                <c:pt idx="3">
                  <c:v>1.525719</c:v>
                </c:pt>
                <c:pt idx="4">
                  <c:v>1.8041214999999999</c:v>
                </c:pt>
                <c:pt idx="5">
                  <c:v>2.2667599999999997</c:v>
                </c:pt>
                <c:pt idx="6">
                  <c:v>1.9553894999999999</c:v>
                </c:pt>
                <c:pt idx="7">
                  <c:v>1.5415135000000002</c:v>
                </c:pt>
                <c:pt idx="8">
                  <c:v>1.4253309999999999</c:v>
                </c:pt>
                <c:pt idx="9">
                  <c:v>1.4555045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027264"/>
        <c:axId val="82029184"/>
      </c:barChart>
      <c:catAx>
        <c:axId val="82027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Tissues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82029184"/>
        <c:crosses val="autoZero"/>
        <c:auto val="1"/>
        <c:lblAlgn val="ctr"/>
        <c:lblOffset val="100"/>
        <c:noMultiLvlLbl val="0"/>
      </c:catAx>
      <c:valAx>
        <c:axId val="82029184"/>
        <c:scaling>
          <c:orientation val="minMax"/>
          <c:max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Log Intensity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82027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859755030621171"/>
          <c:y val="4.0898950131233597E-2"/>
          <c:w val="0.52187978676578473"/>
          <c:h val="0.16357247010790316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500" dirty="0"/>
              <a:t>Number</a:t>
            </a:r>
            <a:r>
              <a:rPr lang="en-US" sz="1500" baseline="0" dirty="0"/>
              <a:t> of tissue-specific probes </a:t>
            </a:r>
            <a:r>
              <a:rPr lang="en-US" sz="1500" baseline="0" dirty="0" smtClean="0"/>
              <a:t>not found in </a:t>
            </a:r>
            <a:r>
              <a:rPr lang="en-US" sz="1500" baseline="0" dirty="0" err="1" smtClean="0"/>
              <a:t>RefSeq</a:t>
            </a:r>
            <a:endParaRPr lang="en-US" sz="1500" dirty="0"/>
          </a:p>
        </c:rich>
      </c:tx>
      <c:layout>
        <c:manualLayout>
          <c:xMode val="edge"/>
          <c:yMode val="edge"/>
          <c:x val="0.50784033245844273"/>
          <c:y val="4.30523741350513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15507436570428"/>
          <c:y val="4.5598007635409207E-2"/>
          <c:w val="0.86928937007874019"/>
          <c:h val="0.85411178716296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Rat</c:v>
                </c:pt>
              </c:strCache>
            </c:strRef>
          </c:tx>
          <c:invertIfNegative val="0"/>
          <c:cat>
            <c:strRef>
              <c:f>Sheet2!$A$2:$A$12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126</c:v>
                </c:pt>
                <c:pt idx="1">
                  <c:v>110</c:v>
                </c:pt>
                <c:pt idx="2">
                  <c:v>148</c:v>
                </c:pt>
                <c:pt idx="3">
                  <c:v>223</c:v>
                </c:pt>
                <c:pt idx="4">
                  <c:v>267</c:v>
                </c:pt>
                <c:pt idx="5">
                  <c:v>142</c:v>
                </c:pt>
                <c:pt idx="6">
                  <c:v>43</c:v>
                </c:pt>
                <c:pt idx="7">
                  <c:v>67</c:v>
                </c:pt>
                <c:pt idx="8">
                  <c:v>467</c:v>
                </c:pt>
                <c:pt idx="9">
                  <c:v>160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Mouse</c:v>
                </c:pt>
              </c:strCache>
            </c:strRef>
          </c:tx>
          <c:invertIfNegative val="0"/>
          <c:cat>
            <c:strRef>
              <c:f>Sheet2!$A$2:$A$12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479</c:v>
                </c:pt>
                <c:pt idx="1">
                  <c:v>411</c:v>
                </c:pt>
                <c:pt idx="2">
                  <c:v>313</c:v>
                </c:pt>
                <c:pt idx="3">
                  <c:v>419</c:v>
                </c:pt>
                <c:pt idx="4">
                  <c:v>223</c:v>
                </c:pt>
                <c:pt idx="5">
                  <c:v>148</c:v>
                </c:pt>
                <c:pt idx="6">
                  <c:v>389</c:v>
                </c:pt>
                <c:pt idx="7">
                  <c:v>94</c:v>
                </c:pt>
                <c:pt idx="8">
                  <c:v>285</c:v>
                </c:pt>
                <c:pt idx="9">
                  <c:v>275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Human</c:v>
                </c:pt>
              </c:strCache>
            </c:strRef>
          </c:tx>
          <c:invertIfNegative val="0"/>
          <c:cat>
            <c:strRef>
              <c:f>Sheet2!$A$2:$A$12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1"/>
                <c:pt idx="1">
                  <c:v>1361</c:v>
                </c:pt>
                <c:pt idx="2">
                  <c:v>392</c:v>
                </c:pt>
                <c:pt idx="3">
                  <c:v>150</c:v>
                </c:pt>
                <c:pt idx="4">
                  <c:v>783</c:v>
                </c:pt>
                <c:pt idx="5">
                  <c:v>128</c:v>
                </c:pt>
                <c:pt idx="6">
                  <c:v>142</c:v>
                </c:pt>
                <c:pt idx="7">
                  <c:v>181</c:v>
                </c:pt>
                <c:pt idx="8">
                  <c:v>142</c:v>
                </c:pt>
                <c:pt idx="9">
                  <c:v>828</c:v>
                </c:pt>
                <c:pt idx="10">
                  <c:v>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83772928"/>
        <c:axId val="83774464"/>
      </c:barChart>
      <c:catAx>
        <c:axId val="83772928"/>
        <c:scaling>
          <c:orientation val="minMax"/>
        </c:scaling>
        <c:delete val="0"/>
        <c:axPos val="l"/>
        <c:majorTickMark val="none"/>
        <c:minorTickMark val="none"/>
        <c:tickLblPos val="nextTo"/>
        <c:crossAx val="83774464"/>
        <c:crosses val="autoZero"/>
        <c:auto val="1"/>
        <c:lblAlgn val="ctr"/>
        <c:lblOffset val="100"/>
        <c:noMultiLvlLbl val="0"/>
      </c:catAx>
      <c:valAx>
        <c:axId val="83774464"/>
        <c:scaling>
          <c:orientation val="minMax"/>
          <c:max val="45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837729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7387445319335091"/>
          <c:y val="0.22878340491529467"/>
          <c:w val="9.669553805774278E-2"/>
          <c:h val="0.3240619780481985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500" b="1" i="0" baseline="0" dirty="0">
                <a:effectLst/>
              </a:rPr>
              <a:t>Number of tissue-specific </a:t>
            </a:r>
            <a:r>
              <a:rPr lang="en-US" sz="1500" b="1" i="0" baseline="0" dirty="0" smtClean="0">
                <a:effectLst/>
              </a:rPr>
              <a:t>probes (passed empirical statistics)</a:t>
            </a:r>
            <a:endParaRPr lang="en-US" sz="1500" dirty="0">
              <a:effectLst/>
            </a:endParaRPr>
          </a:p>
        </c:rich>
      </c:tx>
      <c:layout>
        <c:manualLayout>
          <c:xMode val="edge"/>
          <c:yMode val="edge"/>
          <c:x val="0.44385837028821812"/>
          <c:y val="5.51780555561970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70829242636553"/>
          <c:y val="5.2927392221023974E-2"/>
          <c:w val="0.86454022786030926"/>
          <c:h val="0.854240899780389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Sheet2!$B$15</c:f>
              <c:strCache>
                <c:ptCount val="1"/>
                <c:pt idx="0">
                  <c:v>Rat</c:v>
                </c:pt>
              </c:strCache>
            </c:strRef>
          </c:tx>
          <c:invertIfNegative val="0"/>
          <c:cat>
            <c:strRef>
              <c:f>Sheet2!$A$16:$A$26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Sheet2!$B$16:$B$26</c:f>
              <c:numCache>
                <c:formatCode>General</c:formatCode>
                <c:ptCount val="11"/>
                <c:pt idx="0">
                  <c:v>398</c:v>
                </c:pt>
                <c:pt idx="1">
                  <c:v>901</c:v>
                </c:pt>
                <c:pt idx="2">
                  <c:v>886</c:v>
                </c:pt>
                <c:pt idx="3">
                  <c:v>1797</c:v>
                </c:pt>
                <c:pt idx="4">
                  <c:v>1702</c:v>
                </c:pt>
                <c:pt idx="5">
                  <c:v>1267</c:v>
                </c:pt>
                <c:pt idx="6">
                  <c:v>288</c:v>
                </c:pt>
                <c:pt idx="7">
                  <c:v>230</c:v>
                </c:pt>
                <c:pt idx="8">
                  <c:v>2298</c:v>
                </c:pt>
                <c:pt idx="9">
                  <c:v>990</c:v>
                </c:pt>
              </c:numCache>
            </c:numRef>
          </c:val>
        </c:ser>
        <c:ser>
          <c:idx val="1"/>
          <c:order val="1"/>
          <c:tx>
            <c:v>Mouse</c:v>
          </c:tx>
          <c:invertIfNegative val="0"/>
          <c:cat>
            <c:strRef>
              <c:f>Sheet2!$A$16:$A$26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Sheet2!$C$16:$C$26</c:f>
              <c:numCache>
                <c:formatCode>General</c:formatCode>
                <c:ptCount val="11"/>
                <c:pt idx="0">
                  <c:v>1884</c:v>
                </c:pt>
                <c:pt idx="1">
                  <c:v>1588</c:v>
                </c:pt>
                <c:pt idx="2">
                  <c:v>996</c:v>
                </c:pt>
                <c:pt idx="3">
                  <c:v>2000</c:v>
                </c:pt>
                <c:pt idx="4">
                  <c:v>988</c:v>
                </c:pt>
                <c:pt idx="5">
                  <c:v>658</c:v>
                </c:pt>
                <c:pt idx="6">
                  <c:v>1911</c:v>
                </c:pt>
                <c:pt idx="7">
                  <c:v>320</c:v>
                </c:pt>
                <c:pt idx="8">
                  <c:v>1560</c:v>
                </c:pt>
                <c:pt idx="9">
                  <c:v>764</c:v>
                </c:pt>
              </c:numCache>
            </c:numRef>
          </c:val>
        </c:ser>
        <c:ser>
          <c:idx val="2"/>
          <c:order val="2"/>
          <c:tx>
            <c:v>Human</c:v>
          </c:tx>
          <c:invertIfNegative val="0"/>
          <c:cat>
            <c:strRef>
              <c:f>Sheet2!$A$16:$A$26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Sheet2!$D$16:$D$26</c:f>
              <c:numCache>
                <c:formatCode>General</c:formatCode>
                <c:ptCount val="11"/>
                <c:pt idx="1">
                  <c:v>4467</c:v>
                </c:pt>
                <c:pt idx="2">
                  <c:v>942</c:v>
                </c:pt>
                <c:pt idx="3">
                  <c:v>359</c:v>
                </c:pt>
                <c:pt idx="4">
                  <c:v>3268</c:v>
                </c:pt>
                <c:pt idx="5">
                  <c:v>294</c:v>
                </c:pt>
                <c:pt idx="6">
                  <c:v>541</c:v>
                </c:pt>
                <c:pt idx="7">
                  <c:v>635</c:v>
                </c:pt>
                <c:pt idx="8">
                  <c:v>367</c:v>
                </c:pt>
                <c:pt idx="9">
                  <c:v>3273</c:v>
                </c:pt>
                <c:pt idx="10">
                  <c:v>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694336"/>
        <c:axId val="83695872"/>
      </c:barChart>
      <c:catAx>
        <c:axId val="83694336"/>
        <c:scaling>
          <c:orientation val="minMax"/>
        </c:scaling>
        <c:delete val="0"/>
        <c:axPos val="l"/>
        <c:majorTickMark val="none"/>
        <c:minorTickMark val="none"/>
        <c:tickLblPos val="nextTo"/>
        <c:crossAx val="83695872"/>
        <c:crosses val="autoZero"/>
        <c:auto val="1"/>
        <c:lblAlgn val="ctr"/>
        <c:lblOffset val="100"/>
        <c:noMultiLvlLbl val="0"/>
      </c:catAx>
      <c:valAx>
        <c:axId val="83695872"/>
        <c:scaling>
          <c:orientation val="minMax"/>
          <c:max val="45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83694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3975646806377"/>
          <c:y val="0.36453154334828963"/>
          <c:w val="8.6237250851070354E-2"/>
          <c:h val="0.251151574803149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Number of</a:t>
            </a:r>
            <a:r>
              <a:rPr lang="en-US" sz="1400" baseline="0"/>
              <a:t> Probe Sets Passed RefSeq and EST</a:t>
            </a:r>
            <a:endParaRPr lang="en-US" sz="1400"/>
          </a:p>
        </c:rich>
      </c:tx>
      <c:layout>
        <c:manualLayout>
          <c:xMode val="edge"/>
          <c:yMode val="edge"/>
          <c:x val="0.13024300087489063"/>
          <c:y val="1.38888888888888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8313357954149518E-2"/>
          <c:y val="0.12476851851851854"/>
          <c:w val="0.87120177455694148"/>
          <c:h val="0.759251603966170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Sheet2!$B$28</c:f>
              <c:strCache>
                <c:ptCount val="1"/>
                <c:pt idx="0">
                  <c:v>Rat</c:v>
                </c:pt>
              </c:strCache>
            </c:strRef>
          </c:tx>
          <c:invertIfNegative val="0"/>
          <c:cat>
            <c:strRef>
              <c:f>Sheet2!$A$29:$A$39</c:f>
              <c:strCache>
                <c:ptCount val="11"/>
                <c:pt idx="0">
                  <c:v>Embryo</c:v>
                </c:pt>
                <c:pt idx="1">
                  <c:v>Brain</c:v>
                </c:pt>
                <c:pt idx="2">
                  <c:v>Heart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Ovary</c:v>
                </c:pt>
                <c:pt idx="7">
                  <c:v>Spleen</c:v>
                </c:pt>
                <c:pt idx="8">
                  <c:v>Testes</c:v>
                </c:pt>
                <c:pt idx="9">
                  <c:v>Thymus</c:v>
                </c:pt>
                <c:pt idx="10">
                  <c:v>Colon</c:v>
                </c:pt>
              </c:strCache>
            </c:strRef>
          </c:cat>
          <c:val>
            <c:numRef>
              <c:f>Sheet2!$B$29:$B$39</c:f>
              <c:numCache>
                <c:formatCode>General</c:formatCode>
                <c:ptCount val="11"/>
                <c:pt idx="0">
                  <c:v>18</c:v>
                </c:pt>
                <c:pt idx="1">
                  <c:v>9</c:v>
                </c:pt>
                <c:pt idx="2">
                  <c:v>17</c:v>
                </c:pt>
                <c:pt idx="3">
                  <c:v>20</c:v>
                </c:pt>
                <c:pt idx="4">
                  <c:v>20</c:v>
                </c:pt>
                <c:pt idx="5">
                  <c:v>3</c:v>
                </c:pt>
                <c:pt idx="6">
                  <c:v>5</c:v>
                </c:pt>
                <c:pt idx="7">
                  <c:v>16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Sheet2!$C$28</c:f>
              <c:strCache>
                <c:ptCount val="1"/>
                <c:pt idx="0">
                  <c:v>Mouse</c:v>
                </c:pt>
              </c:strCache>
            </c:strRef>
          </c:tx>
          <c:invertIfNegative val="0"/>
          <c:val>
            <c:numRef>
              <c:f>Sheet2!$C$29:$C$39</c:f>
              <c:numCache>
                <c:formatCode>General</c:formatCode>
                <c:ptCount val="11"/>
                <c:pt idx="0">
                  <c:v>22</c:v>
                </c:pt>
                <c:pt idx="1">
                  <c:v>23</c:v>
                </c:pt>
                <c:pt idx="2">
                  <c:v>40</c:v>
                </c:pt>
                <c:pt idx="3">
                  <c:v>16</c:v>
                </c:pt>
                <c:pt idx="4">
                  <c:v>12</c:v>
                </c:pt>
                <c:pt idx="5">
                  <c:v>8</c:v>
                </c:pt>
                <c:pt idx="6">
                  <c:v>19</c:v>
                </c:pt>
                <c:pt idx="7">
                  <c:v>4</c:v>
                </c:pt>
                <c:pt idx="8">
                  <c:v>21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Sheet2!$D$28</c:f>
              <c:strCache>
                <c:ptCount val="1"/>
                <c:pt idx="0">
                  <c:v>Human</c:v>
                </c:pt>
              </c:strCache>
            </c:strRef>
          </c:tx>
          <c:invertIfNegative val="0"/>
          <c:val>
            <c:numRef>
              <c:f>Sheet2!$D$29:$D$39</c:f>
              <c:numCache>
                <c:formatCode>General</c:formatCode>
                <c:ptCount val="11"/>
                <c:pt idx="1">
                  <c:v>82</c:v>
                </c:pt>
                <c:pt idx="2">
                  <c:v>27</c:v>
                </c:pt>
                <c:pt idx="3">
                  <c:v>9</c:v>
                </c:pt>
                <c:pt idx="4">
                  <c:v>24</c:v>
                </c:pt>
                <c:pt idx="5">
                  <c:v>8</c:v>
                </c:pt>
                <c:pt idx="6">
                  <c:v>4</c:v>
                </c:pt>
                <c:pt idx="7">
                  <c:v>11</c:v>
                </c:pt>
                <c:pt idx="8">
                  <c:v>10</c:v>
                </c:pt>
                <c:pt idx="9">
                  <c:v>15</c:v>
                </c:pt>
                <c:pt idx="1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722624"/>
        <c:axId val="83724160"/>
      </c:barChart>
      <c:catAx>
        <c:axId val="83722624"/>
        <c:scaling>
          <c:orientation val="minMax"/>
        </c:scaling>
        <c:delete val="0"/>
        <c:axPos val="l"/>
        <c:majorTickMark val="none"/>
        <c:minorTickMark val="none"/>
        <c:tickLblPos val="nextTo"/>
        <c:crossAx val="83724160"/>
        <c:crosses val="autoZero"/>
        <c:auto val="1"/>
        <c:lblAlgn val="ctr"/>
        <c:lblOffset val="100"/>
        <c:noMultiLvlLbl val="0"/>
      </c:catAx>
      <c:valAx>
        <c:axId val="83724160"/>
        <c:scaling>
          <c:orientation val="minMax"/>
          <c:max val="9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3722624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.79026509186351712"/>
          <c:y val="0.44143810148731411"/>
          <c:w val="0.12917935258092739"/>
          <c:h val="0.251151574803149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D06F-37C6-4C7E-B0EF-7B4B9946DB3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5B72-D899-4602-BBC8-37F4B60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Natural Antisense Transcripts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(Or What I had been doing for the last 10 weeks)</a:t>
            </a:r>
          </a:p>
          <a:p>
            <a:endParaRPr lang="en-US" dirty="0" smtClean="0"/>
          </a:p>
          <a:p>
            <a:r>
              <a:rPr lang="en-US" dirty="0" smtClean="0"/>
              <a:t>Maurice Ling, James Ban, Xijin 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 so far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Expression of homologous antisense genes is statistically higher than non-homologous genes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sequence similarity </a:t>
            </a:r>
            <a:r>
              <a:rPr lang="en-US" dirty="0">
                <a:sym typeface="Wingdings" pitchFamily="2" charset="2"/>
              </a:rPr>
              <a:t> Similar expression patterns (Jordan et al., 2005)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Exon level</a:t>
            </a:r>
          </a:p>
          <a:p>
            <a:pPr lvl="1"/>
            <a:r>
              <a:rPr lang="en-US" dirty="0"/>
              <a:t>Expression of homologous antisense </a:t>
            </a:r>
            <a:r>
              <a:rPr lang="en-US" b="1" dirty="0" smtClean="0"/>
              <a:t>exons</a:t>
            </a:r>
            <a:r>
              <a:rPr lang="en-US" dirty="0" smtClean="0"/>
              <a:t> </a:t>
            </a:r>
            <a:r>
              <a:rPr lang="en-US" dirty="0"/>
              <a:t>is statistically higher than non-homologous </a:t>
            </a:r>
            <a:r>
              <a:rPr lang="en-US" b="1" dirty="0" smtClean="0"/>
              <a:t>exons</a:t>
            </a:r>
            <a:endParaRPr lang="en-US" b="1" dirty="0"/>
          </a:p>
          <a:p>
            <a:pPr lvl="1"/>
            <a:r>
              <a:rPr lang="en-US" dirty="0" smtClean="0"/>
              <a:t>Correlation is directly proportional to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 Antisense Exons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is </a:t>
            </a:r>
            <a:r>
              <a:rPr lang="en-US" dirty="0" err="1" smtClean="0"/>
              <a:t>HomoloGene</a:t>
            </a:r>
            <a:r>
              <a:rPr lang="en-US" dirty="0" smtClean="0"/>
              <a:t> for homologous genes but no such thing for exons</a:t>
            </a:r>
          </a:p>
          <a:p>
            <a:endParaRPr lang="en-US" dirty="0"/>
          </a:p>
          <a:p>
            <a:r>
              <a:rPr lang="en-US" dirty="0" smtClean="0"/>
              <a:t>Download human, mouse, rat exon data from UC Santa Clara</a:t>
            </a:r>
          </a:p>
          <a:p>
            <a:r>
              <a:rPr lang="en-US" dirty="0" smtClean="0"/>
              <a:t>Create my own BLAST database and do pairwise BLAST (Needleman-</a:t>
            </a:r>
            <a:r>
              <a:rPr lang="en-US" dirty="0" err="1" smtClean="0"/>
              <a:t>Wunsch</a:t>
            </a:r>
            <a:r>
              <a:rPr lang="en-US" dirty="0" smtClean="0"/>
              <a:t> takes 1 </a:t>
            </a:r>
            <a:r>
              <a:rPr lang="en-US" dirty="0" err="1" smtClean="0"/>
              <a:t>millenium</a:t>
            </a:r>
            <a:r>
              <a:rPr lang="en-US" dirty="0" smtClean="0"/>
              <a:t> on 3 processors)</a:t>
            </a:r>
          </a:p>
          <a:p>
            <a:r>
              <a:rPr lang="en-US" dirty="0" smtClean="0"/>
              <a:t>Map to probe by genome coordinates using chromosome, start and end positions</a:t>
            </a:r>
          </a:p>
          <a:p>
            <a:r>
              <a:rPr lang="en-US" dirty="0" smtClean="0"/>
              <a:t>Remove cases where both </a:t>
            </a:r>
            <a:r>
              <a:rPr lang="en-US" dirty="0" err="1" smtClean="0"/>
              <a:t>orthologs</a:t>
            </a:r>
            <a:r>
              <a:rPr lang="en-US" dirty="0" smtClean="0"/>
              <a:t> have expression lower than 4.35 (average of all data) as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332"/>
              </p:ext>
            </p:extLst>
          </p:nvPr>
        </p:nvGraphicFramePr>
        <p:xfrm>
          <a:off x="10886" y="0"/>
          <a:ext cx="9133114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541830"/>
              </p:ext>
            </p:extLst>
          </p:nvPr>
        </p:nvGraphicFramePr>
        <p:xfrm>
          <a:off x="0" y="3276600"/>
          <a:ext cx="9144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05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One-way ANOVA on identity-striated correlations</a:t>
            </a:r>
          </a:p>
          <a:p>
            <a:pPr lvl="1"/>
            <a:r>
              <a:rPr lang="en-US" dirty="0" smtClean="0"/>
              <a:t>Human/mouse </a:t>
            </a:r>
            <a:r>
              <a:rPr lang="en-US" dirty="0" err="1" smtClean="0"/>
              <a:t>orthologs</a:t>
            </a:r>
            <a:r>
              <a:rPr lang="en-US" dirty="0" smtClean="0"/>
              <a:t>, p = 1.27e-14</a:t>
            </a:r>
          </a:p>
          <a:p>
            <a:pPr lvl="1"/>
            <a:r>
              <a:rPr lang="en-US" dirty="0" smtClean="0"/>
              <a:t>Human/rat </a:t>
            </a:r>
            <a:r>
              <a:rPr lang="en-US" dirty="0" err="1" smtClean="0"/>
              <a:t>orthologs</a:t>
            </a:r>
            <a:r>
              <a:rPr lang="en-US" dirty="0" smtClean="0"/>
              <a:t>, p = 2.38e-20</a:t>
            </a:r>
          </a:p>
          <a:p>
            <a:pPr lvl="1"/>
            <a:r>
              <a:rPr lang="en-US" dirty="0" smtClean="0"/>
              <a:t>Mouse/rat </a:t>
            </a:r>
            <a:r>
              <a:rPr lang="en-US" dirty="0" err="1" smtClean="0"/>
              <a:t>orthologs</a:t>
            </a:r>
            <a:r>
              <a:rPr lang="en-US" dirty="0" smtClean="0"/>
              <a:t>, p = 1.90e-87</a:t>
            </a:r>
          </a:p>
          <a:p>
            <a:pPr lvl="1"/>
            <a:endParaRPr lang="en-US" dirty="0"/>
          </a:p>
          <a:p>
            <a:r>
              <a:rPr lang="en-US" dirty="0" smtClean="0"/>
              <a:t>Visual observation </a:t>
            </a:r>
            <a:r>
              <a:rPr lang="en-US" dirty="0" smtClean="0">
                <a:sym typeface="Wingdings" pitchFamily="2" charset="2"/>
              </a:rPr>
              <a:t> trends are as expected</a:t>
            </a:r>
          </a:p>
          <a:p>
            <a:pPr lvl="1"/>
            <a:r>
              <a:rPr lang="en-US" dirty="0"/>
              <a:t>Correlation is directly proportional to identity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Hypotheses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NATs are actively regulated; thus, not transcriptional noise.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Expression of homologous antisense genes is statistically higher than non-homologous </a:t>
            </a:r>
            <a:r>
              <a:rPr lang="en-US" dirty="0" smtClean="0">
                <a:solidFill>
                  <a:srgbClr val="FF0000"/>
                </a:solidFill>
              </a:rPr>
              <a:t>genes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Correlation is directly proportional to identity</a:t>
            </a:r>
          </a:p>
          <a:p>
            <a:pPr lvl="1"/>
            <a:r>
              <a:rPr lang="en-US" dirty="0" smtClean="0"/>
              <a:t>Suggests that NATs are actively regulated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Identify tissue-specific / novel </a:t>
            </a:r>
            <a:r>
              <a:rPr lang="en-US" dirty="0" smtClean="0">
                <a:sym typeface="Wingdings" pitchFamily="2" charset="2"/>
              </a:rPr>
              <a:t>NATs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0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 smtClean="0"/>
              <a:t>Tissue-Specific NATs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219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All the probes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071" y="198465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Tissue-specific NATs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1891099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Tissue-specific NATs that are not known genes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0" y="470039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Novel tissue-specific NATs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35629" y="2170331"/>
            <a:ext cx="1828800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467600" y="3123968"/>
            <a:ext cx="304800" cy="1391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3864429" y="4892929"/>
            <a:ext cx="2743200" cy="2612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3729" y="15679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Empirical criteria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4500" y="13383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BLAST against </a:t>
            </a:r>
            <a:r>
              <a:rPr lang="en-US" dirty="0" err="1">
                <a:solidFill>
                  <a:prstClr val="black"/>
                </a:solidFill>
              </a:rPr>
              <a:t>RefSeq</a:t>
            </a:r>
            <a:r>
              <a:rPr lang="en-US" dirty="0">
                <a:solidFill>
                  <a:prstClr val="black"/>
                </a:solidFill>
              </a:rPr>
              <a:t> database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3505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BLAST against EST </a:t>
            </a:r>
            <a:r>
              <a:rPr lang="en-US" dirty="0" smtClean="0">
                <a:solidFill>
                  <a:prstClr val="black"/>
                </a:solidFill>
              </a:rPr>
              <a:t>database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86400" y="2171552"/>
            <a:ext cx="1828800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1072" y="470039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Experimental verification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0379" y="2491654"/>
            <a:ext cx="164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Z-score &gt; 2 </a:t>
            </a:r>
          </a:p>
          <a:p>
            <a:pPr lvl="1"/>
            <a:r>
              <a:rPr lang="en-US" dirty="0"/>
              <a:t>g1/g2 &gt; 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1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800" dirty="0" smtClean="0"/>
              <a:t>10 Tissue-specific probes from rat (not found in </a:t>
            </a:r>
            <a:r>
              <a:rPr lang="en-US" sz="3800" dirty="0" err="1" smtClean="0"/>
              <a:t>RefSeq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7320227"/>
              </p:ext>
            </p:extLst>
          </p:nvPr>
        </p:nvGraphicFramePr>
        <p:xfrm>
          <a:off x="152400" y="1143000"/>
          <a:ext cx="4343400" cy="498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241437"/>
              </p:ext>
            </p:extLst>
          </p:nvPr>
        </p:nvGraphicFramePr>
        <p:xfrm>
          <a:off x="4495800" y="1219200"/>
          <a:ext cx="44958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37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homologous embryo-specific NAT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100% </a:t>
            </a:r>
            <a:r>
              <a:rPr lang="en-US" sz="1600" dirty="0" smtClean="0"/>
              <a:t>identity</a:t>
            </a:r>
            <a:endParaRPr lang="en-US" sz="1600" dirty="0"/>
          </a:p>
          <a:p>
            <a:r>
              <a:rPr lang="en-US" sz="1600" dirty="0" smtClean="0"/>
              <a:t>Criteria: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600" dirty="0" smtClean="0"/>
              <a:t>Z-score &gt; 2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1/g2 &gt; 2</a:t>
            </a: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37488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805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326337"/>
              </p:ext>
            </p:extLst>
          </p:nvPr>
        </p:nvGraphicFramePr>
        <p:xfrm>
          <a:off x="0" y="3505200"/>
          <a:ext cx="9144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1524"/>
              </p:ext>
            </p:extLst>
          </p:nvPr>
        </p:nvGraphicFramePr>
        <p:xfrm>
          <a:off x="-24162" y="-35312"/>
          <a:ext cx="9168161" cy="346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309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3400" y="4953000"/>
            <a:ext cx="8305800" cy="1554163"/>
          </a:xfrm>
        </p:spPr>
        <p:txBody>
          <a:bodyPr/>
          <a:lstStyle/>
          <a:p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Expectation &lt; 1e-9, BLAST against </a:t>
            </a:r>
            <a:r>
              <a:rPr lang="en-US" dirty="0" err="1" smtClean="0"/>
              <a:t>RefSeq</a:t>
            </a:r>
            <a:endParaRPr lang="en-US" dirty="0" smtClean="0"/>
          </a:p>
          <a:p>
            <a:pPr lvl="1"/>
            <a:r>
              <a:rPr lang="en-US" dirty="0" smtClean="0"/>
              <a:t>Identity &lt; 80%, BLAST against EST database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7527850"/>
              </p:ext>
            </p:extLst>
          </p:nvPr>
        </p:nvGraphicFramePr>
        <p:xfrm>
          <a:off x="381000" y="152400"/>
          <a:ext cx="8610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6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Natural Antisense Transcripts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by NIH grant </a:t>
            </a:r>
            <a:r>
              <a:rPr lang="en-US" dirty="0"/>
              <a:t>(</a:t>
            </a:r>
            <a:r>
              <a:rPr lang="en-US" dirty="0" smtClean="0"/>
              <a:t>Project number: </a:t>
            </a:r>
            <a:r>
              <a:rPr lang="en-US" dirty="0" smtClean="0"/>
              <a:t>5R01GM083226-03, PI: Xijin Ge)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 in progress</a:t>
            </a:r>
          </a:p>
          <a:p>
            <a:endParaRPr lang="en-US" dirty="0"/>
          </a:p>
          <a:p>
            <a:r>
              <a:rPr lang="en-US" dirty="0" smtClean="0"/>
              <a:t>What are natural antisense transcripts (NATs) and why are they important?</a:t>
            </a:r>
          </a:p>
          <a:p>
            <a:r>
              <a:rPr lang="en-US" dirty="0" smtClean="0"/>
              <a:t>Aim 1: Identify tissue-specific NATs</a:t>
            </a:r>
          </a:p>
          <a:p>
            <a:r>
              <a:rPr lang="en-US" dirty="0" smtClean="0"/>
              <a:t>Aim 2: Is the expression of NATs evolutionarily conserved?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Tissue-Specific Homologous Exons for Human and Rat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585994"/>
              </p:ext>
            </p:extLst>
          </p:nvPr>
        </p:nvGraphicFramePr>
        <p:xfrm>
          <a:off x="457200" y="1600200"/>
          <a:ext cx="4038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074338"/>
              </p:ext>
            </p:extLst>
          </p:nvPr>
        </p:nvGraphicFramePr>
        <p:xfrm>
          <a:off x="4495800" y="1600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40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Hypotheses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NATs are actively regulated; thus, not transcriptional noise.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Expression of homologous antisense genes is statistically higher than non-homologous genes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Correlation is directly proportional to identity</a:t>
            </a:r>
          </a:p>
          <a:p>
            <a:pPr lvl="1"/>
            <a:r>
              <a:rPr lang="en-US" dirty="0"/>
              <a:t>Suggests that NATs are actively regulated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Identify tissue-specific / novel NATs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543 tissue-specific and novel NATs identified – 150 (rat), 192 (mouse), 201(human)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Experimentally verify a few tissue-specific NATs</a:t>
            </a:r>
          </a:p>
          <a:p>
            <a:r>
              <a:rPr lang="en-US" dirty="0" smtClean="0"/>
              <a:t>Comparing </a:t>
            </a:r>
            <a:r>
              <a:rPr lang="en-US" dirty="0" err="1" smtClean="0"/>
              <a:t>othologous</a:t>
            </a:r>
            <a:r>
              <a:rPr lang="en-US" dirty="0" smtClean="0"/>
              <a:t> antisense transcripts with orthologous sense transcripts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/>
              <a:t>othologous</a:t>
            </a:r>
            <a:r>
              <a:rPr lang="en-US" dirty="0"/>
              <a:t> antisense transcripts </a:t>
            </a:r>
            <a:r>
              <a:rPr lang="en-US" dirty="0" smtClean="0"/>
              <a:t>as rigorously regulated </a:t>
            </a:r>
            <a:r>
              <a:rPr lang="en-US" dirty="0"/>
              <a:t>orthologous sense </a:t>
            </a:r>
            <a:r>
              <a:rPr lang="en-US" dirty="0" smtClean="0"/>
              <a:t>transcripts?</a:t>
            </a:r>
          </a:p>
          <a:p>
            <a:pPr lvl="1"/>
            <a:r>
              <a:rPr lang="en-US" dirty="0" smtClean="0"/>
              <a:t>Speculatively, I don’t think so</a:t>
            </a:r>
          </a:p>
          <a:p>
            <a:pPr lvl="1"/>
            <a:endParaRPr lang="en-US" dirty="0"/>
          </a:p>
          <a:p>
            <a:r>
              <a:rPr lang="en-US" dirty="0" smtClean="0"/>
              <a:t>Biological significance of NATs – their individual regulation and roles.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343400" cy="64135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4114800" cy="57150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Central </a:t>
            </a:r>
            <a:r>
              <a:rPr lang="en-US" sz="1600" dirty="0" smtClean="0"/>
              <a:t>dogma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smtClean="0">
                <a:sym typeface="Wingdings" pitchFamily="2" charset="2"/>
              </a:rPr>
              <a:t>DNA </a:t>
            </a:r>
            <a:r>
              <a:rPr lang="en-US" sz="1400" b="1" dirty="0" smtClean="0">
                <a:sym typeface="Wingdings" pitchFamily="2" charset="2"/>
              </a:rPr>
              <a:t>RNA  peptide  proteins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Many </a:t>
            </a:r>
            <a:r>
              <a:rPr lang="en-US" sz="1600" dirty="0" smtClean="0"/>
              <a:t>possible controls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Accessibility of DNA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Expression of DNA (transcription)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Half-life of RNA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Processing of RNA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Coding of peptide (translation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Activity of protein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Half-life of protein</a:t>
            </a:r>
            <a:endParaRPr lang="en-US" sz="14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Sense transcript = protein-coding gene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Antisense transcript = expressed complement of the protein-coding gene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Antisense transcript can bind to sense transcript and “interfere” </a:t>
            </a:r>
            <a:r>
              <a:rPr lang="en-US" sz="1600" dirty="0" smtClean="0"/>
              <a:t>with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Half-life of RNA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Processing of RNA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Coding of peptide (translation</a:t>
            </a:r>
            <a:r>
              <a:rPr lang="en-US" sz="1400" dirty="0" smtClean="0"/>
              <a:t>)</a:t>
            </a:r>
          </a:p>
          <a:p>
            <a:pPr lvl="1"/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78" y="457200"/>
            <a:ext cx="4634522" cy="554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NATs may be a p(layer) in the regulation of protein expression</a:t>
            </a:r>
          </a:p>
          <a:p>
            <a:r>
              <a:rPr lang="en-US" dirty="0" smtClean="0"/>
              <a:t>NAT is not isolated events</a:t>
            </a:r>
          </a:p>
          <a:p>
            <a:pPr lvl="1"/>
            <a:r>
              <a:rPr lang="en-US" dirty="0" smtClean="0"/>
              <a:t>20-30% of human genes have NATs (</a:t>
            </a:r>
            <a:r>
              <a:rPr lang="en-US" dirty="0" err="1"/>
              <a:t>L</a:t>
            </a:r>
            <a:r>
              <a:rPr lang="en-US" dirty="0" err="1" smtClean="0"/>
              <a:t>ehner</a:t>
            </a:r>
            <a:r>
              <a:rPr lang="en-US" dirty="0" smtClean="0"/>
              <a:t> et al., 2002)</a:t>
            </a:r>
          </a:p>
          <a:p>
            <a:pPr lvl="1"/>
            <a:endParaRPr lang="en-US" dirty="0"/>
          </a:p>
          <a:p>
            <a:r>
              <a:rPr lang="en-US" dirty="0" smtClean="0"/>
              <a:t>Involvement in diseases</a:t>
            </a: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-thalassemia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(Zhang et al., 2006), </a:t>
            </a:r>
            <a:r>
              <a:rPr lang="en-US" dirty="0" smtClean="0"/>
              <a:t>hypertension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(Michael et al., 2011), </a:t>
            </a:r>
            <a:r>
              <a:rPr lang="en-US" dirty="0" smtClean="0"/>
              <a:t>Huntington’s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(Chung et al., 2011), </a:t>
            </a:r>
            <a:r>
              <a:rPr lang="en-US" dirty="0" smtClean="0"/>
              <a:t>immune disorders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Hatzoglou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et al., 2002), </a:t>
            </a:r>
            <a:r>
              <a:rPr lang="en-US" dirty="0" smtClean="0"/>
              <a:t>Alzheimer’s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Faghihi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et al., 2010)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Extend of regulation </a:t>
            </a:r>
            <a:r>
              <a:rPr lang="en-US" dirty="0" err="1" smtClean="0"/>
              <a:t>vs</a:t>
            </a:r>
            <a:r>
              <a:rPr lang="en-US" dirty="0" smtClean="0"/>
              <a:t> transcriptional noise is still unknown (Conley and Jordan, 2011).</a:t>
            </a:r>
          </a:p>
          <a:p>
            <a:pPr lvl="2"/>
            <a:endParaRPr lang="en-US" dirty="0"/>
          </a:p>
          <a:p>
            <a:r>
              <a:rPr lang="en-US" dirty="0" smtClean="0"/>
              <a:t>We know more about protein-coding genes</a:t>
            </a:r>
          </a:p>
          <a:p>
            <a:pPr lvl="1"/>
            <a:r>
              <a:rPr lang="en-US" dirty="0" smtClean="0"/>
              <a:t>Higher sequence similarity </a:t>
            </a:r>
            <a:r>
              <a:rPr lang="en-US" dirty="0" smtClean="0">
                <a:sym typeface="Wingdings" pitchFamily="2" charset="2"/>
              </a:rPr>
              <a:t> Similar expression patterns (Jordan et al., 2005)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Gene expression between mouse-human </a:t>
            </a:r>
            <a:r>
              <a:rPr lang="en-US" dirty="0" smtClean="0">
                <a:sym typeface="Wingdings" pitchFamily="2" charset="2"/>
              </a:rPr>
              <a:t>homologs </a:t>
            </a:r>
            <a:r>
              <a:rPr lang="en-US" dirty="0" smtClean="0">
                <a:sym typeface="Wingdings" pitchFamily="2" charset="2"/>
              </a:rPr>
              <a:t>are more correlated than random pairs </a:t>
            </a:r>
          </a:p>
          <a:p>
            <a:pPr lvl="2"/>
            <a:r>
              <a:rPr lang="en-US" dirty="0" smtClean="0"/>
              <a:t>Homologs are genes </a:t>
            </a:r>
            <a:r>
              <a:rPr lang="en-US" smtClean="0"/>
              <a:t>that descent </a:t>
            </a:r>
            <a:r>
              <a:rPr lang="en-US" dirty="0"/>
              <a:t>from a common ancestral DNA sequence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8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NATs are actively regulated; thus, not transcriptional noise. </a:t>
            </a:r>
          </a:p>
          <a:p>
            <a:pPr lvl="1"/>
            <a:r>
              <a:rPr lang="en-US" dirty="0" smtClean="0"/>
              <a:t>Do they follow the same expression patterns with respect to protein-coding genes?</a:t>
            </a:r>
          </a:p>
          <a:p>
            <a:pPr lvl="1"/>
            <a:r>
              <a:rPr lang="en-US" dirty="0"/>
              <a:t>Higher sequence similarity </a:t>
            </a:r>
            <a:r>
              <a:rPr lang="en-US" dirty="0">
                <a:sym typeface="Wingdings" pitchFamily="2" charset="2"/>
              </a:rPr>
              <a:t> Similar expression </a:t>
            </a:r>
            <a:r>
              <a:rPr lang="en-US" dirty="0" smtClean="0">
                <a:sym typeface="Wingdings" pitchFamily="2" charset="2"/>
              </a:rPr>
              <a:t>patterns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James  examines protein-coding gene expression</a:t>
            </a:r>
          </a:p>
          <a:p>
            <a:r>
              <a:rPr lang="en-US" dirty="0" smtClean="0">
                <a:sym typeface="Wingdings" pitchFamily="2" charset="2"/>
              </a:rPr>
              <a:t>Identify tissue-specific / novel NATs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2980"/>
            <a:ext cx="7524306" cy="530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2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</a:t>
            </a:r>
            <a:r>
              <a:rPr lang="en-US" dirty="0"/>
              <a:t>the expression of NATs evolutionarily conserved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 level analysis, then exon level analysis</a:t>
            </a:r>
          </a:p>
          <a:p>
            <a:pPr lvl="1"/>
            <a:r>
              <a:rPr lang="en-US" dirty="0" smtClean="0"/>
              <a:t>One gene has one or more exons</a:t>
            </a:r>
          </a:p>
          <a:p>
            <a:pPr lvl="1"/>
            <a:endParaRPr lang="en-US" dirty="0"/>
          </a:p>
          <a:p>
            <a:r>
              <a:rPr lang="en-US" dirty="0" smtClean="0"/>
              <a:t>Compare the correlation distribution of homologous pairs with random (non-homologous pairs)</a:t>
            </a:r>
          </a:p>
          <a:p>
            <a:endParaRPr lang="en-US" dirty="0"/>
          </a:p>
          <a:p>
            <a:r>
              <a:rPr lang="en-US" dirty="0" smtClean="0"/>
              <a:t>Gene: </a:t>
            </a:r>
            <a:r>
              <a:rPr lang="en-US" dirty="0" err="1" smtClean="0"/>
              <a:t>HomoloGene</a:t>
            </a:r>
            <a:r>
              <a:rPr lang="en-US" dirty="0" smtClean="0"/>
              <a:t> (protein) </a:t>
            </a:r>
            <a:r>
              <a:rPr lang="en-US" dirty="0" smtClean="0">
                <a:sym typeface="Wingdings" pitchFamily="2" charset="2"/>
              </a:rPr>
              <a:t> Gene accession  microarray 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497254"/>
              </p:ext>
            </p:extLst>
          </p:nvPr>
        </p:nvGraphicFramePr>
        <p:xfrm>
          <a:off x="533400" y="304800"/>
          <a:ext cx="792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4267200"/>
            <a:ext cx="7924800" cy="2392363"/>
          </a:xfrm>
        </p:spPr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vs</a:t>
            </a:r>
            <a:r>
              <a:rPr lang="en-US" dirty="0" smtClean="0"/>
              <a:t> antisense</a:t>
            </a:r>
          </a:p>
          <a:p>
            <a:pPr lvl="1"/>
            <a:r>
              <a:rPr lang="en-US" dirty="0" smtClean="0"/>
              <a:t>Human/Mouse, p = 1.49e-139</a:t>
            </a:r>
          </a:p>
          <a:p>
            <a:pPr lvl="1"/>
            <a:r>
              <a:rPr lang="en-US" dirty="0" smtClean="0"/>
              <a:t>Human/Rat, p = 3.11e-73</a:t>
            </a:r>
          </a:p>
          <a:p>
            <a:pPr lvl="1"/>
            <a:r>
              <a:rPr lang="en-US" dirty="0" smtClean="0"/>
              <a:t>Mouse/Rat, p &lt; 1e-140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3857" y="5410200"/>
            <a:ext cx="3320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Human-Mouse-Rat ancestor = 87 million years ago</a:t>
            </a:r>
          </a:p>
          <a:p>
            <a:r>
              <a:rPr lang="en-US" dirty="0" smtClean="0"/>
              <a:t>Mouse-Rat = 16 million years ago</a:t>
            </a:r>
          </a:p>
          <a:p>
            <a:r>
              <a:rPr lang="en-US" sz="1000" dirty="0" smtClean="0"/>
              <a:t>Source: Bourque et al., 2004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82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898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Evolution of Natural Antisense Transcripts</vt:lpstr>
      <vt:lpstr>Evolution of Natural Antisense Transcripts</vt:lpstr>
      <vt:lpstr>Background</vt:lpstr>
      <vt:lpstr>Background</vt:lpstr>
      <vt:lpstr>Background</vt:lpstr>
      <vt:lpstr>Hypotheses</vt:lpstr>
      <vt:lpstr>Set Up</vt:lpstr>
      <vt:lpstr>Is the expression of NATs evolutionarily conserved?</vt:lpstr>
      <vt:lpstr>PowerPoint Presentation</vt:lpstr>
      <vt:lpstr>Story so far</vt:lpstr>
      <vt:lpstr>Analyzing Antisense Exons</vt:lpstr>
      <vt:lpstr>PowerPoint Presentation</vt:lpstr>
      <vt:lpstr>Statistical Tests</vt:lpstr>
      <vt:lpstr>Hypotheses so far</vt:lpstr>
      <vt:lpstr>Identify Tissue-Specific NATs</vt:lpstr>
      <vt:lpstr>10 Tissue-specific probes from rat (not found in RefSeq)</vt:lpstr>
      <vt:lpstr>Example of homologous embryo-specific NAT</vt:lpstr>
      <vt:lpstr>PowerPoint Presentation</vt:lpstr>
      <vt:lpstr>PowerPoint Presentation</vt:lpstr>
      <vt:lpstr>Tissue-Specific Homologous Exons for Human and Rat</vt:lpstr>
      <vt:lpstr>Hypotheses so far</vt:lpstr>
      <vt:lpstr>Future Work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Ling, Maurice H.</dc:creator>
  <cp:lastModifiedBy>Ling, Maurice H.</cp:lastModifiedBy>
  <cp:revision>37</cp:revision>
  <dcterms:created xsi:type="dcterms:W3CDTF">2012-03-26T12:44:38Z</dcterms:created>
  <dcterms:modified xsi:type="dcterms:W3CDTF">2012-03-28T18:39:49Z</dcterms:modified>
</cp:coreProperties>
</file>