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0B36-038B-4B94-A292-8283FA83E50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4BC3-F5F2-45B4-BA2F-BD15E93A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25088" y="838200"/>
            <a:ext cx="5656119" cy="1145232"/>
            <a:chOff x="1325088" y="838200"/>
            <a:chExt cx="5656119" cy="1145232"/>
          </a:xfrm>
        </p:grpSpPr>
        <p:sp>
          <p:nvSpPr>
            <p:cNvPr id="4" name="TextBox 3"/>
            <p:cNvSpPr txBox="1"/>
            <p:nvPr/>
          </p:nvSpPr>
          <p:spPr>
            <a:xfrm>
              <a:off x="2586842" y="838200"/>
              <a:ext cx="3048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Trove-like Descriptors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1752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Occurrence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3700" y="1752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Taxonomy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0842" y="1752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Data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66707" y="1752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System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5088" y="12954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Access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8207" y="1280556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Status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10" idx="3"/>
            </p:cNvCxnSpPr>
            <p:nvPr/>
          </p:nvCxnSpPr>
          <p:spPr>
            <a:xfrm flipH="1">
              <a:off x="2468088" y="1069032"/>
              <a:ext cx="1642754" cy="3417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6" idx="0"/>
            </p:cNvCxnSpPr>
            <p:nvPr/>
          </p:nvCxnSpPr>
          <p:spPr>
            <a:xfrm flipH="1">
              <a:off x="2324100" y="1069032"/>
              <a:ext cx="1786742" cy="6835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7" idx="0"/>
            </p:cNvCxnSpPr>
            <p:nvPr/>
          </p:nvCxnSpPr>
          <p:spPr>
            <a:xfrm flipH="1">
              <a:off x="3505200" y="1069032"/>
              <a:ext cx="605642" cy="6835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2"/>
              <a:endCxn id="8" idx="0"/>
            </p:cNvCxnSpPr>
            <p:nvPr/>
          </p:nvCxnSpPr>
          <p:spPr>
            <a:xfrm>
              <a:off x="4110842" y="1069032"/>
              <a:ext cx="571500" cy="6835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2"/>
              <a:endCxn id="9" idx="0"/>
            </p:cNvCxnSpPr>
            <p:nvPr/>
          </p:nvCxnSpPr>
          <p:spPr>
            <a:xfrm>
              <a:off x="4110842" y="1069032"/>
              <a:ext cx="1727365" cy="6835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1" idx="1"/>
            </p:cNvCxnSpPr>
            <p:nvPr/>
          </p:nvCxnSpPr>
          <p:spPr>
            <a:xfrm>
              <a:off x="4110842" y="1069032"/>
              <a:ext cx="1727365" cy="326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74370" y="3200399"/>
            <a:ext cx="7018071" cy="1343429"/>
            <a:chOff x="774370" y="3200399"/>
            <a:chExt cx="7018071" cy="1343429"/>
          </a:xfrm>
        </p:grpSpPr>
        <p:sp>
          <p:nvSpPr>
            <p:cNvPr id="30" name="TextBox 29"/>
            <p:cNvSpPr txBox="1"/>
            <p:nvPr/>
          </p:nvSpPr>
          <p:spPr>
            <a:xfrm>
              <a:off x="774370" y="32004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Occurrence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01292" y="3224403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Access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4842" y="3200399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Status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67048" y="3581400"/>
              <a:ext cx="136665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o</a:t>
              </a:r>
              <a:r>
                <a:rPr lang="en-US" sz="900" dirty="0" smtClean="0">
                  <a:latin typeface="Book Antiqua" pitchFamily="18" charset="0"/>
                </a:rPr>
                <a:t>ccurrence:: initial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4965" y="3935151"/>
              <a:ext cx="136665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o</a:t>
              </a:r>
              <a:r>
                <a:rPr lang="en-US" sz="900" dirty="0" smtClean="0">
                  <a:latin typeface="Book Antiqua" pitchFamily="18" charset="0"/>
                </a:rPr>
                <a:t>ccurrence:: update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5692" y="356217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a</a:t>
              </a:r>
              <a:r>
                <a:rPr lang="en-US" sz="900" dirty="0" smtClean="0">
                  <a:latin typeface="Book Antiqua" pitchFamily="18" charset="0"/>
                </a:rPr>
                <a:t>ccess:: web forms / applications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5692" y="4016736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a</a:t>
              </a:r>
              <a:r>
                <a:rPr lang="en-US" sz="900" dirty="0" smtClean="0">
                  <a:latin typeface="Book Antiqua" pitchFamily="18" charset="0"/>
                </a:rPr>
                <a:t>ccess:: programmatic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5279" y="3558672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a</a:t>
              </a:r>
              <a:r>
                <a:rPr lang="en-US" sz="900" dirty="0" smtClean="0">
                  <a:latin typeface="Book Antiqua" pitchFamily="18" charset="0"/>
                </a:rPr>
                <a:t>ccess:: data download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4042" y="4016736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a</a:t>
              </a:r>
              <a:r>
                <a:rPr lang="en-US" sz="900" dirty="0" smtClean="0">
                  <a:latin typeface="Book Antiqua" pitchFamily="18" charset="0"/>
                </a:rPr>
                <a:t>ccess:: submission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39" name="Elbow Connector 38"/>
            <p:cNvCxnSpPr>
              <a:stCxn id="30" idx="2"/>
              <a:endCxn id="33" idx="1"/>
            </p:cNvCxnSpPr>
            <p:nvPr/>
          </p:nvCxnSpPr>
          <p:spPr>
            <a:xfrm rot="16200000" flipH="1">
              <a:off x="1323667" y="3453435"/>
              <a:ext cx="265584" cy="2211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0" idx="2"/>
              <a:endCxn id="34" idx="1"/>
            </p:cNvCxnSpPr>
            <p:nvPr/>
          </p:nvCxnSpPr>
          <p:spPr>
            <a:xfrm rot="16200000" flipH="1">
              <a:off x="1150750" y="3626351"/>
              <a:ext cx="619335" cy="22909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1" idx="2"/>
              <a:endCxn id="35" idx="1"/>
            </p:cNvCxnSpPr>
            <p:nvPr/>
          </p:nvCxnSpPr>
          <p:spPr>
            <a:xfrm rot="16200000" flipH="1">
              <a:off x="4498442" y="3429585"/>
              <a:ext cx="291601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1" idx="2"/>
              <a:endCxn id="36" idx="1"/>
            </p:cNvCxnSpPr>
            <p:nvPr/>
          </p:nvCxnSpPr>
          <p:spPr>
            <a:xfrm rot="16200000" flipH="1">
              <a:off x="4271159" y="3656868"/>
              <a:ext cx="746167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1" idx="2"/>
              <a:endCxn id="37" idx="3"/>
            </p:cNvCxnSpPr>
            <p:nvPr/>
          </p:nvCxnSpPr>
          <p:spPr>
            <a:xfrm rot="5400000">
              <a:off x="4186485" y="3457030"/>
              <a:ext cx="288103" cy="28451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1" idx="2"/>
              <a:endCxn id="38" idx="3"/>
            </p:cNvCxnSpPr>
            <p:nvPr/>
          </p:nvCxnSpPr>
          <p:spPr>
            <a:xfrm rot="5400000">
              <a:off x="3956834" y="3685443"/>
              <a:ext cx="746167" cy="28575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642018" y="354664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tatus:: alive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42018" y="3925564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tatus:: dead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9441" y="4312996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tatus:: unknown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61" name="Elbow Connector 60"/>
            <p:cNvCxnSpPr>
              <a:stCxn id="32" idx="2"/>
              <a:endCxn id="58" idx="1"/>
            </p:cNvCxnSpPr>
            <p:nvPr/>
          </p:nvCxnSpPr>
          <p:spPr>
            <a:xfrm rot="16200000" flipH="1">
              <a:off x="6308764" y="3328809"/>
              <a:ext cx="230833" cy="4356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32" idx="2"/>
              <a:endCxn id="59" idx="1"/>
            </p:cNvCxnSpPr>
            <p:nvPr/>
          </p:nvCxnSpPr>
          <p:spPr>
            <a:xfrm rot="16200000" flipH="1">
              <a:off x="6119306" y="3518267"/>
              <a:ext cx="609749" cy="4356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2" idx="2"/>
              <a:endCxn id="60" idx="1"/>
            </p:cNvCxnSpPr>
            <p:nvPr/>
          </p:nvCxnSpPr>
          <p:spPr>
            <a:xfrm rot="16200000" flipH="1">
              <a:off x="5929301" y="3708271"/>
              <a:ext cx="997181" cy="44309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1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81000" y="1215242"/>
            <a:ext cx="5952507" cy="2823358"/>
            <a:chOff x="381000" y="1215242"/>
            <a:chExt cx="5952507" cy="2823358"/>
          </a:xfrm>
        </p:grpSpPr>
        <p:sp>
          <p:nvSpPr>
            <p:cNvPr id="4" name="TextBox 3"/>
            <p:cNvSpPr txBox="1"/>
            <p:nvPr/>
          </p:nvSpPr>
          <p:spPr>
            <a:xfrm>
              <a:off x="2757550" y="121524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System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6896" y="2743937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1674168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whole cell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230972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tissues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230972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7125" y="2230972"/>
              <a:ext cx="13043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 systems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230972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organism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1674168"/>
              <a:ext cx="130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population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3329050" y="1446074"/>
              <a:ext cx="0" cy="1297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2"/>
              <a:endCxn id="6" idx="3"/>
            </p:cNvCxnSpPr>
            <p:nvPr/>
          </p:nvCxnSpPr>
          <p:spPr>
            <a:xfrm flipH="1">
              <a:off x="1685307" y="1446074"/>
              <a:ext cx="1643743" cy="343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2"/>
              <a:endCxn id="7" idx="0"/>
            </p:cNvCxnSpPr>
            <p:nvPr/>
          </p:nvCxnSpPr>
          <p:spPr>
            <a:xfrm flipH="1">
              <a:off x="1185554" y="1446074"/>
              <a:ext cx="2143496" cy="7848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2"/>
              <a:endCxn id="8" idx="0"/>
            </p:cNvCxnSpPr>
            <p:nvPr/>
          </p:nvCxnSpPr>
          <p:spPr>
            <a:xfrm flipH="1">
              <a:off x="2557154" y="1446074"/>
              <a:ext cx="771896" cy="7848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2"/>
              <a:endCxn id="9" idx="0"/>
            </p:cNvCxnSpPr>
            <p:nvPr/>
          </p:nvCxnSpPr>
          <p:spPr>
            <a:xfrm>
              <a:off x="3329050" y="1446074"/>
              <a:ext cx="740229" cy="7848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10" idx="0"/>
            </p:cNvCxnSpPr>
            <p:nvPr/>
          </p:nvCxnSpPr>
          <p:spPr>
            <a:xfrm>
              <a:off x="3329050" y="1446074"/>
              <a:ext cx="2123704" cy="7848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" idx="2"/>
              <a:endCxn id="11" idx="1"/>
            </p:cNvCxnSpPr>
            <p:nvPr/>
          </p:nvCxnSpPr>
          <p:spPr>
            <a:xfrm>
              <a:off x="3329050" y="1446074"/>
              <a:ext cx="1700150" cy="343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6626" y="3200400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nucleus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6625" y="3502968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cytoplasm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7616" y="3807768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mitochondria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38253" y="3200400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chloroplast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8252" y="3502968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ribosome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8253" y="3807768"/>
              <a:ext cx="197674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s</a:t>
              </a:r>
              <a:r>
                <a:rPr lang="en-US" sz="900" dirty="0" smtClean="0">
                  <a:latin typeface="Book Antiqua" pitchFamily="18" charset="0"/>
                </a:rPr>
                <a:t>ystem:: organelles::  extracellular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42" name="Elbow Connector 41"/>
            <p:cNvCxnSpPr>
              <a:stCxn id="5" idx="2"/>
              <a:endCxn id="35" idx="3"/>
            </p:cNvCxnSpPr>
            <p:nvPr/>
          </p:nvCxnSpPr>
          <p:spPr>
            <a:xfrm rot="5400000">
              <a:off x="2940689" y="2927454"/>
              <a:ext cx="341047" cy="43567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5" idx="2"/>
              <a:endCxn id="36" idx="3"/>
            </p:cNvCxnSpPr>
            <p:nvPr/>
          </p:nvCxnSpPr>
          <p:spPr>
            <a:xfrm rot="5400000">
              <a:off x="2789404" y="3078737"/>
              <a:ext cx="643615" cy="4356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5" idx="2"/>
              <a:endCxn id="37" idx="3"/>
            </p:cNvCxnSpPr>
            <p:nvPr/>
          </p:nvCxnSpPr>
          <p:spPr>
            <a:xfrm rot="5400000">
              <a:off x="2637500" y="3231633"/>
              <a:ext cx="948415" cy="434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" idx="2"/>
              <a:endCxn id="38" idx="1"/>
            </p:cNvCxnSpPr>
            <p:nvPr/>
          </p:nvCxnSpPr>
          <p:spPr>
            <a:xfrm rot="16200000" flipH="1">
              <a:off x="3363128" y="2940690"/>
              <a:ext cx="341047" cy="40920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2"/>
              <a:endCxn id="39" idx="1"/>
            </p:cNvCxnSpPr>
            <p:nvPr/>
          </p:nvCxnSpPr>
          <p:spPr>
            <a:xfrm rot="16200000" flipH="1">
              <a:off x="3211844" y="3091975"/>
              <a:ext cx="643615" cy="40920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5" idx="2"/>
              <a:endCxn id="40" idx="1"/>
            </p:cNvCxnSpPr>
            <p:nvPr/>
          </p:nvCxnSpPr>
          <p:spPr>
            <a:xfrm rot="16200000" flipH="1">
              <a:off x="3059444" y="3244374"/>
              <a:ext cx="948415" cy="40920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8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527958" y="1371600"/>
            <a:ext cx="5489369" cy="3482371"/>
            <a:chOff x="1527958" y="1371600"/>
            <a:chExt cx="5489369" cy="3482371"/>
          </a:xfrm>
        </p:grpSpPr>
        <p:sp>
          <p:nvSpPr>
            <p:cNvPr id="6" name="TextBox 5"/>
            <p:cNvSpPr txBox="1"/>
            <p:nvPr/>
          </p:nvSpPr>
          <p:spPr>
            <a:xfrm>
              <a:off x="3581400" y="1371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Taxonomy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7958" y="2145268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single species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7958" y="2855233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single strain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200" y="2145268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multi-species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2809067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virus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3726873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eubacteria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3195291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archaebacteria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1985768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eukaryotes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5" name="Elbow Connector 14"/>
            <p:cNvCxnSpPr>
              <a:stCxn id="6" idx="2"/>
              <a:endCxn id="10" idx="3"/>
            </p:cNvCxnSpPr>
            <p:nvPr/>
          </p:nvCxnSpPr>
          <p:spPr>
            <a:xfrm rot="5400000">
              <a:off x="3358525" y="2130107"/>
              <a:ext cx="1322051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12" idx="3"/>
            </p:cNvCxnSpPr>
            <p:nvPr/>
          </p:nvCxnSpPr>
          <p:spPr>
            <a:xfrm rot="5400000">
              <a:off x="3130788" y="2357844"/>
              <a:ext cx="1777525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11" idx="3"/>
            </p:cNvCxnSpPr>
            <p:nvPr/>
          </p:nvCxnSpPr>
          <p:spPr>
            <a:xfrm rot="5400000">
              <a:off x="2864997" y="2623635"/>
              <a:ext cx="2309107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13" idx="0"/>
            </p:cNvCxnSpPr>
            <p:nvPr/>
          </p:nvCxnSpPr>
          <p:spPr>
            <a:xfrm>
              <a:off x="4152900" y="1602432"/>
              <a:ext cx="685800" cy="3833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2"/>
              <a:endCxn id="9" idx="0"/>
            </p:cNvCxnSpPr>
            <p:nvPr/>
          </p:nvCxnSpPr>
          <p:spPr>
            <a:xfrm flipH="1">
              <a:off x="3314700" y="1602432"/>
              <a:ext cx="838200" cy="5428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7" idx="0"/>
            </p:cNvCxnSpPr>
            <p:nvPr/>
          </p:nvCxnSpPr>
          <p:spPr>
            <a:xfrm flipH="1">
              <a:off x="2099458" y="1602432"/>
              <a:ext cx="2053442" cy="5428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8" idx="0"/>
            </p:cNvCxnSpPr>
            <p:nvPr/>
          </p:nvCxnSpPr>
          <p:spPr>
            <a:xfrm>
              <a:off x="2099458" y="2514600"/>
              <a:ext cx="0" cy="3406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071258" y="3547822"/>
              <a:ext cx="194606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invertebrates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9279" y="3847904"/>
              <a:ext cx="1948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vertebrates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9279" y="2514600"/>
              <a:ext cx="194606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unicellular eukaryotes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69278" y="2860848"/>
              <a:ext cx="194606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unicellular plants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71258" y="3186177"/>
              <a:ext cx="194606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fungi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67299" y="4232772"/>
              <a:ext cx="1948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mammals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7299" y="4623139"/>
              <a:ext cx="1948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human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43200" y="4232772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t</a:t>
              </a:r>
              <a:r>
                <a:rPr lang="en-US" sz="900" dirty="0" smtClean="0">
                  <a:latin typeface="Book Antiqua" pitchFamily="18" charset="0"/>
                </a:rPr>
                <a:t>axonomy:: model organism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54" name="Elbow Connector 53"/>
            <p:cNvCxnSpPr>
              <a:stCxn id="6" idx="2"/>
              <a:endCxn id="53" idx="3"/>
            </p:cNvCxnSpPr>
            <p:nvPr/>
          </p:nvCxnSpPr>
          <p:spPr>
            <a:xfrm rot="5400000">
              <a:off x="2612047" y="2876585"/>
              <a:ext cx="2815006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3" idx="2"/>
              <a:endCxn id="46" idx="1"/>
            </p:cNvCxnSpPr>
            <p:nvPr/>
          </p:nvCxnSpPr>
          <p:spPr>
            <a:xfrm rot="16200000" flipH="1">
              <a:off x="4816531" y="2377268"/>
              <a:ext cx="274916" cy="23057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3" idx="2"/>
              <a:endCxn id="47" idx="1"/>
            </p:cNvCxnSpPr>
            <p:nvPr/>
          </p:nvCxnSpPr>
          <p:spPr>
            <a:xfrm rot="16200000" flipH="1">
              <a:off x="4643407" y="2550393"/>
              <a:ext cx="621164" cy="2305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3" idx="2"/>
              <a:endCxn id="48" idx="1"/>
            </p:cNvCxnSpPr>
            <p:nvPr/>
          </p:nvCxnSpPr>
          <p:spPr>
            <a:xfrm rot="16200000" flipH="1">
              <a:off x="4481733" y="2712067"/>
              <a:ext cx="946493" cy="23255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13" idx="2"/>
              <a:endCxn id="44" idx="1"/>
            </p:cNvCxnSpPr>
            <p:nvPr/>
          </p:nvCxnSpPr>
          <p:spPr>
            <a:xfrm rot="16200000" flipH="1">
              <a:off x="4300910" y="2892890"/>
              <a:ext cx="1308138" cy="23255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3" idx="2"/>
              <a:endCxn id="45" idx="1"/>
            </p:cNvCxnSpPr>
            <p:nvPr/>
          </p:nvCxnSpPr>
          <p:spPr>
            <a:xfrm rot="16200000" flipH="1">
              <a:off x="4149879" y="3043920"/>
              <a:ext cx="1608220" cy="23057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5" idx="2"/>
              <a:endCxn id="50" idx="0"/>
            </p:cNvCxnSpPr>
            <p:nvPr/>
          </p:nvCxnSpPr>
          <p:spPr>
            <a:xfrm flipH="1">
              <a:off x="6041323" y="4078736"/>
              <a:ext cx="1980" cy="154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0" idx="2"/>
              <a:endCxn id="51" idx="0"/>
            </p:cNvCxnSpPr>
            <p:nvPr/>
          </p:nvCxnSpPr>
          <p:spPr>
            <a:xfrm>
              <a:off x="6041323" y="4463604"/>
              <a:ext cx="0" cy="1595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2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/>
          <p:cNvGrpSpPr/>
          <p:nvPr/>
        </p:nvGrpSpPr>
        <p:grpSpPr>
          <a:xfrm>
            <a:off x="762000" y="228600"/>
            <a:ext cx="8153400" cy="6631632"/>
            <a:chOff x="762000" y="228600"/>
            <a:chExt cx="8153400" cy="6631632"/>
          </a:xfrm>
        </p:grpSpPr>
        <p:sp>
          <p:nvSpPr>
            <p:cNvPr id="4" name="TextBox 3"/>
            <p:cNvSpPr txBox="1"/>
            <p:nvPr/>
          </p:nvSpPr>
          <p:spPr>
            <a:xfrm>
              <a:off x="4322617" y="228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Book Antiqua" pitchFamily="18" charset="0"/>
                </a:rPr>
                <a:t>Data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2000" y="839535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DNA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8382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RNA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84817" y="102535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protein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84417" y="8382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localization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84417" y="1183573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classification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4417" y="152400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properties and annotations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4417" y="205516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pathways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4417" y="2399184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clinical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4417" y="277288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diseases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417" y="31242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literature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84417" y="349926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statistics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438" y="3882494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ancient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417" y="42672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comparative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9" name="Elbow Connector 18"/>
            <p:cNvCxnSpPr>
              <a:stCxn id="4" idx="2"/>
              <a:endCxn id="8" idx="3"/>
            </p:cNvCxnSpPr>
            <p:nvPr/>
          </p:nvCxnSpPr>
          <p:spPr>
            <a:xfrm rot="5400000">
              <a:off x="4513675" y="573174"/>
              <a:ext cx="494184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4" idx="2"/>
              <a:endCxn id="9" idx="3"/>
            </p:cNvCxnSpPr>
            <p:nvPr/>
          </p:nvCxnSpPr>
          <p:spPr>
            <a:xfrm rot="5400000">
              <a:off x="4340989" y="745860"/>
              <a:ext cx="839557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4" idx="2"/>
              <a:endCxn id="10" idx="3"/>
            </p:cNvCxnSpPr>
            <p:nvPr/>
          </p:nvCxnSpPr>
          <p:spPr>
            <a:xfrm rot="5400000">
              <a:off x="4136150" y="950699"/>
              <a:ext cx="1249234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4" idx="2"/>
              <a:endCxn id="11" idx="3"/>
            </p:cNvCxnSpPr>
            <p:nvPr/>
          </p:nvCxnSpPr>
          <p:spPr>
            <a:xfrm rot="5400000">
              <a:off x="3905191" y="1181658"/>
              <a:ext cx="1711152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4" idx="2"/>
              <a:endCxn id="12" idx="3"/>
            </p:cNvCxnSpPr>
            <p:nvPr/>
          </p:nvCxnSpPr>
          <p:spPr>
            <a:xfrm rot="5400000">
              <a:off x="3733183" y="1353666"/>
              <a:ext cx="2055168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" idx="2"/>
              <a:endCxn id="13" idx="3"/>
            </p:cNvCxnSpPr>
            <p:nvPr/>
          </p:nvCxnSpPr>
          <p:spPr>
            <a:xfrm rot="5400000">
              <a:off x="3546331" y="1540518"/>
              <a:ext cx="2428872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" idx="2"/>
              <a:endCxn id="14" idx="3"/>
            </p:cNvCxnSpPr>
            <p:nvPr/>
          </p:nvCxnSpPr>
          <p:spPr>
            <a:xfrm rot="5400000">
              <a:off x="3370675" y="1716174"/>
              <a:ext cx="2780184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4" idx="2"/>
              <a:endCxn id="15" idx="3"/>
            </p:cNvCxnSpPr>
            <p:nvPr/>
          </p:nvCxnSpPr>
          <p:spPr>
            <a:xfrm rot="5400000">
              <a:off x="3183144" y="1903705"/>
              <a:ext cx="3155246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" idx="2"/>
              <a:endCxn id="16" idx="3"/>
            </p:cNvCxnSpPr>
            <p:nvPr/>
          </p:nvCxnSpPr>
          <p:spPr>
            <a:xfrm rot="5400000">
              <a:off x="2990539" y="2094332"/>
              <a:ext cx="3538478" cy="26867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4" idx="2"/>
              <a:endCxn id="17" idx="3"/>
            </p:cNvCxnSpPr>
            <p:nvPr/>
          </p:nvCxnSpPr>
          <p:spPr>
            <a:xfrm rot="5400000">
              <a:off x="2799175" y="2287674"/>
              <a:ext cx="3923184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60817" y="926068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high-throughput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84417" y="4644494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crystallography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84417" y="624616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inferred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50" name="Elbow Connector 49"/>
            <p:cNvCxnSpPr>
              <a:stCxn id="4" idx="2"/>
              <a:endCxn id="48" idx="3"/>
            </p:cNvCxnSpPr>
            <p:nvPr/>
          </p:nvCxnSpPr>
          <p:spPr>
            <a:xfrm rot="5400000">
              <a:off x="2575903" y="2510946"/>
              <a:ext cx="4369728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2"/>
              <a:endCxn id="49" idx="3"/>
            </p:cNvCxnSpPr>
            <p:nvPr/>
          </p:nvCxnSpPr>
          <p:spPr>
            <a:xfrm rot="5400000">
              <a:off x="1809691" y="3277158"/>
              <a:ext cx="5902152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" idx="2"/>
              <a:endCxn id="47" idx="1"/>
            </p:cNvCxnSpPr>
            <p:nvPr/>
          </p:nvCxnSpPr>
          <p:spPr>
            <a:xfrm rot="16200000" flipH="1">
              <a:off x="4701816" y="651733"/>
              <a:ext cx="651302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922817" y="13716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microarray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22817" y="16764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NGS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22817" y="198120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mass spectroscopy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62" name="Elbow Connector 61"/>
            <p:cNvCxnSpPr>
              <a:stCxn id="47" idx="2"/>
              <a:endCxn id="59" idx="1"/>
            </p:cNvCxnSpPr>
            <p:nvPr/>
          </p:nvCxnSpPr>
          <p:spPr>
            <a:xfrm rot="16200000" flipH="1">
              <a:off x="5731759" y="1295958"/>
              <a:ext cx="19161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47" idx="2"/>
              <a:endCxn id="60" idx="1"/>
            </p:cNvCxnSpPr>
            <p:nvPr/>
          </p:nvCxnSpPr>
          <p:spPr>
            <a:xfrm rot="16200000" flipH="1">
              <a:off x="5579359" y="1448358"/>
              <a:ext cx="49641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7" idx="2"/>
              <a:endCxn id="61" idx="1"/>
            </p:cNvCxnSpPr>
            <p:nvPr/>
          </p:nvCxnSpPr>
          <p:spPr>
            <a:xfrm rot="16200000" flipH="1">
              <a:off x="5392334" y="1635383"/>
              <a:ext cx="87046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146962" y="242013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images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08962" y="274320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images:: microscopic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73" name="Elbow Connector 72"/>
            <p:cNvCxnSpPr>
              <a:stCxn id="71" idx="2"/>
              <a:endCxn id="72" idx="1"/>
            </p:cNvCxnSpPr>
            <p:nvPr/>
          </p:nvCxnSpPr>
          <p:spPr>
            <a:xfrm rot="16200000" flipH="1">
              <a:off x="5675264" y="2694168"/>
              <a:ext cx="27689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4" idx="2"/>
              <a:endCxn id="71" idx="1"/>
            </p:cNvCxnSpPr>
            <p:nvPr/>
          </p:nvCxnSpPr>
          <p:spPr>
            <a:xfrm rot="16200000" flipH="1">
              <a:off x="3982478" y="1371070"/>
              <a:ext cx="2076122" cy="2528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160817" y="3165900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model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22817" y="348896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model:: 3D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80" name="Elbow Connector 79"/>
            <p:cNvCxnSpPr>
              <a:stCxn id="78" idx="2"/>
              <a:endCxn id="79" idx="1"/>
            </p:cNvCxnSpPr>
            <p:nvPr/>
          </p:nvCxnSpPr>
          <p:spPr>
            <a:xfrm rot="16200000" flipH="1">
              <a:off x="5723744" y="3405305"/>
              <a:ext cx="20764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922817" y="3807768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model:: interactions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82" name="Elbow Connector 81"/>
            <p:cNvCxnSpPr>
              <a:stCxn id="78" idx="2"/>
              <a:endCxn id="81" idx="1"/>
            </p:cNvCxnSpPr>
            <p:nvPr/>
          </p:nvCxnSpPr>
          <p:spPr>
            <a:xfrm rot="16200000" flipH="1">
              <a:off x="5529716" y="3599333"/>
              <a:ext cx="595702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4" idx="2"/>
              <a:endCxn id="78" idx="1"/>
            </p:cNvCxnSpPr>
            <p:nvPr/>
          </p:nvCxnSpPr>
          <p:spPr>
            <a:xfrm rot="16200000" flipH="1">
              <a:off x="3616525" y="1737024"/>
              <a:ext cx="2821884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170713" y="425249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sequence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32713" y="4575554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promoters and regulators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932713" y="504086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motif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29744" y="5353641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enzymatic sites /  complexes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95" name="Elbow Connector 94"/>
            <p:cNvCxnSpPr>
              <a:stCxn id="88" idx="2"/>
              <a:endCxn id="89" idx="1"/>
            </p:cNvCxnSpPr>
            <p:nvPr/>
          </p:nvCxnSpPr>
          <p:spPr>
            <a:xfrm rot="16200000" flipH="1">
              <a:off x="5699015" y="4526522"/>
              <a:ext cx="27689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8" idx="2"/>
              <a:endCxn id="90" idx="1"/>
            </p:cNvCxnSpPr>
            <p:nvPr/>
          </p:nvCxnSpPr>
          <p:spPr>
            <a:xfrm rot="16200000" flipH="1">
              <a:off x="5500983" y="4724554"/>
              <a:ext cx="672960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8" idx="2"/>
              <a:endCxn id="94" idx="1"/>
            </p:cNvCxnSpPr>
            <p:nvPr/>
          </p:nvCxnSpPr>
          <p:spPr>
            <a:xfrm rot="16200000" flipH="1">
              <a:off x="5308487" y="4917049"/>
              <a:ext cx="1054983" cy="18753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4" idx="2"/>
              <a:endCxn id="88" idx="1"/>
            </p:cNvCxnSpPr>
            <p:nvPr/>
          </p:nvCxnSpPr>
          <p:spPr>
            <a:xfrm rot="16200000" flipH="1">
              <a:off x="3078177" y="2275372"/>
              <a:ext cx="3908476" cy="2765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523017" y="1470884"/>
              <a:ext cx="13716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enzymes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532913" y="1801234"/>
              <a:ext cx="136170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antibodies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532913" y="2136339"/>
              <a:ext cx="13617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protein-protein interactions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53695" y="2613884"/>
              <a:ext cx="13617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protein-nucleic acid  interactions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53695" y="3038818"/>
              <a:ext cx="1361704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post-translational modifications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12" name="Elbow Connector 111"/>
            <p:cNvCxnSpPr>
              <a:stCxn id="7" idx="2"/>
              <a:endCxn id="107" idx="1"/>
            </p:cNvCxnSpPr>
            <p:nvPr/>
          </p:nvCxnSpPr>
          <p:spPr>
            <a:xfrm rot="16200000" flipH="1">
              <a:off x="7224609" y="1287892"/>
              <a:ext cx="330116" cy="266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7" idx="2"/>
              <a:endCxn id="108" idx="1"/>
            </p:cNvCxnSpPr>
            <p:nvPr/>
          </p:nvCxnSpPr>
          <p:spPr>
            <a:xfrm rot="16200000" flipH="1">
              <a:off x="7064382" y="1448119"/>
              <a:ext cx="660466" cy="2765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" idx="2"/>
              <a:endCxn id="109" idx="1"/>
            </p:cNvCxnSpPr>
            <p:nvPr/>
          </p:nvCxnSpPr>
          <p:spPr>
            <a:xfrm rot="16200000" flipH="1">
              <a:off x="6862205" y="1650296"/>
              <a:ext cx="1064821" cy="2765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7" idx="2"/>
              <a:endCxn id="110" idx="1"/>
            </p:cNvCxnSpPr>
            <p:nvPr/>
          </p:nvCxnSpPr>
          <p:spPr>
            <a:xfrm rot="16200000" flipH="1">
              <a:off x="6633823" y="1878678"/>
              <a:ext cx="1542366" cy="2973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7" idx="2"/>
              <a:endCxn id="111" idx="1"/>
            </p:cNvCxnSpPr>
            <p:nvPr/>
          </p:nvCxnSpPr>
          <p:spPr>
            <a:xfrm rot="16200000" flipH="1">
              <a:off x="6386731" y="2125770"/>
              <a:ext cx="2036550" cy="2973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553695" y="3653136"/>
              <a:ext cx="136170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proteome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553696" y="4036368"/>
              <a:ext cx="136170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proteome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30" name="Straight Arrow Connector 129"/>
            <p:cNvCxnSpPr>
              <a:stCxn id="127" idx="2"/>
              <a:endCxn id="128" idx="0"/>
            </p:cNvCxnSpPr>
            <p:nvPr/>
          </p:nvCxnSpPr>
          <p:spPr>
            <a:xfrm>
              <a:off x="8234547" y="3883968"/>
              <a:ext cx="1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7" idx="2"/>
              <a:endCxn id="127" idx="1"/>
            </p:cNvCxnSpPr>
            <p:nvPr/>
          </p:nvCxnSpPr>
          <p:spPr>
            <a:xfrm rot="16200000" flipH="1">
              <a:off x="6148822" y="2363679"/>
              <a:ext cx="2512368" cy="2973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4" idx="2"/>
              <a:endCxn id="7" idx="0"/>
            </p:cNvCxnSpPr>
            <p:nvPr/>
          </p:nvCxnSpPr>
          <p:spPr>
            <a:xfrm>
              <a:off x="4894117" y="459432"/>
              <a:ext cx="2362200" cy="565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160816" y="5867399"/>
              <a:ext cx="18911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chemicals and small molecules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01244" y="6292334"/>
              <a:ext cx="1859973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drug and drug targets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39" name="Elbow Connector 138"/>
            <p:cNvCxnSpPr>
              <a:stCxn id="137" idx="2"/>
              <a:endCxn id="138" idx="1"/>
            </p:cNvCxnSpPr>
            <p:nvPr/>
          </p:nvCxnSpPr>
          <p:spPr>
            <a:xfrm rot="16200000" flipH="1">
              <a:off x="6218307" y="6124812"/>
              <a:ext cx="171019" cy="39485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4" idx="2"/>
              <a:endCxn id="137" idx="1"/>
            </p:cNvCxnSpPr>
            <p:nvPr/>
          </p:nvCxnSpPr>
          <p:spPr>
            <a:xfrm rot="16200000" flipH="1">
              <a:off x="2231150" y="3122398"/>
              <a:ext cx="5592633" cy="26669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504213" y="6629400"/>
              <a:ext cx="185700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ligand activity and pairs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50" name="Elbow Connector 149"/>
            <p:cNvCxnSpPr>
              <a:stCxn id="137" idx="2"/>
              <a:endCxn id="149" idx="1"/>
            </p:cNvCxnSpPr>
            <p:nvPr/>
          </p:nvCxnSpPr>
          <p:spPr>
            <a:xfrm rot="16200000" flipH="1">
              <a:off x="6051259" y="6291861"/>
              <a:ext cx="508085" cy="3978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484417" y="5087034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lipid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82438" y="542289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carbohydrates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484417" y="5867399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structure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76400" y="2090173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genes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676400" y="2498468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genome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62" name="Elbow Connector 161"/>
            <p:cNvCxnSpPr>
              <a:stCxn id="5" idx="2"/>
              <a:endCxn id="160" idx="1"/>
            </p:cNvCxnSpPr>
            <p:nvPr/>
          </p:nvCxnSpPr>
          <p:spPr>
            <a:xfrm rot="16200000" flipH="1">
              <a:off x="937339" y="1466528"/>
              <a:ext cx="1135222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60" idx="2"/>
              <a:endCxn id="161" idx="0"/>
            </p:cNvCxnSpPr>
            <p:nvPr/>
          </p:nvCxnSpPr>
          <p:spPr>
            <a:xfrm>
              <a:off x="2247900" y="2321005"/>
              <a:ext cx="0" cy="1774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4" idx="2"/>
              <a:endCxn id="6" idx="0"/>
            </p:cNvCxnSpPr>
            <p:nvPr/>
          </p:nvCxnSpPr>
          <p:spPr>
            <a:xfrm flipH="1">
              <a:off x="2857500" y="459432"/>
              <a:ext cx="2036617" cy="378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4" idx="2"/>
              <a:endCxn id="5" idx="0"/>
            </p:cNvCxnSpPr>
            <p:nvPr/>
          </p:nvCxnSpPr>
          <p:spPr>
            <a:xfrm flipH="1">
              <a:off x="1333500" y="459432"/>
              <a:ext cx="3560617" cy="3801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524000" y="1288162"/>
              <a:ext cx="11430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ribozyme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76" name="Elbow Connector 175"/>
            <p:cNvCxnSpPr>
              <a:stCxn id="6" idx="2"/>
              <a:endCxn id="175" idx="3"/>
            </p:cNvCxnSpPr>
            <p:nvPr/>
          </p:nvCxnSpPr>
          <p:spPr>
            <a:xfrm rot="5400000">
              <a:off x="2594977" y="1141055"/>
              <a:ext cx="33454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524000" y="1618692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transcriptome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80" name="Elbow Connector 179"/>
            <p:cNvCxnSpPr>
              <a:stCxn id="6" idx="2"/>
              <a:endCxn id="179" idx="3"/>
            </p:cNvCxnSpPr>
            <p:nvPr/>
          </p:nvCxnSpPr>
          <p:spPr>
            <a:xfrm rot="5400000">
              <a:off x="2395087" y="1340945"/>
              <a:ext cx="734326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676400" y="2867800"/>
              <a:ext cx="143740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intron / exon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88" name="Elbow Connector 187"/>
            <p:cNvCxnSpPr>
              <a:stCxn id="5" idx="2"/>
              <a:endCxn id="187" idx="1"/>
            </p:cNvCxnSpPr>
            <p:nvPr/>
          </p:nvCxnSpPr>
          <p:spPr>
            <a:xfrm rot="16200000" flipH="1">
              <a:off x="548526" y="1855341"/>
              <a:ext cx="1912849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76400" y="3200400"/>
              <a:ext cx="14374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coding / non-coding DNA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676400" y="3657600"/>
              <a:ext cx="14374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mutations and polymorphisms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76400" y="4126468"/>
              <a:ext cx="14374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probes and primers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76400" y="4583668"/>
              <a:ext cx="14374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short tandem repeats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76400" y="5013826"/>
              <a:ext cx="143740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complements</a:t>
              </a:r>
              <a:endParaRPr lang="en-US" sz="900" dirty="0">
                <a:latin typeface="Book Antiqua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671947" y="5317866"/>
              <a:ext cx="143740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Book Antiqua" pitchFamily="18" charset="0"/>
                </a:rPr>
                <a:t>d</a:t>
              </a:r>
              <a:r>
                <a:rPr lang="en-US" sz="900" dirty="0" smtClean="0">
                  <a:latin typeface="Book Antiqua" pitchFamily="18" charset="0"/>
                </a:rPr>
                <a:t>ata:: transposons</a:t>
              </a:r>
              <a:endParaRPr lang="en-US" sz="900" dirty="0">
                <a:latin typeface="Book Antiqua" pitchFamily="18" charset="0"/>
              </a:endParaRPr>
            </a:p>
          </p:txBody>
        </p:sp>
        <p:cxnSp>
          <p:nvCxnSpPr>
            <p:cNvPr id="198" name="Elbow Connector 197"/>
            <p:cNvCxnSpPr>
              <a:stCxn id="5" idx="2"/>
              <a:endCxn id="191" idx="1"/>
            </p:cNvCxnSpPr>
            <p:nvPr/>
          </p:nvCxnSpPr>
          <p:spPr>
            <a:xfrm rot="16200000" flipH="1">
              <a:off x="347601" y="2056266"/>
              <a:ext cx="2314699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5" idx="2"/>
              <a:endCxn id="192" idx="1"/>
            </p:cNvCxnSpPr>
            <p:nvPr/>
          </p:nvCxnSpPr>
          <p:spPr>
            <a:xfrm rot="16200000" flipH="1">
              <a:off x="119001" y="2284866"/>
              <a:ext cx="2771899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stCxn id="5" idx="2"/>
              <a:endCxn id="194" idx="1"/>
            </p:cNvCxnSpPr>
            <p:nvPr/>
          </p:nvCxnSpPr>
          <p:spPr>
            <a:xfrm rot="16200000" flipH="1">
              <a:off x="-115433" y="2519300"/>
              <a:ext cx="3240767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6"/>
            <p:cNvCxnSpPr>
              <a:stCxn id="5" idx="2"/>
              <a:endCxn id="195" idx="1"/>
            </p:cNvCxnSpPr>
            <p:nvPr/>
          </p:nvCxnSpPr>
          <p:spPr>
            <a:xfrm rot="16200000" flipH="1">
              <a:off x="-344033" y="2747900"/>
              <a:ext cx="3697967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5" idx="2"/>
              <a:endCxn id="196" idx="1"/>
            </p:cNvCxnSpPr>
            <p:nvPr/>
          </p:nvCxnSpPr>
          <p:spPr>
            <a:xfrm rot="16200000" flipH="1">
              <a:off x="-524487" y="2928354"/>
              <a:ext cx="4058875" cy="342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12"/>
            <p:cNvCxnSpPr>
              <a:stCxn id="5" idx="2"/>
              <a:endCxn id="197" idx="1"/>
            </p:cNvCxnSpPr>
            <p:nvPr/>
          </p:nvCxnSpPr>
          <p:spPr>
            <a:xfrm rot="16200000" flipH="1">
              <a:off x="-678734" y="3082600"/>
              <a:ext cx="4362915" cy="3384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342</Words>
  <Application>Microsoft Office PowerPoint</Application>
  <PresentationFormat>On-screen Show (4:3)</PresentationFormat>
  <Paragraphs>102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SCBE, 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2014-01-23T04:47:11Z</dcterms:created>
  <dcterms:modified xsi:type="dcterms:W3CDTF">2014-01-23T08:51:26Z</dcterms:modified>
</cp:coreProperties>
</file>