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7" r:id="rId4"/>
    <p:sldId id="258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>
        <p:scale>
          <a:sx n="83" d="100"/>
          <a:sy n="83" d="100"/>
        </p:scale>
        <p:origin x="169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5:01:19.092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69,'61'0,"0"0,4 0,2 0,1 0,2 0,3 0,-1 0,-2 0,-2 0,-4 0,-1 0,-4 0,-2 0,-4 0,-1 0,45 0,-8 0,-14-6,-15 0,-13-1,-8 1,3 6,9 0,17 0,20-3,-36 1,3 0,5-2,0 0,2 0,0 0,-4 1,-2-1,40-3,-20 4,-22 0,-12 3,-3 0,1 0,8 0,5 0,3 0,3 0,4 0,3 0,-4 0,-10 0,-12 0,-20 0,7 4,-9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5:02:28.29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1 135,'65'0,"-2"0,-21-5,4-2,2-2,2 0,0 3,-3-3,-2-1,5-1,3 1,6 1,-1 0,-1-1,-2-2,-1 3,-4 2,-10 4,-8 3,-6 0,-3 0,-1 0,5 0,-11 0,3 0,-6 0,-1 0,6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5:02:30.2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88,'66'0,"7"0,4-1,1-3,9-3,7-3,-6-2,-9 3,-22 2,-12 3,-3 1,0 0,-2 0,-2 0,-2 0,1-1,2 1,1 2,0-1,-1-1,-3 0,-2 0,-5 3,-3 0,-6 0,-5 0,-5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5:02:32.15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0,'75'0,"9"0,2 0,13 0,-45 0,2 0,4 0,2 0,-2 0,-2 0,-6 0,-2 0,32 0,-26 0,-3 0,1 0,-3 0,-6 0,-10 0,-8 0,-6 0,-6 0,-4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5:02:33.92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0,'86'0,"10"0,-46 0,0 0,2 0,-1 0,41 0,-8 0,-17 0,-12 0,-13 0,-12 0,0 0,4 0,9 0,8 0,5 0,-8 0,-8 0,-11 0,-10 0,-7 0,-5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5:01:20.643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53,'73'0,"1"0,0 0,-1 0,-13 0,-2 0,2 0,-1 0,-3-3,-2 0,36-5,-11-2,-11 1,-6 5,-7 1,-10 3,-8 0,-7 0,-2-2,-2-1,2-1,1 1,-2 3,0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5:01:22.643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1,'63'0,"0"0,2 0,-2 0,-4 0,-2 0,-2 0,0 0,-5 0,0 0,47 0,-9 0,-7 0,-13 0,-19 0,-6 0,-7 0,-5 0,-8 0,1 0,6 0,6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5:01:26.293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27,'94'0,"-14"0,-44 0,4-1,9-2,26-1,10-2,5 0,-6 3,-18-1,-5 4,-5 0,-3 0,-6 0,-5 0,-2 0,-6 0,-1 0,-1 0,4 0,6 0,11 0,8 0,9 0,3 0,-6 0,-6 0,-10 0,-11 0,-7 0,-2 0,-10 0,6 0,3 0,5 0,15 0,1 0,3 0,-3 0,-8 0,-5 0,-3 0,0 0,1 0,4 0,4 0,4 0,5 0,5 0,5 0,3 0,0 0,-2 0,-4 0,0 0,-3 0,-1 0,-3 0,-4 0,-5 0,-5 0,-5 0,-2 0,0 0,4 0,13 0,16 0,22 0,-34 0,3 0,7 0,3 0,4 0,0 0,3 1,-1-2,-1 2,-1-2,-5 2,-1-2,-4 1,-1 0,-4 1,-1-2,46 1,-10 0,-13 0,-15 0,-12 0,-11 0,0 0,8 0,17 5,14 6,10 5,-3 3,-12-4,-14-6,-14-5,-6-2,0-2,4 0,6 0,0 0,-4 0,-4 0,-7 0,-7 0,-1 0,4 0,-7 0,9 0,-10 0,3 0,7 0,3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5:01:50.70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0,'58'0,"0"0,8 0,0 0,-1 1,1 2,4 0,1 1,-3 0,0 0,-5 0,-1-1,-3-1,-1-1,-3 1,0-1,-1 1,0-1,-3 1,-1 0,46 4,-9-2,-9 3,-7-1,-6 1,0 3,-3 1,4 2,-3 0,2 1,1-1,1 0,6 0,-3-3,0-4,-2-3,-3-3,1 0,1 0,3 0,5 0,0 0,-6 1,-13 2,-15 0,-9 0,-17 1,-2-2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5:01:53.794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0,'74'0,"-5"0,-29 0,2 0,4 0,-2 0,9 0,3 0,1 0,2 0,-6 0,1 0,0 0,-5 0,-6 0,-7 3,-5 0,-2 0,0-1,0-2,1 0,2 0,0 0,0 1,-3 2,-4 0,-2 1,7 2,-6-4,5 1,-10-3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5:01:56.544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41,'80'0,"-7"0,-47 0,0 0,0 0,1 0,6 0,10 0,7 0,5 0,6 0,-4 0,-3 0,-8 0,-4 0,4-2,5-1,11-1,4-2,-2 0,-4 2,-10 0,-9 1,-6-1,-5 1,-3 2,-1 1,0 0,-4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5:02:16.60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52,'52'0,"1"0,0 0,0 0,35 0,-1 0,-12-3,-11-1,1-2,-1-3,4 2,4-2,-1 2,2 4,-7 0,-11 3,-15 0,-12 0,-8 0,-5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5:02:21.692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85,'80'0,"-6"0,-34 0,10-3,1-3,3-4,-1 0,-7 1,-3 2,-4 1,-3-2,-3 2,-5 0,-3 4,7-1,-7 0,7-1,-9 3,2 1,6 0,-8 0,6 0,-5 0,5 0,4 0,-3 0,-5 0,1 0,-3 0,5 0,-2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2D780-3436-6644-9B63-BD9FCA77B347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366F9-7F1C-9D46-91B9-2BE9C6E6C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42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LinLibertineT"/>
              </a:rPr>
              <a:t>It leverages the strengths of both the convolutional layer to discover the local dependency patterns among multi-dimensional input variables and the recurrent layer to captures complex long-term dependencies. 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366F9-7F1C-9D46-91B9-2BE9C6E6CC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29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LinLibertineT"/>
              </a:rPr>
              <a:t>Removing the AR component (in </a:t>
            </a:r>
            <a:r>
              <a:rPr lang="en-US" sz="1800" dirty="0" err="1">
                <a:effectLst/>
                <a:latin typeface="LinLibertineT"/>
              </a:rPr>
              <a:t>LSTw</a:t>
            </a:r>
            <a:r>
              <a:rPr lang="en-US" sz="1800" dirty="0">
                <a:effectLst/>
                <a:latin typeface="LinLibertineT"/>
              </a:rPr>
              <a:t>/</a:t>
            </a:r>
            <a:r>
              <a:rPr lang="en-US" sz="1800" dirty="0" err="1">
                <a:effectLst/>
                <a:latin typeface="LinLibertineT"/>
              </a:rPr>
              <a:t>oAR</a:t>
            </a:r>
            <a:r>
              <a:rPr lang="en-US" sz="1800" dirty="0">
                <a:effectLst/>
                <a:latin typeface="LinLibertineT"/>
              </a:rPr>
              <a:t>) from the full model caused the most significant performance drops on most of the datasets, showing the crucial role of the AR component in general.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366F9-7F1C-9D46-91B9-2BE9C6E6CC2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03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RELU = max(0,x), * — convolution operation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366F9-7F1C-9D46-91B9-2BE9C6E6CC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1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LinLibertineT"/>
              </a:rPr>
              <a:t>where </a:t>
            </a:r>
            <a:r>
              <a:rPr lang="en-US" sz="1800" dirty="0">
                <a:effectLst/>
                <a:latin typeface="txsys"/>
              </a:rPr>
              <a:t>⊙ </a:t>
            </a:r>
            <a:r>
              <a:rPr lang="en-US" sz="1800" dirty="0">
                <a:effectLst/>
                <a:latin typeface="LinLibertineT"/>
              </a:rPr>
              <a:t>is the element-wise product, </a:t>
            </a:r>
            <a:r>
              <a:rPr lang="el-GR" sz="1800" dirty="0">
                <a:effectLst/>
                <a:latin typeface="LinLibertineI"/>
              </a:rPr>
              <a:t>σ </a:t>
            </a:r>
            <a:r>
              <a:rPr lang="en-US" sz="1800" dirty="0">
                <a:effectLst/>
                <a:latin typeface="LinLibertineT"/>
              </a:rPr>
              <a:t>is the sigmoid function and </a:t>
            </a:r>
            <a:r>
              <a:rPr lang="en-US" sz="1800" dirty="0" err="1">
                <a:effectLst/>
                <a:latin typeface="LinLibertineI"/>
              </a:rPr>
              <a:t>x</a:t>
            </a:r>
            <a:r>
              <a:rPr lang="en-US" sz="1800" dirty="0" err="1">
                <a:effectLst/>
                <a:latin typeface="LinLibertineI7"/>
              </a:rPr>
              <a:t>t</a:t>
            </a:r>
            <a:r>
              <a:rPr lang="en-US" sz="1800" dirty="0">
                <a:effectLst/>
                <a:latin typeface="LinLibertineI7"/>
              </a:rPr>
              <a:t> </a:t>
            </a:r>
            <a:r>
              <a:rPr lang="en-US" sz="1800" dirty="0">
                <a:effectLst/>
                <a:latin typeface="LinLibertineT"/>
              </a:rPr>
              <a:t>is the input of this layer at time </a:t>
            </a:r>
            <a:r>
              <a:rPr lang="en-US" sz="1800" dirty="0">
                <a:effectLst/>
                <a:latin typeface="LinLibertineI"/>
              </a:rPr>
              <a:t>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366F9-7F1C-9D46-91B9-2BE9C6E6CC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20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366F9-7F1C-9D46-91B9-2BE9C6E6CC2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96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366F9-7F1C-9D46-91B9-2BE9C6E6CC2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98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LinLibertineI"/>
              </a:rPr>
              <a:t>AttnScore</a:t>
            </a:r>
            <a:r>
              <a:rPr lang="en-US" sz="1800" dirty="0">
                <a:effectLst/>
                <a:latin typeface="LinLibertineI"/>
              </a:rPr>
              <a:t> </a:t>
            </a:r>
            <a:r>
              <a:rPr lang="en-US" sz="1800" dirty="0">
                <a:effectLst/>
                <a:latin typeface="LinLibertineT"/>
              </a:rPr>
              <a:t>is some similarity </a:t>
            </a:r>
            <a:endParaRPr lang="en-US" dirty="0"/>
          </a:p>
          <a:p>
            <a:r>
              <a:rPr lang="en-US" sz="1800" dirty="0">
                <a:effectLst/>
                <a:latin typeface="LinLibertineT"/>
              </a:rPr>
              <a:t>functions such as dot product, cosine, or parameterized by a simple multi-layer perceptron.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366F9-7F1C-9D46-91B9-2BE9C6E6CC2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14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366F9-7F1C-9D46-91B9-2BE9C6E6CC2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26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LinLibertineT"/>
              </a:rPr>
              <a:t>On the other hand, in graph (d) of the </a:t>
            </a:r>
            <a:r>
              <a:rPr lang="en-US" sz="1800" dirty="0">
                <a:effectLst/>
                <a:latin typeface="LinBiolinumT"/>
              </a:rPr>
              <a:t>Exchange-Rate </a:t>
            </a:r>
            <a:r>
              <a:rPr lang="en-US" sz="1800" dirty="0">
                <a:effectLst/>
                <a:latin typeface="LinLibertineT"/>
              </a:rPr>
              <a:t>dataset, we hardly see any repetitive long-term patterns, expect some short-term local continuity.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366F9-7F1C-9D46-91B9-2BE9C6E6CC2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5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LinLibertineT"/>
              </a:rPr>
              <a:t>Removing the AR component (in </a:t>
            </a:r>
            <a:r>
              <a:rPr lang="en-US" sz="1800" dirty="0" err="1">
                <a:effectLst/>
                <a:latin typeface="LinLibertineT"/>
              </a:rPr>
              <a:t>LSTw</a:t>
            </a:r>
            <a:r>
              <a:rPr lang="en-US" sz="1800" dirty="0">
                <a:effectLst/>
                <a:latin typeface="LinLibertineT"/>
              </a:rPr>
              <a:t>/</a:t>
            </a:r>
            <a:r>
              <a:rPr lang="en-US" sz="1800" dirty="0" err="1">
                <a:effectLst/>
                <a:latin typeface="LinLibertineT"/>
              </a:rPr>
              <a:t>oAR</a:t>
            </a:r>
            <a:r>
              <a:rPr lang="en-US" sz="1800" dirty="0">
                <a:effectLst/>
                <a:latin typeface="LinLibertineT"/>
              </a:rPr>
              <a:t>) from the full model caused the most significant performance drops on most of the datasets, showing the crucial role of the AR component in general.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366F9-7F1C-9D46-91B9-2BE9C6E6CC2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35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12E55-5014-21AE-B098-4756561A9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CFC689-8303-E4CF-06E0-F7514EEFB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D747C9-2596-31AD-7B56-455C8A6C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868-197B-E54E-913A-2F0EF24B666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C6E616-015F-CF1E-A91E-E782EEFD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E0D3C2-96A2-BD41-447A-3FBFD233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F99-9259-7E42-8D1D-0D284A683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50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6A4C3-E6EC-6561-18F0-6D23F61D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1A85C4-09D3-89BF-4ABB-3323E0F94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52C8E8-0FC8-0210-7C36-D458377C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868-197B-E54E-913A-2F0EF24B666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FFD51E-21FF-3677-964F-6204C5C6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ABADFC-2327-5945-24A0-A8B91759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F99-9259-7E42-8D1D-0D284A683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55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BC364D-305B-2B3F-4C9A-9A27DBF86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50CEB2-37D7-8058-C0FE-CDDF74450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A18FF1-08AB-7F53-22D6-0F670595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868-197B-E54E-913A-2F0EF24B666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2A364-5182-9C93-097F-566D5F0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A70F29-CBE7-581E-C849-98939007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F99-9259-7E42-8D1D-0D284A683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7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F5ADB-C969-2260-9D35-7C7F79DD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F54D1-FA0F-A778-6D7D-3FFD788AD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592D52-4EFC-0B44-A998-DAED979C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868-197B-E54E-913A-2F0EF24B666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DCE08-B982-45B2-114D-DED6AFA5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AD4F3E-F707-F328-4E20-5C207C3E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F99-9259-7E42-8D1D-0D284A683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07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E2BD7-71BD-CA03-AD08-3E7EA526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42A437-C6E3-80F8-9946-3DE6EC56E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4E2996-A8F9-7EA1-5E53-867127AC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868-197B-E54E-913A-2F0EF24B666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45A3BC-2354-24DE-6E14-C191C6B3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43698A-1D41-FDE6-C757-ACF6AFDA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F99-9259-7E42-8D1D-0D284A683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60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DA2AA-1B02-CD39-AB37-F29BC5D6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43E1E-765A-22EE-C988-439B61D74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8F8BB0-2944-93CF-F378-5FF6632B9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7AD75-4DFB-A1E1-BB71-8A92E8CF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868-197B-E54E-913A-2F0EF24B666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496DE9-50B6-64DD-D638-873E92DE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B968DA-D40A-48EE-6A10-6646CD53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F99-9259-7E42-8D1D-0D284A683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0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1AFC8-A4A5-DDE4-2F45-D211FD6C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F2452B-C42B-C78C-8D51-D6FAE74DA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7C6948-A256-A932-54AE-88794602C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29B5C2-723C-101C-AA58-D10FC8621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5DF142-695A-294B-881E-8303704CF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07C633-06AD-BD14-5398-DDEAA21A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868-197B-E54E-913A-2F0EF24B666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79F404-0A11-3B53-E610-8427E28D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06E589-D42D-FD35-BA73-A27A643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F99-9259-7E42-8D1D-0D284A683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1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DAA63-9504-D01F-868B-59BD73D3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E01F3C-472D-0551-39B0-83DF9490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868-197B-E54E-913A-2F0EF24B666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49790D-DEB0-69CC-D6EE-ACD43F98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0F3D41-6168-17BE-AEDB-C1AD468A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F99-9259-7E42-8D1D-0D284A683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72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31C9C74-3DB9-A62D-6BC1-3ED511A4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868-197B-E54E-913A-2F0EF24B666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00F6F5-D24B-8D7E-D925-53074C8B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D6D87F-CE78-E73A-947F-058B448E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F99-9259-7E42-8D1D-0D284A683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33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7110F-5C4A-0A84-988B-1DD8687A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E22EFC-B4EE-DE62-F4E2-980BDB64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091B2B-D907-FBAE-866C-A86E50127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5D31BC-A516-7E6B-AE4A-81EFD61E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868-197B-E54E-913A-2F0EF24B666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FF5D4A-4229-CC46-6B5E-9EA93D7F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5F6C17-BB2B-80DD-484C-D86389EA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F99-9259-7E42-8D1D-0D284A683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1BF55-3017-5809-C3FC-75BCE59C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C7A870-3D44-D7EC-B465-2D5C8E55C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5AE352-E79D-6EBC-9491-7339018E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B42102-A5F7-2882-613C-5B813019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868-197B-E54E-913A-2F0EF24B666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2A5A98-BB4B-269D-5BB6-42D310E0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12E25A-77BE-1BB2-1D8E-023FCCD0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F99-9259-7E42-8D1D-0D284A683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21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C7121-D5F7-FB70-9489-525CB17D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4D7F7C-F74C-4767-9DE1-98A0A3C2A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B6371-CCF8-4B9B-7279-2493CBE60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CC868-197B-E54E-913A-2F0EF24B666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152D01-7FBD-F49F-58FA-143C6D770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789359-4AD0-C703-0AD2-73AE5BDF3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D5F99-9259-7E42-8D1D-0D284A683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36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6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24" Type="http://schemas.openxmlformats.org/officeDocument/2006/relationships/image" Target="../media/image2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7.png"/><Relationship Id="rId10" Type="http://schemas.openxmlformats.org/officeDocument/2006/relationships/image" Target="../media/image18.png"/><Relationship Id="rId19" Type="http://schemas.openxmlformats.org/officeDocument/2006/relationships/customXml" Target="../ink/ink9.xml"/><Relationship Id="rId4" Type="http://schemas.openxmlformats.org/officeDocument/2006/relationships/image" Target="../media/image15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B8FA1-301C-7A55-B922-18270E64F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984" y="2476413"/>
            <a:ext cx="9400032" cy="1701831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Modeling Long- and Short-Term Temporal Patterns with Deep Neural Networks 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42A998-B755-099B-EDAE-587166006E70}"/>
              </a:ext>
            </a:extLst>
          </p:cNvPr>
          <p:cNvSpPr txBox="1">
            <a:spLocks/>
          </p:cNvSpPr>
          <p:nvPr/>
        </p:nvSpPr>
        <p:spPr>
          <a:xfrm>
            <a:off x="4977384" y="2190234"/>
            <a:ext cx="2237232" cy="5723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LST-Skip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43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E4474A-B183-EC8E-9964-5598B5099BAA}"/>
              </a:ext>
            </a:extLst>
          </p:cNvPr>
          <p:cNvSpPr txBox="1"/>
          <p:nvPr/>
        </p:nvSpPr>
        <p:spPr>
          <a:xfrm>
            <a:off x="4741218" y="363908"/>
            <a:ext cx="71187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Recurrent-skip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GRU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обычно плохо получается в долговременные зависимости, поэтому используется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 строит связи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между текущей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hidden cell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hidden cells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прилегающих периодах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инпут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× T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• p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число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hidden cells 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например, если смотрим по часам в сутках, то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 = 24)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DEB83D-69CD-EE96-69DB-2B2762CB5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4" t="-1" r="36049" b="19453"/>
          <a:stretch/>
        </p:blipFill>
        <p:spPr>
          <a:xfrm>
            <a:off x="332002" y="1170549"/>
            <a:ext cx="4188940" cy="451690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6B1B06-B91E-3F14-E31C-CF9CB5C6B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236" y="4325561"/>
            <a:ext cx="4500743" cy="15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1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E4474A-B183-EC8E-9964-5598B5099BAA}"/>
              </a:ext>
            </a:extLst>
          </p:cNvPr>
          <p:cNvSpPr txBox="1"/>
          <p:nvPr/>
        </p:nvSpPr>
        <p:spPr>
          <a:xfrm>
            <a:off x="6917810" y="2228671"/>
            <a:ext cx="5055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Dense layer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комбинирует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аутпуты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RNN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Recurrent-skip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DEB83D-69CD-EE96-69DB-2B2762CB5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58" t="-1" r="11564" b="19453"/>
          <a:stretch/>
        </p:blipFill>
        <p:spPr>
          <a:xfrm>
            <a:off x="616207" y="1170549"/>
            <a:ext cx="5980328" cy="45169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479C6C-BFBF-1FDE-C467-7DF8E2B64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453" y="3724454"/>
            <a:ext cx="353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2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E4474A-B183-EC8E-9964-5598B5099BAA}"/>
              </a:ext>
            </a:extLst>
          </p:cNvPr>
          <p:cNvSpPr txBox="1"/>
          <p:nvPr/>
        </p:nvSpPr>
        <p:spPr>
          <a:xfrm>
            <a:off x="417255" y="399870"/>
            <a:ext cx="11357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Recurrent-skip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гиперпараметром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подходит не для всех случаев (например, для несезонных или с динамичной длиной)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этих случаях используется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Temporal Attention Layer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матрица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hidden states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AttnScore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функция похожести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attention weights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период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считаются как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60CDC3-99F9-0CFB-B101-CD20A9A26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0" y="2708194"/>
            <a:ext cx="374650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F1339-5A69-ADE4-D0FF-CCC2AE39C110}"/>
              </a:ext>
            </a:extLst>
          </p:cNvPr>
          <p:cNvSpPr txBox="1"/>
          <p:nvPr/>
        </p:nvSpPr>
        <p:spPr>
          <a:xfrm>
            <a:off x="417255" y="3616406"/>
            <a:ext cx="11357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аутпут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— конкатенация вектора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i="1" baseline="-25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l-GR" sz="24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i="1" baseline="-2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24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4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+ линейная проекция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069BD4-E69B-D0BE-9F61-D909199A1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516" y="3559811"/>
            <a:ext cx="631397" cy="5748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5BE17E9-803A-5CCA-CDA2-A529AE386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250" y="4452882"/>
            <a:ext cx="3111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E4474A-B183-EC8E-9964-5598B5099BAA}"/>
              </a:ext>
            </a:extLst>
          </p:cNvPr>
          <p:cNvSpPr txBox="1"/>
          <p:nvPr/>
        </p:nvSpPr>
        <p:spPr>
          <a:xfrm>
            <a:off x="5594888" y="394905"/>
            <a:ext cx="6323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Autoregressive Component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RNN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нелинейны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то масштаб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аутпута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не зависит от масштаба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инпута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пофиксить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используется линейный компонент в виде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-модели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DEB83D-69CD-EE96-69DB-2B2762CB5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8" t="73481" r="49741" b="8716"/>
          <a:stretch/>
        </p:blipFill>
        <p:spPr>
          <a:xfrm>
            <a:off x="0" y="906973"/>
            <a:ext cx="5480523" cy="9984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847D6F-0FB6-57D6-B9CC-E666CF467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50" y="3169727"/>
            <a:ext cx="7073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7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CE5824-EA46-5D62-0DE1-B745B2BA54FA}"/>
              </a:ext>
            </a:extLst>
          </p:cNvPr>
          <p:cNvSpPr txBox="1"/>
          <p:nvPr/>
        </p:nvSpPr>
        <p:spPr>
          <a:xfrm>
            <a:off x="515071" y="512725"/>
            <a:ext cx="1116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Стратегия оптимизации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A7FE57-5477-AB66-10C5-4768BB63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37" y="1436055"/>
            <a:ext cx="6877880" cy="22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6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CE5824-EA46-5D62-0DE1-B745B2BA54FA}"/>
              </a:ext>
            </a:extLst>
          </p:cNvPr>
          <p:cNvSpPr txBox="1"/>
          <p:nvPr/>
        </p:nvSpPr>
        <p:spPr>
          <a:xfrm>
            <a:off x="515071" y="326221"/>
            <a:ext cx="1116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A216A-BF85-0602-8C77-B958AC0E6DE1}"/>
              </a:ext>
            </a:extLst>
          </p:cNvPr>
          <p:cNvSpPr txBox="1"/>
          <p:nvPr/>
        </p:nvSpPr>
        <p:spPr>
          <a:xfrm>
            <a:off x="515071" y="1018718"/>
            <a:ext cx="726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9 стратегий, в т.ч.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LSTNet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-skip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LSTNet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-Attn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69B3E-33FF-3D67-4E27-7D26B23F57D1}"/>
              </a:ext>
            </a:extLst>
          </p:cNvPr>
          <p:cNvSpPr txBox="1"/>
          <p:nvPr/>
        </p:nvSpPr>
        <p:spPr>
          <a:xfrm>
            <a:off x="515071" y="1503166"/>
            <a:ext cx="11365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Метрики: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RSE (Root Related Squared Error),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CORR (Empirical Correlation Coefficient),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RMSE (Root Mean Square Error)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4AC69-3057-2025-5BCE-E75EEB9F4BD0}"/>
              </a:ext>
            </a:extLst>
          </p:cNvPr>
          <p:cNvSpPr txBox="1"/>
          <p:nvPr/>
        </p:nvSpPr>
        <p:spPr>
          <a:xfrm>
            <a:off x="515071" y="2459504"/>
            <a:ext cx="4024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Датасеты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трафик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солнечная энергия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электричество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курс валют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BE2426-CCD8-F9F9-BE02-84AF5793E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05" y="4523838"/>
            <a:ext cx="5394894" cy="21215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5FBBA6-9CBB-087E-5930-E4C13DDED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116" y="2558358"/>
            <a:ext cx="4896056" cy="41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3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1A28BE-4515-2BA7-2A41-E97E81B0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76" y="337411"/>
            <a:ext cx="11841724" cy="61831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7FA3D751-DDF6-2BFD-89EB-DBD8F39B08B2}"/>
                  </a:ext>
                </a:extLst>
              </p14:cNvPr>
              <p14:cNvContentPartPr/>
              <p14:nvPr/>
            </p14:nvContentPartPr>
            <p14:xfrm>
              <a:off x="2030119" y="5221824"/>
              <a:ext cx="1100160" cy="2484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7FA3D751-DDF6-2BFD-89EB-DBD8F39B08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119" y="5042184"/>
                <a:ext cx="12798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B9A4BF5-FC10-E370-7964-6216469E4A75}"/>
                  </a:ext>
                </a:extLst>
              </p14:cNvPr>
              <p14:cNvContentPartPr/>
              <p14:nvPr/>
            </p14:nvContentPartPr>
            <p14:xfrm>
              <a:off x="3344479" y="4740144"/>
              <a:ext cx="458280" cy="1908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B9A4BF5-FC10-E370-7964-6216469E4A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54479" y="4560504"/>
                <a:ext cx="6379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CB6D83D-0E85-7693-3253-272108F2105E}"/>
                  </a:ext>
                </a:extLst>
              </p14:cNvPr>
              <p14:cNvContentPartPr/>
              <p14:nvPr/>
            </p14:nvContentPartPr>
            <p14:xfrm>
              <a:off x="3953959" y="5243064"/>
              <a:ext cx="427320" cy="36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CB6D83D-0E85-7693-3253-272108F210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64319" y="5063424"/>
                <a:ext cx="6069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21EC80EA-521F-BF93-A9EE-2C51D5020323}"/>
                  </a:ext>
                </a:extLst>
              </p14:cNvPr>
              <p14:cNvContentPartPr/>
              <p14:nvPr/>
            </p14:nvContentPartPr>
            <p14:xfrm>
              <a:off x="4600159" y="4755984"/>
              <a:ext cx="2190240" cy="2916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21EC80EA-521F-BF93-A9EE-2C51D50203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10159" y="4575984"/>
                <a:ext cx="23698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E450013E-5EFA-0B50-42F1-EFC45DFE545F}"/>
                  </a:ext>
                </a:extLst>
              </p14:cNvPr>
              <p14:cNvContentPartPr/>
              <p14:nvPr/>
            </p14:nvContentPartPr>
            <p14:xfrm>
              <a:off x="7002799" y="4742304"/>
              <a:ext cx="1077840" cy="7380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E450013E-5EFA-0B50-42F1-EFC45DFE54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12799" y="4562304"/>
                <a:ext cx="125748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685AF4E-E061-0734-5ECE-C14C5A49E391}"/>
                  </a:ext>
                </a:extLst>
              </p14:cNvPr>
              <p14:cNvContentPartPr/>
              <p14:nvPr/>
            </p14:nvContentPartPr>
            <p14:xfrm>
              <a:off x="8222839" y="4986024"/>
              <a:ext cx="451080" cy="1224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685AF4E-E061-0734-5ECE-C14C5A49E3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32839" y="4806024"/>
                <a:ext cx="630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DD0141B9-6F70-2366-88CB-F2F1D12E51A5}"/>
                  </a:ext>
                </a:extLst>
              </p14:cNvPr>
              <p14:cNvContentPartPr/>
              <p14:nvPr/>
            </p14:nvContentPartPr>
            <p14:xfrm>
              <a:off x="8848519" y="4765344"/>
              <a:ext cx="470520" cy="1476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DD0141B9-6F70-2366-88CB-F2F1D12E51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58879" y="4585704"/>
                <a:ext cx="6501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960F3C92-776A-6D4A-5207-6F510575F8D1}"/>
                  </a:ext>
                </a:extLst>
              </p14:cNvPr>
              <p14:cNvContentPartPr/>
              <p14:nvPr/>
            </p14:nvContentPartPr>
            <p14:xfrm>
              <a:off x="9456199" y="1955544"/>
              <a:ext cx="418680" cy="1872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960F3C92-776A-6D4A-5207-6F510575F8D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66199" y="1775904"/>
                <a:ext cx="5983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60C45EA9-2CA9-BC56-DF45-3EFC0BE6DC96}"/>
                  </a:ext>
                </a:extLst>
              </p14:cNvPr>
              <p14:cNvContentPartPr/>
              <p14:nvPr/>
            </p14:nvContentPartPr>
            <p14:xfrm>
              <a:off x="11295799" y="1490064"/>
              <a:ext cx="402480" cy="3096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60C45EA9-2CA9-BC56-DF45-3EFC0BE6DC9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06159" y="1310424"/>
                <a:ext cx="5821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4E0D7934-90CF-73CC-E353-A167B426E95B}"/>
                  </a:ext>
                </a:extLst>
              </p14:cNvPr>
              <p14:cNvContentPartPr/>
              <p14:nvPr/>
            </p14:nvContentPartPr>
            <p14:xfrm>
              <a:off x="10050199" y="2048064"/>
              <a:ext cx="410760" cy="4896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4E0D7934-90CF-73CC-E353-A167B426E95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96559" y="1940064"/>
                <a:ext cx="5184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4F43AD4C-53C3-D69B-66C8-8B2D7828D5A7}"/>
                  </a:ext>
                </a:extLst>
              </p14:cNvPr>
              <p14:cNvContentPartPr/>
              <p14:nvPr/>
            </p14:nvContentPartPr>
            <p14:xfrm>
              <a:off x="10017079" y="3238224"/>
              <a:ext cx="471240" cy="3168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4F43AD4C-53C3-D69B-66C8-8B2D7828D5A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63439" y="3130224"/>
                <a:ext cx="5788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6E89ECAD-D2D0-A4FF-41DF-57058B2F0149}"/>
                  </a:ext>
                </a:extLst>
              </p14:cNvPr>
              <p14:cNvContentPartPr/>
              <p14:nvPr/>
            </p14:nvContentPartPr>
            <p14:xfrm>
              <a:off x="10665799" y="2529024"/>
              <a:ext cx="448920" cy="36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6E89ECAD-D2D0-A4FF-41DF-57058B2F014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612159" y="2421024"/>
                <a:ext cx="556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6234519D-C6AA-9984-007C-3DC8B2BDC0F8}"/>
                  </a:ext>
                </a:extLst>
              </p14:cNvPr>
              <p14:cNvContentPartPr/>
              <p14:nvPr/>
            </p14:nvContentPartPr>
            <p14:xfrm>
              <a:off x="10678399" y="1404384"/>
              <a:ext cx="405000" cy="36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6234519D-C6AA-9984-007C-3DC8B2BDC0F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624759" y="1296384"/>
                <a:ext cx="5126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31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CE5824-EA46-5D62-0DE1-B745B2BA54FA}"/>
              </a:ext>
            </a:extLst>
          </p:cNvPr>
          <p:cNvSpPr txBox="1"/>
          <p:nvPr/>
        </p:nvSpPr>
        <p:spPr>
          <a:xfrm>
            <a:off x="515071" y="326221"/>
            <a:ext cx="1116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A216A-BF85-0602-8C77-B958AC0E6DE1}"/>
              </a:ext>
            </a:extLst>
          </p:cNvPr>
          <p:cNvSpPr txBox="1"/>
          <p:nvPr/>
        </p:nvSpPr>
        <p:spPr>
          <a:xfrm>
            <a:off x="515071" y="1249551"/>
            <a:ext cx="9109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LST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LST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LST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заметнее всего упала эффективность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69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CE5824-EA46-5D62-0DE1-B745B2BA54FA}"/>
              </a:ext>
            </a:extLst>
          </p:cNvPr>
          <p:cNvSpPr txBox="1"/>
          <p:nvPr/>
        </p:nvSpPr>
        <p:spPr>
          <a:xfrm>
            <a:off x="515071" y="326221"/>
            <a:ext cx="1116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118E5A-4938-3691-295C-DDC392683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562" y="1626981"/>
            <a:ext cx="7480875" cy="39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9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0B52A-9C05-4E4A-34B0-BC9100D5AA31}"/>
              </a:ext>
            </a:extLst>
          </p:cNvPr>
          <p:cNvSpPr txBox="1"/>
          <p:nvPr/>
        </p:nvSpPr>
        <p:spPr>
          <a:xfrm>
            <a:off x="706053" y="1436055"/>
            <a:ext cx="103593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простые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гибрид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ARIMA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autoregressive integrated moving average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многослойного персептрона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комбинация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RNN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DyBM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VAR (vector autoregression)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— т.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к. от размера окна сложность зависит линейно, а от числа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переменных квадратично, с долговременными паттернами склонна к переобучению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используют для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multivariative time series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линейные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SVR (support vector regression), Ridge-regression, LASSO (</a:t>
            </a:r>
            <a:r>
              <a:rPr lang="en-US" sz="200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least absolute shrinkage and selection operator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—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могут не уловить нелинейные взаимосвязи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GP (Gaussian Processes) —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нет параметров, используют как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prior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Bayesian interference;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сложность в кубической зависимости от числа наблюдений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E5824-EA46-5D62-0DE1-B745B2BA54FA}"/>
              </a:ext>
            </a:extLst>
          </p:cNvPr>
          <p:cNvSpPr txBox="1"/>
          <p:nvPr/>
        </p:nvSpPr>
        <p:spPr>
          <a:xfrm>
            <a:off x="324090" y="512725"/>
            <a:ext cx="11543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Экскурс: что применяют в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time series forecasting</a:t>
            </a:r>
            <a:r>
              <a:rPr lang="en-US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56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0B52A-9C05-4E4A-34B0-BC9100D5AA31}"/>
              </a:ext>
            </a:extLst>
          </p:cNvPr>
          <p:cNvSpPr txBox="1"/>
          <p:nvPr/>
        </p:nvSpPr>
        <p:spPr>
          <a:xfrm>
            <a:off x="706053" y="1436055"/>
            <a:ext cx="10359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использует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Convo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ution Neural Network (CNN) 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Recurrent Neural Network (RNN), 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 именно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RU,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чтобы извлекать </a:t>
            </a:r>
            <a:r>
              <a:rPr lang="en-US" sz="24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short-term local dependency patterns 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между переменными и исследовать </a:t>
            </a:r>
            <a:r>
              <a:rPr lang="en-US" sz="24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long-term patterns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динамике временных рядов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E5824-EA46-5D62-0DE1-B745B2BA54FA}"/>
              </a:ext>
            </a:extLst>
          </p:cNvPr>
          <p:cNvSpPr txBox="1"/>
          <p:nvPr/>
        </p:nvSpPr>
        <p:spPr>
          <a:xfrm>
            <a:off x="324090" y="512725"/>
            <a:ext cx="11543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 метод </a:t>
            </a:r>
            <a:r>
              <a:rPr lang="en-US" sz="3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LSTNet</a:t>
            </a:r>
            <a:r>
              <a:rPr lang="en-US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37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0B52A-9C05-4E4A-34B0-BC9100D5AA31}"/>
              </a:ext>
            </a:extLst>
          </p:cNvPr>
          <p:cNvSpPr txBox="1"/>
          <p:nvPr/>
        </p:nvSpPr>
        <p:spPr>
          <a:xfrm>
            <a:off x="1588625" y="433141"/>
            <a:ext cx="9014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Большинство современных подходов не различают два вида паттернов и не моделируют их взаимодействия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D060BE7-3267-C6FC-A7E8-927EE0667865}"/>
              </a:ext>
            </a:extLst>
          </p:cNvPr>
          <p:cNvSpPr/>
          <p:nvPr/>
        </p:nvSpPr>
        <p:spPr>
          <a:xfrm>
            <a:off x="1162160" y="2033474"/>
            <a:ext cx="3865943" cy="22967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endParaRPr lang="ru-RU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A392542-2379-20B9-8989-5FD8EEAC8A6A}"/>
              </a:ext>
            </a:extLst>
          </p:cNvPr>
          <p:cNvSpPr/>
          <p:nvPr/>
        </p:nvSpPr>
        <p:spPr>
          <a:xfrm>
            <a:off x="7458789" y="2033475"/>
            <a:ext cx="3865944" cy="22967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Short-Term</a:t>
            </a:r>
            <a:endParaRPr lang="ru-RU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ACB95-CB02-5536-77FB-71641ED7D547}"/>
              </a:ext>
            </a:extLst>
          </p:cNvPr>
          <p:cNvSpPr txBox="1"/>
          <p:nvPr/>
        </p:nvSpPr>
        <p:spPr>
          <a:xfrm>
            <a:off x="744988" y="4515730"/>
            <a:ext cx="4700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Разница между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днями/ночами, летом/зимой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E356D-1036-CE04-66AD-0DA8E0F6621C}"/>
              </a:ext>
            </a:extLst>
          </p:cNvPr>
          <p:cNvSpPr txBox="1"/>
          <p:nvPr/>
        </p:nvSpPr>
        <p:spPr>
          <a:xfrm>
            <a:off x="7068628" y="4532578"/>
            <a:ext cx="4646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влияет движение облаков, изменение ветра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517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EC35D6-F1A6-7920-35BD-1B360E4D6A9A}"/>
              </a:ext>
            </a:extLst>
          </p:cNvPr>
          <p:cNvSpPr txBox="1"/>
          <p:nvPr/>
        </p:nvSpPr>
        <p:spPr>
          <a:xfrm>
            <a:off x="4529077" y="378556"/>
            <a:ext cx="313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LSTNet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различает!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90CFA9A-CD21-E3A3-2A59-C6E605340505}"/>
              </a:ext>
            </a:extLst>
          </p:cNvPr>
          <p:cNvSpPr/>
          <p:nvPr/>
        </p:nvSpPr>
        <p:spPr>
          <a:xfrm>
            <a:off x="868098" y="4182663"/>
            <a:ext cx="3865943" cy="22967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endParaRPr lang="ru-RU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8B02451-9DB6-7162-7966-28C681E8E16A}"/>
              </a:ext>
            </a:extLst>
          </p:cNvPr>
          <p:cNvSpPr/>
          <p:nvPr/>
        </p:nvSpPr>
        <p:spPr>
          <a:xfrm>
            <a:off x="7457960" y="4182663"/>
            <a:ext cx="3865944" cy="22967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Short-Term</a:t>
            </a:r>
            <a:endParaRPr lang="ru-RU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46D2512-C6CF-B62B-61E8-63B58F0F15CF}"/>
              </a:ext>
            </a:extLst>
          </p:cNvPr>
          <p:cNvSpPr/>
          <p:nvPr/>
        </p:nvSpPr>
        <p:spPr>
          <a:xfrm>
            <a:off x="7315200" y="1126948"/>
            <a:ext cx="3865944" cy="22967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ru-RU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2B3EC6D-C82E-FB2E-A305-B63A27280B2E}"/>
              </a:ext>
            </a:extLst>
          </p:cNvPr>
          <p:cNvSpPr/>
          <p:nvPr/>
        </p:nvSpPr>
        <p:spPr>
          <a:xfrm>
            <a:off x="871960" y="1126948"/>
            <a:ext cx="3865944" cy="22967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Recurrent Skip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6C99E01-F3C7-5230-EBF3-3F9CD36F09E3}"/>
              </a:ext>
            </a:extLst>
          </p:cNvPr>
          <p:cNvCxnSpPr>
            <a:stCxn id="12" idx="4"/>
            <a:endCxn id="9" idx="0"/>
          </p:cNvCxnSpPr>
          <p:nvPr/>
        </p:nvCxnSpPr>
        <p:spPr>
          <a:xfrm flipH="1">
            <a:off x="2801070" y="3423728"/>
            <a:ext cx="3862" cy="75893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1844EBE-CB33-93DA-9D6F-C2711EB2C0F5}"/>
              </a:ext>
            </a:extLst>
          </p:cNvPr>
          <p:cNvCxnSpPr/>
          <p:nvPr/>
        </p:nvCxnSpPr>
        <p:spPr>
          <a:xfrm flipH="1">
            <a:off x="9387068" y="3434273"/>
            <a:ext cx="3862" cy="75893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78F8F9-8402-E63B-2C66-E63472621402}"/>
              </a:ext>
            </a:extLst>
          </p:cNvPr>
          <p:cNvSpPr txBox="1"/>
          <p:nvPr/>
        </p:nvSpPr>
        <p:spPr>
          <a:xfrm>
            <a:off x="5667937" y="1490508"/>
            <a:ext cx="85612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3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7328EC-C254-668F-8A11-AAAC9883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4" y="625130"/>
            <a:ext cx="11966412" cy="56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8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9EF48C-DD2D-22D9-770C-477C696D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772" y="2437541"/>
            <a:ext cx="5130800" cy="67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2D1C6C-05CF-4107-5E35-863F301D53E9}"/>
              </a:ext>
            </a:extLst>
          </p:cNvPr>
          <p:cNvSpPr txBox="1"/>
          <p:nvPr/>
        </p:nvSpPr>
        <p:spPr>
          <a:xfrm>
            <a:off x="4741218" y="3496106"/>
            <a:ext cx="6256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горизонт предсказывания зависит от задачи (где-то нужен прогноз на день, а где-то на минуты/секунды вперёд)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4474A-B183-EC8E-9964-5598B5099BAA}"/>
              </a:ext>
            </a:extLst>
          </p:cNvPr>
          <p:cNvSpPr txBox="1"/>
          <p:nvPr/>
        </p:nvSpPr>
        <p:spPr>
          <a:xfrm>
            <a:off x="4741218" y="2052076"/>
            <a:ext cx="111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инпут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41F4DD-0A90-F191-5321-0D9775388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573" b="34686"/>
          <a:stretch/>
        </p:blipFill>
        <p:spPr>
          <a:xfrm>
            <a:off x="515551" y="1597667"/>
            <a:ext cx="2803401" cy="36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2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D1C6C-05CF-4107-5E35-863F301D53E9}"/>
              </a:ext>
            </a:extLst>
          </p:cNvPr>
          <p:cNvSpPr txBox="1"/>
          <p:nvPr/>
        </p:nvSpPr>
        <p:spPr>
          <a:xfrm>
            <a:off x="4741218" y="4742309"/>
            <a:ext cx="7118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zero-padding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левую часть, чтобы вектор имел длину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аутпут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— матрица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× T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4474A-B183-EC8E-9964-5598B5099BAA}"/>
              </a:ext>
            </a:extLst>
          </p:cNvPr>
          <p:cNvSpPr txBox="1"/>
          <p:nvPr/>
        </p:nvSpPr>
        <p:spPr>
          <a:xfrm>
            <a:off x="4741218" y="363908"/>
            <a:ext cx="7118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без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пулинга</a:t>
            </a:r>
            <a:b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находит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коротковременные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паттерны и локальные зависимости между переменными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слой состоит из фильтров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количестве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высотой </a:t>
            </a:r>
            <a:r>
              <a:rPr lang="en-US" sz="24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(= 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количеству переменных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шириной </a:t>
            </a:r>
            <a:r>
              <a:rPr lang="el-GR" sz="24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endParaRPr lang="ru-RU" sz="24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инпут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— матрица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b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4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ый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фильтр выдаёт вектор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l-G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DEB83D-69CD-EE96-69DB-2B2762CB5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2" t="-1" r="61806" b="31756"/>
          <a:stretch/>
        </p:blipFill>
        <p:spPr>
          <a:xfrm>
            <a:off x="332002" y="1515525"/>
            <a:ext cx="3752852" cy="38269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842236-FB45-56F9-7C42-FC5339C75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218" y="3927138"/>
            <a:ext cx="4381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8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E4474A-B183-EC8E-9964-5598B5099BAA}"/>
              </a:ext>
            </a:extLst>
          </p:cNvPr>
          <p:cNvSpPr txBox="1"/>
          <p:nvPr/>
        </p:nvSpPr>
        <p:spPr>
          <a:xfrm>
            <a:off x="4741218" y="363908"/>
            <a:ext cx="7118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рекуррентный слой 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Gated Recurrent Unit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RELU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hidden update activation function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инпут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× 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4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i="1" baseline="-25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i="1" baseline="-2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 временной промежуток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ru-RU" sz="24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RELU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вместо привычной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Tanh function,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т. к. проще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backpropagation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градиента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hidden state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промежуток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считается как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DEB83D-69CD-EE96-69DB-2B2762CB5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4" t="-1" r="36049" b="19453"/>
          <a:stretch/>
        </p:blipFill>
        <p:spPr>
          <a:xfrm>
            <a:off x="332002" y="1170549"/>
            <a:ext cx="4188940" cy="45169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FDD6E1-8628-A727-487C-6ECC9417A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249" y="3795935"/>
            <a:ext cx="5801798" cy="2220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8DD28D-FB6A-6080-C2A9-3F4F845E1FA4}"/>
              </a:ext>
            </a:extLst>
          </p:cNvPr>
          <p:cNvSpPr txBox="1"/>
          <p:nvPr/>
        </p:nvSpPr>
        <p:spPr>
          <a:xfrm>
            <a:off x="4741218" y="6032427"/>
            <a:ext cx="711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аутпут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hidden state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 каждому промежутку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209943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771</Words>
  <Application>Microsoft Macintosh PowerPoint</Application>
  <PresentationFormat>Широкоэкранный</PresentationFormat>
  <Paragraphs>92</Paragraphs>
  <Slides>18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LinBiolinumT</vt:lpstr>
      <vt:lpstr>LinLibertineI</vt:lpstr>
      <vt:lpstr>LinLibertineI7</vt:lpstr>
      <vt:lpstr>LinLibertineT</vt:lpstr>
      <vt:lpstr>txsys</vt:lpstr>
      <vt:lpstr>Тема Office</vt:lpstr>
      <vt:lpstr>Modeling Long- and Short-Term Temporal Patterns with Deep Neural Networks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Long- and Short-Term Temporal Patterns with Deep Neural Networks </dc:title>
  <dc:creator>Alexei Eremeev</dc:creator>
  <cp:lastModifiedBy>Alexei Eremeev</cp:lastModifiedBy>
  <cp:revision>36</cp:revision>
  <dcterms:created xsi:type="dcterms:W3CDTF">2024-04-29T10:20:54Z</dcterms:created>
  <dcterms:modified xsi:type="dcterms:W3CDTF">2024-04-30T15:12:15Z</dcterms:modified>
</cp:coreProperties>
</file>