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Limelight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font" Target="fonts/Lime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2b5876b3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bd2b5876b3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bd2b5876b3_2_7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129" name="Google Shape;129;gbd2b5876b3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d2b5876b3_7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bd2b5876b3_7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bd2b5876b3_7_38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09" name="Google Shape;209;gbd2b5876b3_7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d2b5876b3_7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bd2b5876b3_7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bd2b5876b3_7_44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16" name="Google Shape;216;gbd2b5876b3_7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d2b5876b3_6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bd2b5876b3_6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bd2b5876b3_6_8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27" name="Google Shape;227;gbd2b5876b3_6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d2b5876b3_6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bd2b5876b3_6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bd2b5876b3_6_53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38" name="Google Shape;238;gbd2b5876b3_6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d2b5876b3_6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bd2b5876b3_6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bd2b5876b3_6_14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48" name="Google Shape;248;gbd2b5876b3_6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d2b5876b3_7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bd2b5876b3_7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bd2b5876b3_7_6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58" name="Google Shape;258;gbd2b5876b3_7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d2b5876b3_7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bd2b5876b3_7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bd2b5876b3_7_8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68" name="Google Shape;268;gbd2b5876b3_7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d2b5876b3_6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bd2b5876b3_6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bd2b5876b3_6_34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75" name="Google Shape;275;gbd2b5876b3_6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d2b5876b3_6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bd2b5876b3_6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bd2b5876b3_6_19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84" name="Google Shape;284;gbd2b5876b3_6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d2b5876b3_6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bd2b5876b3_6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bd2b5876b3_6_11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94" name="Google Shape;294;gbd2b5876b3_6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2b5876b3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bd2b5876b3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d2b5876b3_2_8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138" name="Google Shape;138;gbd2b5876b3_2_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d2b5876b3_7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bd2b5876b3_7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bd2b5876b3_7_75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304" name="Google Shape;304;gbd2b5876b3_7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2b5876b3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bd2b5876b3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bd2b5876b3_2_90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147" name="Google Shape;147;gbd2b5876b3_2_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2b5876b3_7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bd2b5876b3_7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bd2b5876b3_7_22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156" name="Google Shape;156;gbd2b5876b3_7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2b5876b3_7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bd2b5876b3_7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bd2b5876b3_7_3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164" name="Google Shape;164;gbd2b5876b3_7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d2b5876b3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bd2b5876b3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d2b5876b3_2_98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171" name="Google Shape;171;gbd2b5876b3_2_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2b5876b3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bd2b5876b3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bd2b5876b3_8_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181" name="Google Shape;181;gbd2b5876b3_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2b5876b3_6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bd2b5876b3_6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bd2b5876b3_6_67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191" name="Google Shape;191;gbd2b5876b3_6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d2b5876b3_7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bd2b5876b3_7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bd2b5876b3_7_1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at USC on February 13th, 2021</a:t>
            </a:r>
            <a:endParaRPr/>
          </a:p>
        </p:txBody>
      </p:sp>
      <p:sp>
        <p:nvSpPr>
          <p:cNvPr id="200" name="Google Shape;200;gbd2b5876b3_7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95536" y="44109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95536" y="44109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06509" y="1307936"/>
            <a:ext cx="8229600" cy="2438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1143000" y="268678"/>
            <a:ext cx="6858000" cy="2363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251520" y="4019"/>
            <a:ext cx="2133600" cy="24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2385120" y="13613"/>
            <a:ext cx="2895600" cy="24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5580112" y="43962"/>
            <a:ext cx="2133600" cy="21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95536" y="44109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95536" y="44109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3301885" y="-1587441"/>
            <a:ext cx="243884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5536" y="44109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6509" y="1307936"/>
            <a:ext cx="8229600" cy="2438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51520" y="40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385120" y="1361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5580112" y="43962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57200" y="465516"/>
            <a:ext cx="8229600" cy="918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Movie Industry </a:t>
            </a:r>
            <a:r>
              <a:rPr lang="en" sz="4500"/>
              <a:t>Segmentation</a:t>
            </a:r>
            <a:r>
              <a:rPr lang="en" sz="4000"/>
              <a:t> Analysis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250" y="1847218"/>
            <a:ext cx="26574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6835950" y="2155900"/>
            <a:ext cx="1962300" cy="104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Enrique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Grace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Isaac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Carolina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57203" y="1355417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Revenue</a:t>
            </a:r>
            <a:r>
              <a:rPr lang="en" sz="2300"/>
              <a:t>-Related Analyses</a:t>
            </a:r>
            <a:endParaRPr sz="4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2766150" y="198650"/>
            <a:ext cx="36117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Genre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 vs.  Revenue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4082300" y="2185800"/>
            <a:ext cx="26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5481750" y="945150"/>
            <a:ext cx="3006300" cy="26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Action movies have significant impact on higher revenues, almost doubling the Comedy genre.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</a:rPr>
              <a:t>Panda weapons:</a:t>
            </a:r>
            <a:endParaRPr sz="1200">
              <a:solidFill>
                <a:srgbClr val="000000"/>
              </a:solidFill>
            </a:endParaRPr>
          </a:p>
          <a:p>
            <a:pPr indent="-298450" lvl="1" marL="74295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en" sz="1200">
                <a:solidFill>
                  <a:srgbClr val="000000"/>
                </a:solidFill>
              </a:rPr>
              <a:t>Group by method: </a:t>
            </a:r>
            <a:endParaRPr sz="1200">
              <a:solidFill>
                <a:srgbClr val="000000"/>
              </a:solidFill>
            </a:endParaRPr>
          </a:p>
          <a:p>
            <a:pPr indent="-190500" lvl="2" marL="11430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rgbClr val="000000"/>
                </a:solidFill>
              </a:rPr>
              <a:t>Grouped by genres and worldwide gross income</a:t>
            </a:r>
            <a:endParaRPr sz="1200">
              <a:solidFill>
                <a:srgbClr val="000000"/>
              </a:solidFill>
            </a:endParaRPr>
          </a:p>
          <a:p>
            <a:pPr indent="0" lvl="0" marL="11430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90500" lvl="2" marL="114300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500"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375" y="745424"/>
            <a:ext cx="4371700" cy="31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/>
          <p:nvPr/>
        </p:nvSpPr>
        <p:spPr>
          <a:xfrm>
            <a:off x="1357175" y="3760375"/>
            <a:ext cx="259200" cy="622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2766150" y="198650"/>
            <a:ext cx="36117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Directors vs.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Revenue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4082300" y="2185800"/>
            <a:ext cx="26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5481750" y="945150"/>
            <a:ext cx="3006300" cy="26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Steven Spielberg has his total movie revenues of over 10 billion dollars, almost double the second highest director, Anthony Russo.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</a:rPr>
              <a:t>Panda weapons:</a:t>
            </a:r>
            <a:endParaRPr sz="1200">
              <a:solidFill>
                <a:srgbClr val="000000"/>
              </a:solidFill>
            </a:endParaRPr>
          </a:p>
          <a:p>
            <a:pPr indent="-298450" lvl="1" marL="74295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en" sz="1200">
                <a:solidFill>
                  <a:srgbClr val="000000"/>
                </a:solidFill>
              </a:rPr>
              <a:t>Group by method: </a:t>
            </a:r>
            <a:endParaRPr sz="1200">
              <a:solidFill>
                <a:srgbClr val="000000"/>
              </a:solidFill>
            </a:endParaRPr>
          </a:p>
          <a:p>
            <a:pPr indent="-190500" lvl="2" marL="11430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rgbClr val="000000"/>
                </a:solidFill>
              </a:rPr>
              <a:t>Grouped by directors and worldwide gross income</a:t>
            </a:r>
            <a:endParaRPr sz="1200">
              <a:solidFill>
                <a:srgbClr val="000000"/>
              </a:solidFill>
            </a:endParaRPr>
          </a:p>
          <a:p>
            <a:pPr indent="-190500" lvl="2" marL="11430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rgbClr val="000000"/>
                </a:solidFill>
              </a:rPr>
              <a:t>Filtered the top 15 most-wealthy directors</a:t>
            </a:r>
            <a:endParaRPr sz="1200">
              <a:solidFill>
                <a:srgbClr val="000000"/>
              </a:solidFill>
            </a:endParaRPr>
          </a:p>
          <a:p>
            <a:pPr indent="-190500" lvl="2" marL="114300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500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25" y="821300"/>
            <a:ext cx="4267000" cy="29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/>
          <p:nvPr/>
        </p:nvSpPr>
        <p:spPr>
          <a:xfrm>
            <a:off x="363075" y="3336775"/>
            <a:ext cx="6483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/>
        </p:nvSpPr>
        <p:spPr>
          <a:xfrm>
            <a:off x="2766150" y="276450"/>
            <a:ext cx="36117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Movie ratings vs. Revenue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75" y="820025"/>
            <a:ext cx="5144300" cy="28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4082300" y="2185800"/>
            <a:ext cx="26292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50">
              <a:solidFill>
                <a:srgbClr val="408080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5729175" y="932900"/>
            <a:ext cx="3006300" cy="26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Similar to the ratings vs. award counts analysis, highest ratings do NOT necessarily result in highest revenues.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Possible reasons why: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1" lang="en" sz="1100">
                <a:solidFill>
                  <a:srgbClr val="000000"/>
                </a:solidFill>
              </a:rPr>
              <a:t>Action </a:t>
            </a:r>
            <a:r>
              <a:rPr lang="en" sz="1100">
                <a:solidFill>
                  <a:srgbClr val="000000"/>
                </a:solidFill>
              </a:rPr>
              <a:t>movies has significantly higher revenues  -&gt; do NOT usually have 8-10 ratings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</a:rPr>
              <a:t>Most of the award-winning movies are </a:t>
            </a:r>
            <a:r>
              <a:rPr b="1" lang="en" sz="1100">
                <a:solidFill>
                  <a:srgbClr val="000000"/>
                </a:solidFill>
              </a:rPr>
              <a:t>Drama </a:t>
            </a:r>
            <a:r>
              <a:rPr lang="en" sz="1100">
                <a:solidFill>
                  <a:srgbClr val="000000"/>
                </a:solidFill>
              </a:rPr>
              <a:t>movies -&gt; do likely to receive higher ratings but lower revenues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75" y="765750"/>
            <a:ext cx="4236176" cy="29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/>
        </p:nvSpPr>
        <p:spPr>
          <a:xfrm>
            <a:off x="4494400" y="705550"/>
            <a:ext cx="4113300" cy="25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4916300" y="765750"/>
            <a:ext cx="4019400" cy="300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 analyze if holiday time frames could result in higher revenue: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Targeted column: Date Published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Goal: Extract months from DD/MM/YYYY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Panda weapon: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Import packages (</a:t>
            </a: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pip install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Groupby month along with extract month (</a:t>
            </a: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dt.srrftime(‘%B’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Sort by month by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referencing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imported </a:t>
            </a: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months-weekdays package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Covert $ amounts in millions dollars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National holidays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seem to earn more revenue.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Summer breaks, however, do not have much impact on gaining more revenue.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2766150" y="276450"/>
            <a:ext cx="36117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Time Frame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 vs. Revenue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/>
        </p:nvSpPr>
        <p:spPr>
          <a:xfrm>
            <a:off x="4494400" y="705550"/>
            <a:ext cx="41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4776700" y="1289700"/>
            <a:ext cx="3831000" cy="18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81% of the audience are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male.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Possible conclusions to enhance previous analyses: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Male generally prefer 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action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movies -&gt; higher revenue on action movies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Action movies do NOT usually receive 8-10 scores -&gt; low revenues in 8-10 rating interval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2766150" y="229600"/>
            <a:ext cx="36117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Audiences Impacts on Revenue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75" y="939425"/>
            <a:ext cx="3611701" cy="280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3" y="1355417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Conclusion</a:t>
            </a:r>
            <a:r>
              <a:rPr lang="en" sz="2300"/>
              <a:t>s</a:t>
            </a:r>
            <a:endParaRPr sz="4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457203" y="163442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Award Winning Strategy </a:t>
            </a:r>
            <a:r>
              <a:rPr lang="en" sz="2500"/>
              <a:t>Conclusions</a:t>
            </a:r>
            <a:endParaRPr sz="4900"/>
          </a:p>
        </p:txBody>
      </p:sp>
      <p:sp>
        <p:nvSpPr>
          <p:cNvPr id="278" name="Google Shape;278;p41"/>
          <p:cNvSpPr txBox="1"/>
          <p:nvPr/>
        </p:nvSpPr>
        <p:spPr>
          <a:xfrm>
            <a:off x="1514050" y="1163650"/>
            <a:ext cx="6112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The most awarded favored movie genre is </a:t>
            </a:r>
            <a:r>
              <a:rPr b="1" lang="en" sz="1200">
                <a:solidFill>
                  <a:srgbClr val="24292E"/>
                </a:solidFill>
              </a:rPr>
              <a:t>Drama</a:t>
            </a:r>
            <a:r>
              <a:rPr lang="en" sz="1200">
                <a:solidFill>
                  <a:srgbClr val="24292E"/>
                </a:solidFill>
              </a:rPr>
              <a:t>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Certain </a:t>
            </a:r>
            <a:r>
              <a:rPr b="1" lang="en" sz="1200">
                <a:solidFill>
                  <a:srgbClr val="24292E"/>
                </a:solidFill>
              </a:rPr>
              <a:t>directors</a:t>
            </a:r>
            <a:r>
              <a:rPr lang="en" sz="1200">
                <a:solidFill>
                  <a:srgbClr val="24292E"/>
                </a:solidFill>
              </a:rPr>
              <a:t> </a:t>
            </a:r>
            <a:r>
              <a:rPr i="1" lang="en" sz="1200">
                <a:solidFill>
                  <a:srgbClr val="24292E"/>
                </a:solidFill>
              </a:rPr>
              <a:t>may</a:t>
            </a:r>
            <a:r>
              <a:rPr lang="en" sz="1200">
                <a:solidFill>
                  <a:srgbClr val="24292E"/>
                </a:solidFill>
              </a:rPr>
              <a:t> have huge impact on award winnings/nominations. Those directors are usually academy favored and have received significant recognitions on movie awards.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Movie </a:t>
            </a:r>
            <a:r>
              <a:rPr b="1" lang="en" sz="1200">
                <a:solidFill>
                  <a:srgbClr val="24292E"/>
                </a:solidFill>
              </a:rPr>
              <a:t>ratings </a:t>
            </a:r>
            <a:r>
              <a:rPr lang="en" sz="1200">
                <a:solidFill>
                  <a:srgbClr val="24292E"/>
                </a:solidFill>
              </a:rPr>
              <a:t>can be an impact to award winnings, but be mindful that we cannot “control” our ratings.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875" y="2838250"/>
            <a:ext cx="1977837" cy="17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57203" y="210292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Revenue </a:t>
            </a:r>
            <a:r>
              <a:rPr lang="en" sz="2500"/>
              <a:t>Conclusions</a:t>
            </a:r>
            <a:endParaRPr sz="4900"/>
          </a:p>
        </p:txBody>
      </p:sp>
      <p:sp>
        <p:nvSpPr>
          <p:cNvPr id="287" name="Google Shape;287;p42"/>
          <p:cNvSpPr txBox="1"/>
          <p:nvPr/>
        </p:nvSpPr>
        <p:spPr>
          <a:xfrm>
            <a:off x="736125" y="1556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1514050" y="1163650"/>
            <a:ext cx="61128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The most revenue driven movie genre is </a:t>
            </a:r>
            <a:r>
              <a:rPr b="1" lang="en" sz="1200">
                <a:solidFill>
                  <a:srgbClr val="24292E"/>
                </a:solidFill>
              </a:rPr>
              <a:t>Action movie</a:t>
            </a:r>
            <a:r>
              <a:rPr lang="en" sz="1200">
                <a:solidFill>
                  <a:srgbClr val="24292E"/>
                </a:solidFill>
              </a:rPr>
              <a:t>.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Certain </a:t>
            </a:r>
            <a:r>
              <a:rPr b="1" lang="en" sz="1200">
                <a:solidFill>
                  <a:srgbClr val="24292E"/>
                </a:solidFill>
              </a:rPr>
              <a:t>directors/actors/actresses</a:t>
            </a:r>
            <a:r>
              <a:rPr lang="en" sz="1200">
                <a:solidFill>
                  <a:srgbClr val="24292E"/>
                </a:solidFill>
              </a:rPr>
              <a:t> </a:t>
            </a:r>
            <a:r>
              <a:rPr i="1" lang="en" sz="1200">
                <a:solidFill>
                  <a:srgbClr val="24292E"/>
                </a:solidFill>
              </a:rPr>
              <a:t>may</a:t>
            </a:r>
            <a:r>
              <a:rPr lang="en" sz="1200">
                <a:solidFill>
                  <a:srgbClr val="24292E"/>
                </a:solidFill>
              </a:rPr>
              <a:t> be big revenue drivers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Movies released during </a:t>
            </a:r>
            <a:r>
              <a:rPr b="1" lang="en" sz="1200">
                <a:solidFill>
                  <a:srgbClr val="24292E"/>
                </a:solidFill>
              </a:rPr>
              <a:t>national holidays</a:t>
            </a:r>
            <a:r>
              <a:rPr lang="en" sz="1200">
                <a:solidFill>
                  <a:srgbClr val="24292E"/>
                </a:solidFill>
              </a:rPr>
              <a:t> can help boosting total revenue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</a:rPr>
              <a:t>Audience preferences</a:t>
            </a:r>
            <a:r>
              <a:rPr lang="en" sz="1200">
                <a:solidFill>
                  <a:srgbClr val="24292E"/>
                </a:solidFill>
              </a:rPr>
              <a:t> can directly or indirectly impact the revenue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200" y="24134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546228" y="124017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Limitations &amp; Improvement</a:t>
            </a:r>
            <a:endParaRPr sz="4700"/>
          </a:p>
        </p:txBody>
      </p:sp>
      <p:sp>
        <p:nvSpPr>
          <p:cNvPr id="297" name="Google Shape;297;p43"/>
          <p:cNvSpPr txBox="1"/>
          <p:nvPr/>
        </p:nvSpPr>
        <p:spPr>
          <a:xfrm>
            <a:off x="457200" y="971550"/>
            <a:ext cx="523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Directors/actors are impacting both ratings and revenue, but it’s expensive to hire top directors/actors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" sz="1200">
                <a:solidFill>
                  <a:srgbClr val="24292E"/>
                </a:solidFill>
              </a:rPr>
              <a:t>Profitability</a:t>
            </a:r>
            <a:r>
              <a:rPr lang="en" sz="1200">
                <a:solidFill>
                  <a:srgbClr val="24292E"/>
                </a:solidFill>
              </a:rPr>
              <a:t> analysis could be made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Popular months may be too competitive, individual movies may end up to have lower revenue </a:t>
            </a:r>
            <a:r>
              <a:rPr lang="en" sz="1200">
                <a:solidFill>
                  <a:srgbClr val="24292E"/>
                </a:solidFill>
              </a:rPr>
              <a:t> 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" sz="1200">
                <a:solidFill>
                  <a:srgbClr val="24292E"/>
                </a:solidFill>
              </a:rPr>
              <a:t>Calculate the number of movies released in each months, then find the average revenue per movie by month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Monitor changes in audience preference that can directly/indirectly impacts revenue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" sz="1200">
                <a:solidFill>
                  <a:srgbClr val="24292E"/>
                </a:solidFill>
              </a:rPr>
              <a:t>Constant trend change in audience groups. Keep an ongoing analysis.</a:t>
            </a:r>
            <a:endParaRPr sz="1200">
              <a:solidFill>
                <a:srgbClr val="24292E"/>
              </a:solidFill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325" y="9715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0250" y="2828275"/>
            <a:ext cx="1793647" cy="17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11" y="22119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Basic Exploratory Data Analysis using Pandas</a:t>
            </a:r>
            <a:endParaRPr/>
          </a:p>
        </p:txBody>
      </p:sp>
      <p:pic>
        <p:nvPicPr>
          <p:cNvPr descr="A picture containing text, compass, device&#10;&#10;Description automatically generated" id="141" name="Google Shape;141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850" y="1131100"/>
            <a:ext cx="3585300" cy="20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361225" y="1131100"/>
            <a:ext cx="4258800" cy="26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Reading the data: Our data is stored in Comma Separated Value (CSV):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IMDB Movies, IMDB Ratings, Oscar Awards</a:t>
            </a:r>
            <a:endParaRPr sz="10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Familiarizing with the data:</a:t>
            </a:r>
            <a:endParaRPr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Pull first records by using  .head()</a:t>
            </a:r>
            <a:endParaRPr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Count blanks and non-blanks </a:t>
            </a:r>
            <a:endParaRPr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Identify columns relevant to our analysis: Title ID, Revenue, Date Published, Genre, Country, Director,</a:t>
            </a:r>
            <a:endParaRPr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Identify Index column to merge data frames: “imdb_title_id”</a:t>
            </a:r>
            <a:endParaRPr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Analyze Data types in Cols: Some datatype are mixed</a:t>
            </a:r>
            <a:endParaRPr sz="1200"/>
          </a:p>
          <a:p>
            <a:pPr indent="-2857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Identify scope: Movies from 1970 to 2020</a:t>
            </a:r>
            <a:endParaRPr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/>
              <a:t>	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457203" y="1355417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 &amp; A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9259" y="199629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Before using your Pandas martial arts:  Clean up your data: “Wax on, Wax off”</a:t>
            </a:r>
            <a:endParaRPr/>
          </a:p>
        </p:txBody>
      </p:sp>
      <p:pic>
        <p:nvPicPr>
          <p:cNvPr descr="A picture containing outdoor, person, person&#10;&#10;Description automatically generated" id="150" name="Google Shape;150;p2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20" y="999750"/>
            <a:ext cx="3960300" cy="24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>
            <p:ph idx="2" type="body"/>
          </p:nvPr>
        </p:nvSpPr>
        <p:spPr>
          <a:xfrm>
            <a:off x="4392875" y="999750"/>
            <a:ext cx="4258800" cy="27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Delete irrelevant columns for having too many missing values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Movies_df.drop</a:t>
            </a:r>
            <a:endParaRPr sz="10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Fix columns with inconsistent data types: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Coln Genre:  row 1: “Comedy”,  row 2: “Comedy, Drama”</a:t>
            </a:r>
            <a:endParaRPr sz="600"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Coln Countries: row 1: “USA”,  row 2: “USA, France”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Coln Worldwide Gross Income: Datatype is Object. </a:t>
            </a:r>
            <a:endParaRPr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/>
              <a:t>           row 1 “$ 47121859, row 2 “INR 220054”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Coln Year: row 1 is “1980”, row 80,200  is “Movie Year is 2020”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Panda weapons: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Split text: movies_df_removed_index_1970["genre"].str.split(",", n=1, expand = True)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def clean_currency(currency: str) -&gt; float</a:t>
            </a:r>
            <a:endParaRPr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/>
              <a:t>	if currency[0].isnumeric() try float_value = float(currency)</a:t>
            </a:r>
            <a:endParaRPr/>
          </a:p>
          <a:p>
            <a:pPr indent="-190500" lvl="2" marL="114300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Coln Year: row 1 is 1980, row 80,454  is “Movie Year is 2020</a:t>
            </a:r>
            <a:endParaRPr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/>
              <a:t>							</a:t>
            </a:r>
            <a:endParaRPr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/>
              <a:t>	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57203" y="138517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GOALS</a:t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580154" y="980250"/>
            <a:ext cx="8106600" cy="234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Two-Part Analysis:</a:t>
            </a:r>
            <a:endParaRPr b="1" sz="1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Award-Winning Strategy</a:t>
            </a:r>
            <a:r>
              <a:rPr lang="en" sz="1400"/>
              <a:t>: </a:t>
            </a:r>
            <a:endParaRPr/>
          </a:p>
          <a:p>
            <a:pPr indent="-2984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Do higher-rated movies necessarily result in higher award counts?</a:t>
            </a:r>
            <a:endParaRPr sz="3000"/>
          </a:p>
          <a:p>
            <a:pPr indent="-2984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What are other variables that can impact the award counts?</a:t>
            </a:r>
            <a:endParaRPr i="1" sz="1200"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Revenue Generation Strategy:</a:t>
            </a:r>
            <a:endParaRPr/>
          </a:p>
          <a:p>
            <a:pPr indent="-2984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How to get higher revenue on movies? What are the variables impacting revenues?</a:t>
            </a:r>
            <a:endParaRPr sz="3000"/>
          </a:p>
          <a:p>
            <a:pPr indent="-2984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Do higher-rated movies also result in higher revenues?</a:t>
            </a:r>
            <a:endParaRPr i="1" sz="1200"/>
          </a:p>
          <a:p>
            <a:pPr indent="-2984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</a:pPr>
            <a:r>
              <a:rPr lang="en" sz="1200"/>
              <a:t>Does the audience have an impact on revenues?</a:t>
            </a:r>
            <a:endParaRPr i="1" sz="12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190500" lvl="2" marL="114300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Coln Year: row 1 is 1980, row 80,454  is “Movie Year is 2020</a:t>
            </a:r>
            <a:endParaRPr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/>
              <a:t>							</a:t>
            </a:r>
            <a:endParaRPr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/>
              <a:t>	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57203" y="1355417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Award-Related Analyses</a:t>
            </a:r>
            <a:endParaRPr sz="4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57203" y="138517"/>
            <a:ext cx="8229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Getting ready for the Award-Related</a:t>
            </a:r>
            <a:r>
              <a:rPr lang="en" sz="2000"/>
              <a:t> Analysis</a:t>
            </a:r>
            <a:endParaRPr/>
          </a:p>
        </p:txBody>
      </p:sp>
      <p:sp>
        <p:nvSpPr>
          <p:cNvPr id="174" name="Google Shape;174;p30"/>
          <p:cNvSpPr txBox="1"/>
          <p:nvPr>
            <p:ph idx="2" type="body"/>
          </p:nvPr>
        </p:nvSpPr>
        <p:spPr>
          <a:xfrm>
            <a:off x="4068000" y="980250"/>
            <a:ext cx="4618800" cy="272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Data Merge Magic: 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Movies and ratings are merged by IMDB ID.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Merge with Oscar df,  </a:t>
            </a:r>
            <a:r>
              <a:rPr lang="en" sz="1000" u="sng"/>
              <a:t>Problem</a:t>
            </a:r>
            <a:r>
              <a:rPr lang="en" sz="1000"/>
              <a:t>: No IMDB ID in Oscar Awards data frame.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 u="sng"/>
              <a:t>Solution:</a:t>
            </a:r>
            <a:r>
              <a:rPr lang="en" sz="1000"/>
              <a:t> Trim data on “movie titles” by looping through the rows and format each one. Reformat the movie title names show only letters and numbers. </a:t>
            </a:r>
            <a:r>
              <a:rPr i="1" lang="en" sz="1000"/>
              <a:t>Example:  From The Great White Hope to TheGreatWhiteHope</a:t>
            </a:r>
            <a:endParaRPr sz="14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Reduce your data and make it relevant: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Create the bins in which Movie Ratings Data will be held. Create List. ratings_group_name = ['&lt;2', '2-4', '4-6', '6-8', '8-10’]</a:t>
            </a:r>
            <a:endParaRPr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Create rating groups using the dataset with non-duplicate players. ratings_groups = </a:t>
            </a:r>
            <a:r>
              <a:rPr i="1" lang="en" sz="1000"/>
              <a:t>pd.cut</a:t>
            </a:r>
            <a:endParaRPr i="1" sz="1000"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Create data frame to show whether movies with higher ratings tend to receive more awards. Panda function: .</a:t>
            </a:r>
            <a:r>
              <a:rPr i="1" lang="en" sz="1000"/>
              <a:t>groupby</a:t>
            </a:r>
            <a:endParaRPr i="1"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190500" lvl="2" marL="114300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–"/>
            </a:pPr>
            <a:r>
              <a:rPr lang="en" sz="1000"/>
              <a:t>Coln Year: row 1 is 1980, row 80,454  is “Movie Year is 2020</a:t>
            </a:r>
            <a:endParaRPr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/>
              <a:t>							</a:t>
            </a:r>
            <a:endParaRPr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/>
              <a:t>	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</p:txBody>
      </p:sp>
      <p:pic>
        <p:nvPicPr>
          <p:cNvPr id="175" name="Google Shape;175;p3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297" y="2298747"/>
            <a:ext cx="2538922" cy="1404156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2386" y="897565"/>
            <a:ext cx="2518992" cy="1242138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75" y="971425"/>
            <a:ext cx="2214075" cy="25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2766150" y="355825"/>
            <a:ext cx="3611700" cy="61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Genre/Director/Actors vs. Award Winnings/Nominations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2631300" y="1476750"/>
            <a:ext cx="38814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The Oscar Awards data for our analyses and hereby suggest the following: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</a:rPr>
              <a:t>The most awarded favored movie genre is Drama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</a:rPr>
              <a:t>Panda weapons:</a:t>
            </a:r>
            <a:endParaRPr sz="1200">
              <a:solidFill>
                <a:srgbClr val="000000"/>
              </a:solidFill>
            </a:endParaRPr>
          </a:p>
          <a:p>
            <a:pPr indent="-298450" lvl="1" marL="74295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en" sz="1200">
                <a:solidFill>
                  <a:srgbClr val="000000"/>
                </a:solidFill>
              </a:rPr>
              <a:t>Group by method: </a:t>
            </a:r>
            <a:endParaRPr sz="1200">
              <a:solidFill>
                <a:srgbClr val="000000"/>
              </a:solidFill>
            </a:endParaRPr>
          </a:p>
          <a:p>
            <a:pPr indent="-190500" lvl="2" marL="11430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rgbClr val="000000"/>
                </a:solidFill>
              </a:rPr>
              <a:t>Grouped by genre &amp; directors</a:t>
            </a:r>
            <a:endParaRPr sz="1200">
              <a:solidFill>
                <a:srgbClr val="000000"/>
              </a:solidFill>
            </a:endParaRPr>
          </a:p>
          <a:p>
            <a:pPr indent="-190500" lvl="2" marL="11430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rgbClr val="000000"/>
                </a:solidFill>
              </a:rPr>
              <a:t>Then sorted awards in descending order</a:t>
            </a:r>
            <a:endParaRPr sz="1200"/>
          </a:p>
          <a:p>
            <a:pPr indent="-190500" lvl="2" marL="114300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500"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250" y="1033963"/>
            <a:ext cx="2361425" cy="24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2766150" y="276450"/>
            <a:ext cx="36117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Movie ratings vs. Awards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00" y="821975"/>
            <a:ext cx="4368501" cy="29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5163175" y="978350"/>
            <a:ext cx="3546000" cy="26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How does ratings impact award winnings?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</a:rPr>
              <a:t>Highest ratings do NOT necessarily result in highest award counts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/>
              <a:t>Several hypothesis of why that happened: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eriod"/>
            </a:pPr>
            <a:r>
              <a:rPr lang="en" sz="1000"/>
              <a:t>A lot of Oscar winnings/nominations (i.e., Art Direction, Costume Design, Make-up &amp; Styling, etc.) are given to non-high-rating movies (aka, falls into the range of 6-8).</a:t>
            </a: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eriod"/>
            </a:pPr>
            <a:r>
              <a:rPr lang="en" sz="1000"/>
              <a:t>Is the number of USA movies a reason of this situation?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2766150" y="276450"/>
            <a:ext cx="36117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Movie ratings vs. USA movies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5163175" y="978350"/>
            <a:ext cx="3546000" cy="26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What are the differences &amp; similarities between this and the last graph?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</a:rPr>
              <a:t>USA movies % has the highest numbers in lower rating intervals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/>
              <a:t>Higher ratings have lower numbers of USA movies.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/>
              <a:t>Hence, possible conclusions:</a:t>
            </a:r>
            <a:endParaRPr sz="1200"/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AutoNum type="alphaLcPeriod"/>
            </a:pPr>
            <a:r>
              <a:rPr lang="en" sz="900"/>
              <a:t>Oscar does prefer higher-rated movies, that's why most of the winning/nominated movies are in the 6-8 &amp; 8-10 ranges.</a:t>
            </a:r>
            <a:endParaRPr sz="900"/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AutoNum type="alphaLcPeriod"/>
            </a:pPr>
            <a:r>
              <a:rPr lang="en" sz="900"/>
              <a:t>The reason why 8-10 range movies does not have highest award counts is because the population of USA movies in 8-10 rating range is too small.</a:t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500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9050"/>
            <a:ext cx="4858376" cy="3065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