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2" r:id="rId4"/>
    <p:sldId id="263" r:id="rId5"/>
    <p:sldId id="265" r:id="rId6"/>
    <p:sldId id="264" r:id="rId7"/>
    <p:sldId id="266" r:id="rId8"/>
    <p:sldId id="267" r:id="rId9"/>
    <p:sldId id="268" r:id="rId10"/>
    <p:sldId id="269" r:id="rId11"/>
    <p:sldId id="270" r:id="rId12"/>
    <p:sldId id="272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30A39B"/>
    <a:srgbClr val="7AA7D4"/>
    <a:srgbClr val="79C9C1"/>
    <a:srgbClr val="ECF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C76A2-87C6-4938-A258-A652B616B203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C0551-8AC4-46A7-A197-5C0FE69C1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959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55948-6A26-416B-BE02-CEB886BB3715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83003-DF60-430F-9464-77D726DF8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7982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DA8C-78E9-4F9E-89DD-8BDB1A6C12B0}" type="datetime1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E9E-853E-4376-A910-3D9AC84F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77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D8CC-80C7-4D51-97A4-965230128118}" type="datetime1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E9E-853E-4376-A910-3D9AC84F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4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A683-7DD8-4F75-83E7-97A58D999680}" type="datetime1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E9E-853E-4376-A910-3D9AC84F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3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2391-4604-493A-97BD-EC3B21948FB8}" type="datetime1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E9E-853E-4376-A910-3D9AC84F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4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77F5-25A1-42B2-991D-AF9B216A1B8F}" type="datetime1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E9E-853E-4376-A910-3D9AC84F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7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66B6-92CC-4DDF-8DD1-1CF56B70E8D8}" type="datetime1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E9E-853E-4376-A910-3D9AC84F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5F05-1C5E-4F32-AA45-59739D7399A5}" type="datetime1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E9E-853E-4376-A910-3D9AC84F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18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6EF-BB22-4628-9F2C-D93BE7DEA6A6}" type="datetime1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E9E-853E-4376-A910-3D9AC84F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9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EBA0-4779-4DBE-B0CB-524D66B98BDD}" type="datetime1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E9E-853E-4376-A910-3D9AC84F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0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E435-FE49-4155-B1C2-73E58056930A}" type="datetime1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E9E-853E-4376-A910-3D9AC84F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4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EA32-71EF-4696-A793-BB3B5B033907}" type="datetime1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E9E-853E-4376-A910-3D9AC84F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8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E0314-4FB8-4EAA-9F72-0C80B109BC0C}" type="datetime1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61E9E-853E-4376-A910-3D9AC84F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7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0" y="0"/>
            <a:ext cx="9144000" cy="5126550"/>
            <a:chOff x="0" y="0"/>
            <a:chExt cx="9144000" cy="5126550"/>
          </a:xfrm>
        </p:grpSpPr>
        <p:sp>
          <p:nvSpPr>
            <p:cNvPr id="7" name="직사각형 6"/>
            <p:cNvSpPr/>
            <p:nvPr/>
          </p:nvSpPr>
          <p:spPr>
            <a:xfrm>
              <a:off x="0" y="2060848"/>
              <a:ext cx="9144000" cy="3065702"/>
            </a:xfrm>
            <a:prstGeom prst="rect">
              <a:avLst/>
            </a:prstGeom>
            <a:solidFill>
              <a:srgbClr val="79C9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872716"/>
              <a:ext cx="9144000" cy="3132348"/>
            </a:xfrm>
            <a:prstGeom prst="rect">
              <a:avLst/>
            </a:prstGeom>
            <a:solidFill>
              <a:srgbClr val="7AA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0" y="0"/>
              <a:ext cx="9144000" cy="2373901"/>
            </a:xfrm>
            <a:prstGeom prst="rect">
              <a:avLst/>
            </a:prstGeom>
            <a:solidFill>
              <a:srgbClr val="30A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평행 사변형 8"/>
          <p:cNvSpPr/>
          <p:nvPr/>
        </p:nvSpPr>
        <p:spPr>
          <a:xfrm>
            <a:off x="-360548" y="1186950"/>
            <a:ext cx="8496944" cy="2274164"/>
          </a:xfrm>
          <a:prstGeom prst="parallelogram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2672" y="2000866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ECF1EB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뉴스 텍스트 </a:t>
            </a:r>
            <a:r>
              <a:rPr lang="ko-KR" altLang="en-US" sz="3600" dirty="0" err="1" smtClean="0">
                <a:solidFill>
                  <a:srgbClr val="ECF1EB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마이닝</a:t>
            </a:r>
            <a:r>
              <a:rPr lang="ko-KR" altLang="en-US" sz="3600" dirty="0" smtClean="0">
                <a:solidFill>
                  <a:srgbClr val="ECF1EB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3600" dirty="0">
              <a:solidFill>
                <a:srgbClr val="ECF1EB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1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E9E-853E-4376-A910-3D9AC84F5CF7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46527" y="260648"/>
            <a:ext cx="3528392" cy="573512"/>
            <a:chOff x="251520" y="465639"/>
            <a:chExt cx="3528392" cy="573512"/>
          </a:xfrm>
        </p:grpSpPr>
        <p:sp>
          <p:nvSpPr>
            <p:cNvPr id="7" name="육각형 6"/>
            <p:cNvSpPr/>
            <p:nvPr/>
          </p:nvSpPr>
          <p:spPr>
            <a:xfrm>
              <a:off x="683568" y="465640"/>
              <a:ext cx="3096344" cy="573511"/>
            </a:xfrm>
            <a:prstGeom prst="hexagon">
              <a:avLst/>
            </a:prstGeom>
            <a:solidFill>
              <a:srgbClr val="79C9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육각형 7"/>
            <p:cNvSpPr/>
            <p:nvPr/>
          </p:nvSpPr>
          <p:spPr>
            <a:xfrm>
              <a:off x="467544" y="465639"/>
              <a:ext cx="3096344" cy="573511"/>
            </a:xfrm>
            <a:prstGeom prst="hexagon">
              <a:avLst/>
            </a:prstGeom>
            <a:solidFill>
              <a:srgbClr val="7AA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육각형 8"/>
            <p:cNvSpPr/>
            <p:nvPr/>
          </p:nvSpPr>
          <p:spPr>
            <a:xfrm>
              <a:off x="251520" y="465640"/>
              <a:ext cx="3096344" cy="573511"/>
            </a:xfrm>
            <a:prstGeom prst="hexagon">
              <a:avLst/>
            </a:prstGeom>
            <a:solidFill>
              <a:srgbClr val="30A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777621" y="362737"/>
            <a:ext cx="183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lt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테이블 </a:t>
            </a:r>
            <a:r>
              <a:rPr lang="ko-KR" altLang="en-US" b="1" dirty="0" err="1" smtClean="0">
                <a:solidFill>
                  <a:schemeClr val="lt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결측</a:t>
            </a:r>
            <a:r>
              <a:rPr lang="ko-KR" altLang="en-US" b="1" dirty="0" smtClean="0">
                <a:solidFill>
                  <a:schemeClr val="lt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처리 </a:t>
            </a:r>
            <a:endParaRPr lang="ko-KR" altLang="en-US" b="1" dirty="0">
              <a:solidFill>
                <a:schemeClr val="lt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052736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주가데이터 없는 경우 전날 주가로 날짜를 바꿔 해당날짜 이후로 주가를 예측할 수 있도록 함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51" y="1790700"/>
            <a:ext cx="82486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578575" y="2852936"/>
            <a:ext cx="753065" cy="2880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50" y="3933056"/>
            <a:ext cx="831390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타원 12"/>
          <p:cNvSpPr/>
          <p:nvPr/>
        </p:nvSpPr>
        <p:spPr>
          <a:xfrm>
            <a:off x="578574" y="5085184"/>
            <a:ext cx="753065" cy="2880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2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E9E-853E-4376-A910-3D9AC84F5CF7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46527" y="260648"/>
            <a:ext cx="3528392" cy="573512"/>
            <a:chOff x="251520" y="465639"/>
            <a:chExt cx="3528392" cy="573512"/>
          </a:xfrm>
        </p:grpSpPr>
        <p:sp>
          <p:nvSpPr>
            <p:cNvPr id="7" name="육각형 6"/>
            <p:cNvSpPr/>
            <p:nvPr/>
          </p:nvSpPr>
          <p:spPr>
            <a:xfrm>
              <a:off x="683568" y="465640"/>
              <a:ext cx="3096344" cy="573511"/>
            </a:xfrm>
            <a:prstGeom prst="hexagon">
              <a:avLst/>
            </a:prstGeom>
            <a:solidFill>
              <a:srgbClr val="79C9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육각형 7"/>
            <p:cNvSpPr/>
            <p:nvPr/>
          </p:nvSpPr>
          <p:spPr>
            <a:xfrm>
              <a:off x="467544" y="465639"/>
              <a:ext cx="3096344" cy="573511"/>
            </a:xfrm>
            <a:prstGeom prst="hexagon">
              <a:avLst/>
            </a:prstGeom>
            <a:solidFill>
              <a:srgbClr val="7AA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육각형 8"/>
            <p:cNvSpPr/>
            <p:nvPr/>
          </p:nvSpPr>
          <p:spPr>
            <a:xfrm>
              <a:off x="251520" y="465640"/>
              <a:ext cx="3096344" cy="573511"/>
            </a:xfrm>
            <a:prstGeom prst="hexagon">
              <a:avLst/>
            </a:prstGeom>
            <a:solidFill>
              <a:srgbClr val="30A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051734" y="362737"/>
            <a:ext cx="128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lt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뉴스 </a:t>
            </a:r>
            <a:r>
              <a:rPr lang="ko-KR" altLang="en-US" b="1" dirty="0" err="1" smtClean="0">
                <a:solidFill>
                  <a:schemeClr val="lt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크롤링</a:t>
            </a:r>
            <a:endParaRPr lang="ko-KR" altLang="en-US" b="1" dirty="0">
              <a:solidFill>
                <a:schemeClr val="lt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05273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isnews</a:t>
            </a:r>
            <a:r>
              <a:rPr lang="ko-KR" altLang="en-US" dirty="0" smtClean="0"/>
              <a:t>변수생성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해당날짜에 뉴스가 있으면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없으면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으로 표시 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05113"/>
            <a:ext cx="5501406" cy="326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31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E9E-853E-4376-A910-3D9AC84F5CF7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46527" y="260648"/>
            <a:ext cx="3528392" cy="573512"/>
            <a:chOff x="251520" y="465639"/>
            <a:chExt cx="3528392" cy="573512"/>
          </a:xfrm>
        </p:grpSpPr>
        <p:sp>
          <p:nvSpPr>
            <p:cNvPr id="7" name="육각형 6"/>
            <p:cNvSpPr/>
            <p:nvPr/>
          </p:nvSpPr>
          <p:spPr>
            <a:xfrm>
              <a:off x="683568" y="465640"/>
              <a:ext cx="3096344" cy="573511"/>
            </a:xfrm>
            <a:prstGeom prst="hexagon">
              <a:avLst/>
            </a:prstGeom>
            <a:solidFill>
              <a:srgbClr val="79C9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육각형 7"/>
            <p:cNvSpPr/>
            <p:nvPr/>
          </p:nvSpPr>
          <p:spPr>
            <a:xfrm>
              <a:off x="467544" y="465639"/>
              <a:ext cx="3096344" cy="573511"/>
            </a:xfrm>
            <a:prstGeom prst="hexagon">
              <a:avLst/>
            </a:prstGeom>
            <a:solidFill>
              <a:srgbClr val="7AA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육각형 8"/>
            <p:cNvSpPr/>
            <p:nvPr/>
          </p:nvSpPr>
          <p:spPr>
            <a:xfrm>
              <a:off x="251520" y="465640"/>
              <a:ext cx="3096344" cy="573511"/>
            </a:xfrm>
            <a:prstGeom prst="hexagon">
              <a:avLst/>
            </a:prstGeom>
            <a:solidFill>
              <a:srgbClr val="30A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786857" y="362738"/>
            <a:ext cx="224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lt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뉴스기사 </a:t>
            </a:r>
            <a:r>
              <a:rPr lang="ko-KR" altLang="en-US" b="1" dirty="0" err="1" smtClean="0">
                <a:solidFill>
                  <a:schemeClr val="lt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긍부정</a:t>
            </a:r>
            <a:r>
              <a:rPr lang="ko-KR" altLang="en-US" b="1" dirty="0" smtClean="0">
                <a:solidFill>
                  <a:schemeClr val="lt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판단 </a:t>
            </a:r>
            <a:endParaRPr lang="ko-KR" altLang="en-US" b="1" dirty="0">
              <a:solidFill>
                <a:schemeClr val="lt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8575" y="1196752"/>
            <a:ext cx="478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smtClean="0"/>
              <a:t>한글 </a:t>
            </a:r>
            <a:r>
              <a:rPr lang="ko-KR" altLang="en-US" dirty="0" err="1" smtClean="0"/>
              <a:t>긍부정</a:t>
            </a:r>
            <a:r>
              <a:rPr lang="ko-KR" altLang="en-US" dirty="0" smtClean="0"/>
              <a:t> 사전 출처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62551" y="1772815"/>
            <a:ext cx="7377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-https</a:t>
            </a:r>
            <a:r>
              <a:rPr lang="en-US" altLang="ko-KR" dirty="0"/>
              <a:t>://</a:t>
            </a:r>
            <a:r>
              <a:rPr lang="en-US" altLang="ko-KR" dirty="0" smtClean="0"/>
              <a:t>github.com/The-ECG/BigData1_1.3.3_Text-Mining/blob/master/dictionary.zip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747" y="3308601"/>
            <a:ext cx="5238263" cy="283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7723" y="2571957"/>
            <a:ext cx="9250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에서 만들어진 </a:t>
            </a:r>
            <a:r>
              <a:rPr lang="en-US" altLang="ko-KR" dirty="0" smtClean="0"/>
              <a:t>Text-Mining</a:t>
            </a:r>
            <a:r>
              <a:rPr lang="ko-KR" altLang="en-US" dirty="0" smtClean="0"/>
              <a:t>에 필요한 </a:t>
            </a:r>
            <a:r>
              <a:rPr lang="ko-KR" altLang="en-US" dirty="0" err="1" smtClean="0"/>
              <a:t>긍</a:t>
            </a:r>
            <a:r>
              <a:rPr lang="ko-KR" altLang="en-US" dirty="0" smtClean="0"/>
              <a:t> 부정사전을 </a:t>
            </a:r>
            <a:r>
              <a:rPr lang="en-US" altLang="ko-KR" dirty="0" smtClean="0"/>
              <a:t>google translation</a:t>
            </a:r>
            <a:r>
              <a:rPr lang="ko-KR" altLang="en-US" dirty="0" smtClean="0"/>
              <a:t>한 자료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22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E9E-853E-4376-A910-3D9AC84F5CF7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46527" y="260648"/>
            <a:ext cx="3528392" cy="573512"/>
            <a:chOff x="251520" y="465639"/>
            <a:chExt cx="3528392" cy="573512"/>
          </a:xfrm>
        </p:grpSpPr>
        <p:sp>
          <p:nvSpPr>
            <p:cNvPr id="7" name="육각형 6"/>
            <p:cNvSpPr/>
            <p:nvPr/>
          </p:nvSpPr>
          <p:spPr>
            <a:xfrm>
              <a:off x="683568" y="465640"/>
              <a:ext cx="3096344" cy="573511"/>
            </a:xfrm>
            <a:prstGeom prst="hexagon">
              <a:avLst/>
            </a:prstGeom>
            <a:solidFill>
              <a:srgbClr val="79C9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육각형 7"/>
            <p:cNvSpPr/>
            <p:nvPr/>
          </p:nvSpPr>
          <p:spPr>
            <a:xfrm>
              <a:off x="467544" y="465639"/>
              <a:ext cx="3096344" cy="573511"/>
            </a:xfrm>
            <a:prstGeom prst="hexagon">
              <a:avLst/>
            </a:prstGeom>
            <a:solidFill>
              <a:srgbClr val="7AA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육각형 8"/>
            <p:cNvSpPr/>
            <p:nvPr/>
          </p:nvSpPr>
          <p:spPr>
            <a:xfrm>
              <a:off x="251520" y="465640"/>
              <a:ext cx="3096344" cy="573511"/>
            </a:xfrm>
            <a:prstGeom prst="hexagon">
              <a:avLst/>
            </a:prstGeom>
            <a:solidFill>
              <a:srgbClr val="30A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786857" y="362738"/>
            <a:ext cx="224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lt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뉴스기사 </a:t>
            </a:r>
            <a:r>
              <a:rPr lang="ko-KR" altLang="en-US" b="1" dirty="0" err="1" smtClean="0">
                <a:solidFill>
                  <a:schemeClr val="lt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긍부정</a:t>
            </a:r>
            <a:r>
              <a:rPr lang="ko-KR" altLang="en-US" b="1" dirty="0" smtClean="0">
                <a:solidFill>
                  <a:schemeClr val="lt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판단 </a:t>
            </a:r>
            <a:endParaRPr lang="ko-KR" altLang="en-US" b="1" dirty="0">
              <a:solidFill>
                <a:schemeClr val="lt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754" y="1015568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isnew</a:t>
            </a:r>
            <a:r>
              <a:rPr lang="en-US" altLang="ko-KR" dirty="0" smtClean="0"/>
              <a:t>==1 </a:t>
            </a:r>
            <a:r>
              <a:rPr lang="ko-KR" altLang="en-US" dirty="0" err="1" smtClean="0"/>
              <a:t>인것만</a:t>
            </a:r>
            <a:r>
              <a:rPr lang="ko-KR" altLang="en-US" dirty="0" smtClean="0"/>
              <a:t> 가져와서 </a:t>
            </a:r>
            <a:r>
              <a:rPr lang="ko-KR" altLang="en-US" dirty="0" err="1" smtClean="0"/>
              <a:t>긍부정</a:t>
            </a:r>
            <a:r>
              <a:rPr lang="ko-KR" altLang="en-US" dirty="0" smtClean="0"/>
              <a:t> 사전과 비교 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에서 가져온 </a:t>
            </a:r>
            <a:r>
              <a:rPr lang="ko-KR" altLang="en-US" dirty="0" err="1" smtClean="0"/>
              <a:t>긍부정</a:t>
            </a:r>
            <a:r>
              <a:rPr lang="ko-KR" altLang="en-US" dirty="0" smtClean="0"/>
              <a:t> 사전을 이용하여 뉴스 </a:t>
            </a:r>
            <a:r>
              <a:rPr lang="en-US" altLang="ko-KR" dirty="0" smtClean="0"/>
              <a:t>article</a:t>
            </a:r>
            <a:r>
              <a:rPr lang="ko-KR" altLang="en-US" dirty="0" smtClean="0"/>
              <a:t>에 </a:t>
            </a:r>
            <a:r>
              <a:rPr lang="ko-KR" altLang="en-US" dirty="0"/>
              <a:t> </a:t>
            </a:r>
            <a:r>
              <a:rPr lang="ko-KR" altLang="en-US" dirty="0" smtClean="0"/>
              <a:t>나타난 긍정단어와 부정단어의 개수 </a:t>
            </a:r>
            <a:r>
              <a:rPr lang="en-US" altLang="ko-KR" dirty="0" smtClean="0"/>
              <a:t>sum 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긍정단어가 많으면 </a:t>
            </a:r>
            <a:r>
              <a:rPr lang="en-US" altLang="ko-KR" dirty="0" smtClean="0"/>
              <a:t>positive article, </a:t>
            </a:r>
            <a:r>
              <a:rPr lang="ko-KR" altLang="en-US" dirty="0" smtClean="0"/>
              <a:t>부정단어가 많으면 </a:t>
            </a:r>
            <a:r>
              <a:rPr lang="en-US" altLang="ko-KR" dirty="0" smtClean="0"/>
              <a:t>negative article </a:t>
            </a:r>
            <a:r>
              <a:rPr lang="ko-KR" altLang="en-US" dirty="0" smtClean="0"/>
              <a:t>로 판단 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주식데이터의 </a:t>
            </a:r>
            <a:r>
              <a:rPr lang="en-US" altLang="ko-KR" dirty="0" smtClean="0"/>
              <a:t>up, down </a:t>
            </a:r>
            <a:r>
              <a:rPr lang="ko-KR" altLang="en-US" dirty="0" smtClean="0"/>
              <a:t>과 뉴스데이터의 </a:t>
            </a:r>
            <a:r>
              <a:rPr lang="en-US" altLang="ko-KR" dirty="0" smtClean="0"/>
              <a:t>positive, negative </a:t>
            </a:r>
            <a:r>
              <a:rPr lang="ko-KR" altLang="en-US" dirty="0" smtClean="0"/>
              <a:t>비교 </a:t>
            </a:r>
            <a:endParaRPr lang="en-US" altLang="ko-KR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4" y="2492896"/>
            <a:ext cx="8454355" cy="400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35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6039" y="116632"/>
            <a:ext cx="3528392" cy="573512"/>
            <a:chOff x="251520" y="465639"/>
            <a:chExt cx="3528392" cy="573512"/>
          </a:xfrm>
        </p:grpSpPr>
        <p:sp>
          <p:nvSpPr>
            <p:cNvPr id="14" name="육각형 13"/>
            <p:cNvSpPr/>
            <p:nvPr/>
          </p:nvSpPr>
          <p:spPr>
            <a:xfrm>
              <a:off x="683568" y="465640"/>
              <a:ext cx="3096344" cy="573511"/>
            </a:xfrm>
            <a:prstGeom prst="hexagon">
              <a:avLst/>
            </a:prstGeom>
            <a:solidFill>
              <a:srgbClr val="79C9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육각형 12"/>
            <p:cNvSpPr/>
            <p:nvPr/>
          </p:nvSpPr>
          <p:spPr>
            <a:xfrm>
              <a:off x="467544" y="465639"/>
              <a:ext cx="3096344" cy="573511"/>
            </a:xfrm>
            <a:prstGeom prst="hexagon">
              <a:avLst/>
            </a:prstGeom>
            <a:solidFill>
              <a:srgbClr val="7AA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육각형 11"/>
            <p:cNvSpPr/>
            <p:nvPr/>
          </p:nvSpPr>
          <p:spPr>
            <a:xfrm>
              <a:off x="251520" y="465640"/>
              <a:ext cx="3096344" cy="573511"/>
            </a:xfrm>
            <a:prstGeom prst="hexagon">
              <a:avLst/>
            </a:prstGeom>
            <a:solidFill>
              <a:srgbClr val="30A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Summary</a:t>
              </a:r>
              <a:r>
                <a:rPr lang="en-US" altLang="ko-KR" sz="2000" dirty="0" smtClean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endPara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0" y="980728"/>
            <a:ext cx="9144000" cy="4680520"/>
          </a:xfrm>
          <a:prstGeom prst="rect">
            <a:avLst/>
          </a:prstGeom>
          <a:solidFill>
            <a:srgbClr val="79C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>
                <a:solidFill>
                  <a:srgbClr val="111111"/>
                </a:solidFill>
              </a:rPr>
              <a:t>Google finance </a:t>
            </a:r>
            <a:r>
              <a:rPr lang="en-US" altLang="ko-KR" b="1" dirty="0" err="1" smtClean="0">
                <a:solidFill>
                  <a:srgbClr val="111111"/>
                </a:solidFill>
              </a:rPr>
              <a:t>gs</a:t>
            </a:r>
            <a:r>
              <a:rPr lang="en-US" altLang="ko-KR" b="1" dirty="0" smtClean="0">
                <a:solidFill>
                  <a:srgbClr val="111111"/>
                </a:solidFill>
              </a:rPr>
              <a:t> </a:t>
            </a:r>
            <a:r>
              <a:rPr lang="ko-KR" altLang="en-US" b="1" dirty="0" smtClean="0">
                <a:solidFill>
                  <a:srgbClr val="111111"/>
                </a:solidFill>
              </a:rPr>
              <a:t>홈쇼핑 주식데이터 </a:t>
            </a:r>
            <a:r>
              <a:rPr lang="ko-KR" altLang="en-US" b="1" dirty="0" err="1" smtClean="0">
                <a:solidFill>
                  <a:srgbClr val="111111"/>
                </a:solidFill>
              </a:rPr>
              <a:t>크롤링</a:t>
            </a:r>
            <a:endParaRPr lang="en-US" altLang="ko-KR" b="1" dirty="0" smtClean="0">
              <a:solidFill>
                <a:srgbClr val="11111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>
                <a:solidFill>
                  <a:srgbClr val="111111"/>
                </a:solidFill>
              </a:rPr>
              <a:t>Date</a:t>
            </a:r>
            <a:r>
              <a:rPr lang="ko-KR" altLang="en-US" b="1" dirty="0" smtClean="0">
                <a:solidFill>
                  <a:srgbClr val="111111"/>
                </a:solidFill>
              </a:rPr>
              <a:t>별 주식이 오르면 </a:t>
            </a:r>
            <a:r>
              <a:rPr lang="en-US" altLang="ko-KR" b="1" dirty="0" smtClean="0">
                <a:solidFill>
                  <a:srgbClr val="111111"/>
                </a:solidFill>
              </a:rPr>
              <a:t>up </a:t>
            </a:r>
            <a:r>
              <a:rPr lang="ko-KR" altLang="en-US" b="1" dirty="0" smtClean="0">
                <a:solidFill>
                  <a:srgbClr val="111111"/>
                </a:solidFill>
              </a:rPr>
              <a:t>내리면 </a:t>
            </a:r>
            <a:r>
              <a:rPr lang="en-US" altLang="ko-KR" b="1" dirty="0" smtClean="0">
                <a:solidFill>
                  <a:srgbClr val="111111"/>
                </a:solidFill>
              </a:rPr>
              <a:t>down</a:t>
            </a:r>
            <a:r>
              <a:rPr lang="ko-KR" altLang="en-US" b="1" dirty="0" smtClean="0">
                <a:solidFill>
                  <a:srgbClr val="111111"/>
                </a:solidFill>
              </a:rPr>
              <a:t>표시  </a:t>
            </a:r>
            <a:endParaRPr lang="en-US" altLang="ko-KR" b="1" dirty="0" smtClean="0">
              <a:solidFill>
                <a:srgbClr val="11111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err="1" smtClean="0">
                <a:solidFill>
                  <a:srgbClr val="111111"/>
                </a:solidFill>
              </a:rPr>
              <a:t>Daum</a:t>
            </a:r>
            <a:r>
              <a:rPr lang="ko-KR" altLang="en-US" b="1" dirty="0" smtClean="0">
                <a:solidFill>
                  <a:srgbClr val="111111"/>
                </a:solidFill>
              </a:rPr>
              <a:t>뉴스에서 </a:t>
            </a:r>
            <a:r>
              <a:rPr lang="en-US" altLang="ko-KR" b="1" dirty="0" err="1" smtClean="0">
                <a:solidFill>
                  <a:srgbClr val="111111"/>
                </a:solidFill>
              </a:rPr>
              <a:t>gs</a:t>
            </a:r>
            <a:r>
              <a:rPr lang="en-US" altLang="ko-KR" b="1" dirty="0" smtClean="0">
                <a:solidFill>
                  <a:srgbClr val="111111"/>
                </a:solidFill>
              </a:rPr>
              <a:t> </a:t>
            </a:r>
            <a:r>
              <a:rPr lang="ko-KR" altLang="en-US" b="1" dirty="0" smtClean="0">
                <a:solidFill>
                  <a:srgbClr val="111111"/>
                </a:solidFill>
              </a:rPr>
              <a:t>홈쇼핑 뉴스데이터 </a:t>
            </a:r>
            <a:r>
              <a:rPr lang="ko-KR" altLang="en-US" b="1" dirty="0" err="1" smtClean="0">
                <a:solidFill>
                  <a:srgbClr val="111111"/>
                </a:solidFill>
              </a:rPr>
              <a:t>크롤링</a:t>
            </a:r>
            <a:r>
              <a:rPr lang="ko-KR" altLang="en-US" b="1" dirty="0" smtClean="0">
                <a:solidFill>
                  <a:srgbClr val="111111"/>
                </a:solidFill>
              </a:rPr>
              <a:t> </a:t>
            </a:r>
            <a:endParaRPr lang="en-US" altLang="ko-KR" b="1" dirty="0" smtClean="0">
              <a:solidFill>
                <a:srgbClr val="11111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111111"/>
                </a:solidFill>
              </a:rPr>
              <a:t>주식</a:t>
            </a:r>
            <a:r>
              <a:rPr lang="en-US" altLang="ko-KR" b="1" dirty="0" smtClean="0">
                <a:solidFill>
                  <a:srgbClr val="111111"/>
                </a:solidFill>
              </a:rPr>
              <a:t>, </a:t>
            </a:r>
            <a:r>
              <a:rPr lang="ko-KR" altLang="en-US" b="1" dirty="0" smtClean="0">
                <a:solidFill>
                  <a:srgbClr val="111111"/>
                </a:solidFill>
              </a:rPr>
              <a:t>뉴스데이터 </a:t>
            </a:r>
            <a:r>
              <a:rPr lang="en-US" altLang="ko-KR" b="1" dirty="0" smtClean="0">
                <a:solidFill>
                  <a:srgbClr val="111111"/>
                </a:solidFill>
              </a:rPr>
              <a:t>table merge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111111"/>
                </a:solidFill>
              </a:rPr>
              <a:t>테이블 </a:t>
            </a:r>
            <a:r>
              <a:rPr lang="ko-KR" altLang="en-US" b="1" dirty="0" err="1" smtClean="0">
                <a:solidFill>
                  <a:srgbClr val="111111"/>
                </a:solidFill>
              </a:rPr>
              <a:t>결측치</a:t>
            </a:r>
            <a:r>
              <a:rPr lang="ko-KR" altLang="en-US" b="1" dirty="0" smtClean="0">
                <a:solidFill>
                  <a:srgbClr val="111111"/>
                </a:solidFill>
              </a:rPr>
              <a:t> 처리 </a:t>
            </a:r>
            <a:endParaRPr lang="en-US" altLang="ko-KR" b="1" dirty="0" smtClean="0">
              <a:solidFill>
                <a:srgbClr val="11111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111111"/>
                </a:solidFill>
              </a:rPr>
              <a:t>웹에서 </a:t>
            </a:r>
            <a:r>
              <a:rPr lang="ko-KR" altLang="en-US" b="1" dirty="0" err="1" smtClean="0">
                <a:solidFill>
                  <a:srgbClr val="111111"/>
                </a:solidFill>
              </a:rPr>
              <a:t>긍</a:t>
            </a:r>
            <a:r>
              <a:rPr lang="en-US" altLang="ko-KR" b="1" dirty="0" smtClean="0">
                <a:solidFill>
                  <a:srgbClr val="111111"/>
                </a:solidFill>
              </a:rPr>
              <a:t>/</a:t>
            </a:r>
            <a:r>
              <a:rPr lang="ko-KR" altLang="en-US" b="1" dirty="0" smtClean="0">
                <a:solidFill>
                  <a:srgbClr val="111111"/>
                </a:solidFill>
              </a:rPr>
              <a:t>부정 사전 다운로드 </a:t>
            </a:r>
            <a:endParaRPr lang="en-US" altLang="ko-KR" b="1" dirty="0" smtClean="0">
              <a:solidFill>
                <a:srgbClr val="11111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 smtClean="0">
                <a:solidFill>
                  <a:srgbClr val="111111"/>
                </a:solidFill>
              </a:rPr>
              <a:t>크롤링한</a:t>
            </a:r>
            <a:r>
              <a:rPr lang="ko-KR" altLang="en-US" b="1" dirty="0" smtClean="0">
                <a:solidFill>
                  <a:srgbClr val="111111"/>
                </a:solidFill>
              </a:rPr>
              <a:t> 뉴스데이터와 비교하여 긍정 사전에 해당하는  단어가 많으면 긍정기사 부정단어에 해당하는 단어가 많으면 부정적 기사로 분류 </a:t>
            </a:r>
            <a:endParaRPr lang="en-US" altLang="ko-KR" b="1" dirty="0" smtClean="0">
              <a:solidFill>
                <a:srgbClr val="11111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111111"/>
                </a:solidFill>
              </a:rPr>
              <a:t>주식 </a:t>
            </a:r>
            <a:r>
              <a:rPr lang="en-US" altLang="ko-KR" b="1" dirty="0" smtClean="0">
                <a:solidFill>
                  <a:srgbClr val="111111"/>
                </a:solidFill>
              </a:rPr>
              <a:t>up down</a:t>
            </a:r>
            <a:r>
              <a:rPr lang="ko-KR" altLang="en-US" b="1" dirty="0" smtClean="0">
                <a:solidFill>
                  <a:srgbClr val="111111"/>
                </a:solidFill>
              </a:rPr>
              <a:t>과 뉴스의 </a:t>
            </a:r>
            <a:r>
              <a:rPr lang="ko-KR" altLang="en-US" b="1" dirty="0" err="1" smtClean="0">
                <a:solidFill>
                  <a:srgbClr val="111111"/>
                </a:solidFill>
              </a:rPr>
              <a:t>긍</a:t>
            </a:r>
            <a:r>
              <a:rPr lang="en-US" altLang="ko-KR" b="1" dirty="0" smtClean="0">
                <a:solidFill>
                  <a:srgbClr val="111111"/>
                </a:solidFill>
              </a:rPr>
              <a:t>/</a:t>
            </a:r>
            <a:r>
              <a:rPr lang="ko-KR" altLang="en-US" b="1" dirty="0" smtClean="0">
                <a:solidFill>
                  <a:srgbClr val="111111"/>
                </a:solidFill>
              </a:rPr>
              <a:t>부정 비교 </a:t>
            </a:r>
            <a:r>
              <a:rPr lang="en-US" altLang="ko-KR" b="1" dirty="0" smtClean="0">
                <a:solidFill>
                  <a:srgbClr val="111111"/>
                </a:solidFill>
              </a:rPr>
              <a:t>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E9E-853E-4376-A910-3D9AC84F5C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4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E9E-853E-4376-A910-3D9AC84F5CF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28312"/>
            <a:ext cx="6637777" cy="432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46527" y="260648"/>
            <a:ext cx="3528392" cy="573512"/>
            <a:chOff x="146527" y="260648"/>
            <a:chExt cx="3528392" cy="573512"/>
          </a:xfrm>
        </p:grpSpPr>
        <p:grpSp>
          <p:nvGrpSpPr>
            <p:cNvPr id="5" name="그룹 4"/>
            <p:cNvGrpSpPr/>
            <p:nvPr/>
          </p:nvGrpSpPr>
          <p:grpSpPr>
            <a:xfrm>
              <a:off x="146527" y="260648"/>
              <a:ext cx="3528392" cy="573512"/>
              <a:chOff x="251520" y="465639"/>
              <a:chExt cx="3528392" cy="573512"/>
            </a:xfrm>
          </p:grpSpPr>
          <p:sp>
            <p:nvSpPr>
              <p:cNvPr id="6" name="육각형 5"/>
              <p:cNvSpPr/>
              <p:nvPr/>
            </p:nvSpPr>
            <p:spPr>
              <a:xfrm>
                <a:off x="683568" y="465640"/>
                <a:ext cx="3096344" cy="573511"/>
              </a:xfrm>
              <a:prstGeom prst="hexagon">
                <a:avLst/>
              </a:prstGeom>
              <a:solidFill>
                <a:srgbClr val="79C9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" name="육각형 6"/>
              <p:cNvSpPr/>
              <p:nvPr/>
            </p:nvSpPr>
            <p:spPr>
              <a:xfrm>
                <a:off x="467544" y="465639"/>
                <a:ext cx="3096344" cy="573511"/>
              </a:xfrm>
              <a:prstGeom prst="hexagon">
                <a:avLst/>
              </a:prstGeom>
              <a:solidFill>
                <a:srgbClr val="7AA7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8" name="육각형 7"/>
              <p:cNvSpPr/>
              <p:nvPr/>
            </p:nvSpPr>
            <p:spPr>
              <a:xfrm>
                <a:off x="251520" y="465640"/>
                <a:ext cx="3096344" cy="573511"/>
              </a:xfrm>
              <a:prstGeom prst="hexagon">
                <a:avLst/>
              </a:prstGeom>
              <a:solidFill>
                <a:srgbClr val="30A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354141" y="362737"/>
              <a:ext cx="2888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lt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구글</a:t>
              </a:r>
              <a:r>
                <a:rPr lang="ko-KR" altLang="en-US" sz="2000" b="1" dirty="0">
                  <a:solidFill>
                    <a:schemeClr val="lt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2000" b="1" dirty="0">
                  <a:solidFill>
                    <a:schemeClr val="lt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finance </a:t>
              </a:r>
              <a:r>
                <a:rPr lang="ko-KR" altLang="en-US" sz="2000" b="1" dirty="0">
                  <a:solidFill>
                    <a:schemeClr val="lt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자료 </a:t>
              </a:r>
              <a:r>
                <a:rPr lang="ko-KR" altLang="en-US" sz="2000" b="1" dirty="0" err="1">
                  <a:solidFill>
                    <a:schemeClr val="lt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크롤링</a:t>
              </a:r>
              <a:endParaRPr lang="ko-KR" altLang="en-US" sz="2000" b="1" dirty="0">
                <a:solidFill>
                  <a:schemeClr val="lt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259632" y="1124744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11111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-2015/08 ~ 20017/08 3</a:t>
            </a:r>
            <a:r>
              <a:rPr lang="ko-KR" altLang="en-US" sz="2000" b="1" dirty="0">
                <a:solidFill>
                  <a:srgbClr val="11111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년치 주식데이터 </a:t>
            </a:r>
            <a:r>
              <a:rPr lang="ko-KR" altLang="en-US" sz="2000" b="1" dirty="0" err="1">
                <a:solidFill>
                  <a:srgbClr val="11111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크롤링</a:t>
            </a:r>
            <a:r>
              <a:rPr lang="ko-KR" altLang="en-US" sz="2000" b="1" dirty="0">
                <a:solidFill>
                  <a:srgbClr val="11111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178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E9E-853E-4376-A910-3D9AC84F5CF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2551" y="1124744"/>
            <a:ext cx="83139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#google finance data </a:t>
            </a:r>
            <a:r>
              <a:rPr lang="ko-KR" altLang="en-US" dirty="0" err="1" smtClean="0">
                <a:solidFill>
                  <a:srgbClr val="FF0000"/>
                </a:solidFill>
              </a:rPr>
              <a:t>크롤링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 smtClean="0"/>
              <a:t>#https://www.google.com/finance/historical?cid=821222166553443&amp;startdate= Apr+7 %2C+ 2015 &amp;</a:t>
            </a:r>
            <a:r>
              <a:rPr lang="en-US" altLang="ko-KR" dirty="0" err="1" smtClean="0"/>
              <a:t>enddate</a:t>
            </a:r>
            <a:r>
              <a:rPr lang="en-US" altLang="ko-KR" dirty="0" smtClean="0"/>
              <a:t>= May+3 %2C+ 2017 &amp;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= 200</a:t>
            </a:r>
          </a:p>
          <a:p>
            <a:r>
              <a:rPr lang="en-US" altLang="ko-KR" dirty="0" smtClean="0"/>
              <a:t>#https://www.google.com/finance/historical?cid=821222166553443&amp;startdate= Jan+1 %2C+ 2017 &amp;</a:t>
            </a:r>
            <a:r>
              <a:rPr lang="en-US" altLang="ko-KR" dirty="0" err="1" smtClean="0"/>
              <a:t>enddate</a:t>
            </a:r>
            <a:r>
              <a:rPr lang="en-US" altLang="ko-KR" dirty="0" smtClean="0"/>
              <a:t>= May+17 %2C+ 2017 &amp;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= 200</a:t>
            </a:r>
          </a:p>
          <a:p>
            <a:r>
              <a:rPr lang="en-US" altLang="ko-KR" dirty="0" err="1" smtClean="0"/>
              <a:t>startdate</a:t>
            </a:r>
            <a:r>
              <a:rPr lang="en-US" altLang="ko-KR" dirty="0" smtClean="0"/>
              <a:t>&lt;-"2015/08/10"</a:t>
            </a:r>
          </a:p>
          <a:p>
            <a:r>
              <a:rPr lang="en-US" altLang="ko-KR" dirty="0" err="1" smtClean="0"/>
              <a:t>enddate</a:t>
            </a:r>
            <a:r>
              <a:rPr lang="en-US" altLang="ko-KR" dirty="0" smtClean="0"/>
              <a:t>&lt;-"2017/08/12"</a:t>
            </a:r>
          </a:p>
          <a:p>
            <a:r>
              <a:rPr lang="en-US" altLang="ko-KR" dirty="0" smtClean="0"/>
              <a:t>month&lt;-c("Jan","Feb","Mar","Apr","May","Jun","Jul","Aug","Sep","Oct","Nov","Dec")</a:t>
            </a:r>
          </a:p>
          <a:p>
            <a:r>
              <a:rPr lang="en-US" altLang="ko-KR" dirty="0" err="1" smtClean="0"/>
              <a:t>startyear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as.numeric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str_sub</a:t>
            </a:r>
            <a:r>
              <a:rPr lang="en-US" altLang="ko-KR" dirty="0" smtClean="0"/>
              <a:t>(startdate,1,4))</a:t>
            </a:r>
          </a:p>
          <a:p>
            <a:r>
              <a:rPr lang="en-US" altLang="ko-KR" dirty="0" err="1" smtClean="0"/>
              <a:t>startmonth</a:t>
            </a:r>
            <a:r>
              <a:rPr lang="en-US" altLang="ko-KR" dirty="0" smtClean="0"/>
              <a:t>&lt;-month[</a:t>
            </a:r>
            <a:r>
              <a:rPr lang="en-US" altLang="ko-KR" dirty="0" err="1" smtClean="0"/>
              <a:t>as.numeric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str_sub</a:t>
            </a:r>
            <a:r>
              <a:rPr lang="en-US" altLang="ko-KR" dirty="0" smtClean="0"/>
              <a:t>(startdate,6,7))]</a:t>
            </a:r>
          </a:p>
          <a:p>
            <a:r>
              <a:rPr lang="en-US" altLang="ko-KR" dirty="0" err="1" smtClean="0"/>
              <a:t>startday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as.numeric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str_sub</a:t>
            </a:r>
            <a:r>
              <a:rPr lang="en-US" altLang="ko-KR" dirty="0" smtClean="0"/>
              <a:t>(startdate,9,10))</a:t>
            </a:r>
          </a:p>
          <a:p>
            <a:r>
              <a:rPr lang="en-US" altLang="ko-KR" dirty="0" err="1" smtClean="0"/>
              <a:t>endyear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as.numeric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str_sub</a:t>
            </a:r>
            <a:r>
              <a:rPr lang="en-US" altLang="ko-KR" dirty="0" smtClean="0"/>
              <a:t>(enddate,1,4))</a:t>
            </a:r>
          </a:p>
          <a:p>
            <a:r>
              <a:rPr lang="en-US" altLang="ko-KR" dirty="0" err="1" smtClean="0"/>
              <a:t>endmonth</a:t>
            </a:r>
            <a:r>
              <a:rPr lang="en-US" altLang="ko-KR" dirty="0" smtClean="0"/>
              <a:t>&lt;-month[</a:t>
            </a:r>
            <a:r>
              <a:rPr lang="en-US" altLang="ko-KR" dirty="0" err="1" smtClean="0"/>
              <a:t>as.numeric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str_sub</a:t>
            </a:r>
            <a:r>
              <a:rPr lang="en-US" altLang="ko-KR" dirty="0" smtClean="0"/>
              <a:t>(enddate,6,7))]</a:t>
            </a:r>
          </a:p>
          <a:p>
            <a:r>
              <a:rPr lang="en-US" altLang="ko-KR" dirty="0" err="1" smtClean="0"/>
              <a:t>endday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as.numeric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str_sub</a:t>
            </a:r>
            <a:r>
              <a:rPr lang="en-US" altLang="ko-KR" dirty="0" smtClean="0"/>
              <a:t>(enddate,9,10))</a:t>
            </a:r>
          </a:p>
          <a:p>
            <a:r>
              <a:rPr lang="en-US" altLang="ko-KR" dirty="0" err="1" smtClean="0"/>
              <a:t>num</a:t>
            </a:r>
            <a:r>
              <a:rPr lang="en-US" altLang="ko-KR" dirty="0" smtClean="0"/>
              <a:t>&lt;-200</a:t>
            </a:r>
          </a:p>
          <a:p>
            <a:r>
              <a:rPr lang="en-US" altLang="ko-KR" dirty="0" smtClean="0"/>
              <a:t>start&lt;-0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46526" y="260648"/>
            <a:ext cx="5217562" cy="573512"/>
            <a:chOff x="251520" y="465639"/>
            <a:chExt cx="3528392" cy="573512"/>
          </a:xfrm>
        </p:grpSpPr>
        <p:sp>
          <p:nvSpPr>
            <p:cNvPr id="15" name="육각형 14"/>
            <p:cNvSpPr/>
            <p:nvPr/>
          </p:nvSpPr>
          <p:spPr>
            <a:xfrm>
              <a:off x="683568" y="465640"/>
              <a:ext cx="3096344" cy="573511"/>
            </a:xfrm>
            <a:prstGeom prst="hexagon">
              <a:avLst/>
            </a:prstGeom>
            <a:solidFill>
              <a:srgbClr val="79C9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육각형 15"/>
            <p:cNvSpPr/>
            <p:nvPr/>
          </p:nvSpPr>
          <p:spPr>
            <a:xfrm>
              <a:off x="467544" y="465639"/>
              <a:ext cx="3096344" cy="573511"/>
            </a:xfrm>
            <a:prstGeom prst="hexagon">
              <a:avLst/>
            </a:prstGeom>
            <a:solidFill>
              <a:srgbClr val="7AA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육각형 16"/>
            <p:cNvSpPr/>
            <p:nvPr/>
          </p:nvSpPr>
          <p:spPr>
            <a:xfrm>
              <a:off x="251520" y="465640"/>
              <a:ext cx="3096344" cy="573511"/>
            </a:xfrm>
            <a:prstGeom prst="hexagon">
              <a:avLst/>
            </a:prstGeom>
            <a:solidFill>
              <a:srgbClr val="30A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R</a:t>
              </a:r>
              <a:r>
                <a:rPr lang="ko-KR" altLang="en-US" sz="2000" dirty="0" smtClean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코드</a:t>
              </a:r>
              <a:r>
                <a:rPr lang="en-US" altLang="ko-KR" sz="2000" dirty="0" smtClean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- </a:t>
              </a:r>
              <a:r>
                <a:rPr lang="ko-KR" altLang="en-US" sz="2000" dirty="0" err="1" smtClean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구글</a:t>
              </a:r>
              <a:r>
                <a:rPr lang="en-US" altLang="ko-KR" sz="2000" dirty="0" smtClean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finance data </a:t>
              </a:r>
              <a:r>
                <a:rPr lang="ko-KR" altLang="en-US" sz="2000" dirty="0" err="1" smtClean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크롤링</a:t>
              </a:r>
              <a:endPara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16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E9E-853E-4376-A910-3D9AC84F5CF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070" y="56482"/>
            <a:ext cx="912393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url</a:t>
            </a:r>
            <a:r>
              <a:rPr lang="en-US" altLang="ko-KR" dirty="0"/>
              <a:t>&lt;-"https://www.google.com/finance/historical?cid=821222166553443&amp;startdate="</a:t>
            </a:r>
          </a:p>
          <a:p>
            <a:r>
              <a:rPr lang="en-US" altLang="ko-KR" dirty="0"/>
              <a:t>continue &lt;- TRUE</a:t>
            </a:r>
          </a:p>
          <a:p>
            <a:r>
              <a:rPr lang="en-US" altLang="ko-KR" dirty="0"/>
              <a:t>table&lt;-</a:t>
            </a:r>
            <a:r>
              <a:rPr lang="en-US" altLang="ko-KR" dirty="0" err="1"/>
              <a:t>data.frame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while(continue)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url1&lt;-</a:t>
            </a:r>
            <a:r>
              <a:rPr lang="en-US" altLang="ko-KR" dirty="0" err="1"/>
              <a:t>url</a:t>
            </a:r>
            <a:r>
              <a:rPr lang="en-US" altLang="ko-KR" dirty="0"/>
              <a:t>%&gt;%paste(.,startmonth,"+",startday,"%2C+",startyear,"&amp;enddate=",endmonth,"+",endday,"%2C+",endyear,"&amp;num=",</a:t>
            </a:r>
            <a:r>
              <a:rPr lang="en-US" altLang="ko-KR" dirty="0" err="1"/>
              <a:t>num</a:t>
            </a:r>
            <a:r>
              <a:rPr lang="en-US" altLang="ko-KR" dirty="0"/>
              <a:t>,"&amp;start=",</a:t>
            </a:r>
            <a:r>
              <a:rPr lang="en-US" altLang="ko-KR" dirty="0" err="1"/>
              <a:t>start,sep</a:t>
            </a:r>
            <a:r>
              <a:rPr lang="en-US" altLang="ko-KR" dirty="0"/>
              <a:t>="")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table_url</a:t>
            </a:r>
            <a:r>
              <a:rPr lang="en-US" altLang="ko-KR" dirty="0"/>
              <a:t>&lt;-</a:t>
            </a:r>
            <a:r>
              <a:rPr lang="en-US" altLang="ko-KR" dirty="0" err="1"/>
              <a:t>read_html</a:t>
            </a:r>
            <a:r>
              <a:rPr lang="en-US" altLang="ko-KR" dirty="0"/>
              <a:t>(url1)%&gt;%</a:t>
            </a:r>
            <a:r>
              <a:rPr lang="en-US" altLang="ko-KR" dirty="0" err="1"/>
              <a:t>html_nodes</a:t>
            </a:r>
            <a:r>
              <a:rPr lang="en-US" altLang="ko-KR" dirty="0"/>
              <a:t>("</a:t>
            </a:r>
            <a:r>
              <a:rPr lang="en-US" altLang="ko-KR" dirty="0" err="1"/>
              <a:t>div#prices</a:t>
            </a:r>
            <a:r>
              <a:rPr lang="en-US" altLang="ko-KR" dirty="0"/>
              <a:t>")%&gt;%</a:t>
            </a:r>
            <a:r>
              <a:rPr lang="en-US" altLang="ko-KR" dirty="0" err="1"/>
              <a:t>html_nodes</a:t>
            </a:r>
            <a:r>
              <a:rPr lang="en-US" altLang="ko-KR" dirty="0"/>
              <a:t>(".gf-</a:t>
            </a:r>
            <a:r>
              <a:rPr lang="en-US" altLang="ko-KR" dirty="0" err="1"/>
              <a:t>table.historical_price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plus&lt;-</a:t>
            </a:r>
            <a:r>
              <a:rPr lang="en-US" altLang="ko-KR" dirty="0" err="1"/>
              <a:t>html_table</a:t>
            </a:r>
            <a:r>
              <a:rPr lang="en-US" altLang="ko-KR" dirty="0"/>
              <a:t>(</a:t>
            </a:r>
            <a:r>
              <a:rPr lang="en-US" altLang="ko-KR" dirty="0" err="1"/>
              <a:t>table_url</a:t>
            </a:r>
            <a:r>
              <a:rPr lang="en-US" altLang="ko-KR" dirty="0"/>
              <a:t>)[[1]]</a:t>
            </a:r>
          </a:p>
          <a:p>
            <a:r>
              <a:rPr lang="en-US" altLang="ko-KR" dirty="0"/>
              <a:t>  for(</a:t>
            </a:r>
            <a:r>
              <a:rPr lang="en-US" altLang="ko-KR" dirty="0" err="1"/>
              <a:t>i</a:t>
            </a:r>
            <a:r>
              <a:rPr lang="en-US" altLang="ko-KR" dirty="0"/>
              <a:t> in 2:6) plus[,</a:t>
            </a:r>
            <a:r>
              <a:rPr lang="en-US" altLang="ko-KR" dirty="0" err="1"/>
              <a:t>i</a:t>
            </a:r>
            <a:r>
              <a:rPr lang="en-US" altLang="ko-KR" dirty="0"/>
              <a:t>]&lt;-</a:t>
            </a:r>
            <a:r>
              <a:rPr lang="en-US" altLang="ko-KR" dirty="0" err="1"/>
              <a:t>as.numeric</a:t>
            </a:r>
            <a:r>
              <a:rPr lang="en-US" altLang="ko-KR" dirty="0"/>
              <a:t>(</a:t>
            </a:r>
            <a:r>
              <a:rPr lang="en-US" altLang="ko-KR" dirty="0" err="1"/>
              <a:t>gsub</a:t>
            </a:r>
            <a:r>
              <a:rPr lang="en-US" altLang="ko-KR" dirty="0"/>
              <a:t>(",","",plus[,</a:t>
            </a:r>
            <a:r>
              <a:rPr lang="en-US" altLang="ko-KR" dirty="0" err="1"/>
              <a:t>i</a:t>
            </a:r>
            <a:r>
              <a:rPr lang="en-US" altLang="ko-KR" dirty="0"/>
              <a:t>]))</a:t>
            </a:r>
          </a:p>
          <a:p>
            <a:r>
              <a:rPr lang="en-US" altLang="ko-KR" dirty="0"/>
              <a:t>  </a:t>
            </a:r>
            <a:r>
              <a:rPr lang="en-US" altLang="ko-KR" dirty="0">
                <a:solidFill>
                  <a:srgbClr val="FF0000"/>
                </a:solidFill>
              </a:rPr>
              <a:t>table</a:t>
            </a:r>
            <a:r>
              <a:rPr lang="en-US" altLang="ko-KR" dirty="0"/>
              <a:t>&lt;-</a:t>
            </a:r>
            <a:r>
              <a:rPr lang="en-US" altLang="ko-KR" dirty="0" err="1"/>
              <a:t>rbind</a:t>
            </a:r>
            <a:r>
              <a:rPr lang="en-US" altLang="ko-KR" dirty="0"/>
              <a:t>(</a:t>
            </a:r>
            <a:r>
              <a:rPr lang="en-US" altLang="ko-KR" dirty="0" err="1"/>
              <a:t>table,plus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if(</a:t>
            </a:r>
            <a:r>
              <a:rPr lang="en-US" altLang="ko-KR" dirty="0" err="1"/>
              <a:t>nrow</a:t>
            </a:r>
            <a:r>
              <a:rPr lang="en-US" altLang="ko-KR" dirty="0"/>
              <a:t>(plus)&lt;200) continue &lt;- FALSE</a:t>
            </a:r>
          </a:p>
          <a:p>
            <a:r>
              <a:rPr lang="en-US" altLang="ko-KR" dirty="0"/>
              <a:t>  start&lt;-</a:t>
            </a:r>
            <a:r>
              <a:rPr lang="en-US" altLang="ko-KR" dirty="0" err="1"/>
              <a:t>start+num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table_month</a:t>
            </a:r>
            <a:r>
              <a:rPr lang="en-US" altLang="ko-KR" dirty="0"/>
              <a:t>&lt;-factor(</a:t>
            </a:r>
            <a:r>
              <a:rPr lang="en-US" altLang="ko-KR" dirty="0" err="1"/>
              <a:t>str_sub</a:t>
            </a:r>
            <a:r>
              <a:rPr lang="en-US" altLang="ko-KR" dirty="0"/>
              <a:t>(table$Date,1,3),levels = </a:t>
            </a:r>
            <a:r>
              <a:rPr lang="en-US" altLang="ko-KR" dirty="0" err="1"/>
              <a:t>month,labels</a:t>
            </a:r>
            <a:r>
              <a:rPr lang="en-US" altLang="ko-KR" dirty="0"/>
              <a:t>=1:12)</a:t>
            </a:r>
          </a:p>
          <a:p>
            <a:r>
              <a:rPr lang="en-US" altLang="ko-KR" dirty="0" err="1"/>
              <a:t>table_day</a:t>
            </a:r>
            <a:r>
              <a:rPr lang="en-US" altLang="ko-KR" dirty="0"/>
              <a:t>&lt;-</a:t>
            </a:r>
            <a:r>
              <a:rPr lang="en-US" altLang="ko-KR" dirty="0" err="1"/>
              <a:t>str_sub</a:t>
            </a:r>
            <a:r>
              <a:rPr lang="en-US" altLang="ko-KR" dirty="0"/>
              <a:t>(table$Date,5,6)</a:t>
            </a:r>
          </a:p>
          <a:p>
            <a:r>
              <a:rPr lang="en-US" altLang="ko-KR" dirty="0" err="1"/>
              <a:t>table_day</a:t>
            </a:r>
            <a:r>
              <a:rPr lang="en-US" altLang="ko-KR" dirty="0"/>
              <a:t>&lt;-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en-US" altLang="ko-KR" dirty="0" err="1"/>
              <a:t>str_sub</a:t>
            </a:r>
            <a:r>
              <a:rPr lang="en-US" altLang="ko-KR" dirty="0"/>
              <a:t>(table_day,2)==",",</a:t>
            </a:r>
            <a:r>
              <a:rPr lang="en-US" altLang="ko-KR" dirty="0" err="1"/>
              <a:t>str_sub</a:t>
            </a:r>
            <a:r>
              <a:rPr lang="en-US" altLang="ko-KR" dirty="0"/>
              <a:t>(table_day,1,1),</a:t>
            </a:r>
            <a:r>
              <a:rPr lang="en-US" altLang="ko-KR" dirty="0" err="1"/>
              <a:t>table_day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table_year</a:t>
            </a:r>
            <a:r>
              <a:rPr lang="en-US" altLang="ko-KR" dirty="0"/>
              <a:t>&lt;-</a:t>
            </a:r>
            <a:r>
              <a:rPr lang="en-US" altLang="ko-KR" dirty="0" err="1"/>
              <a:t>str_trim</a:t>
            </a:r>
            <a:r>
              <a:rPr lang="en-US" altLang="ko-KR" dirty="0"/>
              <a:t>(</a:t>
            </a:r>
            <a:r>
              <a:rPr lang="en-US" altLang="ko-KR" dirty="0" err="1"/>
              <a:t>str_sub</a:t>
            </a:r>
            <a:r>
              <a:rPr lang="en-US" altLang="ko-KR" dirty="0"/>
              <a:t>(table$Date,8,12))</a:t>
            </a:r>
          </a:p>
        </p:txBody>
      </p:sp>
    </p:spTree>
    <p:extLst>
      <p:ext uri="{BB962C8B-B14F-4D97-AF65-F5344CB8AC3E}">
        <p14:creationId xmlns:p14="http://schemas.microsoft.com/office/powerpoint/2010/main" val="394939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E9E-853E-4376-A910-3D9AC84F5CF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308555"/>
            <a:ext cx="86764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date&lt;-</a:t>
            </a:r>
            <a:r>
              <a:rPr lang="en-US" altLang="ko-KR" dirty="0" err="1"/>
              <a:t>as.Date</a:t>
            </a:r>
            <a:r>
              <a:rPr lang="en-US" altLang="ko-KR" dirty="0"/>
              <a:t>(paste(</a:t>
            </a:r>
            <a:r>
              <a:rPr lang="en-US" altLang="ko-KR" dirty="0" err="1"/>
              <a:t>table_year,table_month,table_day</a:t>
            </a:r>
            <a:r>
              <a:rPr lang="en-US" altLang="ko-KR" dirty="0"/>
              <a:t>),format="%</a:t>
            </a:r>
            <a:r>
              <a:rPr lang="en-US" altLang="ko-KR" dirty="0" err="1"/>
              <a:t>Y%m%d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table_result</a:t>
            </a:r>
            <a:r>
              <a:rPr lang="en-US" altLang="ko-KR" dirty="0"/>
              <a:t>&lt;-</a:t>
            </a:r>
            <a:r>
              <a:rPr lang="en-US" altLang="ko-KR" dirty="0" err="1"/>
              <a:t>cbind</a:t>
            </a:r>
            <a:r>
              <a:rPr lang="en-US" altLang="ko-KR" dirty="0"/>
              <a:t>(</a:t>
            </a:r>
            <a:r>
              <a:rPr lang="en-US" altLang="ko-KR" dirty="0" err="1"/>
              <a:t>date,table</a:t>
            </a:r>
            <a:r>
              <a:rPr lang="en-US" altLang="ko-KR" dirty="0"/>
              <a:t>[,2:6])</a:t>
            </a:r>
          </a:p>
          <a:p>
            <a:r>
              <a:rPr lang="en-US" altLang="ko-KR" dirty="0"/>
              <a:t>date20170811&lt;-c(table_result$Close,0)</a:t>
            </a:r>
          </a:p>
          <a:p>
            <a:r>
              <a:rPr lang="en-US" altLang="ko-KR" dirty="0"/>
              <a:t>date20170810&lt;-c(0,table_result$Close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en-US" altLang="ko-KR" dirty="0" err="1" smtClean="0">
                <a:solidFill>
                  <a:srgbClr val="FF0000"/>
                </a:solidFill>
              </a:rPr>
              <a:t>updown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컬럼</a:t>
            </a:r>
            <a:r>
              <a:rPr lang="ko-KR" altLang="en-US" dirty="0" smtClean="0">
                <a:solidFill>
                  <a:srgbClr val="FF0000"/>
                </a:solidFill>
              </a:rPr>
              <a:t> 만들기 </a:t>
            </a:r>
            <a:r>
              <a:rPr lang="en-US" altLang="ko-KR" dirty="0" smtClean="0">
                <a:solidFill>
                  <a:srgbClr val="FF0000"/>
                </a:solidFill>
              </a:rPr>
              <a:t>-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updown</a:t>
            </a:r>
            <a:r>
              <a:rPr lang="en-US" altLang="ko-KR" dirty="0"/>
              <a:t>&lt;-</a:t>
            </a:r>
            <a:r>
              <a:rPr lang="en-US" altLang="ko-KR" dirty="0" err="1" smtClean="0"/>
              <a:t>ifelse</a:t>
            </a:r>
            <a:r>
              <a:rPr lang="en-US" altLang="ko-KR" dirty="0" smtClean="0"/>
              <a:t>(date20170810-date20170811&gt;0</a:t>
            </a:r>
            <a:r>
              <a:rPr lang="en-US" altLang="ko-KR" dirty="0"/>
              <a:t>,"up","down")</a:t>
            </a:r>
          </a:p>
          <a:p>
            <a:r>
              <a:rPr lang="en-US" altLang="ko-KR" dirty="0" err="1"/>
              <a:t>updown</a:t>
            </a:r>
            <a:r>
              <a:rPr lang="en-US" altLang="ko-KR" dirty="0"/>
              <a:t>[1]&lt;-NA</a:t>
            </a:r>
          </a:p>
          <a:p>
            <a:r>
              <a:rPr lang="en-US" altLang="ko-KR" dirty="0" err="1"/>
              <a:t>updown</a:t>
            </a:r>
            <a:r>
              <a:rPr lang="en-US" altLang="ko-KR" dirty="0"/>
              <a:t>&lt;-</a:t>
            </a:r>
            <a:r>
              <a:rPr lang="en-US" altLang="ko-KR" dirty="0" err="1"/>
              <a:t>updown</a:t>
            </a:r>
            <a:r>
              <a:rPr lang="en-US" altLang="ko-KR" dirty="0"/>
              <a:t>[1:496]</a:t>
            </a:r>
          </a:p>
          <a:p>
            <a:r>
              <a:rPr lang="en-US" altLang="ko-KR" dirty="0" err="1"/>
              <a:t>updown</a:t>
            </a:r>
            <a:r>
              <a:rPr lang="en-US" altLang="ko-KR" dirty="0"/>
              <a:t>&lt;-factor(</a:t>
            </a:r>
            <a:r>
              <a:rPr lang="en-US" altLang="ko-KR" dirty="0" err="1"/>
              <a:t>updown,levels</a:t>
            </a:r>
            <a:r>
              <a:rPr lang="en-US" altLang="ko-KR" dirty="0"/>
              <a:t>=c("</a:t>
            </a:r>
            <a:r>
              <a:rPr lang="en-US" altLang="ko-KR" dirty="0" err="1"/>
              <a:t>down","up</a:t>
            </a:r>
            <a:r>
              <a:rPr lang="en-US" altLang="ko-KR" dirty="0"/>
              <a:t>"))</a:t>
            </a:r>
          </a:p>
          <a:p>
            <a:r>
              <a:rPr lang="en-US" altLang="ko-KR" dirty="0" err="1"/>
              <a:t>table_result</a:t>
            </a:r>
            <a:r>
              <a:rPr lang="en-US" altLang="ko-KR" dirty="0"/>
              <a:t>&lt;-</a:t>
            </a:r>
            <a:r>
              <a:rPr lang="en-US" altLang="ko-KR" dirty="0" err="1"/>
              <a:t>cbind</a:t>
            </a:r>
            <a:r>
              <a:rPr lang="en-US" altLang="ko-KR" dirty="0"/>
              <a:t>(</a:t>
            </a:r>
            <a:r>
              <a:rPr lang="en-US" altLang="ko-KR" dirty="0" err="1"/>
              <a:t>table_result,updown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table_result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25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E9E-853E-4376-A910-3D9AC84F5CF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5820670" cy="437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146526" y="260648"/>
            <a:ext cx="3921417" cy="573512"/>
            <a:chOff x="251520" y="465639"/>
            <a:chExt cx="3528392" cy="573512"/>
          </a:xfrm>
        </p:grpSpPr>
        <p:sp>
          <p:nvSpPr>
            <p:cNvPr id="7" name="육각형 6"/>
            <p:cNvSpPr/>
            <p:nvPr/>
          </p:nvSpPr>
          <p:spPr>
            <a:xfrm>
              <a:off x="683568" y="465640"/>
              <a:ext cx="3096344" cy="573511"/>
            </a:xfrm>
            <a:prstGeom prst="hexagon">
              <a:avLst/>
            </a:prstGeom>
            <a:solidFill>
              <a:srgbClr val="79C9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육각형 7"/>
            <p:cNvSpPr/>
            <p:nvPr/>
          </p:nvSpPr>
          <p:spPr>
            <a:xfrm>
              <a:off x="467544" y="465639"/>
              <a:ext cx="3096344" cy="573511"/>
            </a:xfrm>
            <a:prstGeom prst="hexagon">
              <a:avLst/>
            </a:prstGeom>
            <a:solidFill>
              <a:srgbClr val="7AA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육각형 8"/>
            <p:cNvSpPr/>
            <p:nvPr/>
          </p:nvSpPr>
          <p:spPr>
            <a:xfrm>
              <a:off x="251520" y="465640"/>
              <a:ext cx="3096344" cy="573511"/>
            </a:xfrm>
            <a:prstGeom prst="hexagon">
              <a:avLst/>
            </a:prstGeom>
            <a:solidFill>
              <a:srgbClr val="30A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62551" y="362738"/>
            <a:ext cx="3090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chemeClr val="lt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구글</a:t>
            </a:r>
            <a:r>
              <a:rPr lang="ko-KR" altLang="en-US" b="1" dirty="0">
                <a:solidFill>
                  <a:schemeClr val="lt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finance </a:t>
            </a:r>
            <a:r>
              <a:rPr lang="en-US" altLang="ko-KR" b="1" dirty="0" smtClean="0">
                <a:solidFill>
                  <a:schemeClr val="lt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b="1" dirty="0" smtClean="0">
                <a:solidFill>
                  <a:schemeClr val="lt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주식 자료 </a:t>
            </a:r>
            <a:r>
              <a:rPr lang="ko-KR" altLang="en-US" b="1" dirty="0" err="1">
                <a:solidFill>
                  <a:schemeClr val="lt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크롤링</a:t>
            </a:r>
            <a:endParaRPr lang="ko-KR" altLang="en-US" b="1" dirty="0">
              <a:solidFill>
                <a:schemeClr val="lt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69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E9E-853E-4376-A910-3D9AC84F5CF7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46527" y="260648"/>
            <a:ext cx="3528392" cy="573512"/>
            <a:chOff x="251520" y="465639"/>
            <a:chExt cx="3528392" cy="573512"/>
          </a:xfrm>
        </p:grpSpPr>
        <p:sp>
          <p:nvSpPr>
            <p:cNvPr id="7" name="육각형 6"/>
            <p:cNvSpPr/>
            <p:nvPr/>
          </p:nvSpPr>
          <p:spPr>
            <a:xfrm>
              <a:off x="683568" y="465640"/>
              <a:ext cx="3096344" cy="573511"/>
            </a:xfrm>
            <a:prstGeom prst="hexagon">
              <a:avLst/>
            </a:prstGeom>
            <a:solidFill>
              <a:srgbClr val="79C9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육각형 7"/>
            <p:cNvSpPr/>
            <p:nvPr/>
          </p:nvSpPr>
          <p:spPr>
            <a:xfrm>
              <a:off x="467544" y="465639"/>
              <a:ext cx="3096344" cy="573511"/>
            </a:xfrm>
            <a:prstGeom prst="hexagon">
              <a:avLst/>
            </a:prstGeom>
            <a:solidFill>
              <a:srgbClr val="7AA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육각형 8"/>
            <p:cNvSpPr/>
            <p:nvPr/>
          </p:nvSpPr>
          <p:spPr>
            <a:xfrm>
              <a:off x="251520" y="465640"/>
              <a:ext cx="3096344" cy="573511"/>
            </a:xfrm>
            <a:prstGeom prst="hexagon">
              <a:avLst/>
            </a:prstGeom>
            <a:solidFill>
              <a:srgbClr val="30A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051734" y="362737"/>
            <a:ext cx="128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lt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뉴스 </a:t>
            </a:r>
            <a:r>
              <a:rPr lang="ko-KR" altLang="en-US" b="1" dirty="0" err="1" smtClean="0">
                <a:solidFill>
                  <a:schemeClr val="lt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크롤링</a:t>
            </a:r>
            <a:endParaRPr lang="ko-KR" altLang="en-US" b="1" dirty="0">
              <a:solidFill>
                <a:schemeClr val="lt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07904"/>
            <a:ext cx="7524328" cy="467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7584" y="895195"/>
            <a:ext cx="704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-2015/08 ~ 2017/08 </a:t>
            </a:r>
            <a:r>
              <a:rPr lang="ko-KR" altLang="en-US" dirty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년간 </a:t>
            </a:r>
            <a:r>
              <a:rPr lang="en-US" altLang="ko-KR" dirty="0" smtClean="0"/>
              <a:t>GS</a:t>
            </a:r>
            <a:r>
              <a:rPr lang="ko-KR" altLang="en-US" dirty="0" smtClean="0"/>
              <a:t>홈쇼핑의 뉴스자료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11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1E9E-853E-4376-A910-3D9AC84F5CF7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46527" y="260648"/>
            <a:ext cx="3528392" cy="573512"/>
            <a:chOff x="251520" y="465639"/>
            <a:chExt cx="3528392" cy="573512"/>
          </a:xfrm>
        </p:grpSpPr>
        <p:sp>
          <p:nvSpPr>
            <p:cNvPr id="7" name="육각형 6"/>
            <p:cNvSpPr/>
            <p:nvPr/>
          </p:nvSpPr>
          <p:spPr>
            <a:xfrm>
              <a:off x="683568" y="465640"/>
              <a:ext cx="3096344" cy="573511"/>
            </a:xfrm>
            <a:prstGeom prst="hexagon">
              <a:avLst/>
            </a:prstGeom>
            <a:solidFill>
              <a:srgbClr val="79C9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육각형 7"/>
            <p:cNvSpPr/>
            <p:nvPr/>
          </p:nvSpPr>
          <p:spPr>
            <a:xfrm>
              <a:off x="467544" y="465639"/>
              <a:ext cx="3096344" cy="573511"/>
            </a:xfrm>
            <a:prstGeom prst="hexagon">
              <a:avLst/>
            </a:prstGeom>
            <a:solidFill>
              <a:srgbClr val="7AA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육각형 8"/>
            <p:cNvSpPr/>
            <p:nvPr/>
          </p:nvSpPr>
          <p:spPr>
            <a:xfrm>
              <a:off x="251520" y="465640"/>
              <a:ext cx="3096344" cy="573511"/>
            </a:xfrm>
            <a:prstGeom prst="hexagon">
              <a:avLst/>
            </a:prstGeom>
            <a:solidFill>
              <a:srgbClr val="30A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051734" y="362737"/>
            <a:ext cx="128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lt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뉴스 </a:t>
            </a:r>
            <a:r>
              <a:rPr lang="ko-KR" altLang="en-US" b="1" dirty="0" err="1" smtClean="0">
                <a:solidFill>
                  <a:schemeClr val="lt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크롤링</a:t>
            </a:r>
            <a:endParaRPr lang="ko-KR" altLang="en-US" b="1" dirty="0">
              <a:solidFill>
                <a:schemeClr val="lt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052736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-2015/08 ~ 2017/08 </a:t>
            </a:r>
            <a:r>
              <a:rPr lang="ko-KR" altLang="en-US" dirty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년간 주식데이터와 뉴스데이터를 </a:t>
            </a:r>
            <a:r>
              <a:rPr lang="en-US" altLang="ko-KR" dirty="0" smtClean="0"/>
              <a:t>date </a:t>
            </a:r>
            <a:r>
              <a:rPr lang="ko-KR" altLang="en-US" dirty="0" smtClean="0"/>
              <a:t>기준으로 </a:t>
            </a:r>
            <a:r>
              <a:rPr lang="en-US" altLang="ko-KR" dirty="0" smtClean="0"/>
              <a:t>table merge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60848"/>
            <a:ext cx="77724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75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531</Words>
  <Application>Microsoft Office PowerPoint</Application>
  <PresentationFormat>화면 슬라이드 쇼(4:3)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Ivy</cp:lastModifiedBy>
  <cp:revision>26</cp:revision>
  <dcterms:created xsi:type="dcterms:W3CDTF">2017-08-22T04:00:55Z</dcterms:created>
  <dcterms:modified xsi:type="dcterms:W3CDTF">2017-08-29T03:30:43Z</dcterms:modified>
</cp:coreProperties>
</file>