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334" r:id="rId3"/>
    <p:sldId id="283" r:id="rId4"/>
    <p:sldId id="358" r:id="rId5"/>
    <p:sldId id="359" r:id="rId6"/>
    <p:sldId id="360" r:id="rId7"/>
    <p:sldId id="361" r:id="rId8"/>
    <p:sldId id="362" r:id="rId9"/>
    <p:sldId id="363" r:id="rId10"/>
    <p:sldId id="365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-윤고딕340" panose="02030504000101010101" pitchFamily="18" charset="-127"/>
      <p:regular r:id="rId15"/>
    </p:embeddedFont>
    <p:embeddedFont>
      <p:font typeface="서울한강체 M" panose="02020603020101020101" pitchFamily="18" charset="-127"/>
      <p:regular r:id="rId16"/>
    </p:embeddedFont>
    <p:embeddedFont>
      <p:font typeface="조선일보명조" panose="02030304000000000000" pitchFamily="18" charset="-127"/>
      <p:regular r:id="rId17"/>
    </p:embeddedFont>
    <p:embeddedFont>
      <p:font typeface="-윤고딕320" panose="02030504000101010101" pitchFamily="18" charset="-127"/>
      <p:regular r:id="rId18"/>
    </p:embeddedFont>
    <p:embeddedFont>
      <p:font typeface="-윤고딕330" panose="02030504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5EA445"/>
    <a:srgbClr val="009900"/>
    <a:srgbClr val="BD9B53"/>
    <a:srgbClr val="3DBA90"/>
    <a:srgbClr val="5A673A"/>
    <a:srgbClr val="A3227A"/>
    <a:srgbClr val="A365D1"/>
    <a:srgbClr val="8C3FC5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37" autoAdjust="0"/>
    <p:restoredTop sz="94528" autoAdjust="0"/>
  </p:normalViewPr>
  <p:slideViewPr>
    <p:cSldViewPr>
      <p:cViewPr varScale="1">
        <p:scale>
          <a:sx n="78" d="100"/>
          <a:sy n="78" d="100"/>
        </p:scale>
        <p:origin x="3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1AE3-5DEC-4FA0-8F16-153B0B59E26C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3F5B-CE1C-4FBA-9CAD-4F4167F58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0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50000">
              <a:schemeClr val="bg1">
                <a:lumMod val="95000"/>
              </a:schemeClr>
            </a:gs>
            <a:gs pos="2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7767" y="3327375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  <a:cs typeface="조선일보명조" panose="02030304000000000000" pitchFamily="18" charset="-127"/>
              </a:rPr>
              <a:t>R</a:t>
            </a:r>
            <a:r>
              <a:rPr lang="ko-KR" alt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서울한강체 M" panose="02020603020101020101" pitchFamily="18" charset="-127"/>
                <a:ea typeface="서울한강체 M" panose="02020603020101020101" pitchFamily="18" charset="-127"/>
                <a:cs typeface="조선일보명조" panose="02030304000000000000" pitchFamily="18" charset="-127"/>
              </a:rPr>
              <a:t>을 이용한 주가예측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07668" y="2998403"/>
            <a:ext cx="2660476" cy="306326"/>
          </a:xfrm>
          <a:prstGeom prst="rect">
            <a:avLst/>
          </a:prstGeom>
          <a:solidFill>
            <a:srgbClr val="5EA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blipFill>
                <a:blip r:embed="rId2"/>
                <a:stretch>
                  <a:fillRect t="-15476" b="-15476"/>
                </a:stretch>
              </a:blip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4089" y="2996952"/>
            <a:ext cx="2634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조선일보명조" panose="02030304000000000000" pitchFamily="18" charset="-127"/>
              </a:rPr>
              <a:t>한이음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조선일보명조" panose="02030304000000000000" pitchFamily="18" charset="-127"/>
              </a:rPr>
              <a:t> 기업 성장성 분석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조선일보명조" panose="02030304000000000000" pitchFamily="18" charset="-127"/>
              </a:rPr>
              <a:t>–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조선일보명조" panose="02030304000000000000" pitchFamily="18" charset="-127"/>
              </a:rPr>
              <a:t>가연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조선일보명조" panose="02030304000000000000" pitchFamily="18" charset="-127"/>
              </a:rPr>
              <a:t>경수 </a:t>
            </a:r>
          </a:p>
        </p:txBody>
      </p:sp>
    </p:spTree>
    <p:extLst>
      <p:ext uri="{BB962C8B-B14F-4D97-AF65-F5344CB8AC3E}">
        <p14:creationId xmlns:p14="http://schemas.microsoft.com/office/powerpoint/2010/main" val="339831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784" y="764704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다중회귀 분석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7853AB1-A0E2-442F-B77E-7372683AF0A9}"/>
              </a:ext>
            </a:extLst>
          </p:cNvPr>
          <p:cNvSpPr/>
          <p:nvPr/>
        </p:nvSpPr>
        <p:spPr>
          <a:xfrm>
            <a:off x="543596" y="1492360"/>
            <a:ext cx="8048495" cy="4558545"/>
          </a:xfrm>
          <a:custGeom>
            <a:avLst/>
            <a:gdLst>
              <a:gd name="connsiteX0" fmla="*/ 0 w 8048495"/>
              <a:gd name="connsiteY0" fmla="*/ 0 h 690193"/>
              <a:gd name="connsiteX1" fmla="*/ 8048495 w 8048495"/>
              <a:gd name="connsiteY1" fmla="*/ 0 h 690193"/>
              <a:gd name="connsiteX2" fmla="*/ 8048495 w 8048495"/>
              <a:gd name="connsiteY2" fmla="*/ 690193 h 690193"/>
              <a:gd name="connsiteX3" fmla="*/ 0 w 8048495"/>
              <a:gd name="connsiteY3" fmla="*/ 690193 h 690193"/>
              <a:gd name="connsiteX4" fmla="*/ 0 w 8048495"/>
              <a:gd name="connsiteY4" fmla="*/ 0 h 69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495" h="690193">
                <a:moveTo>
                  <a:pt x="0" y="0"/>
                </a:moveTo>
                <a:lnTo>
                  <a:pt x="8048495" y="0"/>
                </a:lnTo>
                <a:lnTo>
                  <a:pt x="8048495" y="690193"/>
                </a:lnTo>
                <a:lnTo>
                  <a:pt x="0" y="6901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재무제표에서 저희가 임의로 중요하다고 생각하는 변수들을 크게 세가지 범주로 분류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&gt;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수익성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안정성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성장성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이에 앞서 전체 변수를 대상으로 회귀분석을 실시하여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ANOVA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분석을 바탕으로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t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값으로 변수들 중 유의한 것을 추려내려고 함 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&gt; NA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값이 나오는데 이유를 모르겠음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…?</a:t>
            </a:r>
          </a:p>
          <a:p>
            <a:pPr lvl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kern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CC6611-3E86-433F-81E5-0D1BAA68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5" y="2738537"/>
            <a:ext cx="3693800" cy="37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3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8" y="2668077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EA44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01 </a:t>
            </a:r>
            <a:r>
              <a:rPr lang="en-US" altLang="ko-KR" sz="2000" b="1" dirty="0">
                <a:solidFill>
                  <a:srgbClr val="29D9C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	</a:t>
            </a:r>
            <a:r>
              <a:rPr lang="ko-KR" altLang="en-US" sz="2000" dirty="0">
                <a:solidFill>
                  <a:srgbClr val="7F7F7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주성분 회귀분석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3068960"/>
            <a:ext cx="283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EA44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02 </a:t>
            </a:r>
            <a:r>
              <a:rPr lang="en-US" altLang="ko-KR" sz="2000" b="1" dirty="0">
                <a:solidFill>
                  <a:srgbClr val="29D9C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	</a:t>
            </a:r>
            <a:r>
              <a:rPr lang="ko-KR" altLang="en-US" sz="2000" dirty="0">
                <a:solidFill>
                  <a:srgbClr val="7F7F7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인공신경망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3469843"/>
            <a:ext cx="283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EA44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03 </a:t>
            </a:r>
            <a:r>
              <a:rPr lang="en-US" altLang="ko-KR" sz="2000" b="1" dirty="0">
                <a:solidFill>
                  <a:srgbClr val="29D9C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	</a:t>
            </a:r>
            <a:r>
              <a:rPr lang="ko-KR" altLang="en-US" sz="2000" dirty="0">
                <a:solidFill>
                  <a:srgbClr val="7F7F7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다중회귀분석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3968" y="3870727"/>
            <a:ext cx="283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5EA44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04 </a:t>
            </a:r>
            <a:r>
              <a:rPr lang="en-US" altLang="ko-KR" sz="2000" b="1" dirty="0">
                <a:solidFill>
                  <a:srgbClr val="29D9C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	</a:t>
            </a:r>
            <a:r>
              <a:rPr lang="ko-KR" altLang="en-US" sz="2000" dirty="0">
                <a:solidFill>
                  <a:srgbClr val="7F7F7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향후 계획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13756" y="2348880"/>
            <a:ext cx="1778124" cy="2142151"/>
          </a:xfrm>
          <a:prstGeom prst="rect">
            <a:avLst/>
          </a:prstGeom>
          <a:solidFill>
            <a:srgbClr val="5EA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8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50000">
              <a:schemeClr val="bg1">
                <a:lumMod val="95000"/>
              </a:schemeClr>
            </a:gs>
            <a:gs pos="2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784" y="879103"/>
            <a:ext cx="4806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주성분 회귀분석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변수 차원 축소를 위해 주성분 회귀분석 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l"/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1B797BF-3BC1-4C91-A495-E0BBFF8B3E9C}"/>
              </a:ext>
            </a:extLst>
          </p:cNvPr>
          <p:cNvSpPr/>
          <p:nvPr/>
        </p:nvSpPr>
        <p:spPr>
          <a:xfrm>
            <a:off x="611559" y="6167807"/>
            <a:ext cx="8048495" cy="690193"/>
          </a:xfrm>
          <a:custGeom>
            <a:avLst/>
            <a:gdLst>
              <a:gd name="connsiteX0" fmla="*/ 0 w 8048495"/>
              <a:gd name="connsiteY0" fmla="*/ 0 h 690193"/>
              <a:gd name="connsiteX1" fmla="*/ 8048495 w 8048495"/>
              <a:gd name="connsiteY1" fmla="*/ 0 h 690193"/>
              <a:gd name="connsiteX2" fmla="*/ 8048495 w 8048495"/>
              <a:gd name="connsiteY2" fmla="*/ 690193 h 690193"/>
              <a:gd name="connsiteX3" fmla="*/ 0 w 8048495"/>
              <a:gd name="connsiteY3" fmla="*/ 690193 h 690193"/>
              <a:gd name="connsiteX4" fmla="*/ 0 w 8048495"/>
              <a:gd name="connsiteY4" fmla="*/ 0 h 69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495" h="690193">
                <a:moveTo>
                  <a:pt x="0" y="0"/>
                </a:moveTo>
                <a:lnTo>
                  <a:pt x="8048495" y="0"/>
                </a:lnTo>
                <a:lnTo>
                  <a:pt x="8048495" y="690193"/>
                </a:lnTo>
                <a:lnTo>
                  <a:pt x="0" y="6901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kern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재무제표 변수를 수익성</a:t>
            </a:r>
            <a:r>
              <a:rPr lang="en-US" altLang="ko-KR" sz="1400" kern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kern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성장성</a:t>
            </a:r>
            <a:r>
              <a:rPr lang="en-US" altLang="ko-KR" sz="1400" kern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kern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안정성으로 구분</a:t>
            </a:r>
            <a:endParaRPr lang="en-US" altLang="ko-KR" sz="1400" kern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kern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변수 차원 축소를 위해 주성분 회귀분석 </a:t>
            </a:r>
            <a:endParaRPr lang="en-US" altLang="ko-KR" sz="1400" kern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7853AB1-A0E2-442F-B77E-7372683AF0A9}"/>
              </a:ext>
            </a:extLst>
          </p:cNvPr>
          <p:cNvSpPr/>
          <p:nvPr/>
        </p:nvSpPr>
        <p:spPr>
          <a:xfrm>
            <a:off x="543596" y="1606759"/>
            <a:ext cx="8048495" cy="4558545"/>
          </a:xfrm>
          <a:custGeom>
            <a:avLst/>
            <a:gdLst>
              <a:gd name="connsiteX0" fmla="*/ 0 w 8048495"/>
              <a:gd name="connsiteY0" fmla="*/ 0 h 690193"/>
              <a:gd name="connsiteX1" fmla="*/ 8048495 w 8048495"/>
              <a:gd name="connsiteY1" fmla="*/ 0 h 690193"/>
              <a:gd name="connsiteX2" fmla="*/ 8048495 w 8048495"/>
              <a:gd name="connsiteY2" fmla="*/ 690193 h 690193"/>
              <a:gd name="connsiteX3" fmla="*/ 0 w 8048495"/>
              <a:gd name="connsiteY3" fmla="*/ 690193 h 690193"/>
              <a:gd name="connsiteX4" fmla="*/ 0 w 8048495"/>
              <a:gd name="connsiteY4" fmla="*/ 0 h 69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495" h="690193">
                <a:moveTo>
                  <a:pt x="0" y="0"/>
                </a:moveTo>
                <a:lnTo>
                  <a:pt x="8048495" y="0"/>
                </a:lnTo>
                <a:lnTo>
                  <a:pt x="8048495" y="690193"/>
                </a:lnTo>
                <a:lnTo>
                  <a:pt x="0" y="6901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변수 생성</a:t>
            </a:r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Bis(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자기자본비율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=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자본총계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자산총계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Sp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(stock price,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주가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= EPS*PER</a:t>
            </a: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kern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8A09BF9-D454-4FFE-899B-FD842DD6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538"/>
            <a:ext cx="9144000" cy="327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7853AB1-A0E2-442F-B77E-7372683AF0A9}"/>
              </a:ext>
            </a:extLst>
          </p:cNvPr>
          <p:cNvSpPr/>
          <p:nvPr/>
        </p:nvSpPr>
        <p:spPr>
          <a:xfrm>
            <a:off x="543596" y="957610"/>
            <a:ext cx="8048495" cy="4558545"/>
          </a:xfrm>
          <a:custGeom>
            <a:avLst/>
            <a:gdLst>
              <a:gd name="connsiteX0" fmla="*/ 0 w 8048495"/>
              <a:gd name="connsiteY0" fmla="*/ 0 h 690193"/>
              <a:gd name="connsiteX1" fmla="*/ 8048495 w 8048495"/>
              <a:gd name="connsiteY1" fmla="*/ 0 h 690193"/>
              <a:gd name="connsiteX2" fmla="*/ 8048495 w 8048495"/>
              <a:gd name="connsiteY2" fmla="*/ 690193 h 690193"/>
              <a:gd name="connsiteX3" fmla="*/ 0 w 8048495"/>
              <a:gd name="connsiteY3" fmla="*/ 690193 h 690193"/>
              <a:gd name="connsiteX4" fmla="*/ 0 w 8048495"/>
              <a:gd name="connsiteY4" fmla="*/ 0 h 69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495" h="690193">
                <a:moveTo>
                  <a:pt x="0" y="0"/>
                </a:moveTo>
                <a:lnTo>
                  <a:pt x="8048495" y="0"/>
                </a:lnTo>
                <a:lnTo>
                  <a:pt x="8048495" y="690193"/>
                </a:lnTo>
                <a:lnTo>
                  <a:pt x="0" y="6901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2. </a:t>
            </a:r>
            <a:r>
              <a:rPr lang="ko-KR" altLang="en-US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변수 제거</a:t>
            </a:r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결측값이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많은 변수와 연도별로 계속 같은 값을 갖는 변수 및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2017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년 이후 날짜 제거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3. </a:t>
            </a:r>
            <a:r>
              <a:rPr lang="ko-KR" altLang="en-US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알파벳 변환 및 표준화</a:t>
            </a:r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간단히 보기 위해 알파벳으로 열 이름 변환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단위가 다 다르기 때문에 표준화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주가 제외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kern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052FEF-BBC9-4476-92BE-50CA0C60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690"/>
            <a:ext cx="9144000" cy="14817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50E100-5A8A-45CA-8A5E-F74BEBEFA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1088"/>
            <a:ext cx="9144000" cy="15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3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7853AB1-A0E2-442F-B77E-7372683AF0A9}"/>
              </a:ext>
            </a:extLst>
          </p:cNvPr>
          <p:cNvSpPr/>
          <p:nvPr/>
        </p:nvSpPr>
        <p:spPr>
          <a:xfrm>
            <a:off x="543596" y="957610"/>
            <a:ext cx="8048495" cy="4558545"/>
          </a:xfrm>
          <a:custGeom>
            <a:avLst/>
            <a:gdLst>
              <a:gd name="connsiteX0" fmla="*/ 0 w 8048495"/>
              <a:gd name="connsiteY0" fmla="*/ 0 h 690193"/>
              <a:gd name="connsiteX1" fmla="*/ 8048495 w 8048495"/>
              <a:gd name="connsiteY1" fmla="*/ 0 h 690193"/>
              <a:gd name="connsiteX2" fmla="*/ 8048495 w 8048495"/>
              <a:gd name="connsiteY2" fmla="*/ 690193 h 690193"/>
              <a:gd name="connsiteX3" fmla="*/ 0 w 8048495"/>
              <a:gd name="connsiteY3" fmla="*/ 690193 h 690193"/>
              <a:gd name="connsiteX4" fmla="*/ 0 w 8048495"/>
              <a:gd name="connsiteY4" fmla="*/ 0 h 69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495" h="690193">
                <a:moveTo>
                  <a:pt x="0" y="0"/>
                </a:moveTo>
                <a:lnTo>
                  <a:pt x="8048495" y="0"/>
                </a:lnTo>
                <a:lnTo>
                  <a:pt x="8048495" y="690193"/>
                </a:lnTo>
                <a:lnTo>
                  <a:pt x="0" y="6901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4. Bartlett</a:t>
            </a:r>
            <a:r>
              <a:rPr lang="ko-KR" altLang="en-US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검정</a:t>
            </a:r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주성분분석을 실시하는 것이 의미가 있는지 파악하기 위하여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Bartlett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검정 실시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                                                                &gt;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유의함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따라서 주성분 회귀분석 적절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5. </a:t>
            </a:r>
            <a:r>
              <a:rPr lang="ko-KR" altLang="en-US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독립변수들 간의 상관관계 보기</a:t>
            </a:r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주성분분석을 실시하는 것이 의미가 있는지 파악하기 위하여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Bartlett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검정 실시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\</a:t>
            </a: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kern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75F72F-CFFF-4447-BF01-8C713C58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5" y="1700808"/>
            <a:ext cx="4676775" cy="752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213E9E-43AD-48DE-9806-FD7DDA9B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1011"/>
            <a:ext cx="9144000" cy="26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7853AB1-A0E2-442F-B77E-7372683AF0A9}"/>
              </a:ext>
            </a:extLst>
          </p:cNvPr>
          <p:cNvSpPr/>
          <p:nvPr/>
        </p:nvSpPr>
        <p:spPr>
          <a:xfrm>
            <a:off x="543596" y="957610"/>
            <a:ext cx="8048495" cy="4558545"/>
          </a:xfrm>
          <a:custGeom>
            <a:avLst/>
            <a:gdLst>
              <a:gd name="connsiteX0" fmla="*/ 0 w 8048495"/>
              <a:gd name="connsiteY0" fmla="*/ 0 h 690193"/>
              <a:gd name="connsiteX1" fmla="*/ 8048495 w 8048495"/>
              <a:gd name="connsiteY1" fmla="*/ 0 h 690193"/>
              <a:gd name="connsiteX2" fmla="*/ 8048495 w 8048495"/>
              <a:gd name="connsiteY2" fmla="*/ 690193 h 690193"/>
              <a:gd name="connsiteX3" fmla="*/ 0 w 8048495"/>
              <a:gd name="connsiteY3" fmla="*/ 690193 h 690193"/>
              <a:gd name="connsiteX4" fmla="*/ 0 w 8048495"/>
              <a:gd name="connsiteY4" fmla="*/ 0 h 69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495" h="690193">
                <a:moveTo>
                  <a:pt x="0" y="0"/>
                </a:moveTo>
                <a:lnTo>
                  <a:pt x="8048495" y="0"/>
                </a:lnTo>
                <a:lnTo>
                  <a:pt x="8048495" y="690193"/>
                </a:lnTo>
                <a:lnTo>
                  <a:pt x="0" y="6901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6. </a:t>
            </a:r>
            <a:r>
              <a:rPr lang="ko-KR" altLang="en-US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주성분 분석</a:t>
            </a:r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                                                          </a:t>
            </a: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                                                       </a:t>
            </a: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                                                  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누적 설명력이 두번째 주성분에서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                                                   90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넘었으므로 두번째 주성분까지 채택 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kern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B28C4-044D-498A-8C5C-A8921302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27" y="1827515"/>
            <a:ext cx="4924425" cy="733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CCB97D-3C5A-44EE-9E72-BA733A45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37" y="2688314"/>
            <a:ext cx="3119940" cy="326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2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7853AB1-A0E2-442F-B77E-7372683AF0A9}"/>
              </a:ext>
            </a:extLst>
          </p:cNvPr>
          <p:cNvSpPr/>
          <p:nvPr/>
        </p:nvSpPr>
        <p:spPr>
          <a:xfrm>
            <a:off x="543596" y="957610"/>
            <a:ext cx="8048495" cy="4558545"/>
          </a:xfrm>
          <a:custGeom>
            <a:avLst/>
            <a:gdLst>
              <a:gd name="connsiteX0" fmla="*/ 0 w 8048495"/>
              <a:gd name="connsiteY0" fmla="*/ 0 h 690193"/>
              <a:gd name="connsiteX1" fmla="*/ 8048495 w 8048495"/>
              <a:gd name="connsiteY1" fmla="*/ 0 h 690193"/>
              <a:gd name="connsiteX2" fmla="*/ 8048495 w 8048495"/>
              <a:gd name="connsiteY2" fmla="*/ 690193 h 690193"/>
              <a:gd name="connsiteX3" fmla="*/ 0 w 8048495"/>
              <a:gd name="connsiteY3" fmla="*/ 690193 h 690193"/>
              <a:gd name="connsiteX4" fmla="*/ 0 w 8048495"/>
              <a:gd name="connsiteY4" fmla="*/ 0 h 69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495" h="690193">
                <a:moveTo>
                  <a:pt x="0" y="0"/>
                </a:moveTo>
                <a:lnTo>
                  <a:pt x="8048495" y="0"/>
                </a:lnTo>
                <a:lnTo>
                  <a:pt x="8048495" y="690193"/>
                </a:lnTo>
                <a:lnTo>
                  <a:pt x="0" y="6901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6. </a:t>
            </a:r>
            <a:r>
              <a:rPr lang="ko-KR" altLang="en-US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주성분 분석</a:t>
            </a:r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                                                          </a:t>
            </a: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                                                            </a:t>
            </a: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첫번째 주성분은 영업이익률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ROA, ROE,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부채비율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BIS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 이루어져 있으며 앞의 세 변수는 수익성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뒤의 두 변수는 안정성과 관련이 있음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두번째 주성분은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FCF,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자산총계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부채총계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현금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DPS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 이루어져 있으며 성장성과 관련이 있음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kern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690C2F-2198-496E-98EE-949F6F96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4" y="1360909"/>
            <a:ext cx="52768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2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7853AB1-A0E2-442F-B77E-7372683AF0A9}"/>
              </a:ext>
            </a:extLst>
          </p:cNvPr>
          <p:cNvSpPr/>
          <p:nvPr/>
        </p:nvSpPr>
        <p:spPr>
          <a:xfrm>
            <a:off x="543596" y="1196752"/>
            <a:ext cx="8048495" cy="4558545"/>
          </a:xfrm>
          <a:custGeom>
            <a:avLst/>
            <a:gdLst>
              <a:gd name="connsiteX0" fmla="*/ 0 w 8048495"/>
              <a:gd name="connsiteY0" fmla="*/ 0 h 690193"/>
              <a:gd name="connsiteX1" fmla="*/ 8048495 w 8048495"/>
              <a:gd name="connsiteY1" fmla="*/ 0 h 690193"/>
              <a:gd name="connsiteX2" fmla="*/ 8048495 w 8048495"/>
              <a:gd name="connsiteY2" fmla="*/ 690193 h 690193"/>
              <a:gd name="connsiteX3" fmla="*/ 0 w 8048495"/>
              <a:gd name="connsiteY3" fmla="*/ 690193 h 690193"/>
              <a:gd name="connsiteX4" fmla="*/ 0 w 8048495"/>
              <a:gd name="connsiteY4" fmla="*/ 0 h 69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495" h="690193">
                <a:moveTo>
                  <a:pt x="0" y="0"/>
                </a:moveTo>
                <a:lnTo>
                  <a:pt x="8048495" y="0"/>
                </a:lnTo>
                <a:lnTo>
                  <a:pt x="8048495" y="690193"/>
                </a:lnTo>
                <a:lnTo>
                  <a:pt x="0" y="6901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7. </a:t>
            </a:r>
            <a:r>
              <a:rPr lang="ko-KR" altLang="en-US" sz="1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주성분 회귀분석</a:t>
            </a:r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주성분 분석에서 나타난 주성분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과 주성분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가지고 주가를 예측하는 회귀분석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그래서 예측되는 회귀식은 주가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=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204104-8455PC1-10838PC2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와 같이 추정됨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kern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04AD1A-F30C-42E6-B962-CB32755F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2" y="1942499"/>
            <a:ext cx="49244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784" y="1311151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인공신경망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7853AB1-A0E2-442F-B77E-7372683AF0A9}"/>
              </a:ext>
            </a:extLst>
          </p:cNvPr>
          <p:cNvSpPr/>
          <p:nvPr/>
        </p:nvSpPr>
        <p:spPr>
          <a:xfrm>
            <a:off x="543596" y="2038807"/>
            <a:ext cx="8048495" cy="4558545"/>
          </a:xfrm>
          <a:custGeom>
            <a:avLst/>
            <a:gdLst>
              <a:gd name="connsiteX0" fmla="*/ 0 w 8048495"/>
              <a:gd name="connsiteY0" fmla="*/ 0 h 690193"/>
              <a:gd name="connsiteX1" fmla="*/ 8048495 w 8048495"/>
              <a:gd name="connsiteY1" fmla="*/ 0 h 690193"/>
              <a:gd name="connsiteX2" fmla="*/ 8048495 w 8048495"/>
              <a:gd name="connsiteY2" fmla="*/ 690193 h 690193"/>
              <a:gd name="connsiteX3" fmla="*/ 0 w 8048495"/>
              <a:gd name="connsiteY3" fmla="*/ 690193 h 690193"/>
              <a:gd name="connsiteX4" fmla="*/ 0 w 8048495"/>
              <a:gd name="connsiteY4" fmla="*/ 0 h 69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495" h="690193">
                <a:moveTo>
                  <a:pt x="0" y="0"/>
                </a:moveTo>
                <a:lnTo>
                  <a:pt x="8048495" y="0"/>
                </a:lnTo>
                <a:lnTo>
                  <a:pt x="8048495" y="690193"/>
                </a:lnTo>
                <a:lnTo>
                  <a:pt x="0" y="6901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2016/11/01~2017/08/01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 주가를 바탕으로 인공신경망을 하려고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약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100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일 간의 자료를 바탕으로 학습시켜 모델을 만들고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임의의 날짜를 대상으로 실제 적용시켜 오차 확인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187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개의 자료에서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10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개의 </a:t>
            </a: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입력값을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바탕으로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5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개의 </a:t>
            </a:r>
            <a:r>
              <a:rPr lang="ko-KR" altLang="en-US" sz="16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예측값을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도출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6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&gt;&gt;&gt; R studio</a:t>
            </a:r>
            <a:r>
              <a:rPr lang="ko-KR" altLang="en-US" sz="16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에서 확인</a:t>
            </a:r>
            <a:endParaRPr lang="en-US" altLang="ko-KR" sz="16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lvl="0" indent="0" algn="l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altLang="ko-KR" sz="1400" kern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0D114-8948-4B2B-A1A5-EB9090BA3969}"/>
              </a:ext>
            </a:extLst>
          </p:cNvPr>
          <p:cNvSpPr txBox="1"/>
          <p:nvPr/>
        </p:nvSpPr>
        <p:spPr>
          <a:xfrm>
            <a:off x="4890373" y="127665"/>
            <a:ext cx="11785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주성분 회귀분석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149C2-7F73-47CB-9ED0-62DD7B892A01}"/>
              </a:ext>
            </a:extLst>
          </p:cNvPr>
          <p:cNvSpPr txBox="1"/>
          <p:nvPr/>
        </p:nvSpPr>
        <p:spPr>
          <a:xfrm>
            <a:off x="8130733" y="127665"/>
            <a:ext cx="7617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향후 계획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F7377-D43D-4C35-B3B3-B04F37049C2F}"/>
              </a:ext>
            </a:extLst>
          </p:cNvPr>
          <p:cNvSpPr txBox="1"/>
          <p:nvPr/>
        </p:nvSpPr>
        <p:spPr>
          <a:xfrm>
            <a:off x="7075327" y="127665"/>
            <a:ext cx="10054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다중회귀분석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E1B93-5538-4A4E-B97E-A53C3807E25C}"/>
              </a:ext>
            </a:extLst>
          </p:cNvPr>
          <p:cNvSpPr txBox="1"/>
          <p:nvPr/>
        </p:nvSpPr>
        <p:spPr>
          <a:xfrm>
            <a:off x="6147756" y="127665"/>
            <a:ext cx="870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5EA445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인공신경망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DF388D5-45B6-4539-931D-A6ED377DE06B}"/>
              </a:ext>
            </a:extLst>
          </p:cNvPr>
          <p:cNvCxnSpPr/>
          <p:nvPr/>
        </p:nvCxnSpPr>
        <p:spPr>
          <a:xfrm>
            <a:off x="6140910" y="186729"/>
            <a:ext cx="0" cy="1742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CEBCDB-C429-46D7-85B1-26C4A0B4825D}"/>
              </a:ext>
            </a:extLst>
          </p:cNvPr>
          <p:cNvCxnSpPr/>
          <p:nvPr/>
        </p:nvCxnSpPr>
        <p:spPr>
          <a:xfrm>
            <a:off x="7027086" y="186729"/>
            <a:ext cx="0" cy="1742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7F9DEB-F0E9-4066-A7E2-128FE881A8E7}"/>
              </a:ext>
            </a:extLst>
          </p:cNvPr>
          <p:cNvCxnSpPr/>
          <p:nvPr/>
        </p:nvCxnSpPr>
        <p:spPr>
          <a:xfrm>
            <a:off x="8118376" y="186729"/>
            <a:ext cx="0" cy="1742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400" spc="-15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Yoon 윤고딕 530_TT" panose="02090603020101020101" pitchFamily="18" charset="-127"/>
            <a:ea typeface="Yoon 윤고딕 530_TT" panose="02090603020101020101" pitchFamily="18" charset="-127"/>
            <a:cs typeface="조선일보명조" panose="0203030400000000000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7921</TotalTime>
  <Words>323</Words>
  <Application>Microsoft Office PowerPoint</Application>
  <PresentationFormat>화면 슬라이드 쇼(4:3)</PresentationFormat>
  <Paragraphs>166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-윤고딕340</vt:lpstr>
      <vt:lpstr>서울한강체 M</vt:lpstr>
      <vt:lpstr>조선일보명조</vt:lpstr>
      <vt:lpstr>-윤고딕320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181</cp:revision>
  <dcterms:created xsi:type="dcterms:W3CDTF">2006-10-05T04:04:58Z</dcterms:created>
  <dcterms:modified xsi:type="dcterms:W3CDTF">2017-08-29T06:27:17Z</dcterms:modified>
</cp:coreProperties>
</file>