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23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4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6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8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7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151B-BCE2-4584-9E96-BEC00AA74584}" type="datetimeFigureOut">
              <a:rPr lang="zh-CN" altLang="en-US" smtClean="0"/>
              <a:t>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4A64-3205-43EA-86F3-5F2BA2BA7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45" y="1122363"/>
            <a:ext cx="11422455" cy="2387600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网络、布局、内存优化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390"/>
            <a:ext cx="10515600" cy="594157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其他优化：</a:t>
            </a:r>
            <a:endParaRPr lang="en-US" altLang="zh-CN" dirty="0" smtClean="0"/>
          </a:p>
          <a:p>
            <a:r>
              <a:rPr lang="en-US" altLang="zh-CN" b="1" dirty="0"/>
              <a:t>(1) </a:t>
            </a:r>
            <a:r>
              <a:rPr lang="zh-CN" altLang="en-US" b="1" dirty="0"/>
              <a:t>用</a:t>
            </a:r>
            <a:r>
              <a:rPr lang="en-US" altLang="zh-CN" b="1" dirty="0" err="1"/>
              <a:t>SurfaceView</a:t>
            </a:r>
            <a:r>
              <a:rPr lang="zh-CN" altLang="en-US" b="1" dirty="0"/>
              <a:t>或</a:t>
            </a:r>
            <a:r>
              <a:rPr lang="en-US" altLang="zh-CN" b="1" dirty="0" err="1"/>
              <a:t>TextureView</a:t>
            </a:r>
            <a:r>
              <a:rPr lang="zh-CN" altLang="en-US" b="1" dirty="0"/>
              <a:t>代替普通</a:t>
            </a:r>
            <a:r>
              <a:rPr lang="en-US" altLang="zh-CN" b="1" dirty="0"/>
              <a:t>View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SurfaceView</a:t>
            </a:r>
            <a:r>
              <a:rPr lang="zh-CN" altLang="en-US" dirty="0"/>
              <a:t>或</a:t>
            </a:r>
            <a:r>
              <a:rPr lang="en-US" altLang="zh-CN" dirty="0" err="1"/>
              <a:t>TextureView</a:t>
            </a:r>
            <a:r>
              <a:rPr lang="zh-CN" altLang="en-US" dirty="0"/>
              <a:t>可以通过将绘图操作移动到另一个单独线程上提高性能。</a:t>
            </a:r>
            <a:br>
              <a:rPr lang="zh-CN" altLang="en-US" dirty="0"/>
            </a:br>
            <a:r>
              <a:rPr lang="zh-CN" altLang="en-US" dirty="0"/>
              <a:t>普通</a:t>
            </a:r>
            <a:r>
              <a:rPr lang="en-US" altLang="zh-CN" dirty="0"/>
              <a:t>View</a:t>
            </a:r>
            <a:r>
              <a:rPr lang="zh-CN" altLang="en-US" dirty="0"/>
              <a:t>的绘制过程都是在主线程</a:t>
            </a:r>
            <a:r>
              <a:rPr lang="en-US" altLang="zh-CN" dirty="0"/>
              <a:t>(UI</a:t>
            </a:r>
            <a:r>
              <a:rPr lang="zh-CN" altLang="en-US" dirty="0"/>
              <a:t>线程</a:t>
            </a:r>
            <a:r>
              <a:rPr lang="en-US" altLang="zh-CN" dirty="0"/>
              <a:t>)</a:t>
            </a:r>
            <a:r>
              <a:rPr lang="zh-CN" altLang="en-US" dirty="0"/>
              <a:t>中完成，如果某些绘图操作影响性能就不好优化了，这时我们可以考虑使用</a:t>
            </a:r>
            <a:r>
              <a:rPr lang="en-US" altLang="zh-CN" dirty="0" err="1"/>
              <a:t>SurfaceView</a:t>
            </a:r>
            <a:r>
              <a:rPr lang="zh-CN" altLang="en-US" dirty="0"/>
              <a:t>和</a:t>
            </a:r>
            <a:r>
              <a:rPr lang="en-US" altLang="zh-CN" dirty="0" err="1"/>
              <a:t>TextureView</a:t>
            </a:r>
            <a:r>
              <a:rPr lang="zh-CN" altLang="en-US" dirty="0"/>
              <a:t>，他们的绘图操作发生在</a:t>
            </a:r>
            <a:r>
              <a:rPr lang="en-US" altLang="zh-CN" dirty="0"/>
              <a:t>UI</a:t>
            </a:r>
            <a:r>
              <a:rPr lang="zh-CN" altLang="en-US" dirty="0"/>
              <a:t>线程之外的另一个线程上。</a:t>
            </a:r>
            <a:br>
              <a:rPr lang="zh-CN" altLang="en-US" dirty="0"/>
            </a:br>
            <a:r>
              <a:rPr lang="zh-CN" altLang="en-US" dirty="0"/>
              <a:t>因为</a:t>
            </a:r>
            <a:r>
              <a:rPr lang="en-US" altLang="zh-CN" dirty="0" err="1"/>
              <a:t>SurfaceView</a:t>
            </a:r>
            <a:r>
              <a:rPr lang="zh-CN" altLang="en-US" dirty="0"/>
              <a:t>在常规视图系统之外，所以无法像常规试图一样移动、缩放或旋转一个</a:t>
            </a:r>
            <a:r>
              <a:rPr lang="en-US" altLang="zh-CN" dirty="0" err="1"/>
              <a:t>SurfaceView</a:t>
            </a:r>
            <a:r>
              <a:rPr lang="zh-CN" altLang="en-US" dirty="0"/>
              <a:t>。</a:t>
            </a:r>
            <a:r>
              <a:rPr lang="en-US" altLang="zh-CN" dirty="0" err="1"/>
              <a:t>TextureView</a:t>
            </a:r>
            <a:r>
              <a:rPr lang="zh-CN" altLang="en-US" dirty="0"/>
              <a:t>是</a:t>
            </a:r>
            <a:r>
              <a:rPr lang="en-US" altLang="zh-CN" dirty="0"/>
              <a:t>Android4.0</a:t>
            </a:r>
            <a:r>
              <a:rPr lang="zh-CN" altLang="en-US" dirty="0"/>
              <a:t>引入的，除了与</a:t>
            </a:r>
            <a:r>
              <a:rPr lang="en-US" altLang="zh-CN" dirty="0" err="1"/>
              <a:t>SurfaceView</a:t>
            </a:r>
            <a:r>
              <a:rPr lang="zh-CN" altLang="en-US" dirty="0"/>
              <a:t>一样在单独线程绘制外，还可以像常规视图一样被改变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 </a:t>
            </a:r>
            <a:r>
              <a:rPr lang="zh-CN" altLang="en-US" b="1" dirty="0" smtClean="0"/>
              <a:t>界面调优工具：</a:t>
            </a:r>
            <a:r>
              <a:rPr lang="en-US" altLang="zh-CN" b="1" dirty="0" smtClean="0"/>
              <a:t>hierarchy </a:t>
            </a:r>
            <a:r>
              <a:rPr lang="en-US" altLang="zh-CN" b="1" dirty="0"/>
              <a:t>viewer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hierarchy viewer</a:t>
            </a:r>
            <a:r>
              <a:rPr lang="zh-CN" altLang="en-US" dirty="0"/>
              <a:t>可以方便的查看</a:t>
            </a:r>
            <a:r>
              <a:rPr lang="en-US" altLang="zh-CN" dirty="0"/>
              <a:t>Activity</a:t>
            </a:r>
            <a:r>
              <a:rPr lang="zh-CN" altLang="en-US" dirty="0"/>
              <a:t>的布局，各个</a:t>
            </a:r>
            <a:r>
              <a:rPr lang="en-US" altLang="zh-CN" dirty="0"/>
              <a:t>View</a:t>
            </a:r>
            <a:r>
              <a:rPr lang="zh-CN" altLang="en-US" dirty="0"/>
              <a:t>的属性、</a:t>
            </a:r>
            <a:r>
              <a:rPr lang="en-US" altLang="zh-CN" dirty="0"/>
              <a:t>measure</a:t>
            </a:r>
            <a:r>
              <a:rPr lang="zh-CN" altLang="en-US" dirty="0"/>
              <a:t>、</a:t>
            </a:r>
            <a:r>
              <a:rPr lang="en-US" altLang="zh-CN" dirty="0"/>
              <a:t>layout</a:t>
            </a:r>
            <a:r>
              <a:rPr lang="zh-CN" altLang="en-US" dirty="0"/>
              <a:t>、</a:t>
            </a:r>
            <a:r>
              <a:rPr lang="en-US" altLang="zh-CN" dirty="0"/>
              <a:t>draw</a:t>
            </a:r>
            <a:r>
              <a:rPr lang="zh-CN" altLang="en-US" dirty="0"/>
              <a:t>的时间，如果耗时较多会用红色标记，否则显示绿色。</a:t>
            </a:r>
            <a:br>
              <a:rPr lang="zh-CN" altLang="en-US" dirty="0"/>
            </a:br>
            <a:r>
              <a:rPr lang="en-US" altLang="zh-CN" dirty="0"/>
              <a:t>hierarchy viewer.bat</a:t>
            </a:r>
            <a:r>
              <a:rPr lang="zh-CN" altLang="en-US" dirty="0"/>
              <a:t>位于</a:t>
            </a:r>
            <a:r>
              <a:rPr lang="en-US" altLang="zh-CN" dirty="0"/>
              <a:t>&lt;</a:t>
            </a:r>
            <a:r>
              <a:rPr lang="en-US" altLang="zh-CN" dirty="0" err="1"/>
              <a:t>sdk</a:t>
            </a:r>
            <a:r>
              <a:rPr lang="en-US" altLang="zh-CN" dirty="0"/>
              <a:t>&gt;/tools/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425651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2386"/>
            <a:ext cx="10515600" cy="6301277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内存优化：</a:t>
            </a:r>
            <a:endParaRPr lang="en-US" altLang="zh-CN" dirty="0" smtClean="0"/>
          </a:p>
          <a:p>
            <a:r>
              <a:rPr lang="en-US" altLang="zh-CN" dirty="0"/>
              <a:t>1.1 </a:t>
            </a:r>
            <a:r>
              <a:rPr lang="zh-CN" altLang="en-US" dirty="0"/>
              <a:t>频繁的使用</a:t>
            </a:r>
            <a:r>
              <a:rPr lang="en-US" altLang="zh-CN" dirty="0"/>
              <a:t>static</a:t>
            </a:r>
            <a:r>
              <a:rPr lang="zh-CN" altLang="en-US" dirty="0" smtClean="0"/>
              <a:t>关键字修饰</a:t>
            </a:r>
            <a:endParaRPr lang="en-US" altLang="zh-CN" dirty="0" smtClean="0"/>
          </a:p>
          <a:p>
            <a:r>
              <a:rPr lang="en-US" altLang="zh-CN" dirty="0"/>
              <a:t>1.2 </a:t>
            </a:r>
            <a:r>
              <a:rPr lang="en-US" altLang="zh-CN" dirty="0" err="1"/>
              <a:t>BitMap</a:t>
            </a:r>
            <a:r>
              <a:rPr lang="zh-CN" altLang="en-US" dirty="0" smtClean="0"/>
              <a:t>隐患</a:t>
            </a:r>
            <a:endParaRPr lang="en-US" altLang="zh-CN" dirty="0" smtClean="0"/>
          </a:p>
          <a:p>
            <a:r>
              <a:rPr lang="en-US" altLang="zh-CN" dirty="0"/>
              <a:t>1.3 </a:t>
            </a:r>
            <a:r>
              <a:rPr lang="zh-CN" altLang="en-US" dirty="0" smtClean="0"/>
              <a:t>页面背景图</a:t>
            </a:r>
            <a:endParaRPr lang="en-US" altLang="zh-CN" dirty="0" smtClean="0"/>
          </a:p>
          <a:p>
            <a:r>
              <a:rPr lang="en-US" altLang="zh-TW" dirty="0"/>
              <a:t>1.4 View</a:t>
            </a:r>
            <a:r>
              <a:rPr lang="zh-TW" altLang="en-US" dirty="0" smtClean="0"/>
              <a:t>缓存</a:t>
            </a:r>
            <a:endParaRPr lang="en-US" altLang="zh-TW" dirty="0" smtClean="0"/>
          </a:p>
          <a:p>
            <a:r>
              <a:rPr lang="en-US" altLang="zh-TW" dirty="0"/>
              <a:t>1.5 </a:t>
            </a:r>
            <a:r>
              <a:rPr lang="zh-TW" altLang="en-US" dirty="0" smtClean="0"/>
              <a:t>引用地狱</a:t>
            </a:r>
            <a:endParaRPr lang="en-US" altLang="zh-TW" dirty="0" smtClean="0"/>
          </a:p>
          <a:p>
            <a:r>
              <a:rPr lang="en-US" altLang="zh-CN" dirty="0"/>
              <a:t>1.6 </a:t>
            </a:r>
            <a:r>
              <a:rPr lang="en-US" altLang="zh-CN" dirty="0" err="1"/>
              <a:t>BroadCastReceiver</a:t>
            </a:r>
            <a:r>
              <a:rPr lang="zh-CN" altLang="en-US" dirty="0"/>
              <a:t>、</a:t>
            </a:r>
            <a:r>
              <a:rPr lang="en-US" altLang="zh-CN" dirty="0"/>
              <a:t>Service </a:t>
            </a:r>
            <a:r>
              <a:rPr lang="zh-CN" altLang="en-US" dirty="0" smtClean="0"/>
              <a:t>解绑</a:t>
            </a:r>
            <a:endParaRPr lang="en-US" altLang="zh-CN" dirty="0" smtClean="0"/>
          </a:p>
          <a:p>
            <a:r>
              <a:rPr lang="en-US" altLang="zh-CN" dirty="0"/>
              <a:t>1.7 handler </a:t>
            </a:r>
            <a:r>
              <a:rPr lang="zh-CN" altLang="en-US" dirty="0"/>
              <a:t>清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r>
              <a:rPr lang="en-US" altLang="zh-CN" dirty="0"/>
              <a:t>1.8 Cursor</a:t>
            </a:r>
            <a:r>
              <a:rPr lang="zh-CN" altLang="en-US" dirty="0" smtClean="0"/>
              <a:t>及时关闭</a:t>
            </a:r>
            <a:endParaRPr lang="en-US" altLang="zh-CN" dirty="0" smtClean="0"/>
          </a:p>
          <a:p>
            <a:r>
              <a:rPr lang="nb-NO" altLang="zh-CN" dirty="0"/>
              <a:t>1.9 I/</a:t>
            </a:r>
            <a:r>
              <a:rPr lang="nb-NO" altLang="zh-CN" dirty="0" smtClean="0"/>
              <a:t>O</a:t>
            </a:r>
            <a:r>
              <a:rPr lang="zh-CN" altLang="nb-NO" dirty="0" smtClean="0"/>
              <a:t>流</a:t>
            </a:r>
            <a:endParaRPr lang="en-US" altLang="zh-CN" dirty="0" smtClean="0"/>
          </a:p>
          <a:p>
            <a:r>
              <a:rPr lang="en-US" altLang="zh-TW" dirty="0"/>
              <a:t>1.10 </a:t>
            </a:r>
            <a:r>
              <a:rPr lang="zh-TW" altLang="en-US" dirty="0"/>
              <a:t>线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r>
              <a:rPr lang="en-US" altLang="zh-CN" dirty="0"/>
              <a:t>1.11 String/</a:t>
            </a:r>
            <a:r>
              <a:rPr lang="en-US" altLang="zh-CN" dirty="0" err="1"/>
              <a:t>StringBuffer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12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878" y="280423"/>
            <a:ext cx="11089922" cy="5896540"/>
          </a:xfrm>
        </p:spPr>
        <p:txBody>
          <a:bodyPr/>
          <a:lstStyle/>
          <a:p>
            <a:r>
              <a:rPr lang="zh-CN" altLang="en-US" dirty="0" smtClean="0"/>
              <a:t>频</a:t>
            </a:r>
            <a:r>
              <a:rPr lang="zh-CN" altLang="en-US" dirty="0"/>
              <a:t>繁的使用</a:t>
            </a:r>
            <a:r>
              <a:rPr lang="en-US" altLang="zh-CN" dirty="0"/>
              <a:t>static</a:t>
            </a:r>
            <a:r>
              <a:rPr lang="zh-CN" altLang="en-US" dirty="0"/>
              <a:t>关键字修饰</a:t>
            </a:r>
            <a:br>
              <a:rPr lang="zh-CN" altLang="en-US" dirty="0"/>
            </a:br>
            <a:r>
              <a:rPr lang="zh-CN" altLang="en-US" dirty="0"/>
              <a:t>很多初学者非常喜欢用</a:t>
            </a:r>
            <a:r>
              <a:rPr lang="en-US" altLang="zh-CN" dirty="0"/>
              <a:t>static</a:t>
            </a:r>
            <a:r>
              <a:rPr lang="zh-CN" altLang="en-US" dirty="0"/>
              <a:t>类</a:t>
            </a:r>
            <a:r>
              <a:rPr lang="en-US" altLang="zh-CN" dirty="0"/>
              <a:t>static</a:t>
            </a:r>
            <a:r>
              <a:rPr lang="zh-CN" altLang="en-US" dirty="0"/>
              <a:t>变量，声明赋值调用都简单方便。由于</a:t>
            </a:r>
            <a:r>
              <a:rPr lang="en-US" altLang="zh-CN" dirty="0"/>
              <a:t>static</a:t>
            </a:r>
            <a:r>
              <a:rPr lang="zh-CN" altLang="en-US" dirty="0"/>
              <a:t>声明变量的生命周期其实是和</a:t>
            </a:r>
            <a:r>
              <a:rPr lang="en-US" altLang="zh-CN" dirty="0"/>
              <a:t>APP</a:t>
            </a:r>
            <a:r>
              <a:rPr lang="zh-CN" altLang="en-US" dirty="0"/>
              <a:t>的生命周期一样的（进程级别）。大量的使用的话，就会占据内存空间不释放，积少成多也会造成内存的不断开销，直至挂掉。</a:t>
            </a:r>
            <a:r>
              <a:rPr lang="en-US" altLang="zh-CN" dirty="0"/>
              <a:t>static</a:t>
            </a:r>
            <a:r>
              <a:rPr lang="zh-CN" altLang="en-US" dirty="0"/>
              <a:t>的合理使用一般用来修饰基本数据类型或者轻量级对象，尽量避免修复集合或者大对象，常用作修饰全局配置项、工具类方法、内部类。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9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10" y="379396"/>
            <a:ext cx="10941490" cy="579756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BitMap</a:t>
            </a:r>
            <a:r>
              <a:rPr lang="zh-CN" altLang="en-US" dirty="0"/>
              <a:t>隐患</a:t>
            </a:r>
            <a:br>
              <a:rPr lang="zh-CN" altLang="en-US" dirty="0"/>
            </a:br>
            <a:r>
              <a:rPr lang="en-US" altLang="zh-CN" dirty="0"/>
              <a:t>Bitmap</a:t>
            </a:r>
            <a:r>
              <a:rPr lang="zh-CN" altLang="en-US" dirty="0"/>
              <a:t>的不当处理极可能造成</a:t>
            </a:r>
            <a:r>
              <a:rPr lang="en-US" altLang="zh-CN" dirty="0"/>
              <a:t>OOM</a:t>
            </a:r>
            <a:r>
              <a:rPr lang="zh-CN" altLang="en-US" dirty="0"/>
              <a:t>，绝大多数情况应用程序</a:t>
            </a:r>
            <a:r>
              <a:rPr lang="en-US" altLang="zh-CN" dirty="0"/>
              <a:t>OOM</a:t>
            </a:r>
            <a:r>
              <a:rPr lang="zh-CN" altLang="en-US" dirty="0"/>
              <a:t>都是因这个原因出现的。</a:t>
            </a:r>
            <a:r>
              <a:rPr lang="en-US" altLang="zh-CN" dirty="0" err="1"/>
              <a:t>Bitamp</a:t>
            </a:r>
            <a:r>
              <a:rPr lang="zh-CN" altLang="en-US" dirty="0"/>
              <a:t>位图是</a:t>
            </a:r>
            <a:r>
              <a:rPr lang="en-US" altLang="zh-CN" dirty="0"/>
              <a:t>Android</a:t>
            </a:r>
            <a:r>
              <a:rPr lang="zh-CN" altLang="en-US" dirty="0"/>
              <a:t>中当之无愧的胖子，所以在操作的时候必须小心。</a:t>
            </a:r>
            <a:br>
              <a:rPr lang="zh-CN" altLang="en-US" dirty="0"/>
            </a:br>
            <a:r>
              <a:rPr lang="en-US" altLang="zh-CN" dirty="0"/>
              <a:t>1.2.1 </a:t>
            </a:r>
            <a:r>
              <a:rPr lang="zh-CN" altLang="en-US" dirty="0"/>
              <a:t>及时释放</a:t>
            </a:r>
            <a:r>
              <a:rPr lang="en-US" altLang="zh-CN" dirty="0"/>
              <a:t>recycle</a:t>
            </a:r>
            <a:r>
              <a:rPr lang="zh-CN" altLang="en-US" dirty="0"/>
              <a:t>。由于</a:t>
            </a:r>
            <a:r>
              <a:rPr lang="en-US" altLang="zh-CN" dirty="0" err="1"/>
              <a:t>Dalivk</a:t>
            </a:r>
            <a:r>
              <a:rPr lang="zh-CN" altLang="en-US" dirty="0"/>
              <a:t>并不会主动的去回收，需要开发者在</a:t>
            </a:r>
            <a:r>
              <a:rPr lang="en-US" altLang="zh-CN" dirty="0"/>
              <a:t>Bitmap</a:t>
            </a:r>
            <a:r>
              <a:rPr lang="zh-CN" altLang="en-US" dirty="0"/>
              <a:t>不被使用的时候</a:t>
            </a:r>
            <a:r>
              <a:rPr lang="en-US" altLang="zh-CN" dirty="0"/>
              <a:t>recycle</a:t>
            </a:r>
            <a:r>
              <a:rPr lang="zh-CN" altLang="en-US" dirty="0"/>
              <a:t>掉。</a:t>
            </a:r>
            <a:br>
              <a:rPr lang="zh-CN" altLang="en-US" dirty="0"/>
            </a:br>
            <a:r>
              <a:rPr lang="en-US" altLang="zh-CN" dirty="0"/>
              <a:t>1.2.2 </a:t>
            </a:r>
            <a:r>
              <a:rPr lang="zh-CN" altLang="en-US" dirty="0"/>
              <a:t>设置一定的压缩率。需求允许的话，应该去对</a:t>
            </a:r>
            <a:r>
              <a:rPr lang="en-US" altLang="zh-CN" dirty="0" err="1"/>
              <a:t>BItmap</a:t>
            </a:r>
            <a:r>
              <a:rPr lang="zh-CN" altLang="en-US" dirty="0"/>
              <a:t>进行一定的缩放，通过</a:t>
            </a:r>
            <a:r>
              <a:rPr lang="en-US" altLang="zh-CN" dirty="0" err="1"/>
              <a:t>BitmapFactory.Options</a:t>
            </a:r>
            <a:r>
              <a:rPr lang="zh-CN" altLang="en-US" dirty="0"/>
              <a:t>的</a:t>
            </a:r>
            <a:r>
              <a:rPr lang="en-US" altLang="zh-CN" dirty="0" err="1"/>
              <a:t>inSampleSize</a:t>
            </a:r>
            <a:r>
              <a:rPr lang="zh-CN" altLang="en-US" dirty="0"/>
              <a:t>属性进行控制。如果仅仅只想获得</a:t>
            </a:r>
            <a:r>
              <a:rPr lang="en-US" altLang="zh-CN" dirty="0"/>
              <a:t>Bitmap</a:t>
            </a:r>
            <a:r>
              <a:rPr lang="zh-CN" altLang="en-US" dirty="0"/>
              <a:t>的属性，其实并不需要根据</a:t>
            </a:r>
            <a:r>
              <a:rPr lang="en-US" altLang="zh-CN" dirty="0" err="1"/>
              <a:t>BItmap</a:t>
            </a:r>
            <a:r>
              <a:rPr lang="zh-CN" altLang="en-US" dirty="0"/>
              <a:t>的像素去分配内存，只需在解析读取</a:t>
            </a:r>
            <a:r>
              <a:rPr lang="en-US" altLang="zh-CN" dirty="0"/>
              <a:t>Bmp</a:t>
            </a:r>
            <a:r>
              <a:rPr lang="zh-CN" altLang="en-US" dirty="0"/>
              <a:t>的时候使用</a:t>
            </a:r>
            <a:r>
              <a:rPr lang="en-US" altLang="zh-CN" dirty="0" err="1"/>
              <a:t>BitmapFactory.Options</a:t>
            </a:r>
            <a:r>
              <a:rPr lang="zh-CN" altLang="en-US" dirty="0"/>
              <a:t>的</a:t>
            </a:r>
            <a:r>
              <a:rPr lang="en-US" altLang="zh-CN" dirty="0" err="1"/>
              <a:t>inJustDecodeBounds</a:t>
            </a:r>
            <a:r>
              <a:rPr lang="zh-CN" altLang="en-US" dirty="0"/>
              <a:t>属性。</a:t>
            </a:r>
            <a:br>
              <a:rPr lang="zh-CN" altLang="en-US" dirty="0"/>
            </a:br>
            <a:r>
              <a:rPr lang="en-US" altLang="zh-CN" dirty="0"/>
              <a:t>1.2.3</a:t>
            </a:r>
            <a:r>
              <a:rPr lang="zh-CN" altLang="en-US" dirty="0"/>
              <a:t>最后建议大家在加载网络图片的时候，使用软引用或者弱引用并进</a:t>
            </a:r>
            <a:r>
              <a:rPr lang="zh-CN" altLang="en-US" dirty="0" smtClean="0"/>
              <a:t>行本地缓存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91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0847"/>
            <a:ext cx="10515600" cy="56161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页面背景图</a:t>
            </a:r>
            <a:br>
              <a:rPr lang="zh-CN" altLang="en-US" dirty="0"/>
            </a:br>
            <a:r>
              <a:rPr lang="zh-CN" altLang="en-US" dirty="0"/>
              <a:t>在布局和代码中设置背景和图片的时候，如果是纯色，尽量使用</a:t>
            </a:r>
            <a:r>
              <a:rPr lang="en-US" altLang="zh-CN" dirty="0"/>
              <a:t>color</a:t>
            </a:r>
            <a:r>
              <a:rPr lang="zh-CN" altLang="en-US" dirty="0"/>
              <a:t>；如果是规则图形，尽量使用</a:t>
            </a:r>
            <a:r>
              <a:rPr lang="en-US" altLang="zh-CN" dirty="0"/>
              <a:t>shape</a:t>
            </a:r>
            <a:r>
              <a:rPr lang="zh-CN" altLang="en-US" dirty="0"/>
              <a:t>画图；如果稍微复杂点，可以使用</a:t>
            </a:r>
            <a:r>
              <a:rPr lang="en-US" altLang="zh-CN" dirty="0"/>
              <a:t>9patch</a:t>
            </a:r>
            <a:r>
              <a:rPr lang="zh-CN" altLang="en-US" dirty="0"/>
              <a:t>图；如果不能使用</a:t>
            </a:r>
            <a:r>
              <a:rPr lang="en-US" altLang="zh-CN" dirty="0"/>
              <a:t>9patch</a:t>
            </a:r>
            <a:r>
              <a:rPr lang="zh-CN" altLang="en-US" dirty="0"/>
              <a:t>的情况下，针对几种主流分辨率的机型进行切图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引用</a:t>
            </a:r>
            <a:br>
              <a:rPr lang="zh-CN" altLang="en-US" dirty="0"/>
            </a:br>
            <a:r>
              <a:rPr lang="en-US" altLang="zh-CN" dirty="0"/>
              <a:t>Activity</a:t>
            </a:r>
            <a:r>
              <a:rPr lang="zh-CN" altLang="en-US" dirty="0"/>
              <a:t>中生成的对象原则上是应该在</a:t>
            </a:r>
            <a:r>
              <a:rPr lang="en-US" altLang="zh-CN" dirty="0"/>
              <a:t>Activity</a:t>
            </a:r>
            <a:r>
              <a:rPr lang="zh-CN" altLang="en-US" dirty="0"/>
              <a:t>生命周期结束之后就释放的。</a:t>
            </a:r>
            <a:r>
              <a:rPr lang="en-US" altLang="zh-CN" dirty="0"/>
              <a:t>Activity</a:t>
            </a:r>
            <a:r>
              <a:rPr lang="zh-CN" altLang="en-US" dirty="0"/>
              <a:t>对象本身也是，所以应该尽量避免有</a:t>
            </a:r>
            <a:r>
              <a:rPr lang="en-US" altLang="zh-CN" dirty="0" err="1"/>
              <a:t>appliction</a:t>
            </a:r>
            <a:r>
              <a:rPr lang="zh-CN" altLang="en-US" dirty="0"/>
              <a:t>进程级别的对象来引用</a:t>
            </a:r>
            <a:r>
              <a:rPr lang="en-US" altLang="zh-CN" dirty="0"/>
              <a:t>Activity</a:t>
            </a:r>
            <a:r>
              <a:rPr lang="zh-CN" altLang="en-US" dirty="0"/>
              <a:t>级别的对象，如果有的话也应该在</a:t>
            </a:r>
            <a:r>
              <a:rPr lang="en-US" altLang="zh-CN" dirty="0"/>
              <a:t>Activity</a:t>
            </a:r>
            <a:r>
              <a:rPr lang="zh-CN" altLang="en-US" dirty="0"/>
              <a:t>结束的时候解引用。如不应用</a:t>
            </a:r>
            <a:r>
              <a:rPr lang="en-US" altLang="zh-CN" dirty="0" err="1"/>
              <a:t>applicationContext</a:t>
            </a: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中获取资源。</a:t>
            </a:r>
            <a:br>
              <a:rPr lang="zh-CN" altLang="en-US" dirty="0"/>
            </a:br>
            <a:r>
              <a:rPr lang="en-US" altLang="zh-CN" dirty="0"/>
              <a:t>Service</a:t>
            </a:r>
            <a:r>
              <a:rPr lang="zh-CN" altLang="en-US" dirty="0"/>
              <a:t>也一样。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31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0847"/>
            <a:ext cx="10515600" cy="5616116"/>
          </a:xfrm>
        </p:spPr>
        <p:txBody>
          <a:bodyPr/>
          <a:lstStyle/>
          <a:p>
            <a:r>
              <a:rPr lang="zh-CN" altLang="en-US" dirty="0"/>
              <a:t>绑定广播和服务，一定要记得在不需要的时候给解绑</a:t>
            </a:r>
            <a:r>
              <a:rPr lang="zh-CN" altLang="en-US" dirty="0" smtClean="0"/>
              <a:t>。</a:t>
            </a:r>
            <a:endParaRPr kumimoji="1"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onDestroy</a:t>
            </a:r>
            <a:r>
              <a:rPr lang="zh-CN" altLang="en-US" dirty="0"/>
              <a:t>方法中调用</a:t>
            </a:r>
            <a:r>
              <a:rPr lang="en-US" altLang="zh-CN" dirty="0" err="1"/>
              <a:t>handler.removeCallbacksAndMessages</a:t>
            </a:r>
            <a:r>
              <a:rPr lang="en-US" altLang="zh-CN" dirty="0"/>
              <a:t>(null);</a:t>
            </a:r>
            <a:r>
              <a:rPr lang="zh-CN" altLang="en-US" dirty="0"/>
              <a:t>取消所有的消息的处理，</a:t>
            </a:r>
            <a:r>
              <a:rPr lang="zh-CN" altLang="en-US" dirty="0" smtClean="0"/>
              <a:t>包括待处</a:t>
            </a:r>
            <a:r>
              <a:rPr lang="zh-CN" altLang="en-US" dirty="0"/>
              <a:t>理的消息</a:t>
            </a:r>
            <a:r>
              <a:rPr lang="zh-CN" altLang="en-US" dirty="0" smtClean="0"/>
              <a:t>；</a:t>
            </a:r>
            <a:endParaRPr kumimoji="1" lang="en-US" altLang="zh-CN" dirty="0"/>
          </a:p>
          <a:p>
            <a:r>
              <a:rPr lang="zh-CN" altLang="en-US" dirty="0"/>
              <a:t>在查询</a:t>
            </a:r>
            <a:r>
              <a:rPr lang="en-US" altLang="zh-CN" dirty="0"/>
              <a:t>SQLite</a:t>
            </a:r>
            <a:r>
              <a:rPr lang="zh-CN" altLang="en-US" dirty="0"/>
              <a:t>数据库时，会返回一个</a:t>
            </a:r>
            <a:r>
              <a:rPr lang="en-US" altLang="zh-CN" dirty="0"/>
              <a:t>Cursor</a:t>
            </a:r>
            <a:r>
              <a:rPr lang="zh-CN" altLang="en-US" dirty="0"/>
              <a:t>，当查询完毕后，及时关闭，这样就可以把查询的结果集及时给回收掉</a:t>
            </a:r>
            <a:r>
              <a:rPr lang="zh-CN" altLang="en-US" dirty="0" smtClean="0"/>
              <a:t>。</a:t>
            </a:r>
            <a:endParaRPr kumimoji="1"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流操作完毕，读写结束，记得关闭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程不再需要继续执行的时候要记得及时关闭，开启线程数量不易过多，一般和自己机器内核数一样最好，推荐开启线程的时候，使用线程池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当有较</a:t>
            </a:r>
            <a:r>
              <a:rPr lang="zh-CN" altLang="en-US" dirty="0" smtClean="0"/>
              <a:t>多的字符</a:t>
            </a:r>
            <a:r>
              <a:rPr lang="zh-CN" altLang="en-US" dirty="0" smtClean="0"/>
              <a:t>串</a:t>
            </a:r>
            <a:r>
              <a:rPr lang="zh-CN" altLang="en-US" dirty="0" smtClean="0"/>
              <a:t>需要拼接</a:t>
            </a:r>
            <a:r>
              <a:rPr lang="zh-CN" altLang="en-US" dirty="0"/>
              <a:t>的时候，推荐使用</a:t>
            </a:r>
            <a:r>
              <a:rPr lang="en-US" altLang="zh-CN" dirty="0" err="1"/>
              <a:t>StringBuffer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7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altLang="zh-CN" b="1" dirty="0"/>
              <a:t>(1). </a:t>
            </a:r>
            <a:r>
              <a:rPr lang="zh-CN" altLang="en-US" b="1" dirty="0" smtClean="0"/>
              <a:t>响应时间</a:t>
            </a:r>
            <a:endParaRPr lang="en-US" altLang="zh-CN" b="1" dirty="0" smtClean="0"/>
          </a:p>
          <a:p>
            <a:pPr marL="0" indent="0" fontAlgn="base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指从用户操作开始到系统给用户以正确反馈的时间。一般包括逻辑处理时间 </a:t>
            </a:r>
            <a:r>
              <a:rPr lang="en-US" altLang="zh-CN" dirty="0"/>
              <a:t>+ </a:t>
            </a:r>
            <a:r>
              <a:rPr lang="zh-CN" altLang="en-US" dirty="0"/>
              <a:t>网络传输时间 </a:t>
            </a:r>
            <a:r>
              <a:rPr lang="en-US" altLang="zh-CN" dirty="0"/>
              <a:t>+ </a:t>
            </a:r>
            <a:r>
              <a:rPr lang="zh-CN" altLang="en-US" dirty="0"/>
              <a:t>展现时间。对于非网络类应用不包括网络传输时间。</a:t>
            </a:r>
          </a:p>
          <a:p>
            <a:pPr marL="0" indent="0" fontAlgn="base">
              <a:buNone/>
            </a:pPr>
            <a:r>
              <a:rPr lang="zh-CN" altLang="en-US" dirty="0"/>
              <a:t>展现时间即网页或 </a:t>
            </a:r>
            <a:r>
              <a:rPr lang="en-US" altLang="zh-CN" dirty="0"/>
              <a:t>App </a:t>
            </a:r>
            <a:r>
              <a:rPr lang="zh-CN" altLang="en-US" dirty="0"/>
              <a:t>界面渲染时间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响应时间是用户对性能最直接的感受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b="1" dirty="0"/>
              <a:t>(2). TPS(Transaction Per Second</a:t>
            </a:r>
            <a:r>
              <a:rPr lang="en-US" altLang="zh-CN" b="1" dirty="0" smtClean="0"/>
              <a:t>)</a:t>
            </a:r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en-US" altLang="zh-CN" dirty="0"/>
              <a:t>TPS</a:t>
            </a:r>
            <a:r>
              <a:rPr lang="zh-CN" altLang="en-US" dirty="0"/>
              <a:t>为每秒处理的事务数，是系统吞吐量的指标，在搜索系统中也用</a:t>
            </a:r>
            <a:r>
              <a:rPr lang="en-US" altLang="zh-CN" dirty="0"/>
              <a:t>QPS(Query Per Second)</a:t>
            </a:r>
            <a:r>
              <a:rPr lang="zh-CN" altLang="en-US" dirty="0"/>
              <a:t>衡量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fontAlgn="base">
              <a:buNone/>
            </a:pPr>
            <a:r>
              <a:rPr lang="en-US" altLang="zh-CN" dirty="0" smtClean="0"/>
              <a:t>TPS</a:t>
            </a:r>
            <a:r>
              <a:rPr lang="zh-CN" altLang="en-US" dirty="0" smtClean="0"/>
              <a:t>直接对应的就是系统的响应时间。</a:t>
            </a:r>
            <a:endParaRPr lang="en-US" altLang="zh-CN" dirty="0" smtClean="0"/>
          </a:p>
          <a:p>
            <a:pPr marL="0" indent="0" fontAlgn="base">
              <a:buNone/>
            </a:pP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>通常所说的性能问题就是指响应时间过长、系统吞吐量</a:t>
            </a:r>
            <a:r>
              <a:rPr lang="zh-CN" altLang="en-US" dirty="0" smtClean="0"/>
              <a:t>过低，导致应用的反应慢，卡顿情况严重。</a:t>
            </a:r>
            <a:endParaRPr lang="zh-CN" altLang="en-US" dirty="0"/>
          </a:p>
          <a:p>
            <a:pPr marL="0" indent="0" fontAlgn="base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对移动开发来说，性能问题还包括电量、内存使用这两类较特殊情况。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17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b="1" dirty="0"/>
              <a:t>(1) </a:t>
            </a:r>
            <a:r>
              <a:rPr lang="zh-CN" altLang="en-US" b="1" dirty="0"/>
              <a:t>降低执行时间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1. </a:t>
            </a:r>
            <a:r>
              <a:rPr lang="zh-CN" altLang="en-US" dirty="0"/>
              <a:t>利用多线程并发或分布式提高 </a:t>
            </a:r>
            <a:r>
              <a:rPr lang="en-US" altLang="zh-CN" dirty="0"/>
              <a:t>TPS</a:t>
            </a:r>
            <a:br>
              <a:rPr lang="en-US" altLang="zh-CN" dirty="0"/>
            </a:br>
            <a:r>
              <a:rPr lang="en-US" altLang="zh-CN" dirty="0" smtClean="0"/>
              <a:t>2. 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包括对象缓存、</a:t>
            </a:r>
            <a:r>
              <a:rPr lang="en-US" altLang="zh-CN" dirty="0"/>
              <a:t>IO </a:t>
            </a:r>
            <a:r>
              <a:rPr lang="zh-CN" altLang="en-US" dirty="0"/>
              <a:t>缓存、网络缓存等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3. </a:t>
            </a:r>
            <a:r>
              <a:rPr lang="zh-CN" altLang="en-US" dirty="0"/>
              <a:t>数据结构和算法优化</a:t>
            </a:r>
            <a:br>
              <a:rPr lang="zh-CN" altLang="en-US" dirty="0"/>
            </a:br>
            <a:r>
              <a:rPr lang="en-US" altLang="zh-CN" dirty="0" smtClean="0"/>
              <a:t>4. </a:t>
            </a:r>
            <a:r>
              <a:rPr lang="zh-CN" altLang="en-US" dirty="0"/>
              <a:t>性能更优的底层接口调用，如 </a:t>
            </a:r>
            <a:r>
              <a:rPr lang="en-US" altLang="zh-CN" dirty="0"/>
              <a:t>JNI </a:t>
            </a:r>
            <a:r>
              <a:rPr lang="zh-CN" altLang="en-US" dirty="0"/>
              <a:t>实现</a:t>
            </a:r>
            <a:br>
              <a:rPr lang="zh-CN" altLang="en-US" dirty="0"/>
            </a:br>
            <a:r>
              <a:rPr lang="en-US" altLang="zh-CN" dirty="0" smtClean="0"/>
              <a:t>5. </a:t>
            </a:r>
            <a:r>
              <a:rPr lang="zh-CN" altLang="en-US" dirty="0"/>
              <a:t>逻辑优化</a:t>
            </a:r>
            <a:br>
              <a:rPr lang="zh-CN" altLang="en-US" dirty="0"/>
            </a:br>
            <a:r>
              <a:rPr lang="en-US" altLang="zh-CN" dirty="0" smtClean="0"/>
              <a:t>6. </a:t>
            </a:r>
            <a:r>
              <a:rPr lang="zh-CN" altLang="en-US" dirty="0"/>
              <a:t>需求</a:t>
            </a:r>
            <a:r>
              <a:rPr lang="zh-CN" altLang="en-US" dirty="0" smtClean="0"/>
              <a:t>优化</a:t>
            </a:r>
            <a:endParaRPr lang="zh-CN" altLang="en-US" dirty="0"/>
          </a:p>
          <a:p>
            <a:pPr marL="0" indent="0" fontAlgn="base">
              <a:buNone/>
            </a:pPr>
            <a:r>
              <a:rPr lang="en-US" altLang="zh-CN" b="1" dirty="0"/>
              <a:t>(2) </a:t>
            </a:r>
            <a:r>
              <a:rPr lang="zh-CN" altLang="en-US" b="1" dirty="0"/>
              <a:t>同步改异步</a:t>
            </a:r>
            <a:r>
              <a:rPr lang="zh-CN" altLang="en-US" dirty="0"/>
              <a:t>，利用多线程提高</a:t>
            </a:r>
            <a:r>
              <a:rPr lang="en-US" altLang="zh-CN" dirty="0" smtClean="0"/>
              <a:t>TPS</a:t>
            </a:r>
            <a:endParaRPr lang="en-US" altLang="zh-CN" dirty="0"/>
          </a:p>
          <a:p>
            <a:pPr marL="0" indent="0" fontAlgn="base">
              <a:buNone/>
            </a:pPr>
            <a:r>
              <a:rPr lang="en-US" altLang="zh-CN" b="1" dirty="0"/>
              <a:t>(3) </a:t>
            </a:r>
            <a:r>
              <a:rPr lang="zh-CN" altLang="en-US" b="1" dirty="0"/>
              <a:t>提前或延迟操作</a:t>
            </a:r>
            <a:r>
              <a:rPr lang="zh-CN" altLang="en-US" dirty="0"/>
              <a:t>，错峰提高</a:t>
            </a:r>
            <a:r>
              <a:rPr lang="en-US" altLang="zh-CN" dirty="0"/>
              <a:t>TPS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一个网络请求可以简单分为连接服务器 </a:t>
            </a:r>
            <a:r>
              <a:rPr lang="en-US" altLang="zh-CN" dirty="0"/>
              <a:t>-&gt; </a:t>
            </a:r>
            <a:r>
              <a:rPr lang="zh-CN" altLang="en-US" dirty="0"/>
              <a:t>获取数据两个部分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、连接部分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直连（省略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解析过程）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服务器合理分配部署（配合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列表，支持优先级，最优服务器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连接）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、获取数据优化策略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连接复用</a:t>
            </a:r>
            <a:r>
              <a:rPr lang="zh-CN" altLang="en-US" smtClean="0"/>
              <a:t>（</a:t>
            </a:r>
            <a:r>
              <a:rPr lang="zh-CN" altLang="en-US" smtClean="0"/>
              <a:t>长</a:t>
            </a:r>
            <a:r>
              <a:rPr lang="zh-CN" altLang="en-US" smtClean="0"/>
              <a:t>连接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请求合并（同一界面请求过多可考虑此方案）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减少请求数据大小（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请求用</a:t>
            </a:r>
            <a:r>
              <a:rPr lang="en-US" altLang="zh-CN" dirty="0" err="1" smtClean="0"/>
              <a:t>Gzip</a:t>
            </a:r>
            <a:r>
              <a:rPr lang="zh-CN" altLang="en-US" dirty="0" smtClean="0"/>
              <a:t>压缩）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减小返回数据的大小（设备、网络的不同而返回不同的数据，例如图片）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数据缓存（设定有效期）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822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、抽象布局标签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ViewStub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Merger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、去除不必要的嵌套和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、减少不必要的</a:t>
            </a:r>
            <a:r>
              <a:rPr lang="en-US" altLang="zh-CN" dirty="0" smtClean="0"/>
              <a:t>Inflate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、其他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8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&lt;include&gt;</a:t>
            </a:r>
            <a:r>
              <a:rPr lang="zh-CN" altLang="en-US" b="1" dirty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include</a:t>
            </a:r>
            <a:r>
              <a:rPr lang="zh-CN" altLang="en-US" dirty="0"/>
              <a:t>标签常用于将布局中的公共部分提取出来供其他</a:t>
            </a:r>
            <a:r>
              <a:rPr lang="en-US" altLang="zh-CN" dirty="0"/>
              <a:t>layout</a:t>
            </a:r>
            <a:r>
              <a:rPr lang="zh-CN" altLang="en-US" dirty="0"/>
              <a:t>共用，以实现布局</a:t>
            </a:r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en-US" altLang="zh-CN" dirty="0"/>
              <a:t>&lt;include&gt;</a:t>
            </a:r>
            <a:r>
              <a:rPr lang="zh-CN" altLang="en-US" dirty="0"/>
              <a:t>标签唯一需要的属性是</a:t>
            </a:r>
            <a:r>
              <a:rPr lang="en-US" altLang="zh-CN" dirty="0"/>
              <a:t>layout</a:t>
            </a:r>
            <a:r>
              <a:rPr lang="zh-CN" altLang="en-US" dirty="0"/>
              <a:t>属性，指定需要包含的布局文件。可以定义</a:t>
            </a:r>
            <a:r>
              <a:rPr lang="en-US" altLang="zh-CN" dirty="0" err="1"/>
              <a:t>android:id</a:t>
            </a:r>
            <a:r>
              <a:rPr lang="zh-CN" altLang="en-US" dirty="0"/>
              <a:t>和</a:t>
            </a:r>
            <a:r>
              <a:rPr lang="en-US" altLang="zh-CN" dirty="0" err="1"/>
              <a:t>android:layout</a:t>
            </a:r>
            <a:r>
              <a:rPr lang="en-US" altLang="zh-CN" dirty="0"/>
              <a:t>_*</a:t>
            </a:r>
            <a:r>
              <a:rPr lang="zh-CN" altLang="en-US" dirty="0"/>
              <a:t>属性来覆盖被引入布局根节点的对应属性值。</a:t>
            </a:r>
          </a:p>
        </p:txBody>
      </p:sp>
    </p:spTree>
    <p:extLst>
      <p:ext uri="{BB962C8B-B14F-4D97-AF65-F5344CB8AC3E}">
        <p14:creationId xmlns:p14="http://schemas.microsoft.com/office/powerpoint/2010/main" val="304227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 dirty="0" err="1"/>
              <a:t>viewstub</a:t>
            </a:r>
            <a:r>
              <a:rPr lang="en-US" altLang="zh-CN" b="1" dirty="0"/>
              <a:t>&gt;</a:t>
            </a:r>
            <a:r>
              <a:rPr lang="zh-CN" altLang="en-US" b="1" dirty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viewstub</a:t>
            </a:r>
            <a:r>
              <a:rPr lang="zh-CN" altLang="en-US" dirty="0"/>
              <a:t>标签同</a:t>
            </a:r>
            <a:r>
              <a:rPr lang="en-US" altLang="zh-CN" dirty="0"/>
              <a:t>include</a:t>
            </a:r>
            <a:r>
              <a:rPr lang="zh-CN" altLang="en-US" dirty="0"/>
              <a:t>标签一样可以用来引入一个外部布局，不同的是，</a:t>
            </a:r>
            <a:r>
              <a:rPr lang="en-US" altLang="zh-CN" dirty="0" err="1"/>
              <a:t>viewstub</a:t>
            </a:r>
            <a:r>
              <a:rPr lang="zh-CN" altLang="en-US" dirty="0"/>
              <a:t>引入的布局默认不会扩张，即既不会占用显示也不会占用位置，从而在解析</a:t>
            </a:r>
            <a:r>
              <a:rPr lang="en-US" altLang="zh-CN" dirty="0"/>
              <a:t>layout</a:t>
            </a:r>
            <a:r>
              <a:rPr lang="zh-CN" altLang="en-US" dirty="0"/>
              <a:t>时节省</a:t>
            </a:r>
            <a:r>
              <a:rPr lang="en-US" altLang="zh-CN" dirty="0" err="1"/>
              <a:t>cpu</a:t>
            </a:r>
            <a:r>
              <a:rPr lang="zh-CN" altLang="en-US" dirty="0"/>
              <a:t>和内存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viewstub</a:t>
            </a:r>
            <a:r>
              <a:rPr lang="zh-CN" altLang="en-US" dirty="0"/>
              <a:t>常用来引入那些默认不会显示，只在特殊情况下显示的布局，如进度布局、网络失败显示的刷新布局、信息出错出现的提示</a:t>
            </a:r>
            <a:r>
              <a:rPr lang="zh-CN" altLang="en-US" dirty="0" smtClean="0"/>
              <a:t>布局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 latinLnBrk="1"/>
            <a:r>
              <a:rPr lang="en-US" altLang="zh-CN" dirty="0"/>
              <a:t> &lt;</a:t>
            </a:r>
            <a:r>
              <a:rPr lang="en-US" altLang="zh-CN" dirty="0" err="1"/>
              <a:t>ViewStub</a:t>
            </a:r>
            <a:endParaRPr lang="en-US" altLang="zh-CN" dirty="0"/>
          </a:p>
          <a:p>
            <a:pPr fontAlgn="base" latinLnBrk="1"/>
            <a:r>
              <a:rPr lang="en-US" altLang="zh-CN" dirty="0"/>
              <a:t>        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network_error_layout</a:t>
            </a:r>
            <a:r>
              <a:rPr lang="en-US" altLang="zh-CN" dirty="0"/>
              <a:t>"</a:t>
            </a:r>
          </a:p>
          <a:p>
            <a:pPr fontAlgn="base" latinLnBrk="1"/>
            <a:r>
              <a:rPr lang="en-US" altLang="zh-CN" dirty="0"/>
              <a:t>        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pPr fontAlgn="base" latinLnBrk="1"/>
            <a:r>
              <a:rPr lang="en-US" altLang="zh-CN" dirty="0"/>
              <a:t>        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</a:p>
          <a:p>
            <a:pPr fontAlgn="base" latinLnBrk="1"/>
            <a:r>
              <a:rPr lang="en-US" altLang="zh-CN" dirty="0"/>
              <a:t>        </a:t>
            </a:r>
            <a:r>
              <a:rPr lang="en-US" altLang="zh-CN" dirty="0" err="1"/>
              <a:t>android:layout</a:t>
            </a:r>
            <a:r>
              <a:rPr lang="en-US" altLang="zh-CN" dirty="0"/>
              <a:t>="@layout/</a:t>
            </a:r>
            <a:r>
              <a:rPr lang="en-US" altLang="zh-CN" dirty="0" err="1"/>
              <a:t>network_error</a:t>
            </a:r>
            <a:r>
              <a:rPr lang="en-US" altLang="zh-CN" dirty="0"/>
              <a:t>" /&gt;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03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30"/>
            <a:ext cx="10515600" cy="596873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中通过</a:t>
            </a:r>
            <a:r>
              <a:rPr lang="en-US" altLang="zh-CN" dirty="0"/>
              <a:t>(</a:t>
            </a:r>
            <a:r>
              <a:rPr lang="en-US" altLang="zh-CN" dirty="0" err="1"/>
              <a:t>ViewStub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(id)</a:t>
            </a:r>
            <a:r>
              <a:rPr lang="zh-CN" altLang="en-US" dirty="0"/>
              <a:t>找到</a:t>
            </a:r>
            <a:r>
              <a:rPr lang="en-US" altLang="zh-CN" dirty="0" err="1"/>
              <a:t>ViewStub</a:t>
            </a:r>
            <a:r>
              <a:rPr lang="zh-CN" altLang="en-US" dirty="0"/>
              <a:t>，通过</a:t>
            </a:r>
            <a:r>
              <a:rPr lang="en-US" altLang="zh-CN" dirty="0" err="1"/>
              <a:t>stub.inflate</a:t>
            </a:r>
            <a:r>
              <a:rPr lang="en-US" altLang="zh-CN" dirty="0"/>
              <a:t>()</a:t>
            </a:r>
            <a:r>
              <a:rPr lang="zh-CN" altLang="en-US" dirty="0"/>
              <a:t>展开</a:t>
            </a:r>
            <a:r>
              <a:rPr lang="en-US" altLang="zh-CN" dirty="0" err="1"/>
              <a:t>ViewStub</a:t>
            </a:r>
            <a:r>
              <a:rPr lang="zh-CN" altLang="en-US" dirty="0"/>
              <a:t>，然后得到子</a:t>
            </a:r>
            <a:r>
              <a:rPr lang="en-US" altLang="zh-CN" dirty="0" smtClean="0"/>
              <a:t>View</a:t>
            </a:r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pPr fontAlgn="base" latinLnBrk="1"/>
            <a:r>
              <a:rPr lang="en-US" altLang="zh-CN" dirty="0" err="1"/>
              <a:t>ViewStub</a:t>
            </a:r>
            <a:r>
              <a:rPr lang="en-US" altLang="zh-CN" dirty="0"/>
              <a:t> stub = (</a:t>
            </a:r>
            <a:r>
              <a:rPr lang="en-US" altLang="zh-CN" dirty="0" err="1"/>
              <a:t>ViewStub</a:t>
            </a:r>
            <a:r>
              <a:rPr lang="en-US" altLang="zh-CN" dirty="0"/>
              <a:t>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R.id.network_error_layout</a:t>
            </a:r>
            <a:r>
              <a:rPr lang="en-US" altLang="zh-CN" dirty="0"/>
              <a:t>);</a:t>
            </a:r>
          </a:p>
          <a:p>
            <a:pPr fontAlgn="base" latinLnBrk="1"/>
            <a:r>
              <a:rPr lang="en-US" altLang="zh-CN" dirty="0" smtClean="0"/>
              <a:t>View </a:t>
            </a:r>
            <a:r>
              <a:rPr lang="en-US" altLang="zh-CN" dirty="0" err="1" smtClean="0"/>
              <a:t>networkErrorView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stub.inflate</a:t>
            </a:r>
            <a:r>
              <a:rPr lang="en-US" altLang="zh-CN" dirty="0" smtClean="0"/>
              <a:t>();</a:t>
            </a:r>
          </a:p>
          <a:p>
            <a:pPr fontAlgn="base" latinLnBrk="1"/>
            <a:endParaRPr lang="en-US" altLang="zh-CN" dirty="0"/>
          </a:p>
          <a:p>
            <a:pPr fontAlgn="base" latinLnBrk="1"/>
            <a:r>
              <a:rPr lang="zh-CN" altLang="en-US" dirty="0" smtClean="0"/>
              <a:t>此时已经填充完毕，显示和不显示直接采用</a:t>
            </a:r>
            <a:endParaRPr lang="en-US" altLang="zh-CN" dirty="0" smtClean="0"/>
          </a:p>
          <a:p>
            <a:pPr fontAlgn="base" latinLnBrk="1"/>
            <a:r>
              <a:rPr lang="en-US" altLang="zh-CN" dirty="0" err="1" smtClean="0"/>
              <a:t>setVisibility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View.VISIBLE</a:t>
            </a:r>
            <a:r>
              <a:rPr lang="en-US" altLang="zh-CN" dirty="0" smtClean="0"/>
              <a:t>);</a:t>
            </a:r>
          </a:p>
          <a:p>
            <a:pPr fontAlgn="base" latinLnBrk="1"/>
            <a:r>
              <a:rPr lang="en-US" altLang="zh-CN" dirty="0" err="1" smtClean="0"/>
              <a:t>setVisibility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View.GONE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07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&lt;merge&gt;</a:t>
            </a:r>
            <a:r>
              <a:rPr lang="zh-CN" altLang="en-US" b="1" dirty="0"/>
              <a:t>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在使用了</a:t>
            </a:r>
            <a:r>
              <a:rPr lang="en-US" altLang="zh-CN" dirty="0"/>
              <a:t>include</a:t>
            </a:r>
            <a:r>
              <a:rPr lang="zh-CN" altLang="en-US" dirty="0"/>
              <a:t>后可能导致布局嵌套过多，多余不必要的</a:t>
            </a:r>
            <a:r>
              <a:rPr lang="en-US" altLang="zh-CN" dirty="0"/>
              <a:t>layout</a:t>
            </a:r>
            <a:r>
              <a:rPr lang="zh-CN" altLang="en-US" dirty="0"/>
              <a:t>节点，从而导致解析变</a:t>
            </a:r>
            <a:r>
              <a:rPr lang="zh-CN" altLang="en-US" dirty="0" smtClean="0"/>
              <a:t>慢</a:t>
            </a:r>
            <a:endParaRPr lang="en-US" altLang="zh-CN" dirty="0" smtClean="0"/>
          </a:p>
          <a:p>
            <a:r>
              <a:rPr lang="en-US" altLang="zh-CN" dirty="0"/>
              <a:t>merge</a:t>
            </a:r>
            <a:r>
              <a:rPr lang="zh-CN" altLang="en-US" dirty="0"/>
              <a:t>标签可用于两种典型情况：</a:t>
            </a:r>
            <a:br>
              <a:rPr lang="zh-CN" altLang="en-US" dirty="0"/>
            </a:br>
            <a:r>
              <a:rPr lang="en-US" altLang="zh-CN" dirty="0"/>
              <a:t>a.  </a:t>
            </a:r>
            <a:r>
              <a:rPr lang="zh-CN" altLang="en-US" dirty="0"/>
              <a:t>布局顶结点是</a:t>
            </a:r>
            <a:r>
              <a:rPr lang="en-US" altLang="zh-CN" dirty="0" err="1"/>
              <a:t>FrameLayout</a:t>
            </a:r>
            <a:r>
              <a:rPr lang="zh-CN" altLang="en-US" dirty="0"/>
              <a:t>且不需要设置</a:t>
            </a:r>
            <a:r>
              <a:rPr lang="en-US" altLang="zh-CN" dirty="0"/>
              <a:t>background</a:t>
            </a:r>
            <a:r>
              <a:rPr lang="zh-CN" altLang="en-US" dirty="0"/>
              <a:t>或</a:t>
            </a:r>
            <a:r>
              <a:rPr lang="en-US" altLang="zh-CN" dirty="0"/>
              <a:t>padding</a:t>
            </a:r>
            <a:r>
              <a:rPr lang="zh-CN" altLang="en-US" dirty="0"/>
              <a:t>等属性，可以用</a:t>
            </a:r>
            <a:r>
              <a:rPr lang="en-US" altLang="zh-CN" dirty="0"/>
              <a:t>merge</a:t>
            </a:r>
            <a:r>
              <a:rPr lang="zh-CN" altLang="en-US" dirty="0"/>
              <a:t>代替，因为</a:t>
            </a:r>
            <a:r>
              <a:rPr lang="en-US" altLang="zh-CN" dirty="0"/>
              <a:t>Activity</a:t>
            </a:r>
            <a:r>
              <a:rPr lang="zh-CN" altLang="en-US" dirty="0" smtClean="0"/>
              <a:t>内容视图的</a:t>
            </a:r>
            <a:r>
              <a:rPr lang="en-US" altLang="zh-CN" dirty="0"/>
              <a:t>parent view</a:t>
            </a:r>
            <a:r>
              <a:rPr lang="zh-CN" altLang="en-US" dirty="0"/>
              <a:t>就是个</a:t>
            </a:r>
            <a:r>
              <a:rPr lang="en-US" altLang="zh-CN" dirty="0" err="1"/>
              <a:t>FrameLayout</a:t>
            </a:r>
            <a:r>
              <a:rPr lang="zh-CN" altLang="en-US" dirty="0"/>
              <a:t>，所以可以用</a:t>
            </a:r>
            <a:r>
              <a:rPr lang="en-US" altLang="zh-CN" dirty="0"/>
              <a:t>merge</a:t>
            </a:r>
            <a:r>
              <a:rPr lang="zh-CN" altLang="en-US" dirty="0"/>
              <a:t>消除只剩一个。</a:t>
            </a:r>
            <a:br>
              <a:rPr lang="zh-CN" altLang="en-US" dirty="0"/>
            </a:br>
            <a:r>
              <a:rPr lang="en-US" altLang="zh-CN" dirty="0"/>
              <a:t>b.  </a:t>
            </a:r>
            <a:r>
              <a:rPr lang="zh-CN" altLang="en-US" dirty="0"/>
              <a:t>某布局作为子布局被其他布局</a:t>
            </a:r>
            <a:r>
              <a:rPr lang="en-US" altLang="zh-CN" dirty="0"/>
              <a:t>include</a:t>
            </a:r>
            <a:r>
              <a:rPr lang="zh-CN" altLang="en-US" dirty="0"/>
              <a:t>时，使用</a:t>
            </a:r>
            <a:r>
              <a:rPr lang="en-US" altLang="zh-CN" dirty="0"/>
              <a:t>merge</a:t>
            </a:r>
            <a:r>
              <a:rPr lang="zh-CN" altLang="en-US" dirty="0"/>
              <a:t>当作该布局的顶节点，这样在被引入时顶结点会自动被忽略，而将其子节点全部合并到主布局中。</a:t>
            </a:r>
          </a:p>
        </p:txBody>
      </p:sp>
    </p:spTree>
    <p:extLst>
      <p:ext uri="{BB962C8B-B14F-4D97-AF65-F5344CB8AC3E}">
        <p14:creationId xmlns:p14="http://schemas.microsoft.com/office/powerpoint/2010/main" val="293426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445</Words>
  <Application>Microsoft Macintosh PowerPoint</Application>
  <PresentationFormat>自定义</PresentationFormat>
  <Paragraphs>82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Android网络、布局、内存优化</vt:lpstr>
      <vt:lpstr>性能</vt:lpstr>
      <vt:lpstr>性能调优策略</vt:lpstr>
      <vt:lpstr>网络优化</vt:lpstr>
      <vt:lpstr>布局优化</vt:lpstr>
      <vt:lpstr>&lt;include&gt;标签</vt:lpstr>
      <vt:lpstr>&lt;viewstub&gt;标签</vt:lpstr>
      <vt:lpstr>PowerPoint 演示文稿</vt:lpstr>
      <vt:lpstr>&lt;merge&gt;标签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Android性能以及代码的优化</dc:title>
  <dc:creator>dongjiang</dc:creator>
  <cp:lastModifiedBy>将 董</cp:lastModifiedBy>
  <cp:revision>12</cp:revision>
  <dcterms:created xsi:type="dcterms:W3CDTF">2016-03-03T14:18:41Z</dcterms:created>
  <dcterms:modified xsi:type="dcterms:W3CDTF">2016-03-05T02:38:20Z</dcterms:modified>
</cp:coreProperties>
</file>