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5" r:id="rId9"/>
    <p:sldId id="268" r:id="rId10"/>
    <p:sldId id="269" r:id="rId11"/>
    <p:sldId id="272" r:id="rId12"/>
    <p:sldId id="278" r:id="rId13"/>
    <p:sldId id="276" r:id="rId14"/>
    <p:sldId id="283" r:id="rId15"/>
    <p:sldId id="279" r:id="rId16"/>
    <p:sldId id="280" r:id="rId17"/>
    <p:sldId id="281" r:id="rId18"/>
    <p:sldId id="273" r:id="rId19"/>
    <p:sldId id="274" r:id="rId20"/>
    <p:sldId id="275" r:id="rId21"/>
    <p:sldId id="28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 autoAdjust="0"/>
    <p:restoredTop sz="94720" autoAdjust="0"/>
  </p:normalViewPr>
  <p:slideViewPr>
    <p:cSldViewPr snapToGrid="0" snapToObjects="1">
      <p:cViewPr varScale="1">
        <p:scale>
          <a:sx n="105" d="100"/>
          <a:sy n="105" d="100"/>
        </p:scale>
        <p:origin x="-44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7CF8A-0336-504E-833A-6C0A40CD0588}" type="datetimeFigureOut">
              <a:rPr kumimoji="1" lang="zh-CN" altLang="en-US" smtClean="0"/>
              <a:t>15/12/24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C25E7-8808-A349-A6C7-B019FF4FA1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9927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25E7-8808-A349-A6C7-B019FF4FA18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8846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25E7-8808-A349-A6C7-B019FF4FA18A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2220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25E7-8808-A349-A6C7-B019FF4FA18A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9484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15/12/24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Linux </a:t>
            </a:r>
            <a:r>
              <a:rPr kumimoji="1" lang="zh-CN" altLang="en-US" dirty="0" smtClean="0"/>
              <a:t>常用命令介绍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日常工作用的比较多的命令和需要关注的指标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1130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472710"/>
              </p:ext>
            </p:extLst>
          </p:nvPr>
        </p:nvGraphicFramePr>
        <p:xfrm>
          <a:off x="871538" y="2674938"/>
          <a:ext cx="740886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431"/>
                <a:gridCol w="370443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解释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显示所有选项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转化为数字显示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仅列出有</a:t>
                      </a:r>
                      <a:r>
                        <a:rPr lang="en-US" altLang="zh-CN" dirty="0" smtClean="0"/>
                        <a:t>listen</a:t>
                      </a:r>
                      <a:r>
                        <a:rPr lang="zh-CN" altLang="en-US" dirty="0" smtClean="0"/>
                        <a:t>的服务状态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</a:t>
                      </a:r>
                      <a:r>
                        <a:rPr lang="en-US" altLang="zh-CN" dirty="0" err="1" smtClean="0"/>
                        <a:t>tcp</a:t>
                      </a:r>
                      <a:r>
                        <a:rPr lang="zh-CN" altLang="en-US" dirty="0" smtClean="0"/>
                        <a:t>相关选项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</a:t>
                      </a:r>
                      <a:r>
                        <a:rPr lang="en-US" altLang="zh-CN" dirty="0" err="1" smtClean="0"/>
                        <a:t>udp</a:t>
                      </a:r>
                      <a:r>
                        <a:rPr lang="zh-CN" altLang="en-US" dirty="0" smtClean="0"/>
                        <a:t>相关显示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显示建立相关链接的程序名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显示路由信息，路由表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每隔一个时间执行</a:t>
                      </a:r>
                      <a:r>
                        <a:rPr lang="en-US" altLang="zh-CN" dirty="0" err="1" smtClean="0"/>
                        <a:t>netstat</a:t>
                      </a:r>
                      <a:r>
                        <a:rPr lang="zh-CN" altLang="en-US" dirty="0" smtClean="0"/>
                        <a:t>命令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Netstat</a:t>
            </a:r>
            <a:r>
              <a:rPr kumimoji="1" lang="zh-CN" altLang="en-US" dirty="0" smtClean="0"/>
              <a:t>命令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362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常用参数组合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57197" y="1604286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、统计机器中网络链接各个状态个数：</a:t>
            </a:r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netstat</a:t>
            </a:r>
            <a:r>
              <a:rPr kumimoji="1" lang="en-US" altLang="zh-CN" dirty="0" smtClean="0"/>
              <a:t> –</a:t>
            </a:r>
            <a:r>
              <a:rPr kumimoji="1" lang="en-US" altLang="zh-CN" dirty="0" err="1" smtClean="0"/>
              <a:t>a|awk</a:t>
            </a:r>
            <a:r>
              <a:rPr kumimoji="1" lang="en-US" altLang="zh-CN" dirty="0" smtClean="0"/>
              <a:t> ‘/^</a:t>
            </a:r>
            <a:r>
              <a:rPr kumimoji="1" lang="en-US" altLang="zh-CN" dirty="0" err="1" smtClean="0"/>
              <a:t>tcp</a:t>
            </a:r>
            <a:r>
              <a:rPr kumimoji="1" lang="en-US" altLang="zh-CN" dirty="0" smtClean="0"/>
              <a:t>/ {++S[$NF]} END {for (a in S) print </a:t>
            </a:r>
            <a:r>
              <a:rPr kumimoji="1" lang="en-US" altLang="zh-CN" dirty="0" err="1" smtClean="0"/>
              <a:t>a,S</a:t>
            </a:r>
            <a:r>
              <a:rPr kumimoji="1" lang="en-US" altLang="zh-CN" dirty="0" smtClean="0"/>
              <a:t>[a]}’</a:t>
            </a:r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、列出侦听的端口：</a:t>
            </a:r>
            <a:r>
              <a:rPr kumimoji="1" lang="en-US" altLang="zh-CN" dirty="0" err="1" smtClean="0"/>
              <a:t>netstat</a:t>
            </a:r>
            <a:r>
              <a:rPr kumimoji="1" lang="en-US" altLang="zh-CN" dirty="0" smtClean="0"/>
              <a:t> –</a:t>
            </a:r>
            <a:r>
              <a:rPr kumimoji="1" lang="en-US" altLang="zh-CN" dirty="0" err="1" smtClean="0"/>
              <a:t>nltpu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、列出路由信息：</a:t>
            </a:r>
            <a:r>
              <a:rPr kumimoji="1" lang="en-US" altLang="zh-CN" dirty="0" err="1" smtClean="0"/>
              <a:t>netstart</a:t>
            </a:r>
            <a:r>
              <a:rPr kumimoji="1" lang="en-US" altLang="zh-CN" dirty="0" smtClean="0"/>
              <a:t> –nr</a:t>
            </a:r>
          </a:p>
          <a:p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981528"/>
              </p:ext>
            </p:extLst>
          </p:nvPr>
        </p:nvGraphicFramePr>
        <p:xfrm>
          <a:off x="457195" y="3081614"/>
          <a:ext cx="822960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1"/>
                <a:gridCol w="411480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解释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ESTABLISHED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代表一个打开的链接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CLOSEING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等待远程</a:t>
                      </a:r>
                      <a:r>
                        <a:rPr lang="en-US" altLang="zh-CN" dirty="0" err="1" smtClean="0"/>
                        <a:t>tcp</a:t>
                      </a:r>
                      <a:r>
                        <a:rPr lang="zh-CN" altLang="en-US" dirty="0" smtClean="0"/>
                        <a:t>对连接中断的确认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CLOSE-WAIT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等待从本地用户发来的链接中断请求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TIME-WAIT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等待足够的时间以确认远程</a:t>
                      </a:r>
                      <a:r>
                        <a:rPr lang="en-US" altLang="zh-CN" dirty="0" err="1" smtClean="0"/>
                        <a:t>tcp</a:t>
                      </a:r>
                      <a:r>
                        <a:rPr lang="zh-CN" altLang="en-US" dirty="0" smtClean="0"/>
                        <a:t>收到链接中断的确认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CLOSED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没有任何链接状态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LAST-ACK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等待原来的法相远程</a:t>
                      </a:r>
                      <a:r>
                        <a:rPr lang="en-US" altLang="zh-CN" dirty="0" err="1" smtClean="0"/>
                        <a:t>tcp</a:t>
                      </a:r>
                      <a:r>
                        <a:rPr lang="zh-CN" altLang="en-US" dirty="0" smtClean="0"/>
                        <a:t>的链接中断请求的确认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SYN-SEND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发送链接请求后等待匹配的链接请求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SYN-RECEIVED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在收到和发送一个链接请求后对方链接请求的确认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157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Time</a:t>
            </a:r>
            <a:r>
              <a:rPr kumimoji="1" lang="zh-CN" altLang="en-US" dirty="0" smtClean="0"/>
              <a:t>－</a:t>
            </a:r>
            <a:r>
              <a:rPr kumimoji="1" lang="en-US" altLang="zh-CN" dirty="0" smtClean="0"/>
              <a:t>wait</a:t>
            </a:r>
            <a:r>
              <a:rPr kumimoji="1" lang="zh-CN" altLang="en-US" dirty="0" smtClean="0"/>
              <a:t>／</a:t>
            </a:r>
            <a:r>
              <a:rPr kumimoji="1" lang="en-US" altLang="zh-CN" dirty="0" smtClean="0"/>
              <a:t>close</a:t>
            </a:r>
            <a:r>
              <a:rPr kumimoji="1" lang="zh-CN" altLang="en-US" dirty="0" smtClean="0"/>
              <a:t>－</a:t>
            </a:r>
            <a:r>
              <a:rPr kumimoji="1" lang="en-US" altLang="zh-CN" dirty="0" smtClean="0"/>
              <a:t>wait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45884" y="1918416"/>
            <a:ext cx="873138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/>
              <a:t>time-wait </a:t>
            </a:r>
            <a:r>
              <a:rPr kumimoji="1" lang="zh-CN" altLang="en-US" dirty="0"/>
              <a:t>过多会导致</a:t>
            </a:r>
            <a:r>
              <a:rPr kumimoji="1" lang="en-US" altLang="zh-CN" dirty="0"/>
              <a:t>client </a:t>
            </a:r>
            <a:r>
              <a:rPr kumimoji="1" lang="zh-CN" altLang="en-US" dirty="0"/>
              <a:t>一直在等待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connecting,wget</a:t>
            </a:r>
            <a:r>
              <a:rPr kumimoji="1" lang="en-US" altLang="zh-CN" dirty="0"/>
              <a:t> http://</a:t>
            </a:r>
            <a:r>
              <a:rPr kumimoji="1" lang="zh-CN" altLang="en-US" dirty="0"/>
              <a:t>域名：端口</a:t>
            </a:r>
            <a:r>
              <a:rPr kumimoji="1" lang="en-US" altLang="zh-CN" dirty="0"/>
              <a:t>/xxx</a:t>
            </a:r>
          </a:p>
          <a:p>
            <a:r>
              <a:rPr kumimoji="1" lang="zh-CN" altLang="en-US" dirty="0"/>
              <a:t>能看出来在</a:t>
            </a:r>
            <a:r>
              <a:rPr kumimoji="1" lang="en-US" altLang="zh-CN" dirty="0"/>
              <a:t>connecting </a:t>
            </a:r>
            <a:r>
              <a:rPr kumimoji="1" lang="zh-CN" altLang="en-US" dirty="0"/>
              <a:t>等待。</a:t>
            </a:r>
            <a:endParaRPr kumimoji="1" lang="en-US" altLang="zh-CN" dirty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/>
              <a:t>close-wait </a:t>
            </a:r>
            <a:r>
              <a:rPr kumimoji="1" lang="zh-CN" altLang="en-US" dirty="0"/>
              <a:t>过多会导致网络性能下降，产</a:t>
            </a:r>
            <a:r>
              <a:rPr kumimoji="1" lang="zh-CN" altLang="en-US" dirty="0" smtClean="0"/>
              <a:t>生的原因一般是客户端主动关闭，收到</a:t>
            </a:r>
            <a:r>
              <a:rPr kumimoji="1" lang="en-US" altLang="zh-CN" dirty="0" smtClean="0"/>
              <a:t>fin</a:t>
            </a:r>
          </a:p>
          <a:p>
            <a:r>
              <a:rPr kumimoji="1" lang="zh-CN" altLang="en-US" dirty="0" smtClean="0"/>
              <a:t>包，应用层没有做出关闭操作。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577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Tcpdump</a:t>
            </a:r>
            <a:r>
              <a:rPr kumimoji="1" lang="zh-CN" altLang="en-US" dirty="0" smtClean="0"/>
              <a:t>抓包命令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29128" y="1931551"/>
            <a:ext cx="57204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参数：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网卡名，抓进过网卡的包</a:t>
            </a:r>
            <a:endParaRPr kumimoji="1" lang="en-US" altLang="zh-CN" dirty="0" smtClean="0"/>
          </a:p>
          <a:p>
            <a:r>
              <a:rPr kumimoji="1" lang="en-US" altLang="zh-CN" dirty="0" smtClean="0"/>
              <a:t>host </a:t>
            </a:r>
            <a:r>
              <a:rPr kumimoji="1" lang="en-US" altLang="zh-CN" dirty="0" err="1" smtClean="0"/>
              <a:t>ip</a:t>
            </a:r>
            <a:r>
              <a:rPr kumimoji="1" lang="zh-CN" altLang="en-US" dirty="0" smtClean="0"/>
              <a:t>地址，抓此</a:t>
            </a:r>
            <a:r>
              <a:rPr kumimoji="1" lang="en-US" altLang="zh-CN" dirty="0" smtClean="0"/>
              <a:t>IP</a:t>
            </a:r>
            <a:r>
              <a:rPr kumimoji="1" lang="zh-CN" altLang="en-US" dirty="0" smtClean="0"/>
              <a:t>的包</a:t>
            </a:r>
            <a:endParaRPr kumimoji="1" lang="en-US" altLang="zh-CN" dirty="0" smtClean="0"/>
          </a:p>
          <a:p>
            <a:r>
              <a:rPr kumimoji="1" lang="en-US" altLang="zh-CN" dirty="0" smtClean="0"/>
              <a:t>Port </a:t>
            </a:r>
            <a:r>
              <a:rPr kumimoji="1" lang="zh-CN" altLang="en-US" dirty="0" smtClean="0"/>
              <a:t>端口号，抓此端口的包</a:t>
            </a:r>
            <a:endParaRPr kumimoji="1" lang="en-US" altLang="zh-CN" dirty="0" smtClean="0"/>
          </a:p>
          <a:p>
            <a:r>
              <a:rPr kumimoji="1" lang="en-US" altLang="zh-CN" dirty="0" smtClean="0"/>
              <a:t>-w </a:t>
            </a:r>
            <a:r>
              <a:rPr kumimoji="1" lang="zh-CN" altLang="en-US" dirty="0" smtClean="0"/>
              <a:t>路径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文件名，抓包内容保存到文件</a:t>
            </a:r>
            <a:endParaRPr kumimoji="1" lang="en-US" altLang="zh-CN" dirty="0"/>
          </a:p>
          <a:p>
            <a:r>
              <a:rPr kumimoji="1" lang="en-US" altLang="zh-CN" dirty="0" smtClean="0"/>
              <a:t>-c </a:t>
            </a:r>
            <a:r>
              <a:rPr kumimoji="1" lang="zh-CN" altLang="en-US" dirty="0" smtClean="0"/>
              <a:t>次数一共抓几次包</a:t>
            </a:r>
            <a:endParaRPr kumimoji="1" lang="en-US" altLang="zh-CN" dirty="0" smtClean="0"/>
          </a:p>
          <a:p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vvv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输出最详细的信息</a:t>
            </a:r>
            <a:endParaRPr kumimoji="1" lang="en-US" altLang="zh-CN" dirty="0" smtClean="0"/>
          </a:p>
          <a:p>
            <a:r>
              <a:rPr kumimoji="1" lang="en-US" altLang="zh-CN" dirty="0" smtClean="0"/>
              <a:t>-e </a:t>
            </a:r>
            <a:r>
              <a:rPr kumimoji="1" lang="zh-CN" altLang="en-US" dirty="0" smtClean="0"/>
              <a:t>每行的打印输出中包括数据包的数据链路层头部信息</a:t>
            </a:r>
            <a:endParaRPr kumimoji="1" lang="en-US" altLang="zh-CN" dirty="0"/>
          </a:p>
          <a:p>
            <a:r>
              <a:rPr kumimoji="1" lang="en-US" altLang="zh-CN" dirty="0" smtClean="0"/>
              <a:t>-n </a:t>
            </a:r>
            <a:r>
              <a:rPr kumimoji="1" lang="zh-CN" altLang="en-US" dirty="0" smtClean="0"/>
              <a:t>不对地址进行数字到名字表示的转换</a:t>
            </a:r>
            <a:endParaRPr kumimoji="1"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634954" y="4643661"/>
            <a:ext cx="5024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用法：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Tcpdump</a:t>
            </a:r>
            <a:r>
              <a:rPr kumimoji="1" lang="en-US" altLang="zh-CN" dirty="0" smtClean="0"/>
              <a:t> –</a:t>
            </a:r>
            <a:r>
              <a:rPr kumimoji="1" lang="en-US" altLang="zh-CN" dirty="0" err="1" smtClean="0"/>
              <a:t>vvv</a:t>
            </a:r>
            <a:r>
              <a:rPr kumimoji="1" lang="en-US" altLang="zh-CN" dirty="0" smtClean="0"/>
              <a:t> –e –n port </a:t>
            </a:r>
            <a:r>
              <a:rPr kumimoji="1" lang="zh-CN" altLang="en-US" dirty="0" smtClean="0"/>
              <a:t>端口号</a:t>
            </a:r>
            <a:r>
              <a:rPr kumimoji="1" lang="en-US" altLang="zh-CN" dirty="0" smtClean="0"/>
              <a:t> and host IP</a:t>
            </a:r>
            <a:r>
              <a:rPr kumimoji="1" lang="zh-CN" altLang="en-US" dirty="0" smtClean="0"/>
              <a:t>地址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6735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3500"/>
            <a:ext cx="9144000" cy="163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39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vmstat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62070" y="712219"/>
            <a:ext cx="5439823" cy="6186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charset="0"/>
              <a:buNone/>
            </a:pPr>
            <a:r>
              <a:rPr lang="en-US" altLang="zh-CN" b="1" dirty="0" err="1">
                <a:latin typeface="Verdana" charset="0"/>
                <a:ea typeface="宋体" charset="0"/>
              </a:rPr>
              <a:t>procs</a:t>
            </a:r>
            <a:endParaRPr lang="en-US" altLang="zh-CN" b="1" dirty="0">
              <a:latin typeface="Verdana" charset="0"/>
              <a:ea typeface="宋体" charset="0"/>
            </a:endParaRPr>
          </a:p>
          <a:p>
            <a:pPr>
              <a:buFontTx/>
              <a:buNone/>
            </a:pPr>
            <a:r>
              <a:rPr lang="en-US" altLang="zh-CN" dirty="0">
                <a:latin typeface="Verdana" charset="0"/>
                <a:ea typeface="宋体" charset="0"/>
              </a:rPr>
              <a:t>r: </a:t>
            </a:r>
            <a:r>
              <a:rPr lang="zh-CN" altLang="en-US" dirty="0">
                <a:latin typeface="Verdana" charset="0"/>
                <a:ea typeface="宋体" charset="0"/>
              </a:rPr>
              <a:t>运行队列的进程数</a:t>
            </a:r>
            <a:endParaRPr lang="en-US" altLang="zh-CN" dirty="0">
              <a:latin typeface="Verdana" charset="0"/>
              <a:ea typeface="宋体" charset="0"/>
            </a:endParaRPr>
          </a:p>
          <a:p>
            <a:pPr>
              <a:buFontTx/>
              <a:buNone/>
            </a:pPr>
            <a:r>
              <a:rPr lang="en-US" altLang="zh-CN" dirty="0">
                <a:latin typeface="Verdana" charset="0"/>
                <a:ea typeface="宋体" charset="0"/>
              </a:rPr>
              <a:t>b: </a:t>
            </a:r>
            <a:r>
              <a:rPr lang="zh-CN" altLang="en-US" dirty="0">
                <a:latin typeface="Verdana" charset="0"/>
                <a:ea typeface="宋体" charset="0"/>
              </a:rPr>
              <a:t>等待队列的进程数</a:t>
            </a:r>
            <a:endParaRPr lang="en-US" altLang="zh-CN" dirty="0">
              <a:latin typeface="Verdana" charset="0"/>
              <a:ea typeface="宋体" charset="0"/>
            </a:endParaRPr>
          </a:p>
          <a:p>
            <a:pPr>
              <a:buFont typeface="Wingdings" charset="0"/>
              <a:buNone/>
            </a:pPr>
            <a:r>
              <a:rPr lang="en-US" altLang="zh-CN" b="1" dirty="0">
                <a:latin typeface="Verdana" charset="0"/>
                <a:ea typeface="宋体" charset="0"/>
              </a:rPr>
              <a:t>memory</a:t>
            </a:r>
          </a:p>
          <a:p>
            <a:pPr>
              <a:buFontTx/>
              <a:buNone/>
            </a:pPr>
            <a:r>
              <a:rPr lang="en-US" altLang="zh-CN" dirty="0" err="1">
                <a:latin typeface="Verdana" charset="0"/>
                <a:ea typeface="宋体" charset="0"/>
              </a:rPr>
              <a:t>swpd</a:t>
            </a:r>
            <a:r>
              <a:rPr lang="en-US" altLang="zh-CN" dirty="0">
                <a:latin typeface="Verdana" charset="0"/>
                <a:ea typeface="宋体" charset="0"/>
              </a:rPr>
              <a:t>: </a:t>
            </a:r>
            <a:r>
              <a:rPr lang="zh-CN" altLang="en-US" dirty="0">
                <a:latin typeface="Verdana" charset="0"/>
                <a:ea typeface="宋体" charset="0"/>
              </a:rPr>
              <a:t>虚拟内存使用情况，单位：</a:t>
            </a:r>
            <a:r>
              <a:rPr lang="en-US" altLang="zh-CN" dirty="0">
                <a:latin typeface="Verdana" charset="0"/>
                <a:ea typeface="宋体" charset="0"/>
              </a:rPr>
              <a:t>KB</a:t>
            </a:r>
          </a:p>
          <a:p>
            <a:pPr>
              <a:buFontTx/>
              <a:buNone/>
            </a:pPr>
            <a:r>
              <a:rPr lang="en-US" altLang="zh-CN" dirty="0">
                <a:latin typeface="Verdana" charset="0"/>
                <a:ea typeface="宋体" charset="0"/>
              </a:rPr>
              <a:t>free: </a:t>
            </a:r>
            <a:r>
              <a:rPr lang="zh-CN" altLang="en-US" dirty="0">
                <a:latin typeface="Verdana" charset="0"/>
                <a:ea typeface="宋体" charset="0"/>
              </a:rPr>
              <a:t>空闲的内存，单位</a:t>
            </a:r>
            <a:r>
              <a:rPr lang="en-US" altLang="zh-CN" dirty="0">
                <a:latin typeface="Verdana" charset="0"/>
                <a:ea typeface="宋体" charset="0"/>
              </a:rPr>
              <a:t>KB</a:t>
            </a:r>
          </a:p>
          <a:p>
            <a:pPr>
              <a:buFontTx/>
              <a:buNone/>
            </a:pPr>
            <a:r>
              <a:rPr lang="en-US" altLang="zh-CN" dirty="0">
                <a:latin typeface="Verdana" charset="0"/>
                <a:ea typeface="宋体" charset="0"/>
              </a:rPr>
              <a:t>buff: </a:t>
            </a:r>
            <a:r>
              <a:rPr lang="zh-CN" altLang="en-US" dirty="0">
                <a:latin typeface="Verdana" charset="0"/>
                <a:ea typeface="宋体" charset="0"/>
              </a:rPr>
              <a:t>空闲的</a:t>
            </a:r>
            <a:r>
              <a:rPr lang="en-US" altLang="zh-CN" dirty="0">
                <a:latin typeface="Verdana" charset="0"/>
                <a:ea typeface="宋体" charset="0"/>
              </a:rPr>
              <a:t>buffer</a:t>
            </a:r>
            <a:r>
              <a:rPr lang="zh-CN" altLang="en-US" dirty="0">
                <a:latin typeface="Verdana" charset="0"/>
                <a:ea typeface="宋体" charset="0"/>
              </a:rPr>
              <a:t>，单位：</a:t>
            </a:r>
            <a:r>
              <a:rPr lang="en-US" altLang="zh-CN" dirty="0">
                <a:latin typeface="Verdana" charset="0"/>
                <a:ea typeface="宋体" charset="0"/>
              </a:rPr>
              <a:t>KB</a:t>
            </a:r>
          </a:p>
          <a:p>
            <a:pPr>
              <a:buFontTx/>
              <a:buNone/>
            </a:pPr>
            <a:r>
              <a:rPr lang="en-US" altLang="zh-CN" dirty="0">
                <a:latin typeface="Verdana" charset="0"/>
                <a:ea typeface="宋体" charset="0"/>
              </a:rPr>
              <a:t>cache:</a:t>
            </a:r>
            <a:r>
              <a:rPr lang="zh-CN" altLang="en-US" dirty="0">
                <a:latin typeface="Verdana" charset="0"/>
                <a:ea typeface="宋体" charset="0"/>
              </a:rPr>
              <a:t>空闲的</a:t>
            </a:r>
            <a:r>
              <a:rPr lang="en-US" altLang="zh-CN" dirty="0">
                <a:latin typeface="Verdana" charset="0"/>
                <a:ea typeface="宋体" charset="0"/>
              </a:rPr>
              <a:t>cache,</a:t>
            </a:r>
            <a:r>
              <a:rPr lang="zh-CN" altLang="en-US" dirty="0">
                <a:latin typeface="Verdana" charset="0"/>
                <a:ea typeface="宋体" charset="0"/>
              </a:rPr>
              <a:t>单位：</a:t>
            </a:r>
            <a:r>
              <a:rPr lang="en-US" altLang="zh-CN" dirty="0">
                <a:latin typeface="Verdana" charset="0"/>
                <a:ea typeface="宋体" charset="0"/>
              </a:rPr>
              <a:t>KB</a:t>
            </a:r>
          </a:p>
          <a:p>
            <a:pPr>
              <a:buFontTx/>
              <a:buNone/>
            </a:pPr>
            <a:r>
              <a:rPr lang="en-US" altLang="zh-CN" b="1" dirty="0">
                <a:latin typeface="Verdana" charset="0"/>
                <a:ea typeface="宋体" charset="0"/>
              </a:rPr>
              <a:t>Swap </a:t>
            </a:r>
            <a:endParaRPr lang="en-US" altLang="zh-CN" dirty="0">
              <a:latin typeface="Verdana" charset="0"/>
              <a:ea typeface="宋体" charset="0"/>
            </a:endParaRPr>
          </a:p>
          <a:p>
            <a:pPr>
              <a:buFontTx/>
              <a:buNone/>
            </a:pPr>
            <a:r>
              <a:rPr lang="en-US" altLang="zh-CN" dirty="0" err="1">
                <a:latin typeface="Verdana" charset="0"/>
                <a:ea typeface="宋体" charset="0"/>
              </a:rPr>
              <a:t>si</a:t>
            </a:r>
            <a:r>
              <a:rPr lang="en-US" altLang="zh-CN" dirty="0">
                <a:latin typeface="Verdana" charset="0"/>
                <a:ea typeface="宋体" charset="0"/>
              </a:rPr>
              <a:t>: </a:t>
            </a:r>
            <a:r>
              <a:rPr lang="zh-CN" altLang="en-US" dirty="0">
                <a:latin typeface="Verdana" charset="0"/>
                <a:ea typeface="宋体" charset="0"/>
              </a:rPr>
              <a:t>从磁盘交换到内存的交换页数量，单位：</a:t>
            </a:r>
            <a:r>
              <a:rPr lang="en-US" altLang="zh-CN" dirty="0">
                <a:latin typeface="Verdana" charset="0"/>
                <a:ea typeface="宋体" charset="0"/>
              </a:rPr>
              <a:t>KB/</a:t>
            </a:r>
            <a:r>
              <a:rPr lang="zh-CN" altLang="en-US" dirty="0">
                <a:latin typeface="Verdana" charset="0"/>
                <a:ea typeface="宋体" charset="0"/>
              </a:rPr>
              <a:t>秒</a:t>
            </a:r>
            <a:endParaRPr lang="en-US" altLang="zh-CN" dirty="0">
              <a:latin typeface="Verdana" charset="0"/>
              <a:ea typeface="宋体" charset="0"/>
            </a:endParaRPr>
          </a:p>
          <a:p>
            <a:pPr>
              <a:buFontTx/>
              <a:buNone/>
            </a:pPr>
            <a:r>
              <a:rPr lang="en-US" altLang="zh-CN" dirty="0">
                <a:latin typeface="Verdana" charset="0"/>
                <a:ea typeface="宋体" charset="0"/>
              </a:rPr>
              <a:t>so: </a:t>
            </a:r>
            <a:r>
              <a:rPr lang="zh-CN" altLang="en-US" dirty="0">
                <a:latin typeface="Verdana" charset="0"/>
                <a:ea typeface="宋体" charset="0"/>
              </a:rPr>
              <a:t>从内存交换到磁盘的交换页数量，单位：</a:t>
            </a:r>
            <a:r>
              <a:rPr lang="en-US" altLang="zh-CN" dirty="0">
                <a:latin typeface="Verdana" charset="0"/>
                <a:ea typeface="宋体" charset="0"/>
              </a:rPr>
              <a:t>KB/</a:t>
            </a:r>
            <a:r>
              <a:rPr lang="zh-CN" altLang="en-US" dirty="0">
                <a:latin typeface="Verdana" charset="0"/>
                <a:ea typeface="宋体" charset="0"/>
              </a:rPr>
              <a:t>秒</a:t>
            </a:r>
            <a:endParaRPr lang="en-US" altLang="zh-CN" dirty="0">
              <a:latin typeface="Verdana" charset="0"/>
              <a:ea typeface="宋体" charset="0"/>
            </a:endParaRPr>
          </a:p>
          <a:p>
            <a:pPr>
              <a:buFontTx/>
              <a:buNone/>
            </a:pPr>
            <a:r>
              <a:rPr lang="en-US" altLang="zh-CN" b="1" dirty="0">
                <a:latin typeface="Verdana" charset="0"/>
                <a:ea typeface="宋体" charset="0"/>
              </a:rPr>
              <a:t>IO </a:t>
            </a:r>
            <a:endParaRPr lang="en-US" altLang="zh-CN" dirty="0">
              <a:latin typeface="Verdana" charset="0"/>
              <a:ea typeface="宋体" charset="0"/>
            </a:endParaRPr>
          </a:p>
          <a:p>
            <a:pPr>
              <a:buFontTx/>
              <a:buNone/>
            </a:pPr>
            <a:r>
              <a:rPr lang="en-US" altLang="zh-CN" dirty="0">
                <a:latin typeface="Verdana" charset="0"/>
                <a:ea typeface="宋体" charset="0"/>
              </a:rPr>
              <a:t>bi: </a:t>
            </a:r>
            <a:r>
              <a:rPr lang="zh-CN" altLang="en-US" dirty="0">
                <a:latin typeface="Verdana" charset="0"/>
                <a:ea typeface="宋体" charset="0"/>
              </a:rPr>
              <a:t>发送到块设备的块数，单位：块</a:t>
            </a:r>
            <a:r>
              <a:rPr lang="en-US" altLang="zh-CN" dirty="0">
                <a:latin typeface="Verdana" charset="0"/>
                <a:ea typeface="宋体" charset="0"/>
              </a:rPr>
              <a:t>/</a:t>
            </a:r>
          </a:p>
          <a:p>
            <a:pPr>
              <a:buFontTx/>
              <a:buNone/>
            </a:pPr>
            <a:r>
              <a:rPr lang="en-US" altLang="zh-CN" dirty="0" err="1">
                <a:latin typeface="Verdana" charset="0"/>
                <a:ea typeface="宋体" charset="0"/>
              </a:rPr>
              <a:t>bo</a:t>
            </a:r>
            <a:r>
              <a:rPr lang="en-US" altLang="zh-CN" dirty="0">
                <a:latin typeface="Verdana" charset="0"/>
                <a:ea typeface="宋体" charset="0"/>
              </a:rPr>
              <a:t>: </a:t>
            </a:r>
            <a:r>
              <a:rPr lang="zh-CN" altLang="en-US" dirty="0">
                <a:latin typeface="Verdana" charset="0"/>
                <a:ea typeface="宋体" charset="0"/>
              </a:rPr>
              <a:t>从块设备接收到的块数，单位：块</a:t>
            </a:r>
            <a:r>
              <a:rPr lang="en-US" altLang="zh-CN" dirty="0">
                <a:latin typeface="Verdana" charset="0"/>
                <a:ea typeface="宋体" charset="0"/>
              </a:rPr>
              <a:t>/</a:t>
            </a:r>
            <a:r>
              <a:rPr lang="zh-CN" altLang="en-US" dirty="0">
                <a:latin typeface="Verdana" charset="0"/>
                <a:ea typeface="宋体" charset="0"/>
              </a:rPr>
              <a:t>秒</a:t>
            </a:r>
            <a:endParaRPr lang="en-US" altLang="zh-CN" dirty="0">
              <a:latin typeface="Verdana" charset="0"/>
              <a:ea typeface="宋体" charset="0"/>
            </a:endParaRPr>
          </a:p>
          <a:p>
            <a:pPr>
              <a:buFontTx/>
              <a:buNone/>
            </a:pPr>
            <a:r>
              <a:rPr lang="en-US" altLang="zh-CN" b="1" dirty="0">
                <a:latin typeface="Verdana" charset="0"/>
                <a:ea typeface="宋体" charset="0"/>
              </a:rPr>
              <a:t>System </a:t>
            </a:r>
            <a:endParaRPr lang="en-US" altLang="zh-CN" dirty="0">
              <a:latin typeface="Verdana" charset="0"/>
              <a:ea typeface="宋体" charset="0"/>
            </a:endParaRPr>
          </a:p>
          <a:p>
            <a:pPr>
              <a:buFontTx/>
              <a:buNone/>
            </a:pPr>
            <a:r>
              <a:rPr lang="en-US" altLang="zh-CN" dirty="0">
                <a:latin typeface="Verdana" charset="0"/>
                <a:ea typeface="宋体" charset="0"/>
              </a:rPr>
              <a:t>in: </a:t>
            </a:r>
            <a:r>
              <a:rPr lang="zh-CN" altLang="en-US" dirty="0">
                <a:latin typeface="Verdana" charset="0"/>
                <a:ea typeface="宋体" charset="0"/>
              </a:rPr>
              <a:t>每秒的中断数，包括时钟中断</a:t>
            </a:r>
            <a:endParaRPr lang="en-US" altLang="zh-CN" dirty="0">
              <a:latin typeface="Verdana" charset="0"/>
              <a:ea typeface="宋体" charset="0"/>
            </a:endParaRPr>
          </a:p>
          <a:p>
            <a:pPr>
              <a:buFontTx/>
              <a:buNone/>
            </a:pPr>
            <a:r>
              <a:rPr lang="en-US" altLang="zh-CN" dirty="0" err="1">
                <a:latin typeface="Verdana" charset="0"/>
                <a:ea typeface="宋体" charset="0"/>
              </a:rPr>
              <a:t>cs</a:t>
            </a:r>
            <a:r>
              <a:rPr lang="en-US" altLang="zh-CN" dirty="0">
                <a:latin typeface="Verdana" charset="0"/>
                <a:ea typeface="宋体" charset="0"/>
              </a:rPr>
              <a:t>: </a:t>
            </a:r>
            <a:r>
              <a:rPr lang="zh-CN" altLang="en-US" dirty="0">
                <a:latin typeface="Verdana" charset="0"/>
                <a:ea typeface="宋体" charset="0"/>
              </a:rPr>
              <a:t>每秒的环境（上下文）切换次数</a:t>
            </a:r>
            <a:endParaRPr lang="en-US" altLang="zh-CN" dirty="0">
              <a:latin typeface="Verdana" charset="0"/>
              <a:ea typeface="宋体" charset="0"/>
            </a:endParaRPr>
          </a:p>
          <a:p>
            <a:pPr>
              <a:buFontTx/>
              <a:buNone/>
            </a:pPr>
            <a:r>
              <a:rPr lang="en-US" altLang="zh-CN" b="1" dirty="0">
                <a:latin typeface="Verdana" charset="0"/>
                <a:ea typeface="宋体" charset="0"/>
              </a:rPr>
              <a:t>CPU </a:t>
            </a:r>
            <a:endParaRPr lang="en-US" altLang="zh-CN" dirty="0">
              <a:latin typeface="Verdana" charset="0"/>
              <a:ea typeface="宋体" charset="0"/>
            </a:endParaRPr>
          </a:p>
          <a:p>
            <a:pPr>
              <a:buFontTx/>
              <a:buNone/>
            </a:pPr>
            <a:r>
              <a:rPr lang="zh-CN" altLang="en-US" dirty="0">
                <a:latin typeface="Verdana" charset="0"/>
                <a:ea typeface="宋体" charset="0"/>
              </a:rPr>
              <a:t>按 </a:t>
            </a:r>
            <a:r>
              <a:rPr lang="en-US" altLang="zh-CN" dirty="0">
                <a:latin typeface="Verdana" charset="0"/>
                <a:ea typeface="宋体" charset="0"/>
              </a:rPr>
              <a:t>CPU </a:t>
            </a:r>
            <a:r>
              <a:rPr lang="zh-CN" altLang="en-US" dirty="0">
                <a:latin typeface="Verdana" charset="0"/>
                <a:ea typeface="宋体" charset="0"/>
              </a:rPr>
              <a:t>的总使用百分比来显示 </a:t>
            </a:r>
            <a:endParaRPr lang="en-US" altLang="zh-CN" dirty="0">
              <a:latin typeface="Verdana" charset="0"/>
              <a:ea typeface="宋体" charset="0"/>
            </a:endParaRPr>
          </a:p>
          <a:p>
            <a:pPr>
              <a:buFontTx/>
              <a:buNone/>
            </a:pPr>
            <a:r>
              <a:rPr lang="en-US" altLang="zh-CN" dirty="0">
                <a:latin typeface="Verdana" charset="0"/>
                <a:ea typeface="宋体" charset="0"/>
              </a:rPr>
              <a:t>us: CPU </a:t>
            </a:r>
            <a:r>
              <a:rPr lang="zh-CN" altLang="en-US" dirty="0">
                <a:latin typeface="Verdana" charset="0"/>
                <a:ea typeface="宋体" charset="0"/>
              </a:rPr>
              <a:t>使用时间</a:t>
            </a:r>
            <a:endParaRPr lang="en-US" altLang="zh-CN" dirty="0">
              <a:latin typeface="Verdana" charset="0"/>
              <a:ea typeface="宋体" charset="0"/>
            </a:endParaRPr>
          </a:p>
          <a:p>
            <a:pPr>
              <a:buFontTx/>
              <a:buNone/>
            </a:pPr>
            <a:r>
              <a:rPr lang="en-US" altLang="zh-CN" dirty="0" err="1">
                <a:latin typeface="Verdana" charset="0"/>
                <a:ea typeface="宋体" charset="0"/>
              </a:rPr>
              <a:t>sy</a:t>
            </a:r>
            <a:r>
              <a:rPr lang="en-US" altLang="zh-CN" dirty="0">
                <a:latin typeface="Verdana" charset="0"/>
                <a:ea typeface="宋体" charset="0"/>
              </a:rPr>
              <a:t>: CPU </a:t>
            </a:r>
            <a:r>
              <a:rPr lang="zh-CN" altLang="en-US" dirty="0">
                <a:latin typeface="Verdana" charset="0"/>
                <a:ea typeface="宋体" charset="0"/>
              </a:rPr>
              <a:t>系统使用时间</a:t>
            </a:r>
            <a:endParaRPr lang="en-US" altLang="zh-CN" dirty="0">
              <a:latin typeface="Verdana" charset="0"/>
              <a:ea typeface="宋体" charset="0"/>
            </a:endParaRPr>
          </a:p>
          <a:p>
            <a:pPr>
              <a:buFontTx/>
              <a:buNone/>
            </a:pPr>
            <a:r>
              <a:rPr lang="en-US" altLang="zh-CN" dirty="0">
                <a:latin typeface="Verdana" charset="0"/>
                <a:ea typeface="宋体" charset="0"/>
              </a:rPr>
              <a:t>id: </a:t>
            </a:r>
            <a:r>
              <a:rPr lang="zh-CN" altLang="en-US" dirty="0">
                <a:latin typeface="Verdana" charset="0"/>
                <a:ea typeface="宋体" charset="0"/>
              </a:rPr>
              <a:t>闲置时间</a:t>
            </a:r>
            <a:endParaRPr lang="en-US" altLang="zh-CN" dirty="0">
              <a:latin typeface="Verdana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396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iostat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116" y="1783316"/>
            <a:ext cx="9109134" cy="5016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Verdana" charset="0"/>
                <a:ea typeface="宋体" charset="0"/>
              </a:rPr>
              <a:t>Device </a:t>
            </a:r>
            <a:r>
              <a:rPr lang="zh-CN" altLang="en-US" dirty="0">
                <a:latin typeface="Verdana" charset="0"/>
                <a:ea typeface="宋体" charset="0"/>
              </a:rPr>
              <a:t>：块设备名称</a:t>
            </a:r>
          </a:p>
          <a:p>
            <a:r>
              <a:rPr lang="en-US" altLang="zh-CN" dirty="0" err="1">
                <a:latin typeface="Verdana" charset="0"/>
                <a:ea typeface="宋体" charset="0"/>
              </a:rPr>
              <a:t>tps</a:t>
            </a:r>
            <a:r>
              <a:rPr lang="en-US" altLang="zh-CN" dirty="0">
                <a:latin typeface="Verdana" charset="0"/>
                <a:ea typeface="宋体" charset="0"/>
              </a:rPr>
              <a:t> </a:t>
            </a:r>
            <a:r>
              <a:rPr lang="zh-CN" altLang="en-US" dirty="0">
                <a:latin typeface="Verdana" charset="0"/>
                <a:ea typeface="宋体" charset="0"/>
              </a:rPr>
              <a:t>：设备每秒钟传输的数量（每秒钟</a:t>
            </a:r>
            <a:r>
              <a:rPr lang="en-US" altLang="zh-CN" dirty="0">
                <a:latin typeface="Verdana" charset="0"/>
                <a:ea typeface="宋体" charset="0"/>
              </a:rPr>
              <a:t>I/O</a:t>
            </a:r>
            <a:r>
              <a:rPr lang="zh-CN" altLang="en-US" dirty="0">
                <a:latin typeface="Verdana" charset="0"/>
                <a:ea typeface="宋体" charset="0"/>
              </a:rPr>
              <a:t>请求数）</a:t>
            </a:r>
            <a:r>
              <a:rPr lang="zh-CN" altLang="en-US" dirty="0" smtClean="0">
                <a:latin typeface="Verdana" charset="0"/>
                <a:ea typeface="宋体" charset="0"/>
              </a:rPr>
              <a:t>。</a:t>
            </a:r>
            <a:endParaRPr lang="en-US" altLang="zh-CN" dirty="0" smtClean="0">
              <a:latin typeface="Verdana" charset="0"/>
              <a:ea typeface="宋体" charset="0"/>
            </a:endParaRPr>
          </a:p>
          <a:p>
            <a:r>
              <a:rPr lang="zh-CN" altLang="en-US" dirty="0" smtClean="0">
                <a:latin typeface="Verdana" charset="0"/>
                <a:ea typeface="宋体" charset="0"/>
              </a:rPr>
              <a:t>多个单</a:t>
            </a:r>
            <a:r>
              <a:rPr lang="zh-CN" altLang="en-US" dirty="0">
                <a:latin typeface="Verdana" charset="0"/>
                <a:ea typeface="宋体" charset="0"/>
              </a:rPr>
              <a:t>独的</a:t>
            </a:r>
            <a:r>
              <a:rPr lang="en-US" altLang="zh-CN" dirty="0">
                <a:latin typeface="Verdana" charset="0"/>
                <a:ea typeface="宋体" charset="0"/>
              </a:rPr>
              <a:t>I/O</a:t>
            </a:r>
            <a:r>
              <a:rPr lang="zh-CN" altLang="en-US" dirty="0">
                <a:latin typeface="Verdana" charset="0"/>
                <a:ea typeface="宋体" charset="0"/>
              </a:rPr>
              <a:t>请求可以合并到一个传输请求中，因为每个传输请求可以有不同的大小。</a:t>
            </a:r>
          </a:p>
          <a:p>
            <a:r>
              <a:rPr lang="en-US" altLang="zh-CN" dirty="0" err="1">
                <a:latin typeface="Verdana" charset="0"/>
                <a:ea typeface="宋体" charset="0"/>
              </a:rPr>
              <a:t>Blk_read</a:t>
            </a:r>
            <a:r>
              <a:rPr lang="en-US" altLang="zh-CN" dirty="0">
                <a:latin typeface="Verdana" charset="0"/>
                <a:ea typeface="宋体" charset="0"/>
              </a:rPr>
              <a:t>/s</a:t>
            </a:r>
            <a:r>
              <a:rPr lang="zh-CN" altLang="en-US" dirty="0">
                <a:latin typeface="Verdana" charset="0"/>
                <a:ea typeface="宋体" charset="0"/>
              </a:rPr>
              <a:t>，</a:t>
            </a:r>
            <a:r>
              <a:rPr lang="en-US" altLang="zh-CN" dirty="0" err="1">
                <a:latin typeface="Verdana" charset="0"/>
                <a:ea typeface="宋体" charset="0"/>
              </a:rPr>
              <a:t>Blk_wrtn</a:t>
            </a:r>
            <a:r>
              <a:rPr lang="en-US" altLang="zh-CN" dirty="0">
                <a:latin typeface="Verdana" charset="0"/>
                <a:ea typeface="宋体" charset="0"/>
              </a:rPr>
              <a:t>/s </a:t>
            </a:r>
            <a:r>
              <a:rPr lang="zh-CN" altLang="en-US" dirty="0">
                <a:latin typeface="Verdana" charset="0"/>
                <a:ea typeface="宋体" charset="0"/>
              </a:rPr>
              <a:t>：每秒钟块设备读写块的数量</a:t>
            </a:r>
            <a:r>
              <a:rPr lang="zh-CN" altLang="en-US" dirty="0" smtClean="0">
                <a:latin typeface="Verdana" charset="0"/>
                <a:ea typeface="宋体" charset="0"/>
              </a:rPr>
              <a:t>。</a:t>
            </a:r>
            <a:endParaRPr lang="en-US" altLang="zh-CN" dirty="0" smtClean="0">
              <a:latin typeface="Verdana" charset="0"/>
              <a:ea typeface="宋体" charset="0"/>
            </a:endParaRPr>
          </a:p>
          <a:p>
            <a:r>
              <a:rPr lang="zh-CN" altLang="en-US" dirty="0" smtClean="0">
                <a:latin typeface="Verdana" charset="0"/>
                <a:ea typeface="宋体" charset="0"/>
              </a:rPr>
              <a:t>可以设置</a:t>
            </a:r>
            <a:r>
              <a:rPr lang="zh-CN" altLang="en-US" dirty="0">
                <a:latin typeface="Verdana" charset="0"/>
                <a:ea typeface="宋体" charset="0"/>
              </a:rPr>
              <a:t>不同的块大小，一般为</a:t>
            </a:r>
            <a:r>
              <a:rPr lang="en-US" altLang="zh-CN" dirty="0">
                <a:latin typeface="Verdana" charset="0"/>
                <a:ea typeface="宋体" charset="0"/>
              </a:rPr>
              <a:t>1024,2048,4048</a:t>
            </a:r>
            <a:r>
              <a:rPr lang="zh-CN" altLang="en-US" dirty="0">
                <a:latin typeface="Verdana" charset="0"/>
                <a:ea typeface="宋体" charset="0"/>
              </a:rPr>
              <a:t>字节，这取决于分区的容量</a:t>
            </a:r>
          </a:p>
          <a:p>
            <a:r>
              <a:rPr lang="en-US" altLang="zh-CN" dirty="0" err="1">
                <a:latin typeface="Verdana" charset="0"/>
                <a:ea typeface="宋体" charset="0"/>
              </a:rPr>
              <a:t>rrqm</a:t>
            </a:r>
            <a:r>
              <a:rPr lang="en-US" altLang="zh-CN" dirty="0">
                <a:latin typeface="Verdana" charset="0"/>
                <a:ea typeface="宋体" charset="0"/>
              </a:rPr>
              <a:t>/s</a:t>
            </a:r>
            <a:r>
              <a:rPr lang="zh-CN" altLang="en-US" dirty="0">
                <a:latin typeface="Verdana" charset="0"/>
                <a:ea typeface="宋体" charset="0"/>
              </a:rPr>
              <a:t>，</a:t>
            </a:r>
            <a:r>
              <a:rPr lang="en-US" altLang="zh-CN" dirty="0" err="1">
                <a:latin typeface="Verdana" charset="0"/>
                <a:ea typeface="宋体" charset="0"/>
              </a:rPr>
              <a:t>wrqm</a:t>
            </a:r>
            <a:r>
              <a:rPr lang="en-US" altLang="zh-CN" dirty="0">
                <a:latin typeface="Verdana" charset="0"/>
                <a:ea typeface="宋体" charset="0"/>
              </a:rPr>
              <a:t>/s </a:t>
            </a:r>
            <a:r>
              <a:rPr lang="zh-CN" altLang="en-US" dirty="0">
                <a:latin typeface="Verdana" charset="0"/>
                <a:ea typeface="宋体" charset="0"/>
              </a:rPr>
              <a:t>：每秒钟合并的读写请求数</a:t>
            </a:r>
            <a:r>
              <a:rPr lang="zh-CN" altLang="en-US" dirty="0" smtClean="0">
                <a:latin typeface="Verdana" charset="0"/>
                <a:ea typeface="宋体" charset="0"/>
              </a:rPr>
              <a:t>。</a:t>
            </a:r>
            <a:endParaRPr lang="en-US" altLang="zh-CN" dirty="0" smtClean="0">
              <a:latin typeface="Verdana" charset="0"/>
              <a:ea typeface="宋体" charset="0"/>
            </a:endParaRPr>
          </a:p>
          <a:p>
            <a:r>
              <a:rPr lang="zh-CN" altLang="en-US" dirty="0" smtClean="0">
                <a:latin typeface="Verdana" charset="0"/>
                <a:ea typeface="宋体" charset="0"/>
              </a:rPr>
              <a:t>多个单</a:t>
            </a:r>
            <a:r>
              <a:rPr lang="zh-CN" altLang="en-US" dirty="0">
                <a:latin typeface="Verdana" charset="0"/>
                <a:ea typeface="宋体" charset="0"/>
              </a:rPr>
              <a:t>独的</a:t>
            </a:r>
            <a:r>
              <a:rPr lang="en-US" altLang="zh-CN" dirty="0">
                <a:latin typeface="Verdana" charset="0"/>
                <a:ea typeface="宋体" charset="0"/>
              </a:rPr>
              <a:t>I/O</a:t>
            </a:r>
            <a:r>
              <a:rPr lang="zh-CN" altLang="en-US" dirty="0">
                <a:latin typeface="Verdana" charset="0"/>
                <a:ea typeface="宋体" charset="0"/>
              </a:rPr>
              <a:t>请求可以合并到一个传输请求中，因为每个传输请求可以有不同的大小。</a:t>
            </a:r>
          </a:p>
          <a:p>
            <a:r>
              <a:rPr lang="en-US" altLang="zh-CN" dirty="0">
                <a:latin typeface="Verdana" charset="0"/>
                <a:ea typeface="宋体" charset="0"/>
              </a:rPr>
              <a:t>r/s</a:t>
            </a:r>
            <a:r>
              <a:rPr lang="zh-CN" altLang="en-US" dirty="0">
                <a:latin typeface="Verdana" charset="0"/>
                <a:ea typeface="宋体" charset="0"/>
              </a:rPr>
              <a:t>，</a:t>
            </a:r>
            <a:r>
              <a:rPr lang="en-US" altLang="zh-CN" dirty="0">
                <a:latin typeface="Verdana" charset="0"/>
                <a:ea typeface="宋体" charset="0"/>
              </a:rPr>
              <a:t>w/s </a:t>
            </a:r>
            <a:r>
              <a:rPr lang="zh-CN" altLang="en-US" dirty="0">
                <a:latin typeface="Verdana" charset="0"/>
                <a:ea typeface="宋体" charset="0"/>
              </a:rPr>
              <a:t>：每秒钟读写请求数。</a:t>
            </a:r>
          </a:p>
          <a:p>
            <a:r>
              <a:rPr lang="en-US" altLang="zh-CN" dirty="0" err="1">
                <a:latin typeface="Verdana" charset="0"/>
                <a:ea typeface="宋体" charset="0"/>
              </a:rPr>
              <a:t>rsec</a:t>
            </a:r>
            <a:r>
              <a:rPr lang="en-US" altLang="zh-CN" dirty="0">
                <a:latin typeface="Verdana" charset="0"/>
                <a:ea typeface="宋体" charset="0"/>
              </a:rPr>
              <a:t>/s</a:t>
            </a:r>
            <a:r>
              <a:rPr lang="zh-CN" altLang="en-US" dirty="0">
                <a:latin typeface="Verdana" charset="0"/>
                <a:ea typeface="宋体" charset="0"/>
              </a:rPr>
              <a:t>，</a:t>
            </a:r>
            <a:r>
              <a:rPr lang="en-US" altLang="zh-CN" dirty="0" err="1">
                <a:latin typeface="Verdana" charset="0"/>
                <a:ea typeface="宋体" charset="0"/>
              </a:rPr>
              <a:t>wsec</a:t>
            </a:r>
            <a:r>
              <a:rPr lang="en-US" altLang="zh-CN" dirty="0">
                <a:latin typeface="Verdana" charset="0"/>
                <a:ea typeface="宋体" charset="0"/>
              </a:rPr>
              <a:t>/s </a:t>
            </a:r>
            <a:r>
              <a:rPr lang="zh-CN" altLang="en-US" dirty="0">
                <a:latin typeface="Verdana" charset="0"/>
                <a:ea typeface="宋体" charset="0"/>
              </a:rPr>
              <a:t>：每秒钟读写的扇区数。</a:t>
            </a:r>
          </a:p>
          <a:p>
            <a:r>
              <a:rPr lang="en-US" altLang="zh-CN" dirty="0" err="1">
                <a:latin typeface="Verdana" charset="0"/>
                <a:ea typeface="宋体" charset="0"/>
              </a:rPr>
              <a:t>rkB</a:t>
            </a:r>
            <a:r>
              <a:rPr lang="en-US" altLang="zh-CN" dirty="0">
                <a:latin typeface="Verdana" charset="0"/>
                <a:ea typeface="宋体" charset="0"/>
              </a:rPr>
              <a:t>/s</a:t>
            </a:r>
            <a:r>
              <a:rPr lang="zh-CN" altLang="en-US" dirty="0">
                <a:latin typeface="Verdana" charset="0"/>
                <a:ea typeface="宋体" charset="0"/>
              </a:rPr>
              <a:t>，</a:t>
            </a:r>
            <a:r>
              <a:rPr lang="en-US" altLang="zh-CN" dirty="0" err="1">
                <a:latin typeface="Verdana" charset="0"/>
                <a:ea typeface="宋体" charset="0"/>
              </a:rPr>
              <a:t>wkB</a:t>
            </a:r>
            <a:r>
              <a:rPr lang="en-US" altLang="zh-CN" dirty="0">
                <a:latin typeface="Verdana" charset="0"/>
                <a:ea typeface="宋体" charset="0"/>
              </a:rPr>
              <a:t>/s </a:t>
            </a:r>
            <a:r>
              <a:rPr lang="zh-CN" altLang="en-US" dirty="0">
                <a:latin typeface="Verdana" charset="0"/>
                <a:ea typeface="宋体" charset="0"/>
              </a:rPr>
              <a:t>：每秒钟读写了多少</a:t>
            </a:r>
            <a:r>
              <a:rPr lang="en-US" altLang="zh-CN" dirty="0">
                <a:latin typeface="Verdana" charset="0"/>
                <a:ea typeface="宋体" charset="0"/>
              </a:rPr>
              <a:t>KB</a:t>
            </a:r>
            <a:r>
              <a:rPr lang="zh-CN" altLang="en-US" dirty="0">
                <a:latin typeface="Verdana" charset="0"/>
                <a:ea typeface="宋体" charset="0"/>
              </a:rPr>
              <a:t>。</a:t>
            </a:r>
          </a:p>
          <a:p>
            <a:r>
              <a:rPr lang="en-US" altLang="zh-CN" dirty="0" err="1">
                <a:latin typeface="Verdana" charset="0"/>
                <a:ea typeface="宋体" charset="0"/>
              </a:rPr>
              <a:t>avgrq-sz</a:t>
            </a:r>
            <a:r>
              <a:rPr lang="en-US" altLang="zh-CN" dirty="0">
                <a:latin typeface="Verdana" charset="0"/>
                <a:ea typeface="宋体" charset="0"/>
              </a:rPr>
              <a:t> </a:t>
            </a:r>
            <a:r>
              <a:rPr lang="zh-CN" altLang="en-US" dirty="0">
                <a:latin typeface="Verdana" charset="0"/>
                <a:ea typeface="宋体" charset="0"/>
              </a:rPr>
              <a:t>：请求的平均大小，此值是以扇区为单位。</a:t>
            </a:r>
          </a:p>
          <a:p>
            <a:r>
              <a:rPr lang="en-US" altLang="zh-CN" dirty="0" err="1">
                <a:latin typeface="Verdana" charset="0"/>
                <a:ea typeface="宋体" charset="0"/>
              </a:rPr>
              <a:t>avgqu-sz</a:t>
            </a:r>
            <a:r>
              <a:rPr lang="en-US" altLang="zh-CN" dirty="0">
                <a:latin typeface="Verdana" charset="0"/>
                <a:ea typeface="宋体" charset="0"/>
              </a:rPr>
              <a:t> </a:t>
            </a:r>
            <a:r>
              <a:rPr lang="zh-CN" altLang="en-US" dirty="0">
                <a:latin typeface="Verdana" charset="0"/>
                <a:ea typeface="宋体" charset="0"/>
              </a:rPr>
              <a:t>：请求队列的平均长度。</a:t>
            </a:r>
          </a:p>
          <a:p>
            <a:r>
              <a:rPr lang="en-US" altLang="zh-CN" dirty="0">
                <a:latin typeface="Verdana" charset="0"/>
                <a:ea typeface="宋体" charset="0"/>
              </a:rPr>
              <a:t>await </a:t>
            </a:r>
            <a:r>
              <a:rPr lang="zh-CN" altLang="en-US" dirty="0">
                <a:latin typeface="Verdana" charset="0"/>
                <a:ea typeface="宋体" charset="0"/>
              </a:rPr>
              <a:t>：显示系统级别（内核）所占用</a:t>
            </a:r>
            <a:r>
              <a:rPr lang="en-US" altLang="zh-CN" dirty="0">
                <a:latin typeface="Verdana" charset="0"/>
                <a:ea typeface="宋体" charset="0"/>
              </a:rPr>
              <a:t>CPU</a:t>
            </a:r>
            <a:r>
              <a:rPr lang="zh-CN" altLang="en-US" dirty="0">
                <a:latin typeface="Verdana" charset="0"/>
                <a:ea typeface="宋体" charset="0"/>
              </a:rPr>
              <a:t>的百分比。</a:t>
            </a:r>
          </a:p>
          <a:p>
            <a:r>
              <a:rPr lang="en-US" altLang="zh-CN" dirty="0" err="1">
                <a:latin typeface="Verdana" charset="0"/>
                <a:ea typeface="宋体" charset="0"/>
              </a:rPr>
              <a:t>svctm</a:t>
            </a:r>
            <a:r>
              <a:rPr lang="en-US" altLang="zh-CN" dirty="0">
                <a:latin typeface="Verdana" charset="0"/>
                <a:ea typeface="宋体" charset="0"/>
              </a:rPr>
              <a:t> </a:t>
            </a:r>
            <a:r>
              <a:rPr lang="zh-CN" altLang="en-US" dirty="0">
                <a:latin typeface="Verdana" charset="0"/>
                <a:ea typeface="宋体" charset="0"/>
              </a:rPr>
              <a:t>：</a:t>
            </a:r>
            <a:r>
              <a:rPr lang="en-US" altLang="zh-CN" dirty="0">
                <a:latin typeface="Verdana" charset="0"/>
                <a:ea typeface="宋体" charset="0"/>
              </a:rPr>
              <a:t>I/O</a:t>
            </a:r>
            <a:r>
              <a:rPr lang="zh-CN" altLang="en-US" dirty="0">
                <a:latin typeface="Verdana" charset="0"/>
                <a:ea typeface="宋体" charset="0"/>
              </a:rPr>
              <a:t>请求的平均服务时间（单位为毫秒）。</a:t>
            </a:r>
          </a:p>
          <a:p>
            <a:r>
              <a:rPr lang="en-US" altLang="zh-CN" dirty="0">
                <a:latin typeface="Verdana" charset="0"/>
                <a:ea typeface="宋体" charset="0"/>
              </a:rPr>
              <a:t>%</a:t>
            </a:r>
            <a:r>
              <a:rPr lang="en-US" altLang="zh-CN" dirty="0" err="1">
                <a:latin typeface="Verdana" charset="0"/>
                <a:ea typeface="宋体" charset="0"/>
              </a:rPr>
              <a:t>util</a:t>
            </a:r>
            <a:r>
              <a:rPr lang="en-US" altLang="zh-CN" dirty="0">
                <a:latin typeface="Verdana" charset="0"/>
                <a:ea typeface="宋体" charset="0"/>
              </a:rPr>
              <a:t> </a:t>
            </a:r>
            <a:r>
              <a:rPr lang="zh-CN" altLang="en-US" dirty="0">
                <a:latin typeface="Verdana" charset="0"/>
                <a:ea typeface="宋体" charset="0"/>
              </a:rPr>
              <a:t>：</a:t>
            </a:r>
            <a:r>
              <a:rPr lang="en-US" altLang="zh-CN" dirty="0">
                <a:latin typeface="Verdana" charset="0"/>
                <a:ea typeface="宋体" charset="0"/>
              </a:rPr>
              <a:t>I/O</a:t>
            </a:r>
            <a:r>
              <a:rPr lang="zh-CN" altLang="en-US" dirty="0">
                <a:latin typeface="Verdana" charset="0"/>
                <a:ea typeface="宋体" charset="0"/>
              </a:rPr>
              <a:t>请求过程中</a:t>
            </a:r>
            <a:r>
              <a:rPr lang="en-US" altLang="zh-CN" dirty="0">
                <a:latin typeface="Verdana" charset="0"/>
                <a:ea typeface="宋体" charset="0"/>
              </a:rPr>
              <a:t>CPU</a:t>
            </a:r>
            <a:r>
              <a:rPr lang="zh-CN" altLang="en-US" dirty="0">
                <a:latin typeface="Verdana" charset="0"/>
                <a:ea typeface="宋体" charset="0"/>
              </a:rPr>
              <a:t>时间的百分比（设备的带宽使用率）</a:t>
            </a:r>
            <a:r>
              <a:rPr lang="zh-CN" altLang="en-US" dirty="0" smtClean="0">
                <a:latin typeface="Verdana" charset="0"/>
                <a:ea typeface="宋体" charset="0"/>
              </a:rPr>
              <a:t>。</a:t>
            </a:r>
            <a:endParaRPr lang="en-US" altLang="zh-CN" dirty="0" smtClean="0">
              <a:latin typeface="Verdana" charset="0"/>
              <a:ea typeface="宋体" charset="0"/>
            </a:endParaRPr>
          </a:p>
          <a:p>
            <a:r>
              <a:rPr lang="zh-CN" altLang="en-US" dirty="0" smtClean="0">
                <a:latin typeface="Verdana" charset="0"/>
                <a:ea typeface="宋体" charset="0"/>
              </a:rPr>
              <a:t>当接近</a:t>
            </a:r>
            <a:r>
              <a:rPr lang="en-US" altLang="zh-CN" dirty="0">
                <a:latin typeface="Verdana" charset="0"/>
                <a:ea typeface="宋体" charset="0"/>
              </a:rPr>
              <a:t>100%</a:t>
            </a:r>
            <a:r>
              <a:rPr lang="zh-CN" altLang="en-US" dirty="0">
                <a:latin typeface="Verdana" charset="0"/>
                <a:ea typeface="宋体" charset="0"/>
              </a:rPr>
              <a:t>时设备处于饱和状态。</a:t>
            </a:r>
            <a:endParaRPr lang="en-US" altLang="zh-CN" dirty="0">
              <a:latin typeface="Verdana" charset="0"/>
              <a:ea typeface="宋体" charset="0"/>
            </a:endParaRPr>
          </a:p>
          <a:p>
            <a:pPr>
              <a:buFontTx/>
              <a:buNone/>
            </a:pPr>
            <a:endParaRPr lang="zh-CN" altLang="en-US" sz="1400" dirty="0">
              <a:latin typeface="Verdana" charset="0"/>
              <a:ea typeface="宋体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4019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pmap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99792" y="2485835"/>
            <a:ext cx="608926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en-US" altLang="zh-CN" dirty="0" err="1">
                <a:latin typeface="Verdana" charset="0"/>
                <a:ea typeface="宋体" charset="0"/>
              </a:rPr>
              <a:t>Pmap</a:t>
            </a:r>
            <a:r>
              <a:rPr lang="en-US" altLang="zh-CN" dirty="0">
                <a:latin typeface="Verdana" charset="0"/>
                <a:ea typeface="宋体" charset="0"/>
              </a:rPr>
              <a:t> -d </a:t>
            </a:r>
            <a:r>
              <a:rPr lang="zh-CN" altLang="en-US" dirty="0">
                <a:latin typeface="Verdana" charset="0"/>
                <a:ea typeface="宋体" charset="0"/>
              </a:rPr>
              <a:t>命令可以显示一个或多个进程所使用的内存数量</a:t>
            </a:r>
            <a:endParaRPr lang="en-US" altLang="zh-CN" dirty="0">
              <a:latin typeface="Verdana" charset="0"/>
              <a:ea typeface="宋体" charset="0"/>
            </a:endParaRPr>
          </a:p>
          <a:p>
            <a:r>
              <a:rPr lang="en-US" altLang="zh-CN" dirty="0">
                <a:latin typeface="Verdana" charset="0"/>
                <a:ea typeface="宋体" charset="0"/>
              </a:rPr>
              <a:t>mapped </a:t>
            </a:r>
            <a:r>
              <a:rPr lang="zh-CN" altLang="en-US" dirty="0">
                <a:latin typeface="Verdana" charset="0"/>
                <a:ea typeface="宋体" charset="0"/>
              </a:rPr>
              <a:t>：映射到文件的内存数量</a:t>
            </a:r>
          </a:p>
          <a:p>
            <a:r>
              <a:rPr lang="en-US" altLang="zh-CN" dirty="0">
                <a:latin typeface="Verdana" charset="0"/>
                <a:ea typeface="宋体" charset="0"/>
              </a:rPr>
              <a:t>writable/private </a:t>
            </a:r>
            <a:r>
              <a:rPr lang="zh-CN" altLang="en-US" dirty="0">
                <a:latin typeface="Verdana" charset="0"/>
                <a:ea typeface="宋体" charset="0"/>
              </a:rPr>
              <a:t>：进程所占用的私有地址空间数量</a:t>
            </a:r>
          </a:p>
          <a:p>
            <a:r>
              <a:rPr lang="en-US" altLang="zh-CN" dirty="0">
                <a:latin typeface="Verdana" charset="0"/>
                <a:ea typeface="宋体" charset="0"/>
              </a:rPr>
              <a:t>shared </a:t>
            </a:r>
            <a:r>
              <a:rPr lang="zh-CN" altLang="en-US" dirty="0">
                <a:latin typeface="Verdana" charset="0"/>
                <a:ea typeface="宋体" charset="0"/>
              </a:rPr>
              <a:t>：与其它进程共享的地址空间数量</a:t>
            </a:r>
          </a:p>
          <a:p>
            <a:r>
              <a:rPr lang="zh-CN" altLang="en-US" dirty="0">
                <a:latin typeface="Verdana" charset="0"/>
                <a:ea typeface="宋体" charset="0"/>
              </a:rPr>
              <a:t>你也可以查看地址空间所存储的信息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658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常用命令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36531" y="1852173"/>
            <a:ext cx="84176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、查看端口是否存在：</a:t>
            </a:r>
            <a:r>
              <a:rPr kumimoji="1" lang="en-US" altLang="zh-CN" dirty="0" err="1" smtClean="0"/>
              <a:t>lsof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端口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、查看</a:t>
            </a:r>
            <a:r>
              <a:rPr kumimoji="1" lang="en-US" altLang="zh-CN" dirty="0" err="1" smtClean="0"/>
              <a:t>pid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打开哪些文件：</a:t>
            </a:r>
            <a:r>
              <a:rPr kumimoji="1" lang="en-US" altLang="zh-CN" dirty="0" err="1" smtClean="0"/>
              <a:t>lsof</a:t>
            </a:r>
            <a:r>
              <a:rPr kumimoji="1" lang="en-US" altLang="zh-CN" dirty="0" smtClean="0"/>
              <a:t> –p </a:t>
            </a:r>
            <a:r>
              <a:rPr kumimoji="1" lang="en-US" altLang="zh-CN" dirty="0" err="1" smtClean="0"/>
              <a:t>pid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、查看目录被哪些进程占用：</a:t>
            </a:r>
            <a:r>
              <a:rPr kumimoji="1" lang="en-US" altLang="zh-CN" dirty="0" smtClean="0"/>
              <a:t>fuser –m </a:t>
            </a:r>
            <a:r>
              <a:rPr kumimoji="1" lang="zh-CN" altLang="en-US" dirty="0" smtClean="0"/>
              <a:t>目录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、查看打开</a:t>
            </a:r>
            <a:r>
              <a:rPr kumimoji="1" lang="en-US" altLang="zh-CN" dirty="0" err="1" smtClean="0"/>
              <a:t>tcp</a:t>
            </a:r>
            <a:r>
              <a:rPr kumimoji="1" lang="zh-CN" altLang="en-US" dirty="0" smtClean="0"/>
              <a:t>端口数：</a:t>
            </a:r>
            <a:r>
              <a:rPr kumimoji="1" lang="en-US" altLang="zh-CN" dirty="0" err="1" smtClean="0"/>
              <a:t>netstat</a:t>
            </a:r>
            <a:r>
              <a:rPr kumimoji="1" lang="en-US" altLang="zh-CN" dirty="0" smtClean="0"/>
              <a:t> –</a:t>
            </a:r>
            <a:r>
              <a:rPr kumimoji="1" lang="en-US" altLang="zh-CN" dirty="0" err="1" smtClean="0"/>
              <a:t>ant|wc</a:t>
            </a:r>
            <a:r>
              <a:rPr kumimoji="1" lang="en-US" altLang="zh-CN" dirty="0" smtClean="0"/>
              <a:t> –l</a:t>
            </a:r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、查看二进制命令的依赖</a:t>
            </a:r>
            <a:r>
              <a:rPr kumimoji="1" lang="zh-CN" altLang="zh-CN" dirty="0" smtClean="0"/>
              <a:t>：</a:t>
            </a:r>
            <a:r>
              <a:rPr kumimoji="1" lang="en-US" altLang="zh-CN" dirty="0" err="1" smtClean="0"/>
              <a:t>ldd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命令</a:t>
            </a:r>
            <a:endParaRPr kumimoji="1" lang="en-US" altLang="zh-CN" dirty="0" smtClean="0"/>
          </a:p>
          <a:p>
            <a:r>
              <a:rPr kumimoji="1" lang="zh-CN" altLang="zh-CN" dirty="0" smtClean="0"/>
              <a:t>6</a:t>
            </a:r>
            <a:r>
              <a:rPr kumimoji="1" lang="zh-CN" altLang="en-US" dirty="0" smtClean="0"/>
              <a:t>、添加自定义</a:t>
            </a:r>
            <a:r>
              <a:rPr kumimoji="1" lang="en-US" altLang="zh-CN" dirty="0" smtClean="0"/>
              <a:t>lib</a:t>
            </a:r>
            <a:r>
              <a:rPr kumimoji="1" lang="zh-CN" altLang="en-US" dirty="0" smtClean="0"/>
              <a:t>库路径，把路径写到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etc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ld.so.conf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或者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/</a:t>
            </a:r>
            <a:r>
              <a:rPr lang="en-US" altLang="zh-CN" dirty="0" err="1"/>
              <a:t>ld.so.conf</a:t>
            </a:r>
            <a:r>
              <a:rPr lang="en-US" altLang="zh-CN" dirty="0"/>
              <a:t> </a:t>
            </a:r>
            <a:r>
              <a:rPr lang="en-US" altLang="zh-CN" dirty="0" smtClean="0"/>
              <a:t>.d/</a:t>
            </a:r>
            <a:r>
              <a:rPr lang="en-US" altLang="zh-CN" dirty="0" err="1" smtClean="0"/>
              <a:t>xxx.conf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、查看目录占用磁盘大小：</a:t>
            </a:r>
            <a:r>
              <a:rPr lang="en-US" altLang="zh-CN" dirty="0" smtClean="0"/>
              <a:t>du –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 </a:t>
            </a:r>
            <a:r>
              <a:rPr lang="zh-CN" altLang="en-US" dirty="0" smtClean="0"/>
              <a:t>目录名</a:t>
            </a:r>
            <a:endParaRPr lang="en-US" altLang="zh-CN" dirty="0" smtClean="0"/>
          </a:p>
          <a:p>
            <a:r>
              <a:rPr lang="zh-CN" altLang="zh-CN" dirty="0" smtClean="0"/>
              <a:t>8</a:t>
            </a:r>
            <a:r>
              <a:rPr lang="zh-CN" altLang="en-US" dirty="0" smtClean="0"/>
              <a:t>、追踪路由：</a:t>
            </a:r>
            <a:r>
              <a:rPr lang="en-US" altLang="zh-CN" dirty="0" err="1" smtClean="0"/>
              <a:t>traceroute</a:t>
            </a:r>
            <a:r>
              <a:rPr lang="en-US" altLang="zh-CN" dirty="0"/>
              <a:t>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or </a:t>
            </a:r>
            <a:r>
              <a:rPr lang="zh-CN" altLang="en-US" dirty="0" smtClean="0"/>
              <a:t>域名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4718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一些规范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1336" y="2077079"/>
            <a:ext cx="873025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、我们软件默认安装都在</a:t>
            </a:r>
            <a:r>
              <a:rPr kumimoji="1" lang="en-US" altLang="zh-CN" dirty="0" smtClean="0"/>
              <a:t>/opt </a:t>
            </a:r>
            <a:r>
              <a:rPr kumimoji="1" lang="zh-CN" altLang="en-US" dirty="0" smtClean="0"/>
              <a:t>目录下，如：</a:t>
            </a:r>
            <a:r>
              <a:rPr kumimoji="1" lang="en-US" altLang="zh-CN" dirty="0" smtClean="0"/>
              <a:t>/opt/</a:t>
            </a:r>
            <a:r>
              <a:rPr kumimoji="1" lang="en-US" altLang="zh-CN" dirty="0" err="1" smtClean="0"/>
              <a:t>nginx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log </a:t>
            </a:r>
            <a:r>
              <a:rPr kumimoji="1" lang="zh-CN" altLang="en-US" dirty="0" smtClean="0"/>
              <a:t>我们默认都存放到</a:t>
            </a:r>
            <a:r>
              <a:rPr kumimoji="1" lang="en-US" altLang="zh-CN" dirty="0" smtClean="0"/>
              <a:t> /data/log/</a:t>
            </a:r>
            <a:r>
              <a:rPr kumimoji="1" lang="zh-CN" altLang="en-US" dirty="0" smtClean="0"/>
              <a:t>软件名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xxx.log</a:t>
            </a:r>
            <a:r>
              <a:rPr kumimoji="1" lang="zh-CN" altLang="en-US" dirty="0" smtClean="0"/>
              <a:t>，全部的</a:t>
            </a:r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日志都在</a:t>
            </a:r>
            <a:r>
              <a:rPr kumimoji="1" lang="en-US" altLang="zh-CN" dirty="0" smtClean="0"/>
              <a:t>/data/log/</a:t>
            </a:r>
          </a:p>
          <a:p>
            <a:r>
              <a:rPr kumimoji="1" lang="en-US" altLang="zh-CN" dirty="0" err="1" smtClean="0"/>
              <a:t>Nginx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access.log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每天切日志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、配置文件我们都是统一管理的，不要自己修改配置文件，否则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个小时后会在还原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grep</a:t>
            </a:r>
            <a:r>
              <a:rPr kumimoji="1" lang="en-US" altLang="zh-CN" dirty="0" smtClean="0"/>
              <a:t> –c ‘xxx’ </a:t>
            </a:r>
            <a:r>
              <a:rPr kumimoji="1" lang="en-US" altLang="zh-CN" dirty="0" err="1" smtClean="0"/>
              <a:t>xxx.log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统计</a:t>
            </a:r>
            <a:r>
              <a:rPr kumimoji="1" lang="en-US" altLang="zh-CN" dirty="0" smtClean="0"/>
              <a:t>xxx </a:t>
            </a:r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xxx.log</a:t>
            </a:r>
            <a:r>
              <a:rPr kumimoji="1" lang="zh-CN" altLang="en-US" dirty="0" smtClean="0"/>
              <a:t>中的次数</a:t>
            </a:r>
            <a:endParaRPr kumimoji="1" lang="en-US" altLang="zh-CN" dirty="0" smtClean="0"/>
          </a:p>
          <a:p>
            <a:r>
              <a:rPr kumimoji="1" lang="zh-CN" altLang="zh-CN" dirty="0" smtClean="0"/>
              <a:t>5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grep</a:t>
            </a:r>
            <a:r>
              <a:rPr kumimoji="1" lang="en-US" altLang="zh-CN" dirty="0" smtClean="0"/>
              <a:t> –E ‘</a:t>
            </a:r>
            <a:r>
              <a:rPr kumimoji="1" lang="en-US" altLang="zh-CN" dirty="0" err="1" smtClean="0"/>
              <a:t>aaa|bbb</a:t>
            </a:r>
            <a:r>
              <a:rPr kumimoji="1" lang="en-US" altLang="zh-CN" dirty="0" smtClean="0"/>
              <a:t>’ –E </a:t>
            </a:r>
            <a:r>
              <a:rPr kumimoji="1" lang="zh-CN" altLang="en-US" dirty="0" smtClean="0"/>
              <a:t>后边加正则来过滤要查找的内容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0612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top - 11:49:37 up 14 days, 22:57,  2 users,  load average: 0.05, 0.03, 0.02</a:t>
            </a:r>
          </a:p>
          <a:p>
            <a:r>
              <a:rPr lang="en-US" altLang="zh-CN" dirty="0"/>
              <a:t>Tasks:  97 total,   1 running,  96 sleeping,   0 stopped,   0 zombie</a:t>
            </a:r>
          </a:p>
          <a:p>
            <a:r>
              <a:rPr lang="pl-PL" altLang="zh-CN" dirty="0" err="1"/>
              <a:t>Cpu</a:t>
            </a:r>
            <a:r>
              <a:rPr lang="pl-PL" altLang="zh-CN" dirty="0"/>
              <a:t>(s):  8.1%us,  1.8%sy,  0.0%ni, 88.6%id,  0.0%wa,  0.7%hi,  0.8%si,  0.0%st</a:t>
            </a:r>
          </a:p>
          <a:p>
            <a:r>
              <a:rPr lang="de-DE" altLang="zh-CN" dirty="0" err="1"/>
              <a:t>Mem</a:t>
            </a:r>
            <a:r>
              <a:rPr lang="de-DE" altLang="zh-CN" dirty="0"/>
              <a:t>:   3921112k total,  3799944k </a:t>
            </a:r>
            <a:r>
              <a:rPr lang="de-DE" altLang="zh-CN" dirty="0" err="1"/>
              <a:t>used</a:t>
            </a:r>
            <a:r>
              <a:rPr lang="de-DE" altLang="zh-CN" dirty="0"/>
              <a:t>,   121168k </a:t>
            </a:r>
            <a:r>
              <a:rPr lang="de-DE" altLang="zh-CN" dirty="0" err="1"/>
              <a:t>free</a:t>
            </a:r>
            <a:r>
              <a:rPr lang="de-DE" altLang="zh-CN" dirty="0"/>
              <a:t>,   184828k </a:t>
            </a:r>
            <a:r>
              <a:rPr lang="de-DE" altLang="zh-CN" dirty="0" err="1"/>
              <a:t>buffers</a:t>
            </a:r>
            <a:endParaRPr lang="de-DE" altLang="zh-CN" dirty="0"/>
          </a:p>
          <a:p>
            <a:r>
              <a:rPr lang="en-US" altLang="zh-CN" dirty="0"/>
              <a:t>Swap:  3999992k total,        0k used,  3999992k free,  2379536k cached</a:t>
            </a:r>
          </a:p>
          <a:p>
            <a:endParaRPr lang="en-US" altLang="zh-CN" dirty="0"/>
          </a:p>
          <a:p>
            <a:r>
              <a:rPr lang="de-DE" altLang="zh-CN" dirty="0"/>
              <a:t>  PID USER      PR  NI  VIRT  RES  SHR S %CPU %MEM    TIME+  COMMAND                                                                                                           </a:t>
            </a:r>
          </a:p>
          <a:p>
            <a:r>
              <a:rPr lang="de-DE" altLang="zh-CN" dirty="0"/>
              <a:t>26339 </a:t>
            </a:r>
            <a:r>
              <a:rPr lang="de-DE" altLang="zh-CN" dirty="0" err="1"/>
              <a:t>root</a:t>
            </a:r>
            <a:r>
              <a:rPr lang="de-DE" altLang="zh-CN" dirty="0"/>
              <a:t>      20   0 2389m 404m 9840 S 10.6 10.6 188:59.38 </a:t>
            </a:r>
            <a:r>
              <a:rPr lang="de-DE" altLang="zh-CN" dirty="0" err="1"/>
              <a:t>java</a:t>
            </a:r>
            <a:r>
              <a:rPr lang="de-DE" altLang="zh-CN" dirty="0"/>
              <a:t>                                                                                                               </a:t>
            </a:r>
          </a:p>
          <a:p>
            <a:r>
              <a:rPr lang="de-DE" altLang="zh-CN" dirty="0"/>
              <a:t>26484 </a:t>
            </a:r>
            <a:r>
              <a:rPr lang="de-DE" altLang="zh-CN" dirty="0" err="1"/>
              <a:t>root</a:t>
            </a:r>
            <a:r>
              <a:rPr lang="de-DE" altLang="zh-CN" dirty="0"/>
              <a:t>      20   0 2384m 404m 9660 S  9.3 10.6 186:17.50 </a:t>
            </a:r>
            <a:r>
              <a:rPr lang="de-DE" altLang="zh-CN" dirty="0" err="1"/>
              <a:t>java</a:t>
            </a:r>
            <a:r>
              <a:rPr lang="de-DE" altLang="zh-CN" dirty="0"/>
              <a:t>                                                                                                               </a:t>
            </a:r>
          </a:p>
          <a:p>
            <a:r>
              <a:rPr lang="de-DE" altLang="zh-CN" dirty="0"/>
              <a:t>23951 </a:t>
            </a:r>
            <a:r>
              <a:rPr lang="de-DE" altLang="zh-CN" dirty="0" err="1"/>
              <a:t>yg</a:t>
            </a:r>
            <a:r>
              <a:rPr lang="de-DE" altLang="zh-CN" dirty="0"/>
              <a:t>        20   0  201m  31m 1848 S  1.3  0.8  65:26.42 </a:t>
            </a:r>
            <a:r>
              <a:rPr lang="de-DE" altLang="zh-CN" dirty="0" err="1"/>
              <a:t>nginx</a:t>
            </a:r>
            <a:r>
              <a:rPr lang="de-DE" altLang="zh-CN" dirty="0"/>
              <a:t>                                                                                                              </a:t>
            </a:r>
          </a:p>
          <a:p>
            <a:r>
              <a:rPr lang="de-DE" altLang="zh-CN" dirty="0"/>
              <a:t>23952 </a:t>
            </a:r>
            <a:r>
              <a:rPr lang="de-DE" altLang="zh-CN" dirty="0" err="1"/>
              <a:t>yg</a:t>
            </a:r>
            <a:r>
              <a:rPr lang="de-DE" altLang="zh-CN" dirty="0"/>
              <a:t>        20   0  201m  31m 1844 S  1.0  0.8  65:23.83 </a:t>
            </a:r>
            <a:r>
              <a:rPr lang="de-DE" altLang="zh-CN" dirty="0" err="1"/>
              <a:t>nginx</a:t>
            </a:r>
            <a:r>
              <a:rPr lang="de-DE" altLang="zh-CN" dirty="0"/>
              <a:t>                                                                                                              </a:t>
            </a:r>
          </a:p>
          <a:p>
            <a:r>
              <a:rPr lang="de-DE" altLang="zh-CN" dirty="0"/>
              <a:t> 1154 </a:t>
            </a:r>
            <a:r>
              <a:rPr lang="de-DE" altLang="zh-CN" dirty="0" err="1"/>
              <a:t>root</a:t>
            </a:r>
            <a:r>
              <a:rPr lang="de-DE" altLang="zh-CN" dirty="0"/>
              <a:t>      20   0  981m  10m 3704 S  0.7  0.3  36:49.24 </a:t>
            </a:r>
            <a:r>
              <a:rPr lang="de-DE" altLang="zh-CN" dirty="0" err="1"/>
              <a:t>AliHids</a:t>
            </a:r>
            <a:r>
              <a:rPr lang="de-DE" altLang="zh-CN" dirty="0"/>
              <a:t>                                                                                                            </a:t>
            </a:r>
          </a:p>
          <a:p>
            <a:r>
              <a:rPr lang="de-DE" altLang="zh-CN" dirty="0"/>
              <a:t> 1130 </a:t>
            </a:r>
            <a:r>
              <a:rPr lang="de-DE" altLang="zh-CN" dirty="0" err="1"/>
              <a:t>root</a:t>
            </a:r>
            <a:r>
              <a:rPr lang="de-DE" altLang="zh-CN" dirty="0"/>
              <a:t>      20   0  749m 8900 4132 S  0.3  0.2  46:53.38 </a:t>
            </a:r>
            <a:r>
              <a:rPr lang="de-DE" altLang="zh-CN" dirty="0" err="1"/>
              <a:t>AliYunDun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top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214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查看</a:t>
            </a:r>
            <a:r>
              <a:rPr kumimoji="1" lang="en-US" altLang="zh-CN" dirty="0" smtClean="0"/>
              <a:t>log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57200" y="2156458"/>
            <a:ext cx="83520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、服务如果是经过</a:t>
            </a:r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转过来的请求，出问题应先看</a:t>
            </a:r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日志，</a:t>
            </a:r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日志可以</a:t>
            </a:r>
            <a:endParaRPr kumimoji="1" lang="en-US" altLang="zh-CN" dirty="0" smtClean="0"/>
          </a:p>
          <a:p>
            <a:r>
              <a:rPr kumimoji="1" lang="zh-CN" altLang="en-US" dirty="0" smtClean="0"/>
              <a:t>打出很详细的记录，排错时可以临时添加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发现问题。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日志每天都会</a:t>
            </a:r>
            <a:r>
              <a:rPr kumimoji="1" lang="en-US" altLang="zh-CN" dirty="0" smtClean="0"/>
              <a:t>load</a:t>
            </a:r>
            <a:r>
              <a:rPr kumimoji="1" lang="zh-CN" altLang="en-US" dirty="0" smtClean="0"/>
              <a:t>进</a:t>
            </a:r>
            <a:r>
              <a:rPr kumimoji="1" lang="en-US" altLang="zh-CN" dirty="0" err="1" smtClean="0"/>
              <a:t>hadoop</a:t>
            </a:r>
            <a:r>
              <a:rPr kumimoji="1" lang="zh-CN" altLang="en-US" dirty="0" smtClean="0"/>
              <a:t>，查询历史也可以去</a:t>
            </a:r>
            <a:r>
              <a:rPr kumimoji="1" lang="en-US" altLang="zh-CN" dirty="0" err="1" smtClean="0"/>
              <a:t>hadoop</a:t>
            </a:r>
            <a:r>
              <a:rPr kumimoji="1" lang="zh-CN" altLang="en-US" dirty="0" smtClean="0"/>
              <a:t>统计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de-DE" altLang="zh-CN" dirty="0" smtClean="0"/>
              <a:t>       </a:t>
            </a:r>
            <a:r>
              <a:rPr kumimoji="1" lang="de-DE" altLang="zh-CN" dirty="0" err="1" smtClean="0"/>
              <a:t>hadoop</a:t>
            </a:r>
            <a:r>
              <a:rPr kumimoji="1" lang="de-DE" altLang="zh-CN" dirty="0"/>
              <a:t> </a:t>
            </a:r>
            <a:r>
              <a:rPr kumimoji="1" lang="zh-CN" altLang="en-US" dirty="0" smtClean="0"/>
              <a:t>地址：</a:t>
            </a:r>
            <a:r>
              <a:rPr kumimoji="1" lang="de-DE" altLang="zh-CN" dirty="0" smtClean="0"/>
              <a:t>http</a:t>
            </a:r>
            <a:r>
              <a:rPr kumimoji="1" lang="de-DE" altLang="zh-CN" dirty="0"/>
              <a:t>://120.26.119.220:8081/</a:t>
            </a:r>
            <a:r>
              <a:rPr kumimoji="1" lang="de-DE" altLang="zh-CN" dirty="0" err="1"/>
              <a:t>app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、我们</a:t>
            </a:r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日志是</a:t>
            </a:r>
            <a:r>
              <a:rPr kumimoji="1" lang="en-US" altLang="zh-CN" dirty="0" smtClean="0"/>
              <a:t> |# </a:t>
            </a:r>
            <a:r>
              <a:rPr kumimoji="1" lang="zh-CN" altLang="en-US" dirty="0" smtClean="0"/>
              <a:t>做的分隔符，</a:t>
            </a:r>
            <a:r>
              <a:rPr kumimoji="1" lang="en-US" altLang="zh-CN" dirty="0" err="1" smtClean="0"/>
              <a:t>awk</a:t>
            </a:r>
            <a:r>
              <a:rPr kumimoji="1" lang="en-US" altLang="zh-CN" dirty="0" smtClean="0"/>
              <a:t> –F’ [|]# ’ </a:t>
            </a:r>
            <a:r>
              <a:rPr kumimoji="1" lang="zh-CN" altLang="en-US" dirty="0" smtClean="0"/>
              <a:t>来切割字段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97126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基础数据服务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1249" y="3975086"/>
            <a:ext cx="1027496" cy="4423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外网</a:t>
            </a:r>
            <a:r>
              <a:rPr kumimoji="1" lang="en-US" altLang="zh-CN" dirty="0" err="1" smtClean="0"/>
              <a:t>slb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570320" y="2787593"/>
            <a:ext cx="1056038" cy="3709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web3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570320" y="1950284"/>
            <a:ext cx="1056038" cy="3709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web1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570320" y="3622324"/>
            <a:ext cx="1056038" cy="3709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web4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570320" y="4509969"/>
            <a:ext cx="1056038" cy="3709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web5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570320" y="5375420"/>
            <a:ext cx="1056038" cy="3709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web6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570320" y="6179632"/>
            <a:ext cx="1056038" cy="3709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nkfk1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303640" y="3574366"/>
            <a:ext cx="1056038" cy="15002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Jccx1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4nginx</a:t>
            </a:r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4848019" y="4138977"/>
            <a:ext cx="1056038" cy="3709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内网</a:t>
            </a:r>
            <a:r>
              <a:rPr kumimoji="1" lang="en-US" altLang="zh-CN" dirty="0" err="1" smtClean="0"/>
              <a:t>slb</a:t>
            </a:r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206881" y="2676414"/>
            <a:ext cx="1056038" cy="32961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各城市</a:t>
            </a:r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7917784" y="2902832"/>
            <a:ext cx="1056038" cy="284328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Jccx1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Tomcat9090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9080</a:t>
            </a:r>
            <a:endParaRPr kumimoji="1" lang="zh-CN" altLang="en-US" dirty="0"/>
          </a:p>
        </p:txBody>
      </p:sp>
      <p:cxnSp>
        <p:nvCxnSpPr>
          <p:cNvPr id="24" name="直线箭头连接符 23"/>
          <p:cNvCxnSpPr>
            <a:endCxn id="5" idx="1"/>
          </p:cNvCxnSpPr>
          <p:nvPr/>
        </p:nvCxnSpPr>
        <p:spPr>
          <a:xfrm flipV="1">
            <a:off x="1198745" y="2135780"/>
            <a:ext cx="371575" cy="2030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endCxn id="4" idx="1"/>
          </p:cNvCxnSpPr>
          <p:nvPr/>
        </p:nvCxnSpPr>
        <p:spPr>
          <a:xfrm flipV="1">
            <a:off x="1198745" y="2973089"/>
            <a:ext cx="371575" cy="11934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endCxn id="6" idx="1"/>
          </p:cNvCxnSpPr>
          <p:nvPr/>
        </p:nvCxnSpPr>
        <p:spPr>
          <a:xfrm flipV="1">
            <a:off x="1198745" y="3807820"/>
            <a:ext cx="371575" cy="358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endCxn id="7" idx="1"/>
          </p:cNvCxnSpPr>
          <p:nvPr/>
        </p:nvCxnSpPr>
        <p:spPr>
          <a:xfrm>
            <a:off x="1198745" y="4166525"/>
            <a:ext cx="371575" cy="5289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3" idx="3"/>
            <a:endCxn id="8" idx="1"/>
          </p:cNvCxnSpPr>
          <p:nvPr/>
        </p:nvCxnSpPr>
        <p:spPr>
          <a:xfrm>
            <a:off x="1198745" y="4196254"/>
            <a:ext cx="371575" cy="1364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3" idx="3"/>
            <a:endCxn id="9" idx="1"/>
          </p:cNvCxnSpPr>
          <p:nvPr/>
        </p:nvCxnSpPr>
        <p:spPr>
          <a:xfrm>
            <a:off x="1198745" y="4196254"/>
            <a:ext cx="371575" cy="2168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>
            <a:off x="2626358" y="2135780"/>
            <a:ext cx="580523" cy="2247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>
            <a:off x="2626358" y="3043838"/>
            <a:ext cx="580523" cy="1280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6" idx="3"/>
          </p:cNvCxnSpPr>
          <p:nvPr/>
        </p:nvCxnSpPr>
        <p:spPr>
          <a:xfrm>
            <a:off x="2626358" y="3807820"/>
            <a:ext cx="580523" cy="609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7" idx="3"/>
            <a:endCxn id="15" idx="1"/>
          </p:cNvCxnSpPr>
          <p:nvPr/>
        </p:nvCxnSpPr>
        <p:spPr>
          <a:xfrm flipV="1">
            <a:off x="2626358" y="4324474"/>
            <a:ext cx="580523" cy="370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8" idx="3"/>
            <a:endCxn id="15" idx="1"/>
          </p:cNvCxnSpPr>
          <p:nvPr/>
        </p:nvCxnSpPr>
        <p:spPr>
          <a:xfrm flipV="1">
            <a:off x="2626358" y="4324474"/>
            <a:ext cx="580523" cy="1236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9" idx="3"/>
            <a:endCxn id="15" idx="1"/>
          </p:cNvCxnSpPr>
          <p:nvPr/>
        </p:nvCxnSpPr>
        <p:spPr>
          <a:xfrm flipV="1">
            <a:off x="2626358" y="4324474"/>
            <a:ext cx="580523" cy="2040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15" idx="3"/>
            <a:endCxn id="14" idx="1"/>
          </p:cNvCxnSpPr>
          <p:nvPr/>
        </p:nvCxnSpPr>
        <p:spPr>
          <a:xfrm flipV="1">
            <a:off x="4262919" y="4324473"/>
            <a:ext cx="5851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>
            <a:stCxn id="14" idx="3"/>
            <a:endCxn id="10" idx="1"/>
          </p:cNvCxnSpPr>
          <p:nvPr/>
        </p:nvCxnSpPr>
        <p:spPr>
          <a:xfrm>
            <a:off x="5904057" y="4324473"/>
            <a:ext cx="39958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/>
          <p:cNvCxnSpPr>
            <a:endCxn id="22" idx="1"/>
          </p:cNvCxnSpPr>
          <p:nvPr/>
        </p:nvCxnSpPr>
        <p:spPr>
          <a:xfrm flipV="1">
            <a:off x="7359678" y="4324473"/>
            <a:ext cx="558106" cy="23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829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8108" y="343975"/>
            <a:ext cx="8717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第一行内容如下：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089269"/>
              </p:ext>
            </p:extLst>
          </p:nvPr>
        </p:nvGraphicFramePr>
        <p:xfrm>
          <a:off x="582040" y="1397000"/>
          <a:ext cx="8108894" cy="2127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447"/>
                <a:gridCol w="4054447"/>
              </a:tblGrid>
              <a:tr h="4042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11:49:37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系统当前时间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2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up 14 days, 22:57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运行时上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42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 users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当前登录用户数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77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load average: 0.05, 0.03, 0.02</a:t>
                      </a: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系统负载，即任务队列平均长度，</a:t>
                      </a:r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个值分别是</a:t>
                      </a:r>
                      <a:r>
                        <a:rPr lang="en-US" altLang="zh-CN" baseline="0" dirty="0" smtClean="0"/>
                        <a:t> 1</a:t>
                      </a:r>
                      <a:r>
                        <a:rPr lang="zh-CN" altLang="en-US" baseline="0" dirty="0" smtClean="0"/>
                        <a:t>分钟、</a:t>
                      </a:r>
                      <a:r>
                        <a:rPr lang="en-US" altLang="zh-CN" baseline="0" dirty="0" smtClean="0"/>
                        <a:t>5</a:t>
                      </a:r>
                      <a:r>
                        <a:rPr lang="zh-CN" altLang="en-US" baseline="0" dirty="0" smtClean="0"/>
                        <a:t>分钟、</a:t>
                      </a:r>
                      <a:r>
                        <a:rPr lang="en-US" altLang="zh-CN" baseline="0" dirty="0" smtClean="0"/>
                        <a:t>15</a:t>
                      </a:r>
                      <a:r>
                        <a:rPr lang="zh-CN" altLang="en-US" baseline="0" dirty="0" smtClean="0"/>
                        <a:t>分钟前到现在的平均值。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30705" y="4245665"/>
            <a:ext cx="452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第二行为进程的信息</a:t>
            </a:r>
            <a:endParaRPr kumimoji="1"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893444"/>
              </p:ext>
            </p:extLst>
          </p:nvPr>
        </p:nvGraphicFramePr>
        <p:xfrm>
          <a:off x="582039" y="4735168"/>
          <a:ext cx="8108895" cy="1595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779"/>
                <a:gridCol w="1621779"/>
                <a:gridCol w="1621779"/>
                <a:gridCol w="1621779"/>
                <a:gridCol w="1621779"/>
              </a:tblGrid>
              <a:tr h="9556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Tasks:  97 total,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running,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96 sleeping,  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stopped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zombie</a:t>
                      </a:r>
                      <a:endParaRPr lang="zh-CN" altLang="en-US" dirty="0"/>
                    </a:p>
                  </a:txBody>
                  <a:tcPr/>
                </a:tc>
              </a:tr>
              <a:tr h="55366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进程总数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正在运行的进程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睡眠的进程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停止的进程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僵尸进程数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83675" y="3782792"/>
            <a:ext cx="448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Load</a:t>
            </a:r>
            <a:r>
              <a:rPr kumimoji="1" lang="zh-CN" altLang="en-US" dirty="0" smtClean="0"/>
              <a:t>值大于等于</a:t>
            </a:r>
            <a:r>
              <a:rPr kumimoji="1" lang="en-US" altLang="zh-CN" dirty="0" err="1" smtClean="0"/>
              <a:t>cpu</a:t>
            </a:r>
            <a:r>
              <a:rPr kumimoji="1" lang="zh-CN" altLang="en-US" dirty="0" smtClean="0"/>
              <a:t>核数，认为系统满负载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292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0704" y="714409"/>
            <a:ext cx="382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第三行</a:t>
            </a:r>
            <a:r>
              <a:rPr kumimoji="1" lang="en-US" altLang="zh-CN" dirty="0" err="1" smtClean="0"/>
              <a:t>cpu</a:t>
            </a:r>
            <a:r>
              <a:rPr kumimoji="1" lang="zh-CN" altLang="en-US" dirty="0" smtClean="0"/>
              <a:t>的信息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67591"/>
              </p:ext>
            </p:extLst>
          </p:nvPr>
        </p:nvGraphicFramePr>
        <p:xfrm>
          <a:off x="476217" y="1397000"/>
          <a:ext cx="8254400" cy="2103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200"/>
                <a:gridCol w="1179200"/>
                <a:gridCol w="1179200"/>
                <a:gridCol w="1179200"/>
                <a:gridCol w="1179200"/>
                <a:gridCol w="1179200"/>
                <a:gridCol w="1179200"/>
              </a:tblGrid>
              <a:tr h="370840">
                <a:tc>
                  <a:txBody>
                    <a:bodyPr/>
                    <a:lstStyle/>
                    <a:p>
                      <a:r>
                        <a:rPr lang="pl-PL" altLang="zh-CN" dirty="0" err="1" smtClean="0"/>
                        <a:t>Cpu</a:t>
                      </a:r>
                      <a:r>
                        <a:rPr lang="pl-PL" altLang="zh-CN" dirty="0" smtClean="0"/>
                        <a:t>(s):  8.1%us,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altLang="zh-CN" dirty="0" smtClean="0"/>
                        <a:t>1.8%sy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altLang="zh-CN" dirty="0" smtClean="0"/>
                        <a:t>0.0%ni,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altLang="zh-CN" dirty="0" smtClean="0"/>
                        <a:t>88.6%id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altLang="zh-CN" dirty="0" smtClean="0"/>
                        <a:t>0.0%wa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altLang="zh-CN" dirty="0" smtClean="0"/>
                        <a:t>0.7%hi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altLang="zh-CN" dirty="0" smtClean="0"/>
                        <a:t>0.8%si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用户占用</a:t>
                      </a:r>
                      <a:r>
                        <a:rPr lang="en-US" altLang="zh-CN" dirty="0" err="1" smtClean="0"/>
                        <a:t>cpu</a:t>
                      </a:r>
                      <a:r>
                        <a:rPr lang="zh-CN" altLang="en-US" dirty="0" smtClean="0"/>
                        <a:t>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系统占用</a:t>
                      </a:r>
                      <a:r>
                        <a:rPr lang="en-US" altLang="zh-CN" dirty="0" err="1" smtClean="0"/>
                        <a:t>cpu</a:t>
                      </a:r>
                      <a:r>
                        <a:rPr lang="zh-CN" altLang="en-US" dirty="0" smtClean="0"/>
                        <a:t>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用户进程改变过优先级的进程占用</a:t>
                      </a:r>
                      <a:r>
                        <a:rPr lang="en-US" altLang="zh-CN" dirty="0" err="1" smtClean="0"/>
                        <a:t>cpu</a:t>
                      </a:r>
                      <a:r>
                        <a:rPr lang="zh-CN" altLang="en-US" dirty="0" smtClean="0"/>
                        <a:t>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空闲</a:t>
                      </a:r>
                      <a:r>
                        <a:rPr lang="en-US" altLang="zh-CN" dirty="0" err="1" smtClean="0"/>
                        <a:t>cpu</a:t>
                      </a:r>
                      <a:r>
                        <a:rPr lang="zh-CN" altLang="en-US" dirty="0" smtClean="0"/>
                        <a:t>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等待输入输出的</a:t>
                      </a:r>
                      <a:r>
                        <a:rPr lang="en-US" altLang="zh-CN" dirty="0" err="1" smtClean="0"/>
                        <a:t>cpu</a:t>
                      </a:r>
                      <a:r>
                        <a:rPr lang="zh-CN" altLang="en-US" dirty="0" smtClean="0"/>
                        <a:t>％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62987" y="4114469"/>
            <a:ext cx="8267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一般查看</a:t>
            </a:r>
            <a:r>
              <a:rPr kumimoji="1" lang="en-US" altLang="zh-CN" dirty="0" err="1" smtClean="0"/>
              <a:t>cpu</a:t>
            </a:r>
            <a:r>
              <a:rPr kumimoji="1" lang="zh-CN" altLang="en-US" dirty="0" smtClean="0"/>
              <a:t>的</a:t>
            </a:r>
            <a:r>
              <a:rPr kumimoji="1" lang="en-US" altLang="zh-CN" dirty="0" err="1" smtClean="0"/>
              <a:t>idel</a:t>
            </a:r>
            <a:r>
              <a:rPr kumimoji="1" lang="zh-CN" altLang="en-US" dirty="0" smtClean="0"/>
              <a:t>，来确定服务器是否忙。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89444" y="4987636"/>
            <a:ext cx="404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第四五行内存信息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0434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059159"/>
              </p:ext>
            </p:extLst>
          </p:nvPr>
        </p:nvGraphicFramePr>
        <p:xfrm>
          <a:off x="423302" y="926082"/>
          <a:ext cx="8413142" cy="4560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6571"/>
                <a:gridCol w="4206571"/>
              </a:tblGrid>
              <a:tr h="520924">
                <a:tc>
                  <a:txBody>
                    <a:bodyPr/>
                    <a:lstStyle/>
                    <a:p>
                      <a:r>
                        <a:rPr lang="de-DE" altLang="zh-CN" dirty="0" err="1" smtClean="0"/>
                        <a:t>Mem</a:t>
                      </a:r>
                      <a:r>
                        <a:rPr lang="de-DE" altLang="zh-CN" dirty="0" smtClean="0"/>
                        <a:t>:   3921112k 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物理内存总量</a:t>
                      </a:r>
                      <a:endParaRPr lang="zh-CN" altLang="en-US" dirty="0"/>
                    </a:p>
                  </a:txBody>
                  <a:tcPr/>
                </a:tc>
              </a:tr>
              <a:tr h="520924">
                <a:tc>
                  <a:txBody>
                    <a:bodyPr/>
                    <a:lstStyle/>
                    <a:p>
                      <a:r>
                        <a:rPr lang="de-DE" altLang="zh-CN" dirty="0" smtClean="0"/>
                        <a:t>3799944k </a:t>
                      </a:r>
                      <a:r>
                        <a:rPr lang="de-DE" altLang="zh-CN" dirty="0" err="1" smtClean="0"/>
                        <a:t>used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使用的物理内存总量</a:t>
                      </a:r>
                      <a:endParaRPr lang="zh-CN" altLang="en-US" dirty="0"/>
                    </a:p>
                  </a:txBody>
                  <a:tcPr/>
                </a:tc>
              </a:tr>
              <a:tr h="520924">
                <a:tc>
                  <a:txBody>
                    <a:bodyPr/>
                    <a:lstStyle/>
                    <a:p>
                      <a:r>
                        <a:rPr lang="de-DE" altLang="zh-CN" dirty="0" smtClean="0"/>
                        <a:t>121168k </a:t>
                      </a:r>
                      <a:r>
                        <a:rPr lang="de-DE" altLang="zh-CN" dirty="0" err="1" smtClean="0"/>
                        <a:t>free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空闲内存总量</a:t>
                      </a:r>
                      <a:endParaRPr lang="zh-CN" altLang="en-US" dirty="0"/>
                    </a:p>
                  </a:txBody>
                  <a:tcPr/>
                </a:tc>
              </a:tr>
              <a:tr h="520924">
                <a:tc>
                  <a:txBody>
                    <a:bodyPr/>
                    <a:lstStyle/>
                    <a:p>
                      <a:r>
                        <a:rPr lang="de-DE" altLang="zh-CN" dirty="0" smtClean="0"/>
                        <a:t>184828k </a:t>
                      </a:r>
                      <a:r>
                        <a:rPr lang="de-DE" altLang="zh-CN" dirty="0" err="1" smtClean="0"/>
                        <a:t>buffers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用作内核缓存的内存总量</a:t>
                      </a:r>
                      <a:endParaRPr lang="zh-CN" altLang="en-US" dirty="0"/>
                    </a:p>
                  </a:txBody>
                  <a:tcPr/>
                </a:tc>
              </a:tr>
              <a:tr h="5209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Swap:  3999992k 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交换分区总量</a:t>
                      </a:r>
                      <a:endParaRPr lang="zh-CN" altLang="en-US" dirty="0"/>
                    </a:p>
                  </a:txBody>
                  <a:tcPr/>
                </a:tc>
              </a:tr>
              <a:tr h="5209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       0k used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使用的交换分区总量</a:t>
                      </a:r>
                      <a:endParaRPr lang="zh-CN" altLang="en-US" dirty="0"/>
                    </a:p>
                  </a:txBody>
                  <a:tcPr/>
                </a:tc>
              </a:tr>
              <a:tr h="5209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3999992k free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空闲的交换分区总量</a:t>
                      </a:r>
                      <a:endParaRPr lang="zh-CN" altLang="en-US" dirty="0"/>
                    </a:p>
                  </a:txBody>
                  <a:tcPr/>
                </a:tc>
              </a:tr>
              <a:tr h="5209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2379536k cached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缓冲的交换区总量，内存中的内容被换出到交换区，而后又被换入到内存，但使用过的交换区尚未被覆盖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23302" y="5550867"/>
            <a:ext cx="8413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Cached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buffers </a:t>
            </a:r>
            <a:r>
              <a:rPr kumimoji="1" lang="zh-CN" altLang="en-US" dirty="0" smtClean="0"/>
              <a:t>是可以被释放的内存，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计算内存使用率</a:t>
            </a:r>
            <a:r>
              <a:rPr kumimoji="1" lang="zh-CN" altLang="en-US" dirty="0" smtClean="0">
                <a:sym typeface="Wingdings"/>
              </a:rPr>
              <a:t>：（</a:t>
            </a:r>
            <a:r>
              <a:rPr kumimoji="1" lang="en-US" altLang="zh-CN" dirty="0" smtClean="0">
                <a:sym typeface="Wingdings"/>
              </a:rPr>
              <a:t>cached</a:t>
            </a:r>
            <a:r>
              <a:rPr kumimoji="1" lang="zh-CN" altLang="en-US" dirty="0" smtClean="0">
                <a:sym typeface="Wingdings"/>
              </a:rPr>
              <a:t>＋</a:t>
            </a:r>
            <a:r>
              <a:rPr kumimoji="1" lang="en-US" altLang="zh-CN" dirty="0" smtClean="0">
                <a:sym typeface="Wingdings"/>
              </a:rPr>
              <a:t>buffers</a:t>
            </a:r>
            <a:r>
              <a:rPr kumimoji="1" lang="zh-CN" altLang="en-US" dirty="0" smtClean="0">
                <a:sym typeface="Wingdings"/>
              </a:rPr>
              <a:t>＋</a:t>
            </a:r>
            <a:r>
              <a:rPr kumimoji="1" lang="en-US" altLang="zh-CN" dirty="0" smtClean="0">
                <a:sym typeface="Wingdings"/>
              </a:rPr>
              <a:t>free</a:t>
            </a:r>
            <a:r>
              <a:rPr kumimoji="1" lang="zh-CN" altLang="en-US" dirty="0" smtClean="0">
                <a:sym typeface="Wingdings"/>
              </a:rPr>
              <a:t>）／</a:t>
            </a:r>
            <a:r>
              <a:rPr kumimoji="1" lang="en-US" altLang="zh-CN" dirty="0" smtClean="0">
                <a:sym typeface="Wingdings"/>
              </a:rPr>
              <a:t>total </a:t>
            </a:r>
          </a:p>
          <a:p>
            <a:r>
              <a:rPr kumimoji="1" lang="zh-CN" altLang="en-US" dirty="0" smtClean="0">
                <a:sym typeface="Wingdings"/>
              </a:rPr>
              <a:t>一般内存使用率达到</a:t>
            </a:r>
            <a:r>
              <a:rPr kumimoji="1" lang="en-US" altLang="zh-CN" dirty="0" smtClean="0">
                <a:sym typeface="Wingdings"/>
              </a:rPr>
              <a:t>80% </a:t>
            </a:r>
            <a:r>
              <a:rPr kumimoji="1" lang="zh-CN" altLang="en-US" dirty="0" smtClean="0">
                <a:sym typeface="Wingdings"/>
              </a:rPr>
              <a:t>左右就要考虑加内存了</a:t>
            </a:r>
            <a:endParaRPr kumimoji="1" lang="en-US" altLang="zh-CN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865990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6004" y="3186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进程信息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521695"/>
              </p:ext>
            </p:extLst>
          </p:nvPr>
        </p:nvGraphicFramePr>
        <p:xfrm>
          <a:off x="1524000" y="687951"/>
          <a:ext cx="6096000" cy="6062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4929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</a:tr>
              <a:tr h="4929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PPID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父进程</a:t>
                      </a:r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</a:tr>
              <a:tr h="4929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优先级</a:t>
                      </a:r>
                      <a:endParaRPr lang="zh-CN" altLang="en-US" dirty="0"/>
                    </a:p>
                  </a:txBody>
                  <a:tcPr/>
                </a:tc>
              </a:tr>
              <a:tr h="4929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Nice</a:t>
                      </a:r>
                      <a:r>
                        <a:rPr lang="zh-CN" altLang="en-US" dirty="0" smtClean="0"/>
                        <a:t>值，负值表示优先级高</a:t>
                      </a:r>
                      <a:endParaRPr lang="zh-CN" altLang="en-US" dirty="0"/>
                    </a:p>
                  </a:txBody>
                  <a:tcPr/>
                </a:tc>
              </a:tr>
              <a:tr h="4929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进程使用的虚拟内存总量，</a:t>
                      </a:r>
                      <a:r>
                        <a:rPr lang="en-US" altLang="zh-CN" dirty="0" smtClean="0"/>
                        <a:t>swap</a:t>
                      </a:r>
                      <a:r>
                        <a:rPr lang="zh-CN" altLang="en-US" dirty="0" smtClean="0"/>
                        <a:t>＋</a:t>
                      </a:r>
                      <a:r>
                        <a:rPr lang="en-US" altLang="zh-CN" dirty="0" smtClean="0"/>
                        <a:t>res</a:t>
                      </a:r>
                      <a:endParaRPr lang="zh-CN" altLang="en-US" dirty="0"/>
                    </a:p>
                  </a:txBody>
                  <a:tcPr/>
                </a:tc>
              </a:tr>
              <a:tr h="4929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进程使用的未被换出的内存</a:t>
                      </a:r>
                      <a:endParaRPr lang="zh-CN" altLang="en-US" dirty="0"/>
                    </a:p>
                  </a:txBody>
                  <a:tcPr/>
                </a:tc>
              </a:tr>
              <a:tr h="4929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共享内存总量</a:t>
                      </a:r>
                      <a:endParaRPr lang="zh-CN" altLang="en-US" dirty="0"/>
                    </a:p>
                  </a:txBody>
                  <a:tcPr/>
                </a:tc>
              </a:tr>
              <a:tr h="4929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进程状态</a:t>
                      </a:r>
                      <a:endParaRPr lang="zh-CN" altLang="en-US" dirty="0"/>
                    </a:p>
                  </a:txBody>
                  <a:tcPr/>
                </a:tc>
              </a:tr>
              <a:tr h="4929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%CPU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Cpu</a:t>
                      </a:r>
                      <a:r>
                        <a:rPr lang="zh-CN" altLang="en-US" dirty="0" smtClean="0"/>
                        <a:t>时间占用比</a:t>
                      </a:r>
                      <a:endParaRPr lang="zh-CN" altLang="en-US" dirty="0"/>
                    </a:p>
                  </a:txBody>
                  <a:tcPr/>
                </a:tc>
              </a:tr>
              <a:tr h="4929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%MEM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使用物理内存占用比</a:t>
                      </a:r>
                      <a:endParaRPr lang="zh-CN" altLang="en-US" dirty="0"/>
                    </a:p>
                  </a:txBody>
                  <a:tcPr/>
                </a:tc>
              </a:tr>
              <a:tr h="4929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Cpu</a:t>
                      </a:r>
                      <a:r>
                        <a:rPr lang="zh-CN" altLang="en-US" dirty="0" smtClean="0"/>
                        <a:t>时间总计</a:t>
                      </a:r>
                      <a:endParaRPr lang="zh-CN" altLang="en-US" dirty="0"/>
                    </a:p>
                  </a:txBody>
                  <a:tcPr/>
                </a:tc>
              </a:tr>
              <a:tr h="49294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COMMAND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命令名／命令行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67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9444" y="542422"/>
            <a:ext cx="630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Top</a:t>
            </a:r>
            <a:r>
              <a:rPr kumimoji="1" lang="zh-CN" altLang="en-US" dirty="0" smtClean="0"/>
              <a:t>里查看进程使用</a:t>
            </a:r>
            <a:r>
              <a:rPr kumimoji="1" lang="en-US" altLang="zh-CN" dirty="0" smtClean="0"/>
              <a:t>swap</a:t>
            </a:r>
            <a:r>
              <a:rPr kumimoji="1" lang="zh-CN" altLang="en-US" dirty="0" smtClean="0"/>
              <a:t>的量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8497" y="1032476"/>
            <a:ext cx="802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top</a:t>
            </a:r>
            <a:r>
              <a:rPr kumimoji="1" lang="zh-CN" altLang="en-US" dirty="0" smtClean="0"/>
              <a:t>里先按</a:t>
            </a:r>
            <a:r>
              <a:rPr kumimoji="1" lang="en-US" altLang="zh-CN" dirty="0" smtClean="0"/>
              <a:t>f</a:t>
            </a:r>
            <a:r>
              <a:rPr kumimoji="1" lang="zh-CN" altLang="en-US" dirty="0" smtClean="0"/>
              <a:t>，在按</a:t>
            </a:r>
            <a:r>
              <a:rPr kumimoji="1" lang="en-US" altLang="zh-CN" dirty="0" smtClean="0"/>
              <a:t>p,</a:t>
            </a:r>
            <a:r>
              <a:rPr kumimoji="1" lang="zh-CN" altLang="en-US" dirty="0" smtClean="0"/>
              <a:t>进程使用</a:t>
            </a:r>
            <a:r>
              <a:rPr kumimoji="1" lang="en-US" altLang="zh-CN" dirty="0" smtClean="0"/>
              <a:t>swap</a:t>
            </a:r>
            <a:r>
              <a:rPr kumimoji="1" lang="zh-CN" altLang="en-US" dirty="0" smtClean="0"/>
              <a:t>就能显示出来了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8497" y="1654277"/>
            <a:ext cx="211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常用快捷键</a:t>
            </a:r>
            <a:endParaRPr kumimoji="1"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811557"/>
              </p:ext>
            </p:extLst>
          </p:nvPr>
        </p:nvGraphicFramePr>
        <p:xfrm>
          <a:off x="952430" y="2349546"/>
          <a:ext cx="720937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4687"/>
                <a:gridCol w="360468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数字键</a:t>
                      </a:r>
                      <a:r>
                        <a:rPr lang="en-US" altLang="zh-CN" dirty="0" smtClean="0"/>
                        <a:t>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列出所有</a:t>
                      </a:r>
                      <a:r>
                        <a:rPr lang="en-US" altLang="zh-CN" dirty="0" err="1" smtClean="0"/>
                        <a:t>cpu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按照</a:t>
                      </a:r>
                      <a:r>
                        <a:rPr lang="en-US" altLang="zh-CN" dirty="0" err="1" smtClean="0"/>
                        <a:t>cpu</a:t>
                      </a:r>
                      <a:r>
                        <a:rPr lang="zh-CN" altLang="en-US" dirty="0" smtClean="0"/>
                        <a:t>使用率排列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按照内存使用率排列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按照累计时间排列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列出命令行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 </a:t>
                      </a:r>
                      <a:r>
                        <a:rPr lang="zh-CN" altLang="en-US" dirty="0" smtClean="0"/>
                        <a:t>＋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err="1" smtClean="0"/>
                        <a:t>pid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Kill </a:t>
                      </a:r>
                      <a:r>
                        <a:rPr lang="zh-CN" altLang="en-US" dirty="0" smtClean="0"/>
                        <a:t>进程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显示／隐藏内存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u+ </a:t>
                      </a:r>
                      <a:r>
                        <a:rPr lang="zh-CN" altLang="en-US" dirty="0" smtClean="0"/>
                        <a:t>用户名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</a:t>
                      </a:r>
                      <a:r>
                        <a:rPr lang="en-US" altLang="zh-CN" dirty="0" smtClean="0"/>
                        <a:t>user</a:t>
                      </a:r>
                      <a:r>
                        <a:rPr lang="zh-CN" altLang="en-US" dirty="0" smtClean="0"/>
                        <a:t>的进程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高亮显示选中列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改变显示项目顺序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退出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007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383199"/>
              </p:ext>
            </p:extLst>
          </p:nvPr>
        </p:nvGraphicFramePr>
        <p:xfrm>
          <a:off x="871538" y="2674938"/>
          <a:ext cx="740886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431"/>
                <a:gridCol w="370443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解释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所有报告的总和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Cpu</a:t>
                      </a:r>
                      <a:r>
                        <a:rPr lang="zh-CN" altLang="en-US" dirty="0" smtClean="0"/>
                        <a:t>利用率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进程、</a:t>
                      </a:r>
                      <a:r>
                        <a:rPr lang="en-US" altLang="zh-CN" dirty="0" err="1" smtClean="0"/>
                        <a:t>i</a:t>
                      </a:r>
                      <a:r>
                        <a:rPr lang="zh-CN" altLang="en-US" dirty="0" smtClean="0"/>
                        <a:t>节点、文件、锁表状态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硬盘使用报告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内存使用报告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缓冲区使用情况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系统交换活动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系统调用情况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进程活动情况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Sar</a:t>
            </a:r>
            <a:r>
              <a:rPr kumimoji="1" lang="zh-CN" altLang="en-US" dirty="0" smtClean="0"/>
              <a:t>命令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670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2041" y="767329"/>
            <a:ext cx="27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日常使用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71484" y="1362670"/>
            <a:ext cx="7526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Sar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参数</a:t>
            </a:r>
            <a:r>
              <a:rPr kumimoji="1" lang="en-US" altLang="zh-CN" dirty="0" smtClean="0"/>
              <a:t>  2  5 </a:t>
            </a:r>
            <a:r>
              <a:rPr kumimoji="1" lang="zh-CN" altLang="en-US" dirty="0" smtClean="0"/>
              <a:t>，其中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代表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秒，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代表次数，每隔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秒显示一次，共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次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sar</a:t>
            </a:r>
            <a:r>
              <a:rPr kumimoji="1" lang="en-US" altLang="zh-CN" dirty="0" smtClean="0"/>
              <a:t> –r </a:t>
            </a:r>
            <a:r>
              <a:rPr kumimoji="1" lang="zh-CN" altLang="en-US" dirty="0" smtClean="0"/>
              <a:t>查看内存使用情况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sar</a:t>
            </a:r>
            <a:r>
              <a:rPr kumimoji="1" lang="en-US" altLang="zh-CN" dirty="0" smtClean="0"/>
              <a:t> –d </a:t>
            </a:r>
            <a:r>
              <a:rPr kumimoji="1" lang="zh-CN" altLang="en-US" dirty="0" smtClean="0"/>
              <a:t>查看硬盘使用情况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sar</a:t>
            </a:r>
            <a:r>
              <a:rPr kumimoji="1" lang="en-US" altLang="zh-CN" dirty="0" smtClean="0"/>
              <a:t> –u </a:t>
            </a:r>
            <a:r>
              <a:rPr kumimoji="1" lang="zh-CN" altLang="en-US" dirty="0" smtClean="0"/>
              <a:t>查看</a:t>
            </a:r>
            <a:r>
              <a:rPr kumimoji="1" lang="en-US" altLang="zh-CN" dirty="0" err="1" smtClean="0"/>
              <a:t>cpu</a:t>
            </a:r>
            <a:r>
              <a:rPr kumimoji="1" lang="zh-CN" altLang="en-US" dirty="0" smtClean="0"/>
              <a:t>使用情况</a:t>
            </a:r>
            <a:endParaRPr kumimoji="1" lang="en-US" altLang="zh-CN" dirty="0" smtClean="0"/>
          </a:p>
          <a:p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sar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–q  </a:t>
            </a:r>
            <a:r>
              <a:rPr kumimoji="1" lang="zh-CN" altLang="en-US" dirty="0" smtClean="0"/>
              <a:t>查看</a:t>
            </a:r>
            <a:r>
              <a:rPr kumimoji="1" lang="en-US" altLang="zh-CN" dirty="0" smtClean="0"/>
              <a:t>load</a:t>
            </a:r>
            <a:r>
              <a:rPr kumimoji="1" lang="zh-CN" altLang="en-US" dirty="0" smtClean="0"/>
              <a:t>情况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399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9173</TotalTime>
  <Words>1622</Words>
  <Application>Microsoft Macintosh PowerPoint</Application>
  <PresentationFormat>全屏显示(4:3)</PresentationFormat>
  <Paragraphs>290</Paragraphs>
  <Slides>21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波形</vt:lpstr>
      <vt:lpstr>Linux 常用命令介绍</vt:lpstr>
      <vt:lpstr>1、top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Sar命令</vt:lpstr>
      <vt:lpstr>PowerPoint 演示文稿</vt:lpstr>
      <vt:lpstr>Netstat命令</vt:lpstr>
      <vt:lpstr>常用参数组合</vt:lpstr>
      <vt:lpstr>Time－wait／close－wait</vt:lpstr>
      <vt:lpstr>Tcpdump抓包命令</vt:lpstr>
      <vt:lpstr>PowerPoint 演示文稿</vt:lpstr>
      <vt:lpstr>vmstat</vt:lpstr>
      <vt:lpstr>iostat</vt:lpstr>
      <vt:lpstr>pmap</vt:lpstr>
      <vt:lpstr>常用命令</vt:lpstr>
      <vt:lpstr>一些规范</vt:lpstr>
      <vt:lpstr>查看log</vt:lpstr>
      <vt:lpstr>基础数据服务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常用命令介绍</dc:title>
  <dc:creator>hu</dc:creator>
  <cp:lastModifiedBy>hu</cp:lastModifiedBy>
  <cp:revision>39</cp:revision>
  <dcterms:created xsi:type="dcterms:W3CDTF">2015-12-23T03:41:04Z</dcterms:created>
  <dcterms:modified xsi:type="dcterms:W3CDTF">2015-12-30T03:54:21Z</dcterms:modified>
</cp:coreProperties>
</file>