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59" r:id="rId4"/>
    <p:sldId id="258" r:id="rId5"/>
    <p:sldId id="262" r:id="rId6"/>
    <p:sldId id="264" r:id="rId7"/>
    <p:sldId id="265" r:id="rId8"/>
    <p:sldId id="266" r:id="rId9"/>
    <p:sldId id="268" r:id="rId10"/>
    <p:sldId id="269" r:id="rId11"/>
    <p:sldId id="260" r:id="rId12"/>
    <p:sldId id="263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B36A5A-112A-200A-6699-DDC16F65AEAC}" name="Валентина Борисенко" initials="ВБ" userId="Валентина Борисенко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yar\Documents\&#1054;&#1073;&#1091;&#1095;&#1077;&#1085;&#1080;&#1077;%20&#1040;&#1085;&#1072;&#1083;&#1080;&#1090;&#1080;&#1082;&#1080;\&#1082;&#1091;&#1088;&#1089;&#1086;&#1074;&#1072;&#1103;\&#1082;&#1091;&#1088;&#1089;&#1086;&#1074;&#1072;&#1103;%20&#1088;&#1072;&#1073;&#1086;&#1090;&#1072;%20&#1044;&#1072;&#1085;&#1085;&#1099;&#1077;%20&#1095;&#1072;&#1089;&#1090;&#1100;%202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yar\Documents\&#1054;&#1073;&#1091;&#1095;&#1077;&#1085;&#1080;&#1077;%20&#1040;&#1085;&#1072;&#1083;&#1080;&#1090;&#1080;&#1082;&#1080;\&#1082;&#1091;&#1088;&#1089;&#1086;&#1074;&#1072;&#1103;\&#1043;&#1088;&#1091;&#1087;&#1087;&#1086;&#1074;&#1086;&#1081;%20&#1087;&#1088;&#1086;&#1077;&#1082;&#1090;%203%20&#1095;&#1072;&#1089;&#1090;&#1100;%20&#1041;&#1086;&#1088;&#1080;&#1089;&#1077;&#1085;&#1082;&#1086;%20&#1040;&#1083;&#1077;&#1082;&#1089;&#1072;&#1085;&#1076;&#1088;(&#1057;%20&#1087;&#1086;&#1089;&#1090;&#1088;&#1086;&#1077;&#1085;&#1085;&#1099;&#1084;&#1080;%20&#1075;&#1088;&#1072;&#1092;&#1080;&#1082;&#1072;&#1084;&#1080;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yar\Documents\&#1054;&#1073;&#1091;&#1095;&#1077;&#1085;&#1080;&#1077;%20&#1040;&#1085;&#1072;&#1083;&#1080;&#1090;&#1080;&#1082;&#1080;\&#1082;&#1091;&#1088;&#1089;&#1086;&#1074;&#1072;&#1103;\&#1082;&#1091;&#1088;&#1089;&#1086;&#1074;&#1072;&#1103;%20&#1088;&#1072;&#1073;&#1086;&#1090;&#1072;%20&#1044;&#1072;&#1085;&#1085;&#1099;&#1077;%20&#1095;&#1072;&#1089;&#1090;&#1100;%202%2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yar\Documents\&#1054;&#1073;&#1091;&#1095;&#1077;&#1085;&#1080;&#1077;%20&#1040;&#1085;&#1072;&#1083;&#1080;&#1090;&#1080;&#1082;&#1080;\&#1082;&#1091;&#1088;&#1089;&#1086;&#1074;&#1072;&#1103;\&#1082;&#1091;&#1088;&#1089;&#1086;&#1074;&#1072;&#1103;%20&#1088;&#1072;&#1073;&#1086;&#1090;&#1072;%20&#1044;&#1072;&#1085;&#1085;&#1099;&#1077;%20&#1095;&#1072;&#1089;&#1090;&#1100;%202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yar\Documents\&#1054;&#1073;&#1091;&#1095;&#1077;&#1085;&#1080;&#1077;%20&#1040;&#1085;&#1072;&#1083;&#1080;&#1090;&#1080;&#1082;&#1080;\&#1082;&#1091;&#1088;&#1089;&#1086;&#1074;&#1072;&#1103;\&#1043;&#1088;&#1091;&#1087;&#1087;&#1086;&#1074;&#1086;&#1081;%20&#1087;&#1088;&#1086;&#1077;&#1082;&#1090;%203%20&#1095;&#1072;&#1089;&#1090;&#1100;%20&#1041;&#1086;&#1088;&#1080;&#1089;&#1077;&#1085;&#1082;&#1086;%20&#1040;&#1083;&#1077;&#1082;&#1089;&#1072;&#1085;&#1076;&#1088;(&#1057;%20&#1087;&#1086;&#1089;&#1090;&#1088;&#1086;&#1077;&#1085;&#1085;&#1099;&#1084;&#1080;%20&#1075;&#1088;&#1072;&#1092;&#1080;&#1082;&#1072;&#1084;&#1080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yar\Documents\&#1054;&#1073;&#1091;&#1095;&#1077;&#1085;&#1080;&#1077;%20&#1040;&#1085;&#1072;&#1083;&#1080;&#1090;&#1080;&#1082;&#1080;\&#1082;&#1091;&#1088;&#1089;&#1086;&#1074;&#1072;&#1103;\&#1082;&#1091;&#1088;&#1089;&#1086;&#1074;&#1072;&#1103;%20&#1088;&#1072;&#1073;&#1086;&#1090;&#1072;%20&#1044;&#1072;&#1085;&#1085;&#1099;&#1077;%20&#1095;&#1072;&#1089;&#1090;&#1100;%202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yar\Documents\&#1054;&#1073;&#1091;&#1095;&#1077;&#1085;&#1080;&#1077;%20&#1040;&#1085;&#1072;&#1083;&#1080;&#1090;&#1080;&#1082;&#1080;\&#1082;&#1091;&#1088;&#1089;&#1086;&#1074;&#1072;&#1103;\&#1043;&#1088;&#1091;&#1087;&#1087;&#1086;&#1074;&#1086;&#1081;%20&#1087;&#1088;&#1086;&#1077;&#1082;&#1090;%203%20&#1095;&#1072;&#1089;&#1090;&#1100;%20&#1041;&#1086;&#1088;&#1080;&#1089;&#1077;&#1085;&#1082;&#1086;%20&#1040;&#1083;&#1077;&#1082;&#1089;&#1072;&#1085;&#1076;&#1088;(&#1057;%20&#1087;&#1086;&#1089;&#1090;&#1088;&#1086;&#1077;&#1085;&#1085;&#1099;&#1084;&#1080;%20&#1075;&#1088;&#1072;&#1092;&#1080;&#1082;&#1072;&#1084;&#1080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yar\Documents\&#1054;&#1073;&#1091;&#1095;&#1077;&#1085;&#1080;&#1077;%20&#1040;&#1085;&#1072;&#1083;&#1080;&#1090;&#1080;&#1082;&#1080;\&#1082;&#1091;&#1088;&#1089;&#1086;&#1074;&#1072;&#1103;\&#1043;&#1088;&#1091;&#1087;&#1087;&#1086;&#1074;&#1086;&#1081;%20&#1087;&#1088;&#1086;&#1077;&#1082;&#1090;%203%20&#1095;&#1072;&#1089;&#1090;&#1100;%20&#1041;&#1086;&#1088;&#1080;&#1089;&#1077;&#1085;&#1082;&#1086;%20&#1040;&#1083;&#1077;&#1082;&#1089;&#1072;&#1085;&#1076;&#1088;(&#1057;%20&#1087;&#1086;&#1089;&#1090;&#1088;&#1086;&#1077;&#1085;&#1085;&#1099;&#1084;&#1080;%20&#1075;&#1088;&#1072;&#1092;&#1080;&#1082;&#1072;&#1084;&#1080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yar\Documents\&#1054;&#1073;&#1091;&#1095;&#1077;&#1085;&#1080;&#1077;%20&#1040;&#1085;&#1072;&#1083;&#1080;&#1090;&#1080;&#1082;&#1080;\&#1082;&#1091;&#1088;&#1089;&#1086;&#1074;&#1072;&#1103;\&#1043;&#1088;&#1091;&#1087;&#1087;&#1086;&#1074;&#1086;&#1081;%20&#1087;&#1088;&#1086;&#1077;&#1082;&#1090;%203%20&#1095;&#1072;&#1089;&#1090;&#1100;%20&#1041;&#1086;&#1088;&#1080;&#1089;&#1077;&#1085;&#1082;&#1086;%20&#1040;&#1083;&#1077;&#1082;&#1089;&#1072;&#1085;&#1076;&#1088;(&#1057;%20&#1087;&#1086;&#1089;&#1090;&#1088;&#1086;&#1077;&#1085;&#1085;&#1099;&#1084;&#1080;%20&#1075;&#1088;&#1072;&#1092;&#1080;&#1082;&#1072;&#1084;&#1080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yar\Documents\&#1054;&#1073;&#1091;&#1095;&#1077;&#1085;&#1080;&#1077;%20&#1040;&#1085;&#1072;&#1083;&#1080;&#1090;&#1080;&#1082;&#1080;\&#1082;&#1091;&#1088;&#1089;&#1086;&#1074;&#1072;&#1103;\&#1043;&#1088;&#1091;&#1087;&#1087;&#1086;&#1074;&#1086;&#1081;%20&#1087;&#1088;&#1086;&#1077;&#1082;&#1090;%203%20&#1095;&#1072;&#1089;&#1090;&#1100;%20&#1041;&#1086;&#1088;&#1080;&#1089;&#1077;&#1085;&#1082;&#1086;%20&#1040;&#1083;&#1077;&#1082;&#1089;&#1072;&#1085;&#1076;&#1088;(&#1057;%20&#1087;&#1086;&#1089;&#1090;&#1088;&#1086;&#1077;&#1085;&#1085;&#1099;&#1084;&#1080;%20&#1075;&#1088;&#1072;&#1092;&#1080;&#1082;&#1072;&#1084;&#1080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yar\Documents\&#1054;&#1073;&#1091;&#1095;&#1077;&#1085;&#1080;&#1077;%20&#1040;&#1085;&#1072;&#1083;&#1080;&#1090;&#1080;&#1082;&#1080;\&#1082;&#1091;&#1088;&#1089;&#1086;&#1074;&#1072;&#1103;\&#1082;&#1091;&#1088;&#1089;&#1086;&#1074;&#1072;&#1103;%20&#1088;&#1072;&#1073;&#1086;&#1090;&#1072;%20&#1044;&#1072;&#1085;&#1085;&#1099;&#1077;%20&#1095;&#1072;&#1089;&#1090;&#1100;%202%2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[курсовая работа Данные часть 2 .xlsx]Сводные !Сводная таблица5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Количество пользователей по месяцам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'Сводные '!$B$33</c:f>
              <c:strCache>
                <c:ptCount val="1"/>
                <c:pt idx="0">
                  <c:v>Итог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3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5E4C-4172-BC71-1059734F2E89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E4C-4172-BC71-1059734F2E8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3A3-48A2-89C3-77709DAE2B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'Сводные '!$A$34:$A$40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'Сводные '!$B$34:$B$40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4C-4172-BC71-1059734F2E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363824575"/>
        <c:axId val="1363814175"/>
      </c:barChart>
      <c:catAx>
        <c:axId val="136382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814175"/>
        <c:crosses val="autoZero"/>
        <c:auto val="1"/>
        <c:lblAlgn val="ctr"/>
        <c:lblOffset val="100"/>
        <c:noMultiLvlLbl val="0"/>
      </c:catAx>
      <c:valAx>
        <c:axId val="13638141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824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Retention </a:t>
            </a:r>
            <a:r>
              <a:rPr lang="ru-RU"/>
              <a:t>пользователей по месяцам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numFmt formatCode="0.0%" sourceLinked="0"/>
              <c:spPr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2AA-416F-B170-A3848BFDBE43}"/>
                </c:ext>
              </c:extLst>
            </c:dLbl>
            <c:dLbl>
              <c:idx val="2"/>
              <c:layout>
                <c:manualLayout>
                  <c:x val="-1.3101973364440555E-2"/>
                  <c:y val="-2.94591807945830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AA-416F-B170-A3848BFDBE43}"/>
                </c:ext>
              </c:extLst>
            </c:dLbl>
            <c:dLbl>
              <c:idx val="4"/>
              <c:numFmt formatCode="0.0%" sourceLinked="0"/>
              <c:spPr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2AA-416F-B170-A3848BFDBE43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[2]Главный!$A$3:$A$7</c:f>
              <c:numCache>
                <c:formatCode>General</c:formatCode>
                <c:ptCount val="5"/>
                <c:pt idx="0">
                  <c:v>44287</c:v>
                </c:pt>
                <c:pt idx="1">
                  <c:v>44317</c:v>
                </c:pt>
                <c:pt idx="2">
                  <c:v>44348</c:v>
                </c:pt>
                <c:pt idx="3">
                  <c:v>44378</c:v>
                </c:pt>
                <c:pt idx="4">
                  <c:v>44409</c:v>
                </c:pt>
              </c:numCache>
            </c:numRef>
          </c:cat>
          <c:val>
            <c:numRef>
              <c:f>[2]Главный!$E$3:$E$7</c:f>
              <c:numCache>
                <c:formatCode>General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AA-416F-B170-A3848BFDB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0957632"/>
        <c:axId val="1948769328"/>
      </c:lineChart>
      <c:catAx>
        <c:axId val="390957632"/>
        <c:scaling>
          <c:orientation val="minMax"/>
        </c:scaling>
        <c:delete val="0"/>
        <c:axPos val="b"/>
        <c:numFmt formatCode="[$-419]mmmm\ yy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48769328"/>
        <c:crosses val="autoZero"/>
        <c:auto val="1"/>
        <c:lblAlgn val="ctr"/>
        <c:lblOffset val="100"/>
        <c:noMultiLvlLbl val="1"/>
      </c:catAx>
      <c:valAx>
        <c:axId val="1948769328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09576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Финансы!$F$1</c:f>
              <c:strCache>
                <c:ptCount val="1"/>
                <c:pt idx="0">
                  <c:v>Затраты на маркетинг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1"/>
              <c:layout>
                <c:manualLayout>
                  <c:x val="2.5000000000000001E-2"/>
                  <c:y val="-4.15704387990762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09-47A0-BF24-3CF8064FE997}"/>
                </c:ext>
              </c:extLst>
            </c:dLbl>
            <c:dLbl>
              <c:idx val="2"/>
              <c:layout>
                <c:manualLayout>
                  <c:x val="1.6666666666666566E-2"/>
                  <c:y val="4.618937644341801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09-47A0-BF24-3CF8064FE997}"/>
                </c:ext>
              </c:extLst>
            </c:dLbl>
            <c:dLbl>
              <c:idx val="4"/>
              <c:layout>
                <c:manualLayout>
                  <c:x val="1.3445167180189432E-2"/>
                  <c:y val="-8.274006753784805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09-47A0-BF24-3CF8064FE9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Финансы!$A$3:$A$7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  <c:extLst/>
            </c:strRef>
          </c:cat>
          <c:val>
            <c:numRef>
              <c:f>Финансы!$F$3:$F$7</c:f>
              <c:numCache>
                <c:formatCode>_("₽"* #,##0.00_);_("₽"* \(#,##0.00\);_("₽"* "-"??_);_(@_)</c:formatCode>
                <c:ptCount val="5"/>
                <c:pt idx="0">
                  <c:v>10219571.900826447</c:v>
                </c:pt>
                <c:pt idx="1">
                  <c:v>8554785.1239669416</c:v>
                </c:pt>
                <c:pt idx="2">
                  <c:v>8365576.8595041325</c:v>
                </c:pt>
                <c:pt idx="3">
                  <c:v>5982209.9173553716</c:v>
                </c:pt>
                <c:pt idx="4">
                  <c:v>1094171.9008264462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7B09-47A0-BF24-3CF8064FE9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50442400"/>
        <c:axId val="1573650864"/>
      </c:barChart>
      <c:lineChart>
        <c:grouping val="standard"/>
        <c:varyColors val="0"/>
        <c:ser>
          <c:idx val="1"/>
          <c:order val="1"/>
          <c:tx>
            <c:strRef>
              <c:f>Финансы!$H$1</c:f>
              <c:strCache>
                <c:ptCount val="1"/>
                <c:pt idx="0">
                  <c:v>Количество новых пользователей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0821256038647338E-2"/>
                  <c:y val="8.8496228056749421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4B1E01D9-CAEC-4C15-8CBC-3A44D1E8F13F}" type="VALUE">
                      <a:rPr lang="en-US" baseline="0"/>
                      <a:pPr/>
                      <a:t>[ЗНАЧЕНИЕ]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B09-47A0-BF24-3CF8064FE997}"/>
                </c:ext>
              </c:extLst>
            </c:dLbl>
            <c:dLbl>
              <c:idx val="1"/>
              <c:layout>
                <c:manualLayout>
                  <c:x val="-8.7439613526570051E-2"/>
                  <c:y val="7.220261905648325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6C13D444-E1CB-4E4A-A7F2-29A2EAACEFB4}" type="VALUE">
                      <a:rPr lang="en-US" baseline="0"/>
                      <a:pPr/>
                      <a:t>[ЗНАЧЕНИЕ]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B09-47A0-BF24-3CF8064FE997}"/>
                </c:ext>
              </c:extLst>
            </c:dLbl>
            <c:dLbl>
              <c:idx val="2"/>
              <c:layout>
                <c:manualLayout>
                  <c:x val="-8.4299516908212566E-2"/>
                  <c:y val="3.9388114644277231E-2"/>
                </c:manualLayout>
              </c:layout>
              <c:tx>
                <c:rich>
                  <a:bodyPr/>
                  <a:lstStyle/>
                  <a:p>
                    <a:fld id="{0B96C21F-A3E3-4AA6-A771-CF5EB29ED02E}" type="VALUE">
                      <a:rPr lang="en-US" baseline="0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7B09-47A0-BF24-3CF8064FE997}"/>
                </c:ext>
              </c:extLst>
            </c:dLbl>
            <c:dLbl>
              <c:idx val="3"/>
              <c:layout>
                <c:manualLayout>
                  <c:x val="-8.4155161078238006E-2"/>
                  <c:y val="5.5427251732101529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C3215684-953E-4E41-8DF8-22094E535D72}" type="VALUE">
                      <a:rPr lang="en-US" baseline="0"/>
                      <a:pPr/>
                      <a:t>[ЗНАЧЕНИЕ]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B09-47A0-BF24-3CF8064FE997}"/>
                </c:ext>
              </c:extLst>
            </c:dLbl>
            <c:dLbl>
              <c:idx val="4"/>
              <c:layout>
                <c:manualLayout>
                  <c:x val="-8.5507246376811591E-2"/>
                  <c:y val="-8.755927487131651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08ED1024-668B-4ADD-A5D3-83CE3377DFD6}" type="VALUE">
                      <a:rPr lang="en-US" baseline="0"/>
                      <a:pPr/>
                      <a:t>[ЗНАЧЕНИЕ]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B09-47A0-BF24-3CF8064FE997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Финансы!$A$3:$A$7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  <c:extLst/>
            </c:strRef>
          </c:cat>
          <c:val>
            <c:numRef>
              <c:f>Финансы!$H$3:$H$7</c:f>
              <c:numCache>
                <c:formatCode>General</c:formatCode>
                <c:ptCount val="5"/>
                <c:pt idx="0">
                  <c:v>5122</c:v>
                </c:pt>
                <c:pt idx="1">
                  <c:v>4396</c:v>
                </c:pt>
                <c:pt idx="2">
                  <c:v>3255</c:v>
                </c:pt>
                <c:pt idx="3">
                  <c:v>1916</c:v>
                </c:pt>
                <c:pt idx="4">
                  <c:v>378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9-7B09-47A0-BF24-3CF8064FE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2706848"/>
        <c:axId val="1573664784"/>
      </c:lineChart>
      <c:catAx>
        <c:axId val="45044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3650864"/>
        <c:crosses val="autoZero"/>
        <c:auto val="1"/>
        <c:lblAlgn val="ctr"/>
        <c:lblOffset val="100"/>
        <c:noMultiLvlLbl val="0"/>
      </c:catAx>
      <c:valAx>
        <c:axId val="157365086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0442400"/>
        <c:crosses val="autoZero"/>
        <c:crossBetween val="between"/>
      </c:valAx>
      <c:valAx>
        <c:axId val="157366478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2706848"/>
        <c:crosses val="max"/>
        <c:crossBetween val="between"/>
      </c:valAx>
      <c:catAx>
        <c:axId val="1552706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36647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[курсовая работа Данные часть 2 .xlsx]Визуализация!Сводная таблица2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 Распределение пользователей по часовым поясам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Визуализация!$R$13</c:f>
              <c:strCache>
                <c:ptCount val="1"/>
                <c:pt idx="0">
                  <c:v>Итог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 w="0">
              <a:solidFill>
                <a:sysClr val="windowText" lastClr="000000">
                  <a:lumMod val="25000"/>
                  <a:lumOff val="75000"/>
                </a:sysClr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31750"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9E33-4355-8667-D026212DB0F9}"/>
              </c:ext>
            </c:extLst>
          </c:dPt>
          <c:dPt>
            <c:idx val="1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31750"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E33-4355-8667-D026212DB0F9}"/>
              </c:ext>
            </c:extLst>
          </c:dPt>
          <c:dPt>
            <c:idx val="2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31750"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E33-4355-8667-D026212DB0F9}"/>
              </c:ext>
            </c:extLst>
          </c:dPt>
          <c:dPt>
            <c:idx val="3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31750"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9E33-4355-8667-D026212DB0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Визуализация!$Q$14:$Q$36</c:f>
              <c:strCache>
                <c:ptCount val="22"/>
                <c:pt idx="0">
                  <c:v>UTC+0</c:v>
                </c:pt>
                <c:pt idx="1">
                  <c:v>UTC+1</c:v>
                </c:pt>
                <c:pt idx="2">
                  <c:v>UTC+2</c:v>
                </c:pt>
                <c:pt idx="3">
                  <c:v>UTC+3</c:v>
                </c:pt>
                <c:pt idx="4">
                  <c:v>UTC+4</c:v>
                </c:pt>
                <c:pt idx="5">
                  <c:v>UTC+5</c:v>
                </c:pt>
                <c:pt idx="6">
                  <c:v>UTC+6</c:v>
                </c:pt>
                <c:pt idx="7">
                  <c:v>UTC+7</c:v>
                </c:pt>
                <c:pt idx="8">
                  <c:v>UTC+8</c:v>
                </c:pt>
                <c:pt idx="9">
                  <c:v>UTC+9</c:v>
                </c:pt>
                <c:pt idx="10">
                  <c:v>UTC+10</c:v>
                </c:pt>
                <c:pt idx="11">
                  <c:v>UTC+11</c:v>
                </c:pt>
                <c:pt idx="12">
                  <c:v>UTC+12</c:v>
                </c:pt>
                <c:pt idx="13">
                  <c:v>UTC-1</c:v>
                </c:pt>
                <c:pt idx="14">
                  <c:v>UTC-2</c:v>
                </c:pt>
                <c:pt idx="15">
                  <c:v>UTC-3</c:v>
                </c:pt>
                <c:pt idx="16">
                  <c:v>UTC-4</c:v>
                </c:pt>
                <c:pt idx="17">
                  <c:v>UTC-5</c:v>
                </c:pt>
                <c:pt idx="18">
                  <c:v>UTC-6</c:v>
                </c:pt>
                <c:pt idx="19">
                  <c:v>UTC-7</c:v>
                </c:pt>
                <c:pt idx="20">
                  <c:v>UTC-8</c:v>
                </c:pt>
                <c:pt idx="21">
                  <c:v>UTC-9</c:v>
                </c:pt>
              </c:strCache>
            </c:strRef>
          </c:cat>
          <c:val>
            <c:numRef>
              <c:f>Визуализация!$R$14:$R$36</c:f>
              <c:numCache>
                <c:formatCode>General</c:formatCode>
                <c:ptCount val="22"/>
                <c:pt idx="0">
                  <c:v>2430</c:v>
                </c:pt>
                <c:pt idx="1">
                  <c:v>4526</c:v>
                </c:pt>
                <c:pt idx="2">
                  <c:v>3214</c:v>
                </c:pt>
                <c:pt idx="3">
                  <c:v>2164</c:v>
                </c:pt>
                <c:pt idx="4">
                  <c:v>483</c:v>
                </c:pt>
                <c:pt idx="5">
                  <c:v>342</c:v>
                </c:pt>
                <c:pt idx="6">
                  <c:v>303</c:v>
                </c:pt>
                <c:pt idx="7">
                  <c:v>355</c:v>
                </c:pt>
                <c:pt idx="8">
                  <c:v>99</c:v>
                </c:pt>
                <c:pt idx="9">
                  <c:v>139</c:v>
                </c:pt>
                <c:pt idx="10">
                  <c:v>36</c:v>
                </c:pt>
                <c:pt idx="11">
                  <c:v>55</c:v>
                </c:pt>
                <c:pt idx="12">
                  <c:v>68</c:v>
                </c:pt>
                <c:pt idx="13">
                  <c:v>29</c:v>
                </c:pt>
                <c:pt idx="14">
                  <c:v>15</c:v>
                </c:pt>
                <c:pt idx="15">
                  <c:v>147</c:v>
                </c:pt>
                <c:pt idx="16">
                  <c:v>306</c:v>
                </c:pt>
                <c:pt idx="17">
                  <c:v>183</c:v>
                </c:pt>
                <c:pt idx="18">
                  <c:v>123</c:v>
                </c:pt>
                <c:pt idx="19">
                  <c:v>109</c:v>
                </c:pt>
                <c:pt idx="20">
                  <c:v>149</c:v>
                </c:pt>
                <c:pt idx="2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3-4355-8667-D026212DB0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1"/>
        <c:axId val="417834623"/>
        <c:axId val="1960381439"/>
      </c:barChart>
      <c:catAx>
        <c:axId val="417834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0381439"/>
        <c:crosses val="autoZero"/>
        <c:auto val="1"/>
        <c:lblAlgn val="ctr"/>
        <c:lblOffset val="100"/>
        <c:noMultiLvlLbl val="0"/>
      </c:catAx>
      <c:valAx>
        <c:axId val="1960381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7834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200" b="1" i="0" u="none" strike="noStrike" cap="all" baseline="0" dirty="0">
                <a:effectLst/>
              </a:rPr>
              <a:t>Интенсивность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Итог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2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36E-4866-A0FE-63350A745D18}"/>
                </c:ext>
              </c:extLst>
            </c:dLbl>
            <c:dLbl>
              <c:idx val="3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36E-4866-A0FE-63350A745D18}"/>
                </c:ext>
              </c:extLst>
            </c:dLbl>
            <c:dLbl>
              <c:idx val="4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36E-4866-A0FE-63350A745D18}"/>
                </c:ext>
              </c:extLst>
            </c:dLbl>
            <c:dLbl>
              <c:idx val="5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36E-4866-A0FE-63350A745D1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6"/>
              <c:pt idx="0">
                <c:v>мар</c:v>
              </c:pt>
              <c:pt idx="1">
                <c:v>апр</c:v>
              </c:pt>
              <c:pt idx="2">
                <c:v>май</c:v>
              </c:pt>
              <c:pt idx="3">
                <c:v>июн</c:v>
              </c:pt>
              <c:pt idx="4">
                <c:v>июл</c:v>
              </c:pt>
              <c:pt idx="5">
                <c:v>авг</c:v>
              </c:pt>
            </c:strLit>
          </c:cat>
          <c:val>
            <c:numLit>
              <c:formatCode>General</c:formatCode>
              <c:ptCount val="6"/>
              <c:pt idx="0">
                <c:v>1.0060975609756098</c:v>
              </c:pt>
              <c:pt idx="1">
                <c:v>2.2633241215949469</c:v>
              </c:pt>
              <c:pt idx="2">
                <c:v>3.4783112966829042</c:v>
              </c:pt>
              <c:pt idx="3">
                <c:v>3.4800359353164305</c:v>
              </c:pt>
              <c:pt idx="4">
                <c:v>3.7243704562216835</c:v>
              </c:pt>
              <c:pt idx="5">
                <c:v>3.8417112299465241</c:v>
              </c:pt>
            </c:numLit>
          </c:val>
          <c:extLst>
            <c:ext xmlns:c16="http://schemas.microsoft.com/office/drawing/2014/chart" uri="{C3380CC4-5D6E-409C-BE32-E72D297353CC}">
              <c16:uniqueId val="{00000000-536E-4866-A0FE-63350A745D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198496719"/>
        <c:axId val="1198498799"/>
      </c:barChart>
      <c:catAx>
        <c:axId val="1198496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98498799"/>
        <c:crosses val="autoZero"/>
        <c:auto val="1"/>
        <c:lblAlgn val="ctr"/>
        <c:lblOffset val="100"/>
        <c:noMultiLvlLbl val="0"/>
      </c:catAx>
      <c:valAx>
        <c:axId val="1198498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98496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[курсовая работа Данные часть 2 .xlsx]Сводные !Сводная таблица5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u="none" strike="noStrike" kern="1200" cap="all" spc="15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1800" b="1" dirty="0">
                <a:effectLst/>
              </a:rPr>
              <a:t>Количество пользователей</a:t>
            </a:r>
            <a:endParaRPr lang="ru-RU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200" b="1" i="0" u="none" strike="noStrike" kern="1200" cap="all" spc="150" baseline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'Сводные '!$B$33</c:f>
              <c:strCache>
                <c:ptCount val="1"/>
                <c:pt idx="0">
                  <c:v>Итог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F8C-43CB-9295-448B861F442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F8C-43CB-9295-448B861F44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'Сводные '!$A$34:$A$40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'Сводные '!$B$34:$B$40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8C-43CB-9295-448B861F4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363824575"/>
        <c:axId val="1363814175"/>
      </c:barChart>
      <c:catAx>
        <c:axId val="136382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814175"/>
        <c:crosses val="autoZero"/>
        <c:auto val="1"/>
        <c:lblAlgn val="ctr"/>
        <c:lblOffset val="100"/>
        <c:noMultiLvlLbl val="0"/>
      </c:catAx>
      <c:valAx>
        <c:axId val="13638141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824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/>
              <a:t>Динамика просмотров по часам (будни)</a:t>
            </a:r>
          </a:p>
        </c:rich>
      </c:tx>
      <c:layout>
        <c:manualLayout>
          <c:xMode val="edge"/>
          <c:yMode val="edge"/>
          <c:x val="0.14795275590551182"/>
          <c:y val="2.91864249571051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Просмотры!$AG$1</c:f>
              <c:strCache>
                <c:ptCount val="1"/>
                <c:pt idx="0">
                  <c:v>Понедельник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Просмотры!$AF$2:$AF$25</c:f>
              <c:numCache>
                <c:formatCode>h:mm;@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  <c:extLst xmlns:c15="http://schemas.microsoft.com/office/drawing/2012/chart"/>
            </c:numRef>
          </c:cat>
          <c:val>
            <c:numRef>
              <c:f>Просмотры!$AG$2:$AG$25</c:f>
              <c:numCache>
                <c:formatCode>General</c:formatCode>
                <c:ptCount val="24"/>
                <c:pt idx="0">
                  <c:v>430</c:v>
                </c:pt>
                <c:pt idx="1">
                  <c:v>347</c:v>
                </c:pt>
                <c:pt idx="2">
                  <c:v>255</c:v>
                </c:pt>
                <c:pt idx="3">
                  <c:v>219</c:v>
                </c:pt>
                <c:pt idx="4">
                  <c:v>172</c:v>
                </c:pt>
                <c:pt idx="5">
                  <c:v>165</c:v>
                </c:pt>
                <c:pt idx="6">
                  <c:v>172</c:v>
                </c:pt>
                <c:pt idx="7">
                  <c:v>184</c:v>
                </c:pt>
                <c:pt idx="8">
                  <c:v>195</c:v>
                </c:pt>
                <c:pt idx="9">
                  <c:v>242</c:v>
                </c:pt>
                <c:pt idx="10">
                  <c:v>333</c:v>
                </c:pt>
                <c:pt idx="11">
                  <c:v>437</c:v>
                </c:pt>
                <c:pt idx="12">
                  <c:v>645</c:v>
                </c:pt>
                <c:pt idx="13">
                  <c:v>903</c:v>
                </c:pt>
                <c:pt idx="14">
                  <c:v>1169</c:v>
                </c:pt>
                <c:pt idx="15">
                  <c:v>1359</c:v>
                </c:pt>
                <c:pt idx="16">
                  <c:v>1359</c:v>
                </c:pt>
                <c:pt idx="17">
                  <c:v>1414</c:v>
                </c:pt>
                <c:pt idx="18">
                  <c:v>1365</c:v>
                </c:pt>
                <c:pt idx="19">
                  <c:v>1204</c:v>
                </c:pt>
                <c:pt idx="20">
                  <c:v>1168</c:v>
                </c:pt>
                <c:pt idx="21">
                  <c:v>1058</c:v>
                </c:pt>
                <c:pt idx="22">
                  <c:v>742</c:v>
                </c:pt>
                <c:pt idx="23">
                  <c:v>564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5DD5-485A-AC18-F8C53139EEC0}"/>
            </c:ext>
          </c:extLst>
        </c:ser>
        <c:ser>
          <c:idx val="1"/>
          <c:order val="1"/>
          <c:tx>
            <c:strRef>
              <c:f>Просмотры!$AH$1</c:f>
              <c:strCache>
                <c:ptCount val="1"/>
                <c:pt idx="0">
                  <c:v>вторник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Просмотры!$AF$2:$AF$25</c:f>
              <c:numCache>
                <c:formatCode>h:mm;@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  <c:extLst xmlns:c15="http://schemas.microsoft.com/office/drawing/2012/chart"/>
            </c:numRef>
          </c:cat>
          <c:val>
            <c:numRef>
              <c:f>Просмотры!$AH$2:$AH$25</c:f>
              <c:numCache>
                <c:formatCode>General</c:formatCode>
                <c:ptCount val="24"/>
                <c:pt idx="0">
                  <c:v>419</c:v>
                </c:pt>
                <c:pt idx="1">
                  <c:v>241</c:v>
                </c:pt>
                <c:pt idx="2">
                  <c:v>188</c:v>
                </c:pt>
                <c:pt idx="3">
                  <c:v>152</c:v>
                </c:pt>
                <c:pt idx="4">
                  <c:v>162</c:v>
                </c:pt>
                <c:pt idx="5">
                  <c:v>114</c:v>
                </c:pt>
                <c:pt idx="6">
                  <c:v>136</c:v>
                </c:pt>
                <c:pt idx="7">
                  <c:v>183</c:v>
                </c:pt>
                <c:pt idx="8">
                  <c:v>181</c:v>
                </c:pt>
                <c:pt idx="9">
                  <c:v>266</c:v>
                </c:pt>
                <c:pt idx="10">
                  <c:v>356</c:v>
                </c:pt>
                <c:pt idx="11">
                  <c:v>467</c:v>
                </c:pt>
                <c:pt idx="12">
                  <c:v>731</c:v>
                </c:pt>
                <c:pt idx="13">
                  <c:v>888</c:v>
                </c:pt>
                <c:pt idx="14">
                  <c:v>1015</c:v>
                </c:pt>
                <c:pt idx="15">
                  <c:v>1220</c:v>
                </c:pt>
                <c:pt idx="16">
                  <c:v>1585</c:v>
                </c:pt>
                <c:pt idx="17">
                  <c:v>1387</c:v>
                </c:pt>
                <c:pt idx="18">
                  <c:v>1423</c:v>
                </c:pt>
                <c:pt idx="19">
                  <c:v>1347</c:v>
                </c:pt>
                <c:pt idx="20">
                  <c:v>1171</c:v>
                </c:pt>
                <c:pt idx="21">
                  <c:v>942</c:v>
                </c:pt>
                <c:pt idx="22">
                  <c:v>778</c:v>
                </c:pt>
                <c:pt idx="23">
                  <c:v>587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5DD5-485A-AC18-F8C53139EEC0}"/>
            </c:ext>
          </c:extLst>
        </c:ser>
        <c:ser>
          <c:idx val="2"/>
          <c:order val="2"/>
          <c:tx>
            <c:strRef>
              <c:f>Просмотры!$AI$1</c:f>
              <c:strCache>
                <c:ptCount val="1"/>
                <c:pt idx="0">
                  <c:v>Среда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Просмотры!$AF$2:$AF$25</c:f>
              <c:numCache>
                <c:formatCode>h:mm;@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  <c:extLst xmlns:c15="http://schemas.microsoft.com/office/drawing/2012/chart"/>
            </c:numRef>
          </c:cat>
          <c:val>
            <c:numRef>
              <c:f>Просмотры!$AI$2:$AI$25</c:f>
              <c:numCache>
                <c:formatCode>General</c:formatCode>
                <c:ptCount val="24"/>
                <c:pt idx="0">
                  <c:v>415</c:v>
                </c:pt>
                <c:pt idx="1">
                  <c:v>306</c:v>
                </c:pt>
                <c:pt idx="2">
                  <c:v>187</c:v>
                </c:pt>
                <c:pt idx="3">
                  <c:v>171</c:v>
                </c:pt>
                <c:pt idx="4">
                  <c:v>153</c:v>
                </c:pt>
                <c:pt idx="5">
                  <c:v>155</c:v>
                </c:pt>
                <c:pt idx="6">
                  <c:v>151</c:v>
                </c:pt>
                <c:pt idx="7">
                  <c:v>201</c:v>
                </c:pt>
                <c:pt idx="8">
                  <c:v>204</c:v>
                </c:pt>
                <c:pt idx="9">
                  <c:v>246</c:v>
                </c:pt>
                <c:pt idx="10">
                  <c:v>352</c:v>
                </c:pt>
                <c:pt idx="11">
                  <c:v>507</c:v>
                </c:pt>
                <c:pt idx="12">
                  <c:v>701</c:v>
                </c:pt>
                <c:pt idx="13">
                  <c:v>906</c:v>
                </c:pt>
                <c:pt idx="14">
                  <c:v>1156</c:v>
                </c:pt>
                <c:pt idx="15">
                  <c:v>1338</c:v>
                </c:pt>
                <c:pt idx="16">
                  <c:v>1332</c:v>
                </c:pt>
                <c:pt idx="17">
                  <c:v>1670</c:v>
                </c:pt>
                <c:pt idx="18">
                  <c:v>1499</c:v>
                </c:pt>
                <c:pt idx="19">
                  <c:v>1482</c:v>
                </c:pt>
                <c:pt idx="20">
                  <c:v>1279</c:v>
                </c:pt>
                <c:pt idx="21">
                  <c:v>1065</c:v>
                </c:pt>
                <c:pt idx="22">
                  <c:v>841</c:v>
                </c:pt>
                <c:pt idx="23">
                  <c:v>564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E-5DD5-485A-AC18-F8C53139EEC0}"/>
            </c:ext>
          </c:extLst>
        </c:ser>
        <c:ser>
          <c:idx val="3"/>
          <c:order val="3"/>
          <c:tx>
            <c:strRef>
              <c:f>Просмотры!$AJ$1</c:f>
              <c:strCache>
                <c:ptCount val="1"/>
                <c:pt idx="0">
                  <c:v>Четверг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Просмотры!$AF$2:$AF$25</c:f>
              <c:numCache>
                <c:formatCode>h:mm;@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  <c:extLst xmlns:c15="http://schemas.microsoft.com/office/drawing/2012/chart"/>
            </c:numRef>
          </c:cat>
          <c:val>
            <c:numRef>
              <c:f>Просмотры!$AJ$2:$AJ$25</c:f>
              <c:numCache>
                <c:formatCode>General</c:formatCode>
                <c:ptCount val="24"/>
                <c:pt idx="0">
                  <c:v>411</c:v>
                </c:pt>
                <c:pt idx="1">
                  <c:v>238</c:v>
                </c:pt>
                <c:pt idx="2">
                  <c:v>204</c:v>
                </c:pt>
                <c:pt idx="3">
                  <c:v>155</c:v>
                </c:pt>
                <c:pt idx="4">
                  <c:v>176</c:v>
                </c:pt>
                <c:pt idx="5">
                  <c:v>173</c:v>
                </c:pt>
                <c:pt idx="6">
                  <c:v>134</c:v>
                </c:pt>
                <c:pt idx="7">
                  <c:v>163</c:v>
                </c:pt>
                <c:pt idx="8">
                  <c:v>202</c:v>
                </c:pt>
                <c:pt idx="9">
                  <c:v>254</c:v>
                </c:pt>
                <c:pt idx="10">
                  <c:v>332</c:v>
                </c:pt>
                <c:pt idx="11">
                  <c:v>430</c:v>
                </c:pt>
                <c:pt idx="12">
                  <c:v>643</c:v>
                </c:pt>
                <c:pt idx="13">
                  <c:v>790</c:v>
                </c:pt>
                <c:pt idx="14">
                  <c:v>1114</c:v>
                </c:pt>
                <c:pt idx="15">
                  <c:v>1364</c:v>
                </c:pt>
                <c:pt idx="16">
                  <c:v>1395</c:v>
                </c:pt>
                <c:pt idx="17">
                  <c:v>1542</c:v>
                </c:pt>
                <c:pt idx="18">
                  <c:v>1513</c:v>
                </c:pt>
                <c:pt idx="19">
                  <c:v>1351</c:v>
                </c:pt>
                <c:pt idx="20">
                  <c:v>1206</c:v>
                </c:pt>
                <c:pt idx="21">
                  <c:v>977</c:v>
                </c:pt>
                <c:pt idx="22">
                  <c:v>881</c:v>
                </c:pt>
                <c:pt idx="23">
                  <c:v>769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F-5DD5-485A-AC18-F8C53139EEC0}"/>
            </c:ext>
          </c:extLst>
        </c:ser>
        <c:ser>
          <c:idx val="4"/>
          <c:order val="4"/>
          <c:tx>
            <c:strRef>
              <c:f>Просмотры!$AK$1</c:f>
              <c:strCache>
                <c:ptCount val="1"/>
                <c:pt idx="0">
                  <c:v>Пятница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12"/>
              <c:layout>
                <c:manualLayout>
                  <c:x val="-4.4299516908212558E-2"/>
                  <c:y val="-5.1054411309808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EBC-47BA-A73C-9CB2ABBBF16C}"/>
                </c:ext>
              </c:extLst>
            </c:dLbl>
            <c:dLbl>
              <c:idx val="13"/>
              <c:layout>
                <c:manualLayout>
                  <c:x val="-5.7053140096618445E-2"/>
                  <c:y val="-3.93798413269666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BC-47BA-A73C-9CB2ABBBF16C}"/>
                </c:ext>
              </c:extLst>
            </c:dLbl>
            <c:dLbl>
              <c:idx val="14"/>
              <c:layout>
                <c:manualLayout>
                  <c:x val="-4.8455052153742607E-2"/>
                  <c:y val="-4.11346653641136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DD5-485A-AC18-F8C53139EEC0}"/>
                </c:ext>
              </c:extLst>
            </c:dLbl>
            <c:dLbl>
              <c:idx val="21"/>
              <c:layout>
                <c:manualLayout>
                  <c:x val="-2.8067632850241546E-2"/>
                  <c:y val="-5.39730538055191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EBC-47BA-A73C-9CB2ABBBF16C}"/>
                </c:ext>
              </c:extLst>
            </c:dLbl>
            <c:dLbl>
              <c:idx val="22"/>
              <c:layout>
                <c:manualLayout>
                  <c:x val="-3.2898550724637682E-2"/>
                  <c:y val="-3.64611988312560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BC-47BA-A73C-9CB2ABBBF16C}"/>
                </c:ext>
              </c:extLst>
            </c:dLbl>
            <c:dLbl>
              <c:idx val="23"/>
              <c:layout>
                <c:manualLayout>
                  <c:x val="-1.5395602723572774E-2"/>
                  <c:y val="-4.52171263183875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EBC-47BA-A73C-9CB2ABBBF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Просмотры!$AF$2:$AF$25</c:f>
              <c:numCache>
                <c:formatCode>h:mm;@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  <c:extLst xmlns:c15="http://schemas.microsoft.com/office/drawing/2012/chart"/>
            </c:numRef>
          </c:cat>
          <c:val>
            <c:numRef>
              <c:f>Просмотры!$AK$2:$AK$25</c:f>
              <c:numCache>
                <c:formatCode>General</c:formatCode>
                <c:ptCount val="24"/>
                <c:pt idx="0">
                  <c:v>534</c:v>
                </c:pt>
                <c:pt idx="1">
                  <c:v>363</c:v>
                </c:pt>
                <c:pt idx="2">
                  <c:v>250</c:v>
                </c:pt>
                <c:pt idx="3">
                  <c:v>182</c:v>
                </c:pt>
                <c:pt idx="4">
                  <c:v>198</c:v>
                </c:pt>
                <c:pt idx="5">
                  <c:v>201</c:v>
                </c:pt>
                <c:pt idx="6">
                  <c:v>198</c:v>
                </c:pt>
                <c:pt idx="7">
                  <c:v>209</c:v>
                </c:pt>
                <c:pt idx="8">
                  <c:v>252</c:v>
                </c:pt>
                <c:pt idx="9">
                  <c:v>341</c:v>
                </c:pt>
                <c:pt idx="10">
                  <c:v>456</c:v>
                </c:pt>
                <c:pt idx="11">
                  <c:v>674</c:v>
                </c:pt>
                <c:pt idx="12">
                  <c:v>898</c:v>
                </c:pt>
                <c:pt idx="13">
                  <c:v>1244</c:v>
                </c:pt>
                <c:pt idx="14">
                  <c:v>1472</c:v>
                </c:pt>
                <c:pt idx="15">
                  <c:v>1772</c:v>
                </c:pt>
                <c:pt idx="16">
                  <c:v>2022</c:v>
                </c:pt>
                <c:pt idx="17">
                  <c:v>2127</c:v>
                </c:pt>
                <c:pt idx="18">
                  <c:v>2013</c:v>
                </c:pt>
                <c:pt idx="19">
                  <c:v>2056</c:v>
                </c:pt>
                <c:pt idx="20">
                  <c:v>1920</c:v>
                </c:pt>
                <c:pt idx="21">
                  <c:v>1549</c:v>
                </c:pt>
                <c:pt idx="22">
                  <c:v>1325</c:v>
                </c:pt>
                <c:pt idx="23">
                  <c:v>994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11-5DD5-485A-AC18-F8C53139E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062208"/>
        <c:axId val="751877887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Просмотры!$AL$1</c15:sqref>
                        </c15:formulaRef>
                      </c:ext>
                    </c:extLst>
                    <c:strCache>
                      <c:ptCount val="1"/>
                      <c:pt idx="0">
                        <c:v>Суббота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Просмотры!$AF$2:$AF$25</c15:sqref>
                        </c15:formulaRef>
                      </c:ext>
                    </c:extLst>
                    <c:numCache>
                      <c:formatCode>h:mm;@</c:formatCode>
                      <c:ptCount val="24"/>
                      <c:pt idx="0">
                        <c:v>0</c:v>
                      </c:pt>
                      <c:pt idx="1">
                        <c:v>4.1666666666666664E-2</c:v>
                      </c:pt>
                      <c:pt idx="2">
                        <c:v>8.3333333333333301E-2</c:v>
                      </c:pt>
                      <c:pt idx="3">
                        <c:v>0.125</c:v>
                      </c:pt>
                      <c:pt idx="4">
                        <c:v>0.16666666666666699</c:v>
                      </c:pt>
                      <c:pt idx="5">
                        <c:v>0.20833333333333301</c:v>
                      </c:pt>
                      <c:pt idx="6">
                        <c:v>0.25</c:v>
                      </c:pt>
                      <c:pt idx="7">
                        <c:v>0.29166666666666702</c:v>
                      </c:pt>
                      <c:pt idx="8">
                        <c:v>0.33333333333333298</c:v>
                      </c:pt>
                      <c:pt idx="9">
                        <c:v>0.375</c:v>
                      </c:pt>
                      <c:pt idx="10">
                        <c:v>0.41666666666666702</c:v>
                      </c:pt>
                      <c:pt idx="11">
                        <c:v>0.45833333333333298</c:v>
                      </c:pt>
                      <c:pt idx="12">
                        <c:v>0.5</c:v>
                      </c:pt>
                      <c:pt idx="13">
                        <c:v>0.54166666666666696</c:v>
                      </c:pt>
                      <c:pt idx="14">
                        <c:v>0.58333333333333304</c:v>
                      </c:pt>
                      <c:pt idx="15">
                        <c:v>0.625</c:v>
                      </c:pt>
                      <c:pt idx="16">
                        <c:v>0.66666666666666696</c:v>
                      </c:pt>
                      <c:pt idx="17">
                        <c:v>0.70833333333333304</c:v>
                      </c:pt>
                      <c:pt idx="18">
                        <c:v>0.75</c:v>
                      </c:pt>
                      <c:pt idx="19">
                        <c:v>0.79166666666666696</c:v>
                      </c:pt>
                      <c:pt idx="20">
                        <c:v>0.83333333333333304</c:v>
                      </c:pt>
                      <c:pt idx="21">
                        <c:v>0.875</c:v>
                      </c:pt>
                      <c:pt idx="22">
                        <c:v>0.91666666666666696</c:v>
                      </c:pt>
                      <c:pt idx="23">
                        <c:v>0.95833333333333304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Просмотры!$AL$2:$AL$25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782</c:v>
                      </c:pt>
                      <c:pt idx="1">
                        <c:v>759</c:v>
                      </c:pt>
                      <c:pt idx="2">
                        <c:v>633</c:v>
                      </c:pt>
                      <c:pt idx="3">
                        <c:v>576</c:v>
                      </c:pt>
                      <c:pt idx="4">
                        <c:v>526</c:v>
                      </c:pt>
                      <c:pt idx="5">
                        <c:v>598</c:v>
                      </c:pt>
                      <c:pt idx="6">
                        <c:v>568</c:v>
                      </c:pt>
                      <c:pt idx="7">
                        <c:v>663</c:v>
                      </c:pt>
                      <c:pt idx="8">
                        <c:v>708</c:v>
                      </c:pt>
                      <c:pt idx="9">
                        <c:v>762</c:v>
                      </c:pt>
                      <c:pt idx="10">
                        <c:v>789</c:v>
                      </c:pt>
                      <c:pt idx="11">
                        <c:v>1000</c:v>
                      </c:pt>
                      <c:pt idx="12">
                        <c:v>1118</c:v>
                      </c:pt>
                      <c:pt idx="13">
                        <c:v>1426</c:v>
                      </c:pt>
                      <c:pt idx="14">
                        <c:v>1706</c:v>
                      </c:pt>
                      <c:pt idx="15">
                        <c:v>1788</c:v>
                      </c:pt>
                      <c:pt idx="16">
                        <c:v>1882</c:v>
                      </c:pt>
                      <c:pt idx="17">
                        <c:v>1996</c:v>
                      </c:pt>
                      <c:pt idx="18">
                        <c:v>1981</c:v>
                      </c:pt>
                      <c:pt idx="19">
                        <c:v>1861</c:v>
                      </c:pt>
                      <c:pt idx="20">
                        <c:v>1677</c:v>
                      </c:pt>
                      <c:pt idx="21">
                        <c:v>1516</c:v>
                      </c:pt>
                      <c:pt idx="22">
                        <c:v>1201</c:v>
                      </c:pt>
                      <c:pt idx="23">
                        <c:v>996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2-5DD5-485A-AC18-F8C53139EEC0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Просмотры!$AM$1</c15:sqref>
                        </c15:formulaRef>
                      </c:ext>
                    </c:extLst>
                    <c:strCache>
                      <c:ptCount val="1"/>
                      <c:pt idx="0">
                        <c:v>Воскресенье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Просмотры!$AF$2:$AF$25</c15:sqref>
                        </c15:formulaRef>
                      </c:ext>
                    </c:extLst>
                    <c:numCache>
                      <c:formatCode>h:mm;@</c:formatCode>
                      <c:ptCount val="24"/>
                      <c:pt idx="0">
                        <c:v>0</c:v>
                      </c:pt>
                      <c:pt idx="1">
                        <c:v>4.1666666666666664E-2</c:v>
                      </c:pt>
                      <c:pt idx="2">
                        <c:v>8.3333333333333301E-2</c:v>
                      </c:pt>
                      <c:pt idx="3">
                        <c:v>0.125</c:v>
                      </c:pt>
                      <c:pt idx="4">
                        <c:v>0.16666666666666699</c:v>
                      </c:pt>
                      <c:pt idx="5">
                        <c:v>0.20833333333333301</c:v>
                      </c:pt>
                      <c:pt idx="6">
                        <c:v>0.25</c:v>
                      </c:pt>
                      <c:pt idx="7">
                        <c:v>0.29166666666666702</c:v>
                      </c:pt>
                      <c:pt idx="8">
                        <c:v>0.33333333333333298</c:v>
                      </c:pt>
                      <c:pt idx="9">
                        <c:v>0.375</c:v>
                      </c:pt>
                      <c:pt idx="10">
                        <c:v>0.41666666666666702</c:v>
                      </c:pt>
                      <c:pt idx="11">
                        <c:v>0.45833333333333298</c:v>
                      </c:pt>
                      <c:pt idx="12">
                        <c:v>0.5</c:v>
                      </c:pt>
                      <c:pt idx="13">
                        <c:v>0.54166666666666696</c:v>
                      </c:pt>
                      <c:pt idx="14">
                        <c:v>0.58333333333333304</c:v>
                      </c:pt>
                      <c:pt idx="15">
                        <c:v>0.625</c:v>
                      </c:pt>
                      <c:pt idx="16">
                        <c:v>0.66666666666666696</c:v>
                      </c:pt>
                      <c:pt idx="17">
                        <c:v>0.70833333333333304</c:v>
                      </c:pt>
                      <c:pt idx="18">
                        <c:v>0.75</c:v>
                      </c:pt>
                      <c:pt idx="19">
                        <c:v>0.79166666666666696</c:v>
                      </c:pt>
                      <c:pt idx="20">
                        <c:v>0.83333333333333304</c:v>
                      </c:pt>
                      <c:pt idx="21">
                        <c:v>0.875</c:v>
                      </c:pt>
                      <c:pt idx="22">
                        <c:v>0.91666666666666696</c:v>
                      </c:pt>
                      <c:pt idx="23">
                        <c:v>0.95833333333333304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Просмотры!$AM$2:$AM$25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761</c:v>
                      </c:pt>
                      <c:pt idx="1">
                        <c:v>638</c:v>
                      </c:pt>
                      <c:pt idx="2">
                        <c:v>663</c:v>
                      </c:pt>
                      <c:pt idx="3">
                        <c:v>556</c:v>
                      </c:pt>
                      <c:pt idx="4">
                        <c:v>574</c:v>
                      </c:pt>
                      <c:pt idx="5">
                        <c:v>575</c:v>
                      </c:pt>
                      <c:pt idx="6">
                        <c:v>549</c:v>
                      </c:pt>
                      <c:pt idx="7">
                        <c:v>546</c:v>
                      </c:pt>
                      <c:pt idx="8">
                        <c:v>612</c:v>
                      </c:pt>
                      <c:pt idx="9">
                        <c:v>655</c:v>
                      </c:pt>
                      <c:pt idx="10">
                        <c:v>746</c:v>
                      </c:pt>
                      <c:pt idx="11">
                        <c:v>862</c:v>
                      </c:pt>
                      <c:pt idx="12">
                        <c:v>967</c:v>
                      </c:pt>
                      <c:pt idx="13">
                        <c:v>1141</c:v>
                      </c:pt>
                      <c:pt idx="14">
                        <c:v>1293</c:v>
                      </c:pt>
                      <c:pt idx="15">
                        <c:v>1658</c:v>
                      </c:pt>
                      <c:pt idx="16">
                        <c:v>1753</c:v>
                      </c:pt>
                      <c:pt idx="17">
                        <c:v>1865</c:v>
                      </c:pt>
                      <c:pt idx="18">
                        <c:v>1862</c:v>
                      </c:pt>
                      <c:pt idx="19">
                        <c:v>1611</c:v>
                      </c:pt>
                      <c:pt idx="20">
                        <c:v>1443</c:v>
                      </c:pt>
                      <c:pt idx="21">
                        <c:v>1275</c:v>
                      </c:pt>
                      <c:pt idx="22">
                        <c:v>1048</c:v>
                      </c:pt>
                      <c:pt idx="23">
                        <c:v>815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5DD5-485A-AC18-F8C53139EEC0}"/>
                  </c:ext>
                </c:extLst>
              </c15:ser>
            </c15:filteredLineSeries>
          </c:ext>
        </c:extLst>
      </c:lineChart>
      <c:catAx>
        <c:axId val="33406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0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1877887"/>
        <c:crosses val="autoZero"/>
        <c:auto val="1"/>
        <c:lblAlgn val="ctr"/>
        <c:lblOffset val="100"/>
        <c:noMultiLvlLbl val="0"/>
      </c:catAx>
      <c:valAx>
        <c:axId val="75187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1"/>
                  <a:t>Количество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406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/>
              <a:t>Динамика просмотров по часам (выходные)</a:t>
            </a:r>
          </a:p>
        </c:rich>
      </c:tx>
      <c:layout>
        <c:manualLayout>
          <c:xMode val="edge"/>
          <c:yMode val="edge"/>
          <c:x val="0.11115794349235757"/>
          <c:y val="2.91864249571051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6795264479218504E-2"/>
          <c:y val="9.4792798004866993E-2"/>
          <c:w val="0.88236581870689323"/>
          <c:h val="0.76619969305645974"/>
        </c:manualLayout>
      </c:layout>
      <c:lineChart>
        <c:grouping val="standard"/>
        <c:varyColors val="0"/>
        <c:ser>
          <c:idx val="5"/>
          <c:order val="5"/>
          <c:tx>
            <c:strRef>
              <c:f>Просмотры!$AL$1</c:f>
              <c:strCache>
                <c:ptCount val="1"/>
                <c:pt idx="0">
                  <c:v>Суббота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2"/>
              <c:layout>
                <c:manualLayout>
                  <c:x val="-5.7700131233595797E-2"/>
                  <c:y val="-3.64315527775595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AB-4F64-A48E-7BF6DC8BB798}"/>
                </c:ext>
              </c:extLst>
            </c:dLbl>
            <c:dLbl>
              <c:idx val="13"/>
              <c:layout>
                <c:manualLayout>
                  <c:x val="-5.2990196078431376E-2"/>
                  <c:y val="-3.64611988312560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35D-4474-9FC1-EA6D57B28972}"/>
                </c:ext>
              </c:extLst>
            </c:dLbl>
            <c:dLbl>
              <c:idx val="14"/>
              <c:layout>
                <c:manualLayout>
                  <c:x val="-4.1174052581429664E-2"/>
                  <c:y val="-3.40799929490308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AB-4F64-A48E-7BF6DC8BB798}"/>
                </c:ext>
              </c:extLst>
            </c:dLbl>
            <c:dLbl>
              <c:idx val="18"/>
              <c:layout>
                <c:manualLayout>
                  <c:x val="-3.0931372549019696E-2"/>
                  <c:y val="-3.64611988312560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5D-4474-9FC1-EA6D57B28972}"/>
                </c:ext>
              </c:extLst>
            </c:dLbl>
            <c:dLbl>
              <c:idx val="22"/>
              <c:layout>
                <c:manualLayout>
                  <c:x val="-2.2971553650647319E-2"/>
                  <c:y val="-3.17284354773365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AB-4F64-A48E-7BF6DC8BB7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Просмотры!$AF$2:$AF$25</c:f>
              <c:numCache>
                <c:formatCode>h:mm;@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Просмотры!$AL$2:$AL$25</c:f>
              <c:numCache>
                <c:formatCode>General</c:formatCode>
                <c:ptCount val="24"/>
                <c:pt idx="0">
                  <c:v>782</c:v>
                </c:pt>
                <c:pt idx="1">
                  <c:v>759</c:v>
                </c:pt>
                <c:pt idx="2">
                  <c:v>633</c:v>
                </c:pt>
                <c:pt idx="3">
                  <c:v>576</c:v>
                </c:pt>
                <c:pt idx="4">
                  <c:v>526</c:v>
                </c:pt>
                <c:pt idx="5">
                  <c:v>598</c:v>
                </c:pt>
                <c:pt idx="6">
                  <c:v>568</c:v>
                </c:pt>
                <c:pt idx="7">
                  <c:v>663</c:v>
                </c:pt>
                <c:pt idx="8">
                  <c:v>708</c:v>
                </c:pt>
                <c:pt idx="9">
                  <c:v>762</c:v>
                </c:pt>
                <c:pt idx="10">
                  <c:v>789</c:v>
                </c:pt>
                <c:pt idx="11">
                  <c:v>1000</c:v>
                </c:pt>
                <c:pt idx="12">
                  <c:v>1118</c:v>
                </c:pt>
                <c:pt idx="13">
                  <c:v>1426</c:v>
                </c:pt>
                <c:pt idx="14">
                  <c:v>1706</c:v>
                </c:pt>
                <c:pt idx="15">
                  <c:v>1788</c:v>
                </c:pt>
                <c:pt idx="16">
                  <c:v>1882</c:v>
                </c:pt>
                <c:pt idx="17">
                  <c:v>1996</c:v>
                </c:pt>
                <c:pt idx="18">
                  <c:v>1981</c:v>
                </c:pt>
                <c:pt idx="19">
                  <c:v>1861</c:v>
                </c:pt>
                <c:pt idx="20">
                  <c:v>1677</c:v>
                </c:pt>
                <c:pt idx="21">
                  <c:v>1516</c:v>
                </c:pt>
                <c:pt idx="22">
                  <c:v>1201</c:v>
                </c:pt>
                <c:pt idx="23">
                  <c:v>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AB-4F64-A48E-7BF6DC8BB798}"/>
            </c:ext>
          </c:extLst>
        </c:ser>
        <c:ser>
          <c:idx val="6"/>
          <c:order val="6"/>
          <c:tx>
            <c:strRef>
              <c:f>Просмотры!$AM$1</c:f>
              <c:strCache>
                <c:ptCount val="1"/>
                <c:pt idx="0">
                  <c:v>Воскресенье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Просмотры!$AF$2:$AF$25</c:f>
              <c:numCache>
                <c:formatCode>h:mm;@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Просмотры!$AM$2:$AM$25</c:f>
              <c:numCache>
                <c:formatCode>General</c:formatCode>
                <c:ptCount val="24"/>
                <c:pt idx="0">
                  <c:v>761</c:v>
                </c:pt>
                <c:pt idx="1">
                  <c:v>638</c:v>
                </c:pt>
                <c:pt idx="2">
                  <c:v>663</c:v>
                </c:pt>
                <c:pt idx="3">
                  <c:v>556</c:v>
                </c:pt>
                <c:pt idx="4">
                  <c:v>574</c:v>
                </c:pt>
                <c:pt idx="5">
                  <c:v>575</c:v>
                </c:pt>
                <c:pt idx="6">
                  <c:v>549</c:v>
                </c:pt>
                <c:pt idx="7">
                  <c:v>546</c:v>
                </c:pt>
                <c:pt idx="8">
                  <c:v>612</c:v>
                </c:pt>
                <c:pt idx="9">
                  <c:v>655</c:v>
                </c:pt>
                <c:pt idx="10">
                  <c:v>746</c:v>
                </c:pt>
                <c:pt idx="11">
                  <c:v>862</c:v>
                </c:pt>
                <c:pt idx="12">
                  <c:v>967</c:v>
                </c:pt>
                <c:pt idx="13">
                  <c:v>1141</c:v>
                </c:pt>
                <c:pt idx="14">
                  <c:v>1293</c:v>
                </c:pt>
                <c:pt idx="15">
                  <c:v>1658</c:v>
                </c:pt>
                <c:pt idx="16">
                  <c:v>1753</c:v>
                </c:pt>
                <c:pt idx="17">
                  <c:v>1865</c:v>
                </c:pt>
                <c:pt idx="18">
                  <c:v>1862</c:v>
                </c:pt>
                <c:pt idx="19">
                  <c:v>1611</c:v>
                </c:pt>
                <c:pt idx="20">
                  <c:v>1443</c:v>
                </c:pt>
                <c:pt idx="21">
                  <c:v>1275</c:v>
                </c:pt>
                <c:pt idx="22">
                  <c:v>1048</c:v>
                </c:pt>
                <c:pt idx="23">
                  <c:v>815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7AB-4F64-A48E-7BF6DC8BB798}"/>
            </c:ext>
          </c:extLst>
        </c:ser>
        <c:ser>
          <c:idx val="7"/>
          <c:order val="7"/>
          <c:tx>
            <c:strRef>
              <c:f>Просмотры!$AN$1</c:f>
              <c:strCache>
                <c:ptCount val="1"/>
                <c:pt idx="0">
                  <c:v>Среднее будни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4"/>
              <c:layout>
                <c:manualLayout>
                  <c:x val="-2.8480392156862835E-2"/>
                  <c:y val="4.52171263183875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B0-4262-8619-CFF5B537FF09}"/>
                </c:ext>
              </c:extLst>
            </c:dLbl>
            <c:dLbl>
              <c:idx val="16"/>
              <c:layout>
                <c:manualLayout>
                  <c:x val="-3.8284313725490196E-2"/>
                  <c:y val="4.81357688140981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B0-4262-8619-CFF5B537FF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Просмотры!$AF$2:$AF$25</c:f>
              <c:numCache>
                <c:formatCode>h:mm;@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Просмотры!$AN$2:$AN$25</c:f>
              <c:numCache>
                <c:formatCode>0</c:formatCode>
                <c:ptCount val="24"/>
                <c:pt idx="0">
                  <c:v>441.8</c:v>
                </c:pt>
                <c:pt idx="1">
                  <c:v>299</c:v>
                </c:pt>
                <c:pt idx="2">
                  <c:v>216.8</c:v>
                </c:pt>
                <c:pt idx="3">
                  <c:v>175.8</c:v>
                </c:pt>
                <c:pt idx="4">
                  <c:v>172.2</c:v>
                </c:pt>
                <c:pt idx="5">
                  <c:v>161.6</c:v>
                </c:pt>
                <c:pt idx="6">
                  <c:v>158.19999999999999</c:v>
                </c:pt>
                <c:pt idx="7">
                  <c:v>188</c:v>
                </c:pt>
                <c:pt idx="8">
                  <c:v>206.8</c:v>
                </c:pt>
                <c:pt idx="9">
                  <c:v>269.8</c:v>
                </c:pt>
                <c:pt idx="10">
                  <c:v>365.8</c:v>
                </c:pt>
                <c:pt idx="11">
                  <c:v>503</c:v>
                </c:pt>
                <c:pt idx="12">
                  <c:v>723.6</c:v>
                </c:pt>
                <c:pt idx="13">
                  <c:v>946.2</c:v>
                </c:pt>
                <c:pt idx="14">
                  <c:v>1185.2</c:v>
                </c:pt>
                <c:pt idx="15">
                  <c:v>1410.6</c:v>
                </c:pt>
                <c:pt idx="16">
                  <c:v>1538.6</c:v>
                </c:pt>
                <c:pt idx="17">
                  <c:v>1628</c:v>
                </c:pt>
                <c:pt idx="18">
                  <c:v>1562.6</c:v>
                </c:pt>
                <c:pt idx="19">
                  <c:v>1488</c:v>
                </c:pt>
                <c:pt idx="20">
                  <c:v>1348.8</c:v>
                </c:pt>
                <c:pt idx="21">
                  <c:v>1118.2</c:v>
                </c:pt>
                <c:pt idx="22">
                  <c:v>913.4</c:v>
                </c:pt>
                <c:pt idx="23">
                  <c:v>695.6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7AB-4F64-A48E-7BF6DC8BB79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34062208"/>
        <c:axId val="75187788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Просмотры!$AG$1</c15:sqref>
                        </c15:formulaRef>
                      </c:ext>
                    </c:extLst>
                    <c:strCache>
                      <c:ptCount val="1"/>
                      <c:pt idx="0">
                        <c:v>Понедельник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Просмотры!$AF$2:$AF$25</c15:sqref>
                        </c15:formulaRef>
                      </c:ext>
                    </c:extLst>
                    <c:numCache>
                      <c:formatCode>h:mm;@</c:formatCode>
                      <c:ptCount val="24"/>
                      <c:pt idx="0">
                        <c:v>0</c:v>
                      </c:pt>
                      <c:pt idx="1">
                        <c:v>4.1666666666666664E-2</c:v>
                      </c:pt>
                      <c:pt idx="2">
                        <c:v>8.3333333333333301E-2</c:v>
                      </c:pt>
                      <c:pt idx="3">
                        <c:v>0.125</c:v>
                      </c:pt>
                      <c:pt idx="4">
                        <c:v>0.16666666666666699</c:v>
                      </c:pt>
                      <c:pt idx="5">
                        <c:v>0.20833333333333301</c:v>
                      </c:pt>
                      <c:pt idx="6">
                        <c:v>0.25</c:v>
                      </c:pt>
                      <c:pt idx="7">
                        <c:v>0.29166666666666702</c:v>
                      </c:pt>
                      <c:pt idx="8">
                        <c:v>0.33333333333333298</c:v>
                      </c:pt>
                      <c:pt idx="9">
                        <c:v>0.375</c:v>
                      </c:pt>
                      <c:pt idx="10">
                        <c:v>0.41666666666666702</c:v>
                      </c:pt>
                      <c:pt idx="11">
                        <c:v>0.45833333333333298</c:v>
                      </c:pt>
                      <c:pt idx="12">
                        <c:v>0.5</c:v>
                      </c:pt>
                      <c:pt idx="13">
                        <c:v>0.54166666666666696</c:v>
                      </c:pt>
                      <c:pt idx="14">
                        <c:v>0.58333333333333304</c:v>
                      </c:pt>
                      <c:pt idx="15">
                        <c:v>0.625</c:v>
                      </c:pt>
                      <c:pt idx="16">
                        <c:v>0.66666666666666696</c:v>
                      </c:pt>
                      <c:pt idx="17">
                        <c:v>0.70833333333333304</c:v>
                      </c:pt>
                      <c:pt idx="18">
                        <c:v>0.75</c:v>
                      </c:pt>
                      <c:pt idx="19">
                        <c:v>0.79166666666666696</c:v>
                      </c:pt>
                      <c:pt idx="20">
                        <c:v>0.83333333333333304</c:v>
                      </c:pt>
                      <c:pt idx="21">
                        <c:v>0.875</c:v>
                      </c:pt>
                      <c:pt idx="22">
                        <c:v>0.91666666666666696</c:v>
                      </c:pt>
                      <c:pt idx="23">
                        <c:v>0.95833333333333304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Просмотры!$AG$2:$AG$25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430</c:v>
                      </c:pt>
                      <c:pt idx="1">
                        <c:v>347</c:v>
                      </c:pt>
                      <c:pt idx="2">
                        <c:v>255</c:v>
                      </c:pt>
                      <c:pt idx="3">
                        <c:v>219</c:v>
                      </c:pt>
                      <c:pt idx="4">
                        <c:v>172</c:v>
                      </c:pt>
                      <c:pt idx="5">
                        <c:v>165</c:v>
                      </c:pt>
                      <c:pt idx="6">
                        <c:v>172</c:v>
                      </c:pt>
                      <c:pt idx="7">
                        <c:v>184</c:v>
                      </c:pt>
                      <c:pt idx="8">
                        <c:v>195</c:v>
                      </c:pt>
                      <c:pt idx="9">
                        <c:v>242</c:v>
                      </c:pt>
                      <c:pt idx="10">
                        <c:v>333</c:v>
                      </c:pt>
                      <c:pt idx="11">
                        <c:v>437</c:v>
                      </c:pt>
                      <c:pt idx="12">
                        <c:v>645</c:v>
                      </c:pt>
                      <c:pt idx="13">
                        <c:v>903</c:v>
                      </c:pt>
                      <c:pt idx="14">
                        <c:v>1169</c:v>
                      </c:pt>
                      <c:pt idx="15">
                        <c:v>1359</c:v>
                      </c:pt>
                      <c:pt idx="16">
                        <c:v>1359</c:v>
                      </c:pt>
                      <c:pt idx="17">
                        <c:v>1414</c:v>
                      </c:pt>
                      <c:pt idx="18">
                        <c:v>1365</c:v>
                      </c:pt>
                      <c:pt idx="19">
                        <c:v>1204</c:v>
                      </c:pt>
                      <c:pt idx="20">
                        <c:v>1168</c:v>
                      </c:pt>
                      <c:pt idx="21">
                        <c:v>1058</c:v>
                      </c:pt>
                      <c:pt idx="22">
                        <c:v>742</c:v>
                      </c:pt>
                      <c:pt idx="23">
                        <c:v>564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67AB-4F64-A48E-7BF6DC8BB798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Просмотры!$AH$1</c15:sqref>
                        </c15:formulaRef>
                      </c:ext>
                    </c:extLst>
                    <c:strCache>
                      <c:ptCount val="1"/>
                      <c:pt idx="0">
                        <c:v>вторник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Просмотры!$AF$2:$AF$25</c15:sqref>
                        </c15:formulaRef>
                      </c:ext>
                    </c:extLst>
                    <c:numCache>
                      <c:formatCode>h:mm;@</c:formatCode>
                      <c:ptCount val="24"/>
                      <c:pt idx="0">
                        <c:v>0</c:v>
                      </c:pt>
                      <c:pt idx="1">
                        <c:v>4.1666666666666664E-2</c:v>
                      </c:pt>
                      <c:pt idx="2">
                        <c:v>8.3333333333333301E-2</c:v>
                      </c:pt>
                      <c:pt idx="3">
                        <c:v>0.125</c:v>
                      </c:pt>
                      <c:pt idx="4">
                        <c:v>0.16666666666666699</c:v>
                      </c:pt>
                      <c:pt idx="5">
                        <c:v>0.20833333333333301</c:v>
                      </c:pt>
                      <c:pt idx="6">
                        <c:v>0.25</c:v>
                      </c:pt>
                      <c:pt idx="7">
                        <c:v>0.29166666666666702</c:v>
                      </c:pt>
                      <c:pt idx="8">
                        <c:v>0.33333333333333298</c:v>
                      </c:pt>
                      <c:pt idx="9">
                        <c:v>0.375</c:v>
                      </c:pt>
                      <c:pt idx="10">
                        <c:v>0.41666666666666702</c:v>
                      </c:pt>
                      <c:pt idx="11">
                        <c:v>0.45833333333333298</c:v>
                      </c:pt>
                      <c:pt idx="12">
                        <c:v>0.5</c:v>
                      </c:pt>
                      <c:pt idx="13">
                        <c:v>0.54166666666666696</c:v>
                      </c:pt>
                      <c:pt idx="14">
                        <c:v>0.58333333333333304</c:v>
                      </c:pt>
                      <c:pt idx="15">
                        <c:v>0.625</c:v>
                      </c:pt>
                      <c:pt idx="16">
                        <c:v>0.66666666666666696</c:v>
                      </c:pt>
                      <c:pt idx="17">
                        <c:v>0.70833333333333304</c:v>
                      </c:pt>
                      <c:pt idx="18">
                        <c:v>0.75</c:v>
                      </c:pt>
                      <c:pt idx="19">
                        <c:v>0.79166666666666696</c:v>
                      </c:pt>
                      <c:pt idx="20">
                        <c:v>0.83333333333333304</c:v>
                      </c:pt>
                      <c:pt idx="21">
                        <c:v>0.875</c:v>
                      </c:pt>
                      <c:pt idx="22">
                        <c:v>0.91666666666666696</c:v>
                      </c:pt>
                      <c:pt idx="23">
                        <c:v>0.95833333333333304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Просмотры!$AH$2:$AH$25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419</c:v>
                      </c:pt>
                      <c:pt idx="1">
                        <c:v>241</c:v>
                      </c:pt>
                      <c:pt idx="2">
                        <c:v>188</c:v>
                      </c:pt>
                      <c:pt idx="3">
                        <c:v>152</c:v>
                      </c:pt>
                      <c:pt idx="4">
                        <c:v>162</c:v>
                      </c:pt>
                      <c:pt idx="5">
                        <c:v>114</c:v>
                      </c:pt>
                      <c:pt idx="6">
                        <c:v>136</c:v>
                      </c:pt>
                      <c:pt idx="7">
                        <c:v>183</c:v>
                      </c:pt>
                      <c:pt idx="8">
                        <c:v>181</c:v>
                      </c:pt>
                      <c:pt idx="9">
                        <c:v>266</c:v>
                      </c:pt>
                      <c:pt idx="10">
                        <c:v>356</c:v>
                      </c:pt>
                      <c:pt idx="11">
                        <c:v>467</c:v>
                      </c:pt>
                      <c:pt idx="12">
                        <c:v>731</c:v>
                      </c:pt>
                      <c:pt idx="13">
                        <c:v>888</c:v>
                      </c:pt>
                      <c:pt idx="14">
                        <c:v>1015</c:v>
                      </c:pt>
                      <c:pt idx="15">
                        <c:v>1220</c:v>
                      </c:pt>
                      <c:pt idx="16">
                        <c:v>1585</c:v>
                      </c:pt>
                      <c:pt idx="17">
                        <c:v>1387</c:v>
                      </c:pt>
                      <c:pt idx="18">
                        <c:v>1423</c:v>
                      </c:pt>
                      <c:pt idx="19">
                        <c:v>1347</c:v>
                      </c:pt>
                      <c:pt idx="20">
                        <c:v>1171</c:v>
                      </c:pt>
                      <c:pt idx="21">
                        <c:v>942</c:v>
                      </c:pt>
                      <c:pt idx="22">
                        <c:v>778</c:v>
                      </c:pt>
                      <c:pt idx="23">
                        <c:v>587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67AB-4F64-A48E-7BF6DC8BB798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Просмотры!$AI$1</c15:sqref>
                        </c15:formulaRef>
                      </c:ext>
                    </c:extLst>
                    <c:strCache>
                      <c:ptCount val="1"/>
                      <c:pt idx="0">
                        <c:v>Среда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Просмотры!$AF$2:$AF$25</c15:sqref>
                        </c15:formulaRef>
                      </c:ext>
                    </c:extLst>
                    <c:numCache>
                      <c:formatCode>h:mm;@</c:formatCode>
                      <c:ptCount val="24"/>
                      <c:pt idx="0">
                        <c:v>0</c:v>
                      </c:pt>
                      <c:pt idx="1">
                        <c:v>4.1666666666666664E-2</c:v>
                      </c:pt>
                      <c:pt idx="2">
                        <c:v>8.3333333333333301E-2</c:v>
                      </c:pt>
                      <c:pt idx="3">
                        <c:v>0.125</c:v>
                      </c:pt>
                      <c:pt idx="4">
                        <c:v>0.16666666666666699</c:v>
                      </c:pt>
                      <c:pt idx="5">
                        <c:v>0.20833333333333301</c:v>
                      </c:pt>
                      <c:pt idx="6">
                        <c:v>0.25</c:v>
                      </c:pt>
                      <c:pt idx="7">
                        <c:v>0.29166666666666702</c:v>
                      </c:pt>
                      <c:pt idx="8">
                        <c:v>0.33333333333333298</c:v>
                      </c:pt>
                      <c:pt idx="9">
                        <c:v>0.375</c:v>
                      </c:pt>
                      <c:pt idx="10">
                        <c:v>0.41666666666666702</c:v>
                      </c:pt>
                      <c:pt idx="11">
                        <c:v>0.45833333333333298</c:v>
                      </c:pt>
                      <c:pt idx="12">
                        <c:v>0.5</c:v>
                      </c:pt>
                      <c:pt idx="13">
                        <c:v>0.54166666666666696</c:v>
                      </c:pt>
                      <c:pt idx="14">
                        <c:v>0.58333333333333304</c:v>
                      </c:pt>
                      <c:pt idx="15">
                        <c:v>0.625</c:v>
                      </c:pt>
                      <c:pt idx="16">
                        <c:v>0.66666666666666696</c:v>
                      </c:pt>
                      <c:pt idx="17">
                        <c:v>0.70833333333333304</c:v>
                      </c:pt>
                      <c:pt idx="18">
                        <c:v>0.75</c:v>
                      </c:pt>
                      <c:pt idx="19">
                        <c:v>0.79166666666666696</c:v>
                      </c:pt>
                      <c:pt idx="20">
                        <c:v>0.83333333333333304</c:v>
                      </c:pt>
                      <c:pt idx="21">
                        <c:v>0.875</c:v>
                      </c:pt>
                      <c:pt idx="22">
                        <c:v>0.91666666666666696</c:v>
                      </c:pt>
                      <c:pt idx="23">
                        <c:v>0.95833333333333304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Просмотры!$AI$2:$AI$25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415</c:v>
                      </c:pt>
                      <c:pt idx="1">
                        <c:v>306</c:v>
                      </c:pt>
                      <c:pt idx="2">
                        <c:v>187</c:v>
                      </c:pt>
                      <c:pt idx="3">
                        <c:v>171</c:v>
                      </c:pt>
                      <c:pt idx="4">
                        <c:v>153</c:v>
                      </c:pt>
                      <c:pt idx="5">
                        <c:v>155</c:v>
                      </c:pt>
                      <c:pt idx="6">
                        <c:v>151</c:v>
                      </c:pt>
                      <c:pt idx="7">
                        <c:v>201</c:v>
                      </c:pt>
                      <c:pt idx="8">
                        <c:v>204</c:v>
                      </c:pt>
                      <c:pt idx="9">
                        <c:v>246</c:v>
                      </c:pt>
                      <c:pt idx="10">
                        <c:v>352</c:v>
                      </c:pt>
                      <c:pt idx="11">
                        <c:v>507</c:v>
                      </c:pt>
                      <c:pt idx="12">
                        <c:v>701</c:v>
                      </c:pt>
                      <c:pt idx="13">
                        <c:v>906</c:v>
                      </c:pt>
                      <c:pt idx="14">
                        <c:v>1156</c:v>
                      </c:pt>
                      <c:pt idx="15">
                        <c:v>1338</c:v>
                      </c:pt>
                      <c:pt idx="16">
                        <c:v>1332</c:v>
                      </c:pt>
                      <c:pt idx="17">
                        <c:v>1670</c:v>
                      </c:pt>
                      <c:pt idx="18">
                        <c:v>1499</c:v>
                      </c:pt>
                      <c:pt idx="19">
                        <c:v>1482</c:v>
                      </c:pt>
                      <c:pt idx="20">
                        <c:v>1279</c:v>
                      </c:pt>
                      <c:pt idx="21">
                        <c:v>1065</c:v>
                      </c:pt>
                      <c:pt idx="22">
                        <c:v>841</c:v>
                      </c:pt>
                      <c:pt idx="23">
                        <c:v>564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7AB-4F64-A48E-7BF6DC8BB798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Просмотры!$AJ$1</c15:sqref>
                        </c15:formulaRef>
                      </c:ext>
                    </c:extLst>
                    <c:strCache>
                      <c:ptCount val="1"/>
                      <c:pt idx="0">
                        <c:v>Четверг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Просмотры!$AF$2:$AF$25</c15:sqref>
                        </c15:formulaRef>
                      </c:ext>
                    </c:extLst>
                    <c:numCache>
                      <c:formatCode>h:mm;@</c:formatCode>
                      <c:ptCount val="24"/>
                      <c:pt idx="0">
                        <c:v>0</c:v>
                      </c:pt>
                      <c:pt idx="1">
                        <c:v>4.1666666666666664E-2</c:v>
                      </c:pt>
                      <c:pt idx="2">
                        <c:v>8.3333333333333301E-2</c:v>
                      </c:pt>
                      <c:pt idx="3">
                        <c:v>0.125</c:v>
                      </c:pt>
                      <c:pt idx="4">
                        <c:v>0.16666666666666699</c:v>
                      </c:pt>
                      <c:pt idx="5">
                        <c:v>0.20833333333333301</c:v>
                      </c:pt>
                      <c:pt idx="6">
                        <c:v>0.25</c:v>
                      </c:pt>
                      <c:pt idx="7">
                        <c:v>0.29166666666666702</c:v>
                      </c:pt>
                      <c:pt idx="8">
                        <c:v>0.33333333333333298</c:v>
                      </c:pt>
                      <c:pt idx="9">
                        <c:v>0.375</c:v>
                      </c:pt>
                      <c:pt idx="10">
                        <c:v>0.41666666666666702</c:v>
                      </c:pt>
                      <c:pt idx="11">
                        <c:v>0.45833333333333298</c:v>
                      </c:pt>
                      <c:pt idx="12">
                        <c:v>0.5</c:v>
                      </c:pt>
                      <c:pt idx="13">
                        <c:v>0.54166666666666696</c:v>
                      </c:pt>
                      <c:pt idx="14">
                        <c:v>0.58333333333333304</c:v>
                      </c:pt>
                      <c:pt idx="15">
                        <c:v>0.625</c:v>
                      </c:pt>
                      <c:pt idx="16">
                        <c:v>0.66666666666666696</c:v>
                      </c:pt>
                      <c:pt idx="17">
                        <c:v>0.70833333333333304</c:v>
                      </c:pt>
                      <c:pt idx="18">
                        <c:v>0.75</c:v>
                      </c:pt>
                      <c:pt idx="19">
                        <c:v>0.79166666666666696</c:v>
                      </c:pt>
                      <c:pt idx="20">
                        <c:v>0.83333333333333304</c:v>
                      </c:pt>
                      <c:pt idx="21">
                        <c:v>0.875</c:v>
                      </c:pt>
                      <c:pt idx="22">
                        <c:v>0.91666666666666696</c:v>
                      </c:pt>
                      <c:pt idx="23">
                        <c:v>0.95833333333333304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Просмотры!$AJ$2:$AJ$25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411</c:v>
                      </c:pt>
                      <c:pt idx="1">
                        <c:v>238</c:v>
                      </c:pt>
                      <c:pt idx="2">
                        <c:v>204</c:v>
                      </c:pt>
                      <c:pt idx="3">
                        <c:v>155</c:v>
                      </c:pt>
                      <c:pt idx="4">
                        <c:v>176</c:v>
                      </c:pt>
                      <c:pt idx="5">
                        <c:v>173</c:v>
                      </c:pt>
                      <c:pt idx="6">
                        <c:v>134</c:v>
                      </c:pt>
                      <c:pt idx="7">
                        <c:v>163</c:v>
                      </c:pt>
                      <c:pt idx="8">
                        <c:v>202</c:v>
                      </c:pt>
                      <c:pt idx="9">
                        <c:v>254</c:v>
                      </c:pt>
                      <c:pt idx="10">
                        <c:v>332</c:v>
                      </c:pt>
                      <c:pt idx="11">
                        <c:v>430</c:v>
                      </c:pt>
                      <c:pt idx="12">
                        <c:v>643</c:v>
                      </c:pt>
                      <c:pt idx="13">
                        <c:v>790</c:v>
                      </c:pt>
                      <c:pt idx="14">
                        <c:v>1114</c:v>
                      </c:pt>
                      <c:pt idx="15">
                        <c:v>1364</c:v>
                      </c:pt>
                      <c:pt idx="16">
                        <c:v>1395</c:v>
                      </c:pt>
                      <c:pt idx="17">
                        <c:v>1542</c:v>
                      </c:pt>
                      <c:pt idx="18">
                        <c:v>1513</c:v>
                      </c:pt>
                      <c:pt idx="19">
                        <c:v>1351</c:v>
                      </c:pt>
                      <c:pt idx="20">
                        <c:v>1206</c:v>
                      </c:pt>
                      <c:pt idx="21">
                        <c:v>977</c:v>
                      </c:pt>
                      <c:pt idx="22">
                        <c:v>881</c:v>
                      </c:pt>
                      <c:pt idx="23">
                        <c:v>769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67AB-4F64-A48E-7BF6DC8BB798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Просмотры!$AK$1</c15:sqref>
                        </c15:formulaRef>
                      </c:ext>
                    </c:extLst>
                    <c:strCache>
                      <c:ptCount val="1"/>
                      <c:pt idx="0">
                        <c:v>Пятница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Просмотры!$AF$2:$AF$25</c15:sqref>
                        </c15:formulaRef>
                      </c:ext>
                    </c:extLst>
                    <c:numCache>
                      <c:formatCode>h:mm;@</c:formatCode>
                      <c:ptCount val="24"/>
                      <c:pt idx="0">
                        <c:v>0</c:v>
                      </c:pt>
                      <c:pt idx="1">
                        <c:v>4.1666666666666664E-2</c:v>
                      </c:pt>
                      <c:pt idx="2">
                        <c:v>8.3333333333333301E-2</c:v>
                      </c:pt>
                      <c:pt idx="3">
                        <c:v>0.125</c:v>
                      </c:pt>
                      <c:pt idx="4">
                        <c:v>0.16666666666666699</c:v>
                      </c:pt>
                      <c:pt idx="5">
                        <c:v>0.20833333333333301</c:v>
                      </c:pt>
                      <c:pt idx="6">
                        <c:v>0.25</c:v>
                      </c:pt>
                      <c:pt idx="7">
                        <c:v>0.29166666666666702</c:v>
                      </c:pt>
                      <c:pt idx="8">
                        <c:v>0.33333333333333298</c:v>
                      </c:pt>
                      <c:pt idx="9">
                        <c:v>0.375</c:v>
                      </c:pt>
                      <c:pt idx="10">
                        <c:v>0.41666666666666702</c:v>
                      </c:pt>
                      <c:pt idx="11">
                        <c:v>0.45833333333333298</c:v>
                      </c:pt>
                      <c:pt idx="12">
                        <c:v>0.5</c:v>
                      </c:pt>
                      <c:pt idx="13">
                        <c:v>0.54166666666666696</c:v>
                      </c:pt>
                      <c:pt idx="14">
                        <c:v>0.58333333333333304</c:v>
                      </c:pt>
                      <c:pt idx="15">
                        <c:v>0.625</c:v>
                      </c:pt>
                      <c:pt idx="16">
                        <c:v>0.66666666666666696</c:v>
                      </c:pt>
                      <c:pt idx="17">
                        <c:v>0.70833333333333304</c:v>
                      </c:pt>
                      <c:pt idx="18">
                        <c:v>0.75</c:v>
                      </c:pt>
                      <c:pt idx="19">
                        <c:v>0.79166666666666696</c:v>
                      </c:pt>
                      <c:pt idx="20">
                        <c:v>0.83333333333333304</c:v>
                      </c:pt>
                      <c:pt idx="21">
                        <c:v>0.875</c:v>
                      </c:pt>
                      <c:pt idx="22">
                        <c:v>0.91666666666666696</c:v>
                      </c:pt>
                      <c:pt idx="23">
                        <c:v>0.95833333333333304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Просмотры!$AK$2:$AK$25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534</c:v>
                      </c:pt>
                      <c:pt idx="1">
                        <c:v>363</c:v>
                      </c:pt>
                      <c:pt idx="2">
                        <c:v>250</c:v>
                      </c:pt>
                      <c:pt idx="3">
                        <c:v>182</c:v>
                      </c:pt>
                      <c:pt idx="4">
                        <c:v>198</c:v>
                      </c:pt>
                      <c:pt idx="5">
                        <c:v>201</c:v>
                      </c:pt>
                      <c:pt idx="6">
                        <c:v>198</c:v>
                      </c:pt>
                      <c:pt idx="7">
                        <c:v>209</c:v>
                      </c:pt>
                      <c:pt idx="8">
                        <c:v>252</c:v>
                      </c:pt>
                      <c:pt idx="9">
                        <c:v>341</c:v>
                      </c:pt>
                      <c:pt idx="10">
                        <c:v>456</c:v>
                      </c:pt>
                      <c:pt idx="11">
                        <c:v>674</c:v>
                      </c:pt>
                      <c:pt idx="12">
                        <c:v>898</c:v>
                      </c:pt>
                      <c:pt idx="13">
                        <c:v>1244</c:v>
                      </c:pt>
                      <c:pt idx="14">
                        <c:v>1472</c:v>
                      </c:pt>
                      <c:pt idx="15">
                        <c:v>1772</c:v>
                      </c:pt>
                      <c:pt idx="16">
                        <c:v>2022</c:v>
                      </c:pt>
                      <c:pt idx="17">
                        <c:v>2127</c:v>
                      </c:pt>
                      <c:pt idx="18">
                        <c:v>2013</c:v>
                      </c:pt>
                      <c:pt idx="19">
                        <c:v>2056</c:v>
                      </c:pt>
                      <c:pt idx="20">
                        <c:v>1920</c:v>
                      </c:pt>
                      <c:pt idx="21">
                        <c:v>1549</c:v>
                      </c:pt>
                      <c:pt idx="22">
                        <c:v>1325</c:v>
                      </c:pt>
                      <c:pt idx="23">
                        <c:v>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67AB-4F64-A48E-7BF6DC8BB798}"/>
                  </c:ext>
                </c:extLst>
              </c15:ser>
            </c15:filteredLineSeries>
          </c:ext>
        </c:extLst>
      </c:lineChart>
      <c:catAx>
        <c:axId val="33406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;@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0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1877887"/>
        <c:crosses val="autoZero"/>
        <c:auto val="1"/>
        <c:lblAlgn val="ctr"/>
        <c:lblOffset val="100"/>
        <c:tickLblSkip val="1"/>
        <c:noMultiLvlLbl val="0"/>
      </c:catAx>
      <c:valAx>
        <c:axId val="75187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1"/>
                  <a:t>Количество</a:t>
                </a:r>
                <a:r>
                  <a:rPr lang="ru-RU" sz="1200" b="1" baseline="0"/>
                  <a:t> просмотров</a:t>
                </a:r>
                <a:endParaRPr lang="ru-RU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4062208"/>
        <c:crosses val="autoZero"/>
        <c:crossBetween val="between"/>
      </c:valAx>
      <c:spPr>
        <a:noFill/>
        <a:ln>
          <a:noFill/>
        </a:ln>
        <a:effectLst>
          <a:glow rad="127000">
            <a:schemeClr val="accent1">
              <a:alpha val="41000"/>
            </a:schemeClr>
          </a:glo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Просмотры!$N$1</c:f>
              <c:strCache>
                <c:ptCount val="1"/>
                <c:pt idx="0">
                  <c:v>Кол-во просмотров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6AF-4A71-9C04-ACA4BDE15443}"/>
              </c:ext>
            </c:extLst>
          </c:dPt>
          <c:dLbls>
            <c:dLbl>
              <c:idx val="0"/>
              <c:layout>
                <c:manualLayout>
                  <c:x val="1.43072781138409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AF-4A71-9C04-ACA4BDE154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Просмотры!$M$2:$M$21</c:f>
              <c:strCache>
                <c:ptCount val="20"/>
                <c:pt idx="0">
                  <c:v>_411922</c:v>
                </c:pt>
                <c:pt idx="1">
                  <c:v>_250679</c:v>
                </c:pt>
                <c:pt idx="2">
                  <c:v>_158978</c:v>
                </c:pt>
                <c:pt idx="3">
                  <c:v>_230507</c:v>
                </c:pt>
                <c:pt idx="4">
                  <c:v>_351192</c:v>
                </c:pt>
                <c:pt idx="5">
                  <c:v>_347008</c:v>
                </c:pt>
                <c:pt idx="6">
                  <c:v>_118549</c:v>
                </c:pt>
                <c:pt idx="7">
                  <c:v>_347393</c:v>
                </c:pt>
                <c:pt idx="8">
                  <c:v>_470762</c:v>
                </c:pt>
                <c:pt idx="9">
                  <c:v>_21760</c:v>
                </c:pt>
                <c:pt idx="10">
                  <c:v>_182191</c:v>
                </c:pt>
                <c:pt idx="11">
                  <c:v>_154256</c:v>
                </c:pt>
                <c:pt idx="12">
                  <c:v>_153893</c:v>
                </c:pt>
                <c:pt idx="13">
                  <c:v>_439981</c:v>
                </c:pt>
                <c:pt idx="14">
                  <c:v>_227775</c:v>
                </c:pt>
                <c:pt idx="15">
                  <c:v>_88863</c:v>
                </c:pt>
                <c:pt idx="16">
                  <c:v>_258219</c:v>
                </c:pt>
                <c:pt idx="17">
                  <c:v>_242428</c:v>
                </c:pt>
                <c:pt idx="18">
                  <c:v>_472712</c:v>
                </c:pt>
                <c:pt idx="19">
                  <c:v>_5151</c:v>
                </c:pt>
              </c:strCache>
            </c:strRef>
          </c:cat>
          <c:val>
            <c:numRef>
              <c:f>Просмотры!$N$2:$N$21</c:f>
              <c:numCache>
                <c:formatCode>General</c:formatCode>
                <c:ptCount val="2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AF-4A71-9C04-ACA4BDE15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206629583"/>
        <c:axId val="1436524063"/>
      </c:barChart>
      <c:catAx>
        <c:axId val="120662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Название фильма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36524063"/>
        <c:crosses val="autoZero"/>
        <c:auto val="1"/>
        <c:lblAlgn val="ctr"/>
        <c:lblOffset val="100"/>
        <c:noMultiLvlLbl val="0"/>
      </c:catAx>
      <c:valAx>
        <c:axId val="14365240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662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>
                <a:effectLst/>
              </a:rPr>
              <a:t>TOP</a:t>
            </a:r>
            <a:r>
              <a:rPr lang="ru-RU" sz="1800" b="1" i="0" cap="all" baseline="0" dirty="0">
                <a:effectLst/>
              </a:rPr>
              <a:t>-20 фильмов по просмотрам</a:t>
            </a:r>
            <a:endParaRPr lang="ru-RU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Просмотры!$Q$1</c:f>
              <c:strCache>
                <c:ptCount val="1"/>
                <c:pt idx="0">
                  <c:v>Кол-во просмотров</c:v>
                </c:pt>
              </c:strCache>
            </c:strRef>
          </c:tx>
          <c:spPr>
            <a:pattFill prst="narHorz">
              <a:fgClr>
                <a:schemeClr val="accent1">
                  <a:tint val="77000"/>
                </a:schemeClr>
              </a:fgClr>
              <a:bgClr>
                <a:schemeClr val="accent1">
                  <a:tint val="77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tint val="77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Просмотры!$P$2:$P$21</c:f>
              <c:numCache>
                <c:formatCode>General</c:formatCode>
                <c:ptCount val="2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  <c:pt idx="15">
                  <c:v>88863</c:v>
                </c:pt>
                <c:pt idx="16">
                  <c:v>258219</c:v>
                </c:pt>
                <c:pt idx="17">
                  <c:v>242428</c:v>
                </c:pt>
                <c:pt idx="18">
                  <c:v>472712</c:v>
                </c:pt>
                <c:pt idx="19">
                  <c:v>5151</c:v>
                </c:pt>
              </c:numCache>
            </c:numRef>
          </c:cat>
          <c:val>
            <c:numRef>
              <c:f>Просмотры!$Q$3:$Q$21</c:f>
              <c:numCache>
                <c:formatCode>0.00%</c:formatCode>
                <c:ptCount val="19"/>
                <c:pt idx="0">
                  <c:v>3.6131978828751923E-2</c:v>
                </c:pt>
                <c:pt idx="1">
                  <c:v>3.0163337317170337E-2</c:v>
                </c:pt>
                <c:pt idx="2">
                  <c:v>2.7203915542655513E-2</c:v>
                </c:pt>
                <c:pt idx="3">
                  <c:v>2.4906095270616355E-2</c:v>
                </c:pt>
                <c:pt idx="4">
                  <c:v>1.7841898582892264E-2</c:v>
                </c:pt>
                <c:pt idx="5">
                  <c:v>1.6276819759831539E-2</c:v>
                </c:pt>
                <c:pt idx="6">
                  <c:v>1.488247680837744E-2</c:v>
                </c:pt>
                <c:pt idx="7">
                  <c:v>1.2634454498890217E-2</c:v>
                </c:pt>
                <c:pt idx="8">
                  <c:v>1.1325479483239429E-2</c:v>
                </c:pt>
                <c:pt idx="9">
                  <c:v>1.0962665756075352E-2</c:v>
                </c:pt>
                <c:pt idx="10">
                  <c:v>9.9169085424847762E-3</c:v>
                </c:pt>
                <c:pt idx="11">
                  <c:v>9.8244266120311886E-3</c:v>
                </c:pt>
                <c:pt idx="12">
                  <c:v>9.3904729383643502E-3</c:v>
                </c:pt>
                <c:pt idx="13">
                  <c:v>9.0063172272494448E-3</c:v>
                </c:pt>
                <c:pt idx="14">
                  <c:v>7.6760002276478291E-3</c:v>
                </c:pt>
                <c:pt idx="15">
                  <c:v>7.3700984576859597E-3</c:v>
                </c:pt>
                <c:pt idx="16">
                  <c:v>6.6729269819589092E-3</c:v>
                </c:pt>
                <c:pt idx="17">
                  <c:v>6.6586989926583576E-3</c:v>
                </c:pt>
                <c:pt idx="18">
                  <c:v>6.0966934152865519E-3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548-49EA-A395-0C7E13B760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797993472"/>
        <c:axId val="179324422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Просмотры!$P$1</c15:sqref>
                        </c15:formulaRef>
                      </c:ext>
                    </c:extLst>
                    <c:strCache>
                      <c:ptCount val="1"/>
                      <c:pt idx="0">
                        <c:v>Название фильма</c:v>
                      </c:pt>
                    </c:strCache>
                  </c:strRef>
                </c:tx>
                <c:spPr>
                  <a:pattFill prst="narHorz">
                    <a:fgClr>
                      <a:schemeClr val="accent1">
                        <a:shade val="76000"/>
                      </a:schemeClr>
                    </a:fgClr>
                    <a:bgClr>
                      <a:schemeClr val="accent1">
                        <a:shade val="76000"/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>
                        <a:shade val="76000"/>
                      </a:schemeClr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Просмотры!$P$2:$P$21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  <c:pt idx="10">
                        <c:v>182191</c:v>
                      </c:pt>
                      <c:pt idx="11">
                        <c:v>154256</c:v>
                      </c:pt>
                      <c:pt idx="12">
                        <c:v>153893</c:v>
                      </c:pt>
                      <c:pt idx="13">
                        <c:v>439981</c:v>
                      </c:pt>
                      <c:pt idx="14">
                        <c:v>227775</c:v>
                      </c:pt>
                      <c:pt idx="15">
                        <c:v>88863</c:v>
                      </c:pt>
                      <c:pt idx="16">
                        <c:v>258219</c:v>
                      </c:pt>
                      <c:pt idx="17">
                        <c:v>242428</c:v>
                      </c:pt>
                      <c:pt idx="18">
                        <c:v>472712</c:v>
                      </c:pt>
                      <c:pt idx="19">
                        <c:v>5151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Просмотры!$P$3:$P$21</c15:sqref>
                        </c15:formulaRef>
                      </c:ext>
                    </c:extLst>
                    <c:numCache>
                      <c:formatCode>General</c:formatCode>
                      <c:ptCount val="19"/>
                      <c:pt idx="0">
                        <c:v>250679</c:v>
                      </c:pt>
                      <c:pt idx="1">
                        <c:v>158978</c:v>
                      </c:pt>
                      <c:pt idx="2">
                        <c:v>230507</c:v>
                      </c:pt>
                      <c:pt idx="3">
                        <c:v>351192</c:v>
                      </c:pt>
                      <c:pt idx="4">
                        <c:v>347008</c:v>
                      </c:pt>
                      <c:pt idx="5">
                        <c:v>118549</c:v>
                      </c:pt>
                      <c:pt idx="6">
                        <c:v>347393</c:v>
                      </c:pt>
                      <c:pt idx="7">
                        <c:v>470762</c:v>
                      </c:pt>
                      <c:pt idx="8">
                        <c:v>21760</c:v>
                      </c:pt>
                      <c:pt idx="9">
                        <c:v>182191</c:v>
                      </c:pt>
                      <c:pt idx="10">
                        <c:v>154256</c:v>
                      </c:pt>
                      <c:pt idx="11">
                        <c:v>153893</c:v>
                      </c:pt>
                      <c:pt idx="12">
                        <c:v>439981</c:v>
                      </c:pt>
                      <c:pt idx="13">
                        <c:v>227775</c:v>
                      </c:pt>
                      <c:pt idx="14">
                        <c:v>88863</c:v>
                      </c:pt>
                      <c:pt idx="15">
                        <c:v>258219</c:v>
                      </c:pt>
                      <c:pt idx="16">
                        <c:v>242428</c:v>
                      </c:pt>
                      <c:pt idx="17">
                        <c:v>472712</c:v>
                      </c:pt>
                      <c:pt idx="18">
                        <c:v>5151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548-49EA-A395-0C7E13B760F4}"/>
                  </c:ext>
                </c:extLst>
              </c15:ser>
            </c15:filteredBarSeries>
          </c:ext>
        </c:extLst>
      </c:barChart>
      <c:catAx>
        <c:axId val="179799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3244224"/>
        <c:crosses val="autoZero"/>
        <c:auto val="1"/>
        <c:lblAlgn val="ctr"/>
        <c:lblOffset val="100"/>
        <c:noMultiLvlLbl val="0"/>
      </c:catAx>
      <c:valAx>
        <c:axId val="1793244224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799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'Юнит-экономика'!$B$17</c:f>
              <c:strCache>
                <c:ptCount val="1"/>
                <c:pt idx="0">
                  <c:v>Новые пользователи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'Юнит-экономика'!$A$18:$A$23</c:f>
              <c:strCache>
                <c:ptCount val="5"/>
                <c:pt idx="0">
                  <c:v>Апрель</c:v>
                </c:pt>
                <c:pt idx="1">
                  <c:v>Май</c:v>
                </c:pt>
                <c:pt idx="2">
                  <c:v>Июнь</c:v>
                </c:pt>
                <c:pt idx="3">
                  <c:v>Июль</c:v>
                </c:pt>
                <c:pt idx="4">
                  <c:v>Август</c:v>
                </c:pt>
              </c:strCache>
              <c:extLst/>
            </c:strRef>
          </c:cat>
          <c:val>
            <c:numRef>
              <c:f>'Юнит-экономика'!$B$18:$B$23</c:f>
              <c:numCache>
                <c:formatCode>General</c:formatCode>
                <c:ptCount val="5"/>
                <c:pt idx="0">
                  <c:v>5122</c:v>
                </c:pt>
                <c:pt idx="1">
                  <c:v>4396</c:v>
                </c:pt>
                <c:pt idx="2">
                  <c:v>3255</c:v>
                </c:pt>
                <c:pt idx="3">
                  <c:v>1916</c:v>
                </c:pt>
                <c:pt idx="4">
                  <c:v>378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CEB-465B-83DF-BA266C6208E3}"/>
            </c:ext>
          </c:extLst>
        </c:ser>
        <c:ser>
          <c:idx val="1"/>
          <c:order val="1"/>
          <c:tx>
            <c:strRef>
              <c:f>'Юнит-экономика'!$C$17</c:f>
              <c:strCache>
                <c:ptCount val="1"/>
                <c:pt idx="0">
                  <c:v>Старые пользователи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'Юнит-экономика'!$A$18:$A$23</c:f>
              <c:strCache>
                <c:ptCount val="5"/>
                <c:pt idx="0">
                  <c:v>Апрель</c:v>
                </c:pt>
                <c:pt idx="1">
                  <c:v>Май</c:v>
                </c:pt>
                <c:pt idx="2">
                  <c:v>Июнь</c:v>
                </c:pt>
                <c:pt idx="3">
                  <c:v>Июль</c:v>
                </c:pt>
                <c:pt idx="4">
                  <c:v>Август</c:v>
                </c:pt>
              </c:strCache>
              <c:extLst/>
            </c:strRef>
          </c:cat>
          <c:val>
            <c:numRef>
              <c:f>'Юнит-экономика'!$C$18:$C$23</c:f>
              <c:numCache>
                <c:formatCode>0</c:formatCode>
                <c:ptCount val="5"/>
                <c:pt idx="0">
                  <c:v>167</c:v>
                </c:pt>
                <c:pt idx="1">
                  <c:v>4594.1691890653128</c:v>
                </c:pt>
                <c:pt idx="2">
                  <c:v>7067.7174858528651</c:v>
                </c:pt>
                <c:pt idx="3">
                  <c:v>8082.4940518284257</c:v>
                </c:pt>
                <c:pt idx="4">
                  <c:v>7654.1956088647448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CEB-465B-83DF-BA266C620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4742416"/>
        <c:axId val="1600593488"/>
      </c:barChart>
      <c:lineChart>
        <c:grouping val="standard"/>
        <c:varyColors val="0"/>
        <c:ser>
          <c:idx val="2"/>
          <c:order val="2"/>
          <c:tx>
            <c:strRef>
              <c:f>'Юнит-экономика'!$D$17</c:f>
              <c:strCache>
                <c:ptCount val="1"/>
                <c:pt idx="0">
                  <c:v>Все пользователи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'Юнит-экономика'!$A$18:$A$23</c:f>
              <c:strCache>
                <c:ptCount val="5"/>
                <c:pt idx="0">
                  <c:v>Апрель</c:v>
                </c:pt>
                <c:pt idx="1">
                  <c:v>Май</c:v>
                </c:pt>
                <c:pt idx="2">
                  <c:v>Июнь</c:v>
                </c:pt>
                <c:pt idx="3">
                  <c:v>Июль</c:v>
                </c:pt>
                <c:pt idx="4">
                  <c:v>Август</c:v>
                </c:pt>
              </c:strCache>
              <c:extLst/>
            </c:strRef>
          </c:cat>
          <c:val>
            <c:numRef>
              <c:f>'Юнит-экономика'!$D$18:$D$23</c:f>
              <c:numCache>
                <c:formatCode>0</c:formatCode>
                <c:ptCount val="5"/>
                <c:pt idx="0">
                  <c:v>5289</c:v>
                </c:pt>
                <c:pt idx="1">
                  <c:v>8990.1691890653128</c:v>
                </c:pt>
                <c:pt idx="2">
                  <c:v>10322.717485852865</c:v>
                </c:pt>
                <c:pt idx="3">
                  <c:v>9998.4940518284257</c:v>
                </c:pt>
                <c:pt idx="4">
                  <c:v>8032.1956088647448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2CEB-465B-83DF-BA266C620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4742416"/>
        <c:axId val="1600593488"/>
      </c:lineChart>
      <c:catAx>
        <c:axId val="155474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0593488"/>
        <c:crosses val="autoZero"/>
        <c:auto val="1"/>
        <c:lblAlgn val="ctr"/>
        <c:lblOffset val="100"/>
        <c:noMultiLvlLbl val="0"/>
      </c:catAx>
      <c:valAx>
        <c:axId val="1600593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474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942-53BE-415F-A7E2-219768304947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5684-7727-438C-84ED-B8F4A9E37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6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942-53BE-415F-A7E2-219768304947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5684-7727-438C-84ED-B8F4A9E37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942-53BE-415F-A7E2-219768304947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5684-7727-438C-84ED-B8F4A9E37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942-53BE-415F-A7E2-219768304947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5684-7727-438C-84ED-B8F4A9E37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27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942-53BE-415F-A7E2-219768304947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5684-7727-438C-84ED-B8F4A9E37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9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942-53BE-415F-A7E2-219768304947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5684-7727-438C-84ED-B8F4A9E37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24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942-53BE-415F-A7E2-219768304947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5684-7727-438C-84ED-B8F4A9E37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42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942-53BE-415F-A7E2-219768304947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5684-7727-438C-84ED-B8F4A9E37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942-53BE-415F-A7E2-219768304947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5684-7727-438C-84ED-B8F4A9E37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0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942-53BE-415F-A7E2-219768304947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5684-7727-438C-84ED-B8F4A9E37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6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942-53BE-415F-A7E2-219768304947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5684-7727-438C-84ED-B8F4A9E37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E942-53BE-415F-A7E2-219768304947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5684-7727-438C-84ED-B8F4A9E37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7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человек, ноутбук, в помещении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59D69400-7CE0-05FA-ADCF-E301A405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CE3E6-0383-30EA-438D-A0CA62DB0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ru-RU" sz="6600"/>
              <a:t>Презентация </a:t>
            </a:r>
            <a:br>
              <a:rPr lang="ru-RU" sz="6600"/>
            </a:br>
            <a:r>
              <a:rPr lang="ru-RU" sz="6600"/>
              <a:t>новой бизнес-модели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72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D6988-168A-FF91-0282-420C5A1C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ru-RU" sz="4800"/>
              <a:t>Количество пользователей по месяцам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EC569999-9F40-6C1A-23C6-B8E26B3CF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701960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836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CDCDC-22BC-1FB0-33A6-CD74BE43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Retention</a:t>
            </a:r>
            <a:endParaRPr lang="ru-RU" sz="4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8EE0501-2C2B-4504-9244-86E8AE1FB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22412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Текст 4">
            <a:extLst>
              <a:ext uri="{FF2B5EF4-FFF2-40B4-BE49-F238E27FC236}">
                <a16:creationId xmlns:a16="http://schemas.microsoft.com/office/drawing/2014/main" id="{2DE97A84-E24B-9A73-C0FF-49D434A63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Май 2021 года был самым высоким по показателю </a:t>
            </a:r>
            <a:r>
              <a:rPr lang="en-US" dirty="0"/>
              <a:t>Retention.</a:t>
            </a:r>
          </a:p>
          <a:p>
            <a:r>
              <a:rPr lang="ru-RU" dirty="0"/>
              <a:t>Последний месяц показатель самый низкий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3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5E89A-CA94-8FAC-F927-CD61AFC2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2071"/>
            <a:ext cx="4401683" cy="1600200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Затраты на маркетинг</a:t>
            </a:r>
            <a:br>
              <a:rPr lang="ru-RU" sz="3600" dirty="0"/>
            </a:br>
            <a:r>
              <a:rPr lang="en-US" sz="3600" dirty="0"/>
              <a:t>VS </a:t>
            </a:r>
            <a:br>
              <a:rPr lang="ru-RU" sz="3600" dirty="0"/>
            </a:br>
            <a:r>
              <a:rPr lang="ru-RU" sz="3600" dirty="0"/>
              <a:t>Новые пользователи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96CB228-5372-CCE4-2841-77667C90E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64399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Текст 4">
            <a:extLst>
              <a:ext uri="{FF2B5EF4-FFF2-40B4-BE49-F238E27FC236}">
                <a16:creationId xmlns:a16="http://schemas.microsoft.com/office/drawing/2014/main" id="{22632130-56FB-546E-0796-7B57EB2F9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Снижение затрат на маркетинг прямо сказывается на количестве новых пользователей </a:t>
            </a:r>
          </a:p>
        </p:txBody>
      </p:sp>
    </p:spTree>
    <p:extLst>
      <p:ext uri="{BB962C8B-B14F-4D97-AF65-F5344CB8AC3E}">
        <p14:creationId xmlns:p14="http://schemas.microsoft.com/office/powerpoint/2010/main" val="92281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547FA-4F09-4144-3ABA-5E0DFA0F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222" y="744850"/>
            <a:ext cx="3412218" cy="127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Наши показатели </a:t>
            </a:r>
            <a:br>
              <a:rPr lang="ru-RU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As-Is</a:t>
            </a:r>
            <a:r>
              <a:rPr lang="ru-RU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*</a:t>
            </a:r>
            <a:endParaRPr lang="en-US" sz="28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A97C23D-ABC6-9FC3-31E1-F8CA94590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1400" dirty="0"/>
              <a:t>Т</a:t>
            </a:r>
            <a:r>
              <a:rPr lang="en-US" sz="1400" dirty="0" err="1"/>
              <a:t>екущий</a:t>
            </a:r>
            <a:r>
              <a:rPr lang="en-US" sz="1400" dirty="0"/>
              <a:t> </a:t>
            </a:r>
            <a:r>
              <a:rPr lang="en-US" sz="1400" u="none" strike="noStrike" dirty="0">
                <a:effectLst/>
              </a:rPr>
              <a:t>Retention в </a:t>
            </a:r>
            <a:r>
              <a:rPr lang="en-US" sz="1400" u="none" strike="noStrike" dirty="0" err="1">
                <a:effectLst/>
              </a:rPr>
              <a:t>последние</a:t>
            </a:r>
            <a:r>
              <a:rPr lang="en-US" sz="1400" u="none" strike="noStrike" dirty="0">
                <a:effectLst/>
              </a:rPr>
              <a:t> </a:t>
            </a:r>
            <a:r>
              <a:rPr lang="en-US" sz="1400" u="none" strike="noStrike" dirty="0" err="1">
                <a:effectLst/>
              </a:rPr>
              <a:t>месяцы</a:t>
            </a:r>
            <a:r>
              <a:rPr lang="en-US" sz="1400" u="none" strike="noStrike" dirty="0">
                <a:effectLst/>
              </a:rPr>
              <a:t> </a:t>
            </a:r>
            <a:r>
              <a:rPr lang="en-US" sz="1400" u="none" strike="noStrike" dirty="0" err="1">
                <a:effectLst/>
              </a:rPr>
              <a:t>значительно</a:t>
            </a:r>
            <a:r>
              <a:rPr lang="en-US" sz="1400" u="none" strike="noStrike" dirty="0">
                <a:effectLst/>
              </a:rPr>
              <a:t> </a:t>
            </a:r>
            <a:r>
              <a:rPr lang="en-US" sz="1400" u="none" strike="noStrike" dirty="0" err="1">
                <a:effectLst/>
              </a:rPr>
              <a:t>ниже</a:t>
            </a:r>
            <a:r>
              <a:rPr lang="en-US" sz="1400" u="none" strike="noStrike" dirty="0">
                <a:effectLst/>
              </a:rPr>
              <a:t> </a:t>
            </a:r>
            <a:r>
              <a:rPr lang="en-US" sz="1400" u="none" strike="noStrike" dirty="0" err="1">
                <a:effectLst/>
              </a:rPr>
              <a:t>среднего</a:t>
            </a:r>
            <a:endParaRPr lang="ru-RU" sz="1400" u="none" strike="noStrike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/>
              <a:t>Маржинальность</a:t>
            </a:r>
            <a:r>
              <a:rPr lang="en-US" sz="1400" dirty="0"/>
              <a:t> </a:t>
            </a:r>
            <a:r>
              <a:rPr lang="en-US" sz="1400" dirty="0" err="1"/>
              <a:t>последнего</a:t>
            </a:r>
            <a:r>
              <a:rPr lang="en-US" sz="1400" dirty="0"/>
              <a:t> </a:t>
            </a:r>
            <a:r>
              <a:rPr lang="en-US" sz="1400" dirty="0" err="1"/>
              <a:t>месяца</a:t>
            </a:r>
            <a:r>
              <a:rPr lang="en-US" sz="1400" dirty="0"/>
              <a:t> -</a:t>
            </a:r>
            <a:r>
              <a:rPr lang="en-US" sz="1400" b="1" dirty="0"/>
              <a:t> </a:t>
            </a:r>
            <a:r>
              <a:rPr lang="ru-RU" sz="1400" b="1" dirty="0"/>
              <a:t>-</a:t>
            </a:r>
            <a:r>
              <a:rPr lang="en-US" sz="1400" b="1" dirty="0"/>
              <a:t>127,5%</a:t>
            </a:r>
            <a:endParaRPr lang="en-US" sz="1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/>
              <a:t>Текущие</a:t>
            </a:r>
            <a:r>
              <a:rPr lang="en-US" sz="1400" dirty="0"/>
              <a:t> </a:t>
            </a:r>
            <a:r>
              <a:rPr lang="en-US" sz="1400" dirty="0" err="1"/>
              <a:t>убытки</a:t>
            </a:r>
            <a:r>
              <a:rPr lang="en-US" sz="1400" dirty="0"/>
              <a:t> </a:t>
            </a:r>
            <a:r>
              <a:rPr lang="en-US" sz="1400" dirty="0" err="1"/>
              <a:t>связаны</a:t>
            </a:r>
            <a:r>
              <a:rPr lang="en-US" sz="1400" dirty="0"/>
              <a:t> с </a:t>
            </a:r>
            <a:r>
              <a:rPr lang="en-US" sz="1400" dirty="0" err="1"/>
              <a:t>высокими</a:t>
            </a:r>
            <a:r>
              <a:rPr lang="en-US" sz="1400" dirty="0"/>
              <a:t> </a:t>
            </a:r>
            <a:r>
              <a:rPr lang="en-US" sz="1400" dirty="0" err="1"/>
              <a:t>затратами</a:t>
            </a:r>
            <a:r>
              <a:rPr lang="en-US" sz="1400" dirty="0"/>
              <a:t> </a:t>
            </a:r>
            <a:r>
              <a:rPr lang="en-US" sz="1400" dirty="0" err="1"/>
              <a:t>на</a:t>
            </a:r>
            <a:r>
              <a:rPr lang="en-US" sz="1400" dirty="0"/>
              <a:t> привлечение </a:t>
            </a:r>
            <a:r>
              <a:rPr lang="en-US" sz="1400" dirty="0" err="1"/>
              <a:t>пользователей</a:t>
            </a:r>
            <a:r>
              <a:rPr lang="en-US" sz="1400" dirty="0"/>
              <a:t> </a:t>
            </a:r>
            <a:r>
              <a:rPr lang="ru-RU" sz="1400" dirty="0"/>
              <a:t>в первые месяцы работы</a:t>
            </a:r>
            <a:r>
              <a:rPr lang="en-US" sz="1400" dirty="0"/>
              <a:t>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i="0" u="none" strike="noStrike" dirty="0" err="1">
                <a:effectLst/>
              </a:rPr>
              <a:t>При</a:t>
            </a:r>
            <a:r>
              <a:rPr lang="en-US" sz="1400" i="0" u="none" strike="noStrike" dirty="0">
                <a:effectLst/>
              </a:rPr>
              <a:t> </a:t>
            </a:r>
            <a:r>
              <a:rPr lang="en-US" sz="1400" i="0" u="none" strike="noStrike" dirty="0" err="1">
                <a:effectLst/>
              </a:rPr>
              <a:t>остановке</a:t>
            </a:r>
            <a:r>
              <a:rPr lang="en-US" sz="1400" i="0" u="none" strike="noStrike" dirty="0">
                <a:effectLst/>
              </a:rPr>
              <a:t> </a:t>
            </a:r>
            <a:r>
              <a:rPr lang="en-US" sz="1400" i="0" u="none" strike="noStrike" dirty="0" err="1">
                <a:effectLst/>
              </a:rPr>
              <a:t>финансирования</a:t>
            </a:r>
            <a:r>
              <a:rPr lang="en-US" sz="1400" i="0" u="none" strike="noStrike" dirty="0">
                <a:effectLst/>
              </a:rPr>
              <a:t> </a:t>
            </a:r>
            <a:r>
              <a:rPr lang="en-US" sz="1400" i="0" u="none" strike="noStrike" dirty="0" err="1">
                <a:effectLst/>
              </a:rPr>
              <a:t>маркетинга</a:t>
            </a:r>
            <a:r>
              <a:rPr lang="en-US" sz="1400" i="0" u="none" strike="noStrike" dirty="0">
                <a:effectLst/>
              </a:rPr>
              <a:t> </a:t>
            </a:r>
            <a:r>
              <a:rPr lang="en-US" sz="1400" dirty="0" err="1"/>
              <a:t>снизился</a:t>
            </a:r>
            <a:r>
              <a:rPr lang="en-US" sz="1400" dirty="0"/>
              <a:t> </a:t>
            </a:r>
            <a:r>
              <a:rPr lang="en-US" sz="1400" dirty="0" err="1"/>
              <a:t>приток</a:t>
            </a:r>
            <a:r>
              <a:rPr lang="en-US" sz="1400" dirty="0"/>
              <a:t> </a:t>
            </a:r>
            <a:r>
              <a:rPr lang="en-US" sz="1400" dirty="0" err="1"/>
              <a:t>новых</a:t>
            </a:r>
            <a:r>
              <a:rPr lang="en-US" sz="1400" dirty="0"/>
              <a:t> </a:t>
            </a:r>
            <a:r>
              <a:rPr lang="en-US" sz="1400" dirty="0" err="1"/>
              <a:t>пользователей</a:t>
            </a:r>
            <a:r>
              <a:rPr lang="en-US" sz="1400" dirty="0"/>
              <a:t> </a:t>
            </a:r>
            <a:r>
              <a:rPr lang="en-US" sz="1400" i="0" u="none" strike="noStrike" dirty="0">
                <a:effectLst/>
              </a:rPr>
              <a:t>и </a:t>
            </a:r>
            <a:r>
              <a:rPr lang="en-US" sz="1400" i="0" u="none" strike="noStrike" dirty="0" err="1">
                <a:effectLst/>
              </a:rPr>
              <a:t>выросли</a:t>
            </a:r>
            <a:r>
              <a:rPr lang="en-US" sz="1400" i="0" u="none" strike="noStrike" dirty="0">
                <a:effectLst/>
              </a:rPr>
              <a:t> </a:t>
            </a:r>
            <a:r>
              <a:rPr lang="en-US" sz="1400" u="none" strike="noStrike" dirty="0">
                <a:effectLst/>
              </a:rPr>
              <a:t>Fixed Costs </a:t>
            </a:r>
            <a:r>
              <a:rPr lang="en-US" sz="1400" u="none" strike="noStrike" dirty="0" err="1">
                <a:effectLst/>
              </a:rPr>
              <a:t>на</a:t>
            </a:r>
            <a:r>
              <a:rPr lang="en-US" sz="1400" u="none" strike="noStrike" dirty="0">
                <a:effectLst/>
              </a:rPr>
              <a:t> </a:t>
            </a:r>
            <a:r>
              <a:rPr lang="en-US" sz="1400" u="none" strike="noStrike" dirty="0" err="1">
                <a:effectLst/>
              </a:rPr>
              <a:t>юнит</a:t>
            </a:r>
            <a:r>
              <a:rPr lang="en-US" sz="1400" u="none" strike="noStrike" dirty="0">
                <a:effectLst/>
              </a:rPr>
              <a:t>. </a:t>
            </a:r>
            <a:endParaRPr lang="en-US" sz="1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/>
              <a:t>Средний</a:t>
            </a:r>
            <a:r>
              <a:rPr lang="en-US" sz="1400" dirty="0"/>
              <a:t> CAC </a:t>
            </a:r>
            <a:r>
              <a:rPr lang="en-US" sz="1400" dirty="0" err="1"/>
              <a:t>выше</a:t>
            </a:r>
            <a:r>
              <a:rPr lang="en-US" sz="1400" dirty="0"/>
              <a:t> </a:t>
            </a:r>
            <a:r>
              <a:rPr lang="en-US" sz="1400" dirty="0" err="1"/>
              <a:t>последние</a:t>
            </a:r>
            <a:r>
              <a:rPr lang="en-US" sz="1400" dirty="0"/>
              <a:t> </a:t>
            </a:r>
            <a:r>
              <a:rPr lang="en-US" sz="1400" dirty="0" err="1"/>
              <a:t>месяцы</a:t>
            </a:r>
            <a:r>
              <a:rPr lang="en-US" sz="1400" dirty="0"/>
              <a:t> </a:t>
            </a:r>
            <a:r>
              <a:rPr lang="ru-RU" sz="1400" dirty="0"/>
              <a:t>т. к. динамика привлечения пользователей снизилась сильнее, чем затраты на маркетинг</a:t>
            </a:r>
            <a:endParaRPr lang="en-US" sz="14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EAC7B97-09ED-7532-3E41-5985F3534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916985"/>
              </p:ext>
            </p:extLst>
          </p:nvPr>
        </p:nvGraphicFramePr>
        <p:xfrm>
          <a:off x="5120640" y="909663"/>
          <a:ext cx="6656832" cy="4938096"/>
        </p:xfrm>
        <a:graphic>
          <a:graphicData uri="http://schemas.openxmlformats.org/drawingml/2006/table">
            <a:tbl>
              <a:tblPr firstRow="1" bandRow="1">
                <a:noFill/>
                <a:tableStyleId>{69CF1AB2-1976-4502-BF36-3FF5EA218861}</a:tableStyleId>
              </a:tblPr>
              <a:tblGrid>
                <a:gridCol w="3440066">
                  <a:extLst>
                    <a:ext uri="{9D8B030D-6E8A-4147-A177-3AD203B41FA5}">
                      <a16:colId xmlns:a16="http://schemas.microsoft.com/office/drawing/2014/main" val="3049876614"/>
                    </a:ext>
                  </a:extLst>
                </a:gridCol>
                <a:gridCol w="3216766">
                  <a:extLst>
                    <a:ext uri="{9D8B030D-6E8A-4147-A177-3AD203B41FA5}">
                      <a16:colId xmlns:a16="http://schemas.microsoft.com/office/drawing/2014/main" val="4184207398"/>
                    </a:ext>
                  </a:extLst>
                </a:gridCol>
              </a:tblGrid>
              <a:tr h="510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Retention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80,60%</a:t>
                      </a:r>
                      <a:endParaRPr lang="ru-RU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64053"/>
                  </a:ext>
                </a:extLst>
              </a:tr>
              <a:tr h="510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LT</a:t>
                      </a:r>
                      <a:endParaRPr lang="en-US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5,15</a:t>
                      </a:r>
                      <a:r>
                        <a:rPr lang="en-US" sz="1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мес.</a:t>
                      </a:r>
                      <a:endParaRPr lang="ru-RU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011876"/>
                  </a:ext>
                </a:extLst>
              </a:tr>
              <a:tr h="469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Price </a:t>
                      </a:r>
                      <a:r>
                        <a:rPr lang="ru-R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юнита</a:t>
                      </a:r>
                      <a:endParaRPr lang="ru-RU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350,00 ₽</a:t>
                      </a:r>
                      <a:endParaRPr lang="ru-R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9745"/>
                  </a:ext>
                </a:extLst>
              </a:tr>
              <a:tr h="510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Объём скидок</a:t>
                      </a:r>
                      <a:endParaRPr lang="ru-RU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9,29%</a:t>
                      </a:r>
                      <a:endParaRPr lang="ru-RU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2442"/>
                  </a:ext>
                </a:extLst>
              </a:tr>
              <a:tr h="469119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Фактическая цена </a:t>
                      </a:r>
                      <a:endParaRPr lang="ru-RU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317,47 ₽</a:t>
                      </a:r>
                      <a:endParaRPr lang="ru-R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537890"/>
                  </a:ext>
                </a:extLst>
              </a:tr>
              <a:tr h="510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LTR</a:t>
                      </a:r>
                      <a:endParaRPr lang="en-US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                         1 636,15 ₽ </a:t>
                      </a:r>
                      <a:endParaRPr lang="ru-RU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897405"/>
                  </a:ext>
                </a:extLst>
              </a:tr>
              <a:tr h="469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CAC </a:t>
                      </a:r>
                      <a:r>
                        <a:rPr lang="ru-R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ср</a:t>
                      </a:r>
                      <a:endParaRPr lang="ru-RU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                         2 270,94 ₽ </a:t>
                      </a:r>
                      <a:endParaRPr lang="ru-R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042709"/>
                  </a:ext>
                </a:extLst>
              </a:tr>
              <a:tr h="510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Fixed Costs </a:t>
                      </a:r>
                      <a:r>
                        <a:rPr lang="ru-RU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на юнит</a:t>
                      </a:r>
                      <a:endParaRPr lang="ru-RU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                            150,12 ₽ </a:t>
                      </a:r>
                      <a:endParaRPr lang="ru-RU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168976"/>
                  </a:ext>
                </a:extLst>
              </a:tr>
              <a:tr h="469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CAC </a:t>
                      </a:r>
                      <a:r>
                        <a:rPr lang="ru-R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на юнит</a:t>
                      </a:r>
                      <a:endParaRPr lang="ru-RU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                            440,64 ₽ </a:t>
                      </a:r>
                      <a:endParaRPr lang="ru-R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85399"/>
                  </a:ext>
                </a:extLst>
              </a:tr>
              <a:tr h="510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Маржинальность</a:t>
                      </a:r>
                      <a:endParaRPr lang="ru-RU" sz="19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-86%</a:t>
                      </a:r>
                      <a:endParaRPr lang="ru-RU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6417" marB="86417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8222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F15FAF-E08D-EADB-5CDF-E0DB78E7415B}"/>
              </a:ext>
            </a:extLst>
          </p:cNvPr>
          <p:cNvSpPr txBox="1"/>
          <p:nvPr/>
        </p:nvSpPr>
        <p:spPr>
          <a:xfrm>
            <a:off x="7649936" y="5883323"/>
            <a:ext cx="41275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0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*В расчёте указаны данные за 5  месяцев, без цифр месяца запуска, так как фиксированные расходы на старте не </a:t>
            </a:r>
            <a:r>
              <a:rPr lang="ru-RU" sz="10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релевантны</a:t>
            </a:r>
            <a:r>
              <a:rPr lang="ru-RU" sz="10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затратам во время работы платформы</a:t>
            </a:r>
            <a:r>
              <a:rPr lang="ru-RU" sz="1000" i="1" dirty="0">
                <a:latin typeface="+mj-lt"/>
                <a:ea typeface="+mj-ea"/>
                <a:cs typeface="+mj-cs"/>
              </a:rPr>
              <a:t>.</a:t>
            </a:r>
            <a:endParaRPr lang="ru-RU" sz="1000" i="1" dirty="0"/>
          </a:p>
        </p:txBody>
      </p:sp>
    </p:spTree>
    <p:extLst>
      <p:ext uri="{BB962C8B-B14F-4D97-AF65-F5344CB8AC3E}">
        <p14:creationId xmlns:p14="http://schemas.microsoft.com/office/powerpoint/2010/main" val="415872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2F495E-AFC7-08BD-BF9E-7D30CE30B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9" r="1874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12ECD-807D-D573-4876-B16B3D9F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Изменение модели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A6B1DD-F6D2-F24A-921C-52F5C403E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93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547FA-4F09-4144-3ABA-5E0DFA0F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Наши показатели To-Be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A97C23D-ABC6-9FC3-31E1-F8CA94590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400" dirty="0"/>
              <a:t>П</a:t>
            </a:r>
            <a:r>
              <a:rPr lang="en-US" sz="1400" dirty="0" err="1"/>
              <a:t>арамет</a:t>
            </a:r>
            <a:r>
              <a:rPr lang="ru-RU" sz="1400"/>
              <a:t>ры</a:t>
            </a:r>
            <a:r>
              <a:rPr lang="ru-RU" sz="1400" dirty="0"/>
              <a:t> для повышения</a:t>
            </a:r>
            <a:r>
              <a:rPr lang="en-US" sz="1400" dirty="0"/>
              <a:t> </a:t>
            </a:r>
            <a:r>
              <a:rPr lang="en-US" sz="1400" b="1" dirty="0" err="1"/>
              <a:t>маржинальност</a:t>
            </a:r>
            <a:r>
              <a:rPr lang="ru-RU" sz="1400" b="1" dirty="0"/>
              <a:t>и </a:t>
            </a:r>
            <a:r>
              <a:rPr lang="ru-RU" sz="1400" dirty="0"/>
              <a:t>до</a:t>
            </a:r>
            <a:r>
              <a:rPr lang="en-US" sz="1400" b="1" dirty="0"/>
              <a:t> 25%: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i="0" dirty="0"/>
              <a:t>Price </a:t>
            </a:r>
            <a:r>
              <a:rPr lang="en-US" sz="1400" i="0" dirty="0" err="1"/>
              <a:t>юнита</a:t>
            </a:r>
            <a:r>
              <a:rPr lang="ru-RU" sz="1400" dirty="0"/>
              <a:t>: +</a:t>
            </a:r>
            <a:r>
              <a:rPr lang="en-US" sz="1400" i="0" dirty="0"/>
              <a:t>30%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ru-RU" sz="1400" dirty="0"/>
              <a:t>О</a:t>
            </a:r>
            <a:r>
              <a:rPr lang="en-US" sz="1400" dirty="0" err="1"/>
              <a:t>бъем</a:t>
            </a:r>
            <a:r>
              <a:rPr lang="en-US" sz="1400" dirty="0"/>
              <a:t> </a:t>
            </a:r>
            <a:r>
              <a:rPr lang="en-US" sz="1400" dirty="0" err="1"/>
              <a:t>скидок</a:t>
            </a:r>
            <a:r>
              <a:rPr lang="ru-RU" sz="1400" dirty="0"/>
              <a:t>: - 5 </a:t>
            </a:r>
            <a:r>
              <a:rPr lang="ru-RU" sz="1400" dirty="0" err="1"/>
              <a:t>п.п</a:t>
            </a:r>
            <a:r>
              <a:rPr lang="ru-RU" sz="1400" dirty="0"/>
              <a:t>.</a:t>
            </a:r>
            <a:endParaRPr lang="en-US" sz="1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i="0" dirty="0" err="1"/>
              <a:t>Пересмотр</a:t>
            </a:r>
            <a:r>
              <a:rPr lang="en-US" sz="1400" i="0" dirty="0"/>
              <a:t> </a:t>
            </a:r>
            <a:r>
              <a:rPr lang="en-US" sz="1400" i="0" dirty="0" err="1"/>
              <a:t>канал</a:t>
            </a:r>
            <a:r>
              <a:rPr lang="ru-RU" sz="1400" i="0" dirty="0" err="1"/>
              <a:t>ов</a:t>
            </a:r>
            <a:r>
              <a:rPr lang="en-US" sz="1400" i="0" dirty="0"/>
              <a:t> </a:t>
            </a:r>
            <a:r>
              <a:rPr lang="en-US" sz="1400" i="0" dirty="0" err="1"/>
              <a:t>привлечения</a:t>
            </a:r>
            <a:r>
              <a:rPr lang="en-US" sz="1400" i="0" dirty="0"/>
              <a:t> </a:t>
            </a:r>
            <a:r>
              <a:rPr lang="en-US" sz="1400" i="0" dirty="0" err="1"/>
              <a:t>польз</a:t>
            </a:r>
            <a:r>
              <a:rPr lang="ru-RU" sz="1400" i="0" dirty="0"/>
              <a:t>о</a:t>
            </a:r>
            <a:r>
              <a:rPr lang="en-US" sz="1400" i="0" dirty="0"/>
              <a:t>в</a:t>
            </a:r>
            <a:r>
              <a:rPr lang="ru-RU" sz="1400" i="0" dirty="0"/>
              <a:t>а</a:t>
            </a:r>
            <a:r>
              <a:rPr lang="en-US" sz="1400" i="0" dirty="0" err="1"/>
              <a:t>телей</a:t>
            </a:r>
            <a:r>
              <a:rPr lang="en-US" sz="1400" i="0" dirty="0"/>
              <a:t> и </a:t>
            </a:r>
            <a:r>
              <a:rPr lang="en-US" sz="1400" dirty="0" err="1"/>
              <a:t>сни</a:t>
            </a:r>
            <a:r>
              <a:rPr lang="ru-RU" sz="1400" dirty="0" err="1"/>
              <a:t>жение</a:t>
            </a:r>
            <a:r>
              <a:rPr lang="en-US" sz="1400" dirty="0"/>
              <a:t> </a:t>
            </a:r>
            <a:r>
              <a:rPr lang="en-US" sz="1400" dirty="0" err="1"/>
              <a:t>средн</a:t>
            </a:r>
            <a:r>
              <a:rPr lang="ru-RU" sz="1400" dirty="0"/>
              <a:t>его</a:t>
            </a:r>
            <a:r>
              <a:rPr lang="en-US" sz="1400" dirty="0"/>
              <a:t> CAC </a:t>
            </a:r>
            <a:r>
              <a:rPr lang="en-US" sz="1400" dirty="0" err="1"/>
              <a:t>на</a:t>
            </a:r>
            <a:r>
              <a:rPr lang="en-US" sz="1400" dirty="0"/>
              <a:t> 18%</a:t>
            </a:r>
            <a:endParaRPr lang="en-US" sz="1400" i="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ru-RU" sz="1400" i="0" dirty="0"/>
              <a:t>Увеличении</a:t>
            </a:r>
            <a:r>
              <a:rPr lang="en-US" sz="1400" i="0" dirty="0"/>
              <a:t> Retention </a:t>
            </a:r>
            <a:r>
              <a:rPr lang="en-US" sz="1400" i="0" dirty="0" err="1"/>
              <a:t>до</a:t>
            </a:r>
            <a:r>
              <a:rPr lang="en-US" sz="1400" i="0" dirty="0"/>
              <a:t> 88,6%</a:t>
            </a:r>
            <a:endParaRPr lang="ru-RU" sz="1400" i="0" dirty="0"/>
          </a:p>
          <a:p>
            <a:pPr marL="57150"/>
            <a:r>
              <a:rPr lang="ru-RU" sz="1400" i="0" dirty="0"/>
              <a:t>Целевая маржинальность достигается за 6 мес., при этом </a:t>
            </a:r>
            <a:r>
              <a:rPr lang="ru-RU" sz="1400" b="1" i="0" dirty="0"/>
              <a:t>средняя маржинальность </a:t>
            </a:r>
            <a:r>
              <a:rPr lang="ru-RU" sz="1400" i="0" dirty="0"/>
              <a:t>за этот период - </a:t>
            </a:r>
            <a:r>
              <a:rPr lang="ru-RU" sz="1400" b="1" i="0" dirty="0"/>
              <a:t>20%</a:t>
            </a:r>
            <a:endParaRPr lang="en-US" sz="1400" b="1" i="0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4967D3E-FBD5-4B12-8008-3F0F88CEA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155162"/>
              </p:ext>
            </p:extLst>
          </p:nvPr>
        </p:nvGraphicFramePr>
        <p:xfrm>
          <a:off x="5120640" y="769583"/>
          <a:ext cx="6656834" cy="521825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4016166669"/>
                    </a:ext>
                  </a:extLst>
                </a:gridCol>
                <a:gridCol w="1819985">
                  <a:extLst>
                    <a:ext uri="{9D8B030D-6E8A-4147-A177-3AD203B41FA5}">
                      <a16:colId xmlns:a16="http://schemas.microsoft.com/office/drawing/2014/main" val="2101337497"/>
                    </a:ext>
                  </a:extLst>
                </a:gridCol>
                <a:gridCol w="1459726">
                  <a:extLst>
                    <a:ext uri="{9D8B030D-6E8A-4147-A177-3AD203B41FA5}">
                      <a16:colId xmlns:a16="http://schemas.microsoft.com/office/drawing/2014/main" val="3951826238"/>
                    </a:ext>
                  </a:extLst>
                </a:gridCol>
                <a:gridCol w="1538163">
                  <a:extLst>
                    <a:ext uri="{9D8B030D-6E8A-4147-A177-3AD203B41FA5}">
                      <a16:colId xmlns:a16="http://schemas.microsoft.com/office/drawing/2014/main" val="2699909638"/>
                    </a:ext>
                  </a:extLst>
                </a:gridCol>
              </a:tblGrid>
              <a:tr h="40863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200" b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AS-IS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b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изменения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TO-BE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717829"/>
                  </a:ext>
                </a:extLst>
              </a:tr>
              <a:tr h="40863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Retention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i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80,60%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i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8,00%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88,60%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324837"/>
                  </a:ext>
                </a:extLst>
              </a:tr>
              <a:tr h="40863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5,15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8,77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87866"/>
                  </a:ext>
                </a:extLst>
              </a:tr>
              <a:tr h="40863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</a:t>
                      </a:r>
                      <a:r>
                        <a:rPr lang="ru-RU" sz="1200" b="1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юнита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350,00 ₽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i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30,00%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i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455,00 ₽ 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568077"/>
                  </a:ext>
                </a:extLst>
              </a:tr>
              <a:tr h="40863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200" b="1" i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Объём скидок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i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9,29%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i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-5,00%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4,29%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29827"/>
                  </a:ext>
                </a:extLst>
              </a:tr>
              <a:tr h="40863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Фактическая цена 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317,47 ₽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435,46 ₽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003126"/>
                  </a:ext>
                </a:extLst>
              </a:tr>
              <a:tr h="58944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LTR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1 636,15 ₽ 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3 818,67 ₽ 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2277"/>
                  </a:ext>
                </a:extLst>
              </a:tr>
              <a:tr h="58944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 </a:t>
                      </a:r>
                      <a:r>
                        <a:rPr lang="ru-RU" sz="1200" b="1" i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i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2 270,94 ₽ 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i="1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-18,00%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1 862,17 ₽ 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97165"/>
                  </a:ext>
                </a:extLst>
              </a:tr>
              <a:tr h="58944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Costs </a:t>
                      </a:r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юнит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150,12 ₽ 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137,29 ₽ 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83469"/>
                  </a:ext>
                </a:extLst>
              </a:tr>
              <a:tr h="58944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 </a:t>
                      </a:r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юнит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440,64 ₽ 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212,35 ₽ 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435996"/>
                  </a:ext>
                </a:extLst>
              </a:tr>
              <a:tr h="40863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Маржинальность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-86%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L="0" marR="54244" marT="21698" marB="1627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89797"/>
                  </a:ext>
                </a:extLst>
              </a:tr>
            </a:tbl>
          </a:graphicData>
        </a:graphic>
      </p:graphicFrame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A8C7E69-4C02-0678-579D-CDB6993A35B7}"/>
              </a:ext>
            </a:extLst>
          </p:cNvPr>
          <p:cNvCxnSpPr/>
          <p:nvPr/>
        </p:nvCxnSpPr>
        <p:spPr>
          <a:xfrm>
            <a:off x="841247" y="4433207"/>
            <a:ext cx="3469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9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Реарвиев строк людей, которые смотрят фильм в кинотеатре">
            <a:extLst>
              <a:ext uri="{FF2B5EF4-FFF2-40B4-BE49-F238E27FC236}">
                <a16:creationId xmlns:a16="http://schemas.microsoft.com/office/drawing/2014/main" id="{1C3759D0-6DBB-D65F-D8B6-CFFA77A42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1" r="23298" b="301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D43EA-6A5E-7EEE-6218-E91A2760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Наша аудитория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2EAE-A92F-0735-DDCE-1BB59C93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965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EA8CD1B-F231-9DBE-D4C5-5D843BFA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ru-RU" sz="4800"/>
              <a:t>Наша аудитория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41682230-55FA-412C-ABF5-6E72C2823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47744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75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8B84F-18F9-AC3D-8A9D-FF3C4568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Наша аудитория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0DC419E-7431-DAE5-C1E7-90A8BD10D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20831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Текст 5">
            <a:extLst>
              <a:ext uri="{FF2B5EF4-FFF2-40B4-BE49-F238E27FC236}">
                <a16:creationId xmlns:a16="http://schemas.microsoft.com/office/drawing/2014/main" id="{087D9A4C-1C1B-0EBD-F5D5-33186C69B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800" b="1" dirty="0"/>
              <a:t>80% </a:t>
            </a:r>
            <a:r>
              <a:rPr lang="ru-RU" dirty="0"/>
              <a:t>смотрящей аудитории проживает в часовых поясах: </a:t>
            </a:r>
          </a:p>
          <a:p>
            <a:r>
              <a:rPr lang="en-US" dirty="0"/>
              <a:t>UTC+0 (</a:t>
            </a:r>
            <a:r>
              <a:rPr lang="ru-RU" dirty="0"/>
              <a:t>Португалия, Исландия, Марокко)</a:t>
            </a:r>
            <a:endParaRPr lang="en-US" dirty="0"/>
          </a:p>
          <a:p>
            <a:r>
              <a:rPr lang="en-US" dirty="0"/>
              <a:t>UTC+1</a:t>
            </a:r>
            <a:r>
              <a:rPr lang="ru-RU" dirty="0"/>
              <a:t> (Великобритания, Алжир, Тунис)</a:t>
            </a:r>
            <a:endParaRPr lang="en-US" dirty="0"/>
          </a:p>
          <a:p>
            <a:r>
              <a:rPr lang="en-US" dirty="0"/>
              <a:t>UTC+2</a:t>
            </a:r>
            <a:r>
              <a:rPr lang="ru-RU" dirty="0"/>
              <a:t> (Австрия, Бельгия, Германия)</a:t>
            </a:r>
            <a:endParaRPr lang="en-US" dirty="0"/>
          </a:p>
          <a:p>
            <a:r>
              <a:rPr lang="en-US" dirty="0"/>
              <a:t>UTC+3</a:t>
            </a:r>
            <a:r>
              <a:rPr lang="ru-RU" dirty="0"/>
              <a:t> (Россия, Украина, Турция)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12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4D233-9EDF-7A5E-56DF-CE37EDFB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Интенсивность и количество пользователей в месяц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1DD8AA5-D328-15B4-13B7-8326478A3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 anchor="t">
            <a:normAutofit/>
          </a:bodyPr>
          <a:lstStyle/>
          <a:p>
            <a:r>
              <a:rPr lang="ru-RU" sz="1600" b="0" baseline="0" dirty="0"/>
              <a:t>При увеличении  просмотров и снижении общего числа пользователей </a:t>
            </a:r>
            <a:r>
              <a:rPr lang="ru-RU" sz="1600" b="0" dirty="0"/>
              <a:t>интенсивность просмотров </a:t>
            </a:r>
            <a:r>
              <a:rPr lang="ru-RU" sz="1600" b="0" baseline="0" dirty="0"/>
              <a:t>в среднем держится на одном уровне.</a:t>
            </a:r>
            <a:endParaRPr lang="ru-RU" sz="1600" b="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923C84E-3A70-4580-8313-5C480A1930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028726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41682230-55FA-412C-ABF5-6E72C2823A1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9612364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499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5A96D-7694-0F05-E96E-4FD8FED6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890"/>
            <a:ext cx="10515600" cy="1325563"/>
          </a:xfrm>
        </p:spPr>
        <p:txBody>
          <a:bodyPr/>
          <a:lstStyle/>
          <a:p>
            <a:r>
              <a:rPr lang="ru-RU" dirty="0"/>
              <a:t>Динамика просмотров по часам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7C0B8CD-3179-4BB5-B1DB-B4B20FED50D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5490332"/>
              </p:ext>
            </p:extLst>
          </p:nvPr>
        </p:nvGraphicFramePr>
        <p:xfrm>
          <a:off x="838200" y="2067363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6458723D-7A27-4D00-981D-8AD06B586A2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322095"/>
              </p:ext>
            </p:extLst>
          </p:nvPr>
        </p:nvGraphicFramePr>
        <p:xfrm>
          <a:off x="6172200" y="2067363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Текст 6">
            <a:extLst>
              <a:ext uri="{FF2B5EF4-FFF2-40B4-BE49-F238E27FC236}">
                <a16:creationId xmlns:a16="http://schemas.microsoft.com/office/drawing/2014/main" id="{74E51912-AE58-492B-74CD-CBF8B38D97B0}"/>
              </a:ext>
            </a:extLst>
          </p:cNvPr>
          <p:cNvSpPr txBox="1">
            <a:spLocks/>
          </p:cNvSpPr>
          <p:nvPr/>
        </p:nvSpPr>
        <p:spPr>
          <a:xfrm>
            <a:off x="923834" y="1200466"/>
            <a:ext cx="10344331" cy="611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Пятница, суббота и воскресенье значительно выше показателей в среднем на неделе.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В ночи с пятницы на субботу и субботы на пятницу активность выше в 2-3 раза чем ночью в будние дни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По всем дням активный рост просмотров начинается после 11-00 и достигает пика между 16 и 20, после чего количество просмотров снижается с динамикой, обратно пропорциональной предыдущему росту.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55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7E8A8-0D52-E2F7-A463-EF59CDEF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 dirty="0"/>
              <a:t>TOP</a:t>
            </a:r>
            <a:r>
              <a:rPr lang="ru-RU" sz="4800" dirty="0"/>
              <a:t>-20 фильмов по просмотрам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618DA31-D7BA-4FA6-B306-AF5C87440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10065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855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AB79C-44DA-E5F2-7DAC-D0F3B39F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TOP</a:t>
            </a:r>
            <a:r>
              <a:rPr lang="ru-RU" sz="4400" dirty="0"/>
              <a:t>-20 фильмов по просмотрам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711DC401-FB53-23CA-A19D-7ECEDDDA5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64589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Текст 3">
            <a:extLst>
              <a:ext uri="{FF2B5EF4-FFF2-40B4-BE49-F238E27FC236}">
                <a16:creationId xmlns:a16="http://schemas.microsoft.com/office/drawing/2014/main" id="{C4A16BAE-053E-3268-0675-CEB5D07C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17962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Вся библиотека составляет</a:t>
            </a:r>
            <a:r>
              <a:rPr lang="ru-RU" b="1" dirty="0"/>
              <a:t> 5142 </a:t>
            </a:r>
            <a:r>
              <a:rPr lang="ru-RU" dirty="0"/>
              <a:t>фильма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  <a:r>
              <a:rPr lang="ru-RU" dirty="0"/>
              <a:t>-20 фильмов приносят </a:t>
            </a:r>
            <a:r>
              <a:rPr lang="ru-RU" sz="2000" b="1" dirty="0"/>
              <a:t>33,2% </a:t>
            </a:r>
            <a:r>
              <a:rPr lang="ru-RU" dirty="0"/>
              <a:t>всех просмотров на платформе.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1650</a:t>
            </a:r>
            <a:r>
              <a:rPr lang="ru-RU" dirty="0"/>
              <a:t> фильм</a:t>
            </a:r>
            <a:r>
              <a:rPr lang="en-US" dirty="0"/>
              <a:t> (Bottom 30%) </a:t>
            </a:r>
            <a:r>
              <a:rPr lang="ru-RU" dirty="0"/>
              <a:t>дают </a:t>
            </a:r>
            <a:r>
              <a:rPr lang="ru-RU" b="1" dirty="0"/>
              <a:t>1,67%</a:t>
            </a:r>
            <a:r>
              <a:rPr lang="ru-RU" dirty="0"/>
              <a:t> от общего числа просмотров в кинотеатре.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4781</a:t>
            </a:r>
            <a:r>
              <a:rPr lang="ru-RU" dirty="0"/>
              <a:t> фильм, каждый из которых набрал менее 50-ти просмотров, в сумме дали около </a:t>
            </a:r>
            <a:r>
              <a:rPr lang="en-US" dirty="0"/>
              <a:t>30% </a:t>
            </a:r>
            <a:r>
              <a:rPr lang="ru-RU" dirty="0"/>
              <a:t>просмотров на платформе.</a:t>
            </a:r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28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605540-E132-7781-8641-668A828AE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2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12ECD-807D-D573-4876-B16B3D9F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Наши показатели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A6B1DD-F6D2-F24A-921C-52F5C403E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679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668</TotalTime>
  <Words>625</Words>
  <Application>Microsoft Office PowerPoint</Application>
  <PresentationFormat>Широкоэкранный</PresentationFormat>
  <Paragraphs>138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 новой бизнес-модели</vt:lpstr>
      <vt:lpstr>Наша аудитория</vt:lpstr>
      <vt:lpstr>Наша аудитория</vt:lpstr>
      <vt:lpstr>Наша аудитория</vt:lpstr>
      <vt:lpstr>Интенсивность и количество пользователей в месяц</vt:lpstr>
      <vt:lpstr>Динамика просмотров по часам</vt:lpstr>
      <vt:lpstr>TOP-20 фильмов по просмотрам</vt:lpstr>
      <vt:lpstr>TOP-20 фильмов по просмотрам</vt:lpstr>
      <vt:lpstr>Наши показатели</vt:lpstr>
      <vt:lpstr>Количество пользователей по месяцам</vt:lpstr>
      <vt:lpstr>Retention</vt:lpstr>
      <vt:lpstr>Затраты на маркетинг VS  Новые пользователи</vt:lpstr>
      <vt:lpstr>Наши показатели  As-Is*</vt:lpstr>
      <vt:lpstr>Изменение модели</vt:lpstr>
      <vt:lpstr>Наши показатели To-Be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Яров</dc:creator>
  <cp:lastModifiedBy>Валентина Борисенко</cp:lastModifiedBy>
  <cp:revision>10</cp:revision>
  <dcterms:created xsi:type="dcterms:W3CDTF">2023-03-26T05:53:05Z</dcterms:created>
  <dcterms:modified xsi:type="dcterms:W3CDTF">2023-03-28T13:33:36Z</dcterms:modified>
</cp:coreProperties>
</file>