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3" r:id="rId2"/>
    <p:sldId id="295" r:id="rId3"/>
    <p:sldId id="296" r:id="rId4"/>
    <p:sldId id="288" r:id="rId5"/>
    <p:sldId id="289" r:id="rId6"/>
    <p:sldId id="308" r:id="rId7"/>
    <p:sldId id="291" r:id="rId8"/>
    <p:sldId id="304" r:id="rId9"/>
    <p:sldId id="310" r:id="rId10"/>
    <p:sldId id="309" r:id="rId11"/>
    <p:sldId id="306" r:id="rId12"/>
    <p:sldId id="307"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FFFF"/>
    <a:srgbClr val="9BEF94"/>
    <a:srgbClr val="7D5E00"/>
    <a:srgbClr val="4EE8CD"/>
    <a:srgbClr val="FF9900"/>
    <a:srgbClr val="654C00"/>
    <a:srgbClr val="357DA9"/>
    <a:srgbClr val="C5C5C5"/>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6" autoAdjust="0"/>
    <p:restoredTop sz="93900" autoAdjust="0"/>
  </p:normalViewPr>
  <p:slideViewPr>
    <p:cSldViewPr>
      <p:cViewPr varScale="1">
        <p:scale>
          <a:sx n="86" d="100"/>
          <a:sy n="86" d="100"/>
        </p:scale>
        <p:origin x="1856" y="20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png"/><Relationship Id="rId5" Type="http://schemas.openxmlformats.org/officeDocument/2006/relationships/image" Target="../media/image17.jpg"/><Relationship Id="rId4"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png"/><Relationship Id="rId5" Type="http://schemas.openxmlformats.org/officeDocument/2006/relationships/image" Target="../media/image17.jpg"/><Relationship Id="rId4"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BD1E6-7494-4FBC-B46F-46A38255BDEF}"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en-US"/>
        </a:p>
      </dgm:t>
    </dgm:pt>
    <dgm:pt modelId="{EA1E58C7-7DCC-4F6A-A6FD-04004C75AAA4}">
      <dgm:prSet/>
      <dgm:spPr/>
      <dgm:t>
        <a:bodyPr/>
        <a:lstStyle/>
        <a:p>
          <a:r>
            <a:rPr lang="en-US" b="1" dirty="0">
              <a:solidFill>
                <a:srgbClr val="333333"/>
              </a:solidFill>
            </a:rPr>
            <a:t>Energy Efficiency and Emissions Reduction</a:t>
          </a:r>
        </a:p>
      </dgm:t>
    </dgm:pt>
    <dgm:pt modelId="{C28E0F87-52DE-4541-81BC-C1E80BDDF81C}" type="parTrans" cxnId="{51A239A5-87E0-441F-AFE1-FB5F6BD91A72}">
      <dgm:prSet/>
      <dgm:spPr/>
      <dgm:t>
        <a:bodyPr/>
        <a:lstStyle/>
        <a:p>
          <a:endParaRPr lang="en-US">
            <a:solidFill>
              <a:srgbClr val="333333"/>
            </a:solidFill>
          </a:endParaRPr>
        </a:p>
      </dgm:t>
    </dgm:pt>
    <dgm:pt modelId="{67801E96-1BE7-4027-8BB3-30F74F268785}" type="sibTrans" cxnId="{51A239A5-87E0-441F-AFE1-FB5F6BD91A72}">
      <dgm:prSet/>
      <dgm:spPr/>
      <dgm:t>
        <a:bodyPr/>
        <a:lstStyle/>
        <a:p>
          <a:endParaRPr lang="en-US">
            <a:solidFill>
              <a:srgbClr val="333333"/>
            </a:solidFill>
          </a:endParaRPr>
        </a:p>
      </dgm:t>
    </dgm:pt>
    <dgm:pt modelId="{ACD8C4A5-14FF-4427-BDFB-99EF9690317A}">
      <dgm:prSet/>
      <dgm:spPr/>
      <dgm:t>
        <a:bodyPr/>
        <a:lstStyle/>
        <a:p>
          <a:r>
            <a:rPr lang="en-US" b="1" dirty="0">
              <a:solidFill>
                <a:srgbClr val="333333"/>
              </a:solidFill>
            </a:rPr>
            <a:t>Anticipated 15% aggregated decrease</a:t>
          </a:r>
          <a:r>
            <a:rPr lang="en-US" dirty="0">
              <a:solidFill>
                <a:srgbClr val="333333"/>
              </a:solidFill>
            </a:rPr>
            <a:t> in Aegon’s financed emissions and energy use [including scope 3 emissions, real estate assets and other asset classes], equating to an annual reduction of ~1.5 million tons of CO₂, similar with  emissions from 300,000+ vehicles (Accenture, 2023; </a:t>
          </a:r>
          <a:r>
            <a:rPr lang="en-GB" noProof="0" dirty="0">
              <a:solidFill>
                <a:srgbClr val="333333"/>
              </a:solidFill>
            </a:rPr>
            <a:t>Equans</a:t>
          </a:r>
          <a:r>
            <a:rPr lang="en-US" dirty="0">
              <a:solidFill>
                <a:srgbClr val="333333"/>
              </a:solidFill>
            </a:rPr>
            <a:t>, 2023).</a:t>
          </a:r>
        </a:p>
      </dgm:t>
    </dgm:pt>
    <dgm:pt modelId="{D3E7CFD2-0EC6-43C3-ACC7-635EBD8A80F0}" type="parTrans" cxnId="{E5DB85A3-DA4B-4FAE-AE3E-73D74A78D644}">
      <dgm:prSet/>
      <dgm:spPr/>
      <dgm:t>
        <a:bodyPr/>
        <a:lstStyle/>
        <a:p>
          <a:endParaRPr lang="en-US">
            <a:solidFill>
              <a:srgbClr val="333333"/>
            </a:solidFill>
          </a:endParaRPr>
        </a:p>
      </dgm:t>
    </dgm:pt>
    <dgm:pt modelId="{41D06C12-9C62-45B6-B329-D677337EF97B}" type="sibTrans" cxnId="{E5DB85A3-DA4B-4FAE-AE3E-73D74A78D644}">
      <dgm:prSet/>
      <dgm:spPr/>
      <dgm:t>
        <a:bodyPr/>
        <a:lstStyle/>
        <a:p>
          <a:endParaRPr lang="en-US">
            <a:solidFill>
              <a:srgbClr val="333333"/>
            </a:solidFill>
          </a:endParaRPr>
        </a:p>
      </dgm:t>
    </dgm:pt>
    <dgm:pt modelId="{279249DD-E465-4902-B3EA-988D44B823A3}">
      <dgm:prSet/>
      <dgm:spPr/>
      <dgm:t>
        <a:bodyPr/>
        <a:lstStyle/>
        <a:p>
          <a:r>
            <a:rPr lang="en-US" b="1" dirty="0">
              <a:solidFill>
                <a:srgbClr val="333333"/>
              </a:solidFill>
            </a:rPr>
            <a:t>Uniqueness &amp; Future-oriented </a:t>
          </a:r>
        </a:p>
      </dgm:t>
    </dgm:pt>
    <dgm:pt modelId="{580C999A-BACC-4203-8655-4A685F09F60F}" type="parTrans" cxnId="{13240630-E9CC-4D7E-BCA7-92B02AF2F325}">
      <dgm:prSet/>
      <dgm:spPr/>
      <dgm:t>
        <a:bodyPr/>
        <a:lstStyle/>
        <a:p>
          <a:endParaRPr lang="en-US">
            <a:solidFill>
              <a:srgbClr val="333333"/>
            </a:solidFill>
          </a:endParaRPr>
        </a:p>
      </dgm:t>
    </dgm:pt>
    <dgm:pt modelId="{028E35AC-D0B8-4872-970C-2D27CF3BF748}" type="sibTrans" cxnId="{13240630-E9CC-4D7E-BCA7-92B02AF2F325}">
      <dgm:prSet/>
      <dgm:spPr/>
      <dgm:t>
        <a:bodyPr/>
        <a:lstStyle/>
        <a:p>
          <a:endParaRPr lang="en-US">
            <a:solidFill>
              <a:srgbClr val="333333"/>
            </a:solidFill>
          </a:endParaRPr>
        </a:p>
      </dgm:t>
    </dgm:pt>
    <dgm:pt modelId="{D92ED204-7C02-4AA5-9568-5195ACEDE6E9}">
      <dgm:prSet/>
      <dgm:spPr/>
      <dgm:t>
        <a:bodyPr/>
        <a:lstStyle/>
        <a:p>
          <a:r>
            <a:rPr lang="en-US" dirty="0">
              <a:solidFill>
                <a:srgbClr val="333333"/>
              </a:solidFill>
            </a:rPr>
            <a:t>Integrates advanced AI with real-time analytics for emissions tracking and operational optimization as  70% leaders have acknowledged  AI's role in decarbonization, and more firms are in process of adoption (PwC, 2023).</a:t>
          </a:r>
        </a:p>
      </dgm:t>
    </dgm:pt>
    <dgm:pt modelId="{849D6988-28F5-4DD0-9F5A-2575BC757E2E}" type="parTrans" cxnId="{2BD0AB4D-9D08-4E0C-9E90-EBA6FE31DB4D}">
      <dgm:prSet/>
      <dgm:spPr/>
      <dgm:t>
        <a:bodyPr/>
        <a:lstStyle/>
        <a:p>
          <a:endParaRPr lang="en-US">
            <a:solidFill>
              <a:srgbClr val="333333"/>
            </a:solidFill>
          </a:endParaRPr>
        </a:p>
      </dgm:t>
    </dgm:pt>
    <dgm:pt modelId="{3AE26319-4F0D-488B-954B-DBF658B1ED5E}" type="sibTrans" cxnId="{2BD0AB4D-9D08-4E0C-9E90-EBA6FE31DB4D}">
      <dgm:prSet/>
      <dgm:spPr/>
      <dgm:t>
        <a:bodyPr/>
        <a:lstStyle/>
        <a:p>
          <a:endParaRPr lang="en-US">
            <a:solidFill>
              <a:srgbClr val="333333"/>
            </a:solidFill>
          </a:endParaRPr>
        </a:p>
      </dgm:t>
    </dgm:pt>
    <dgm:pt modelId="{98FD43C4-460A-4E3F-9EB5-881AD885A2FC}">
      <dgm:prSet/>
      <dgm:spPr/>
      <dgm:t>
        <a:bodyPr/>
        <a:lstStyle/>
        <a:p>
          <a:r>
            <a:rPr lang="en-US" b="1" dirty="0">
              <a:solidFill>
                <a:srgbClr val="333333"/>
              </a:solidFill>
            </a:rPr>
            <a:t>Workplace Pension and Insurance Integration </a:t>
          </a:r>
        </a:p>
      </dgm:t>
    </dgm:pt>
    <dgm:pt modelId="{7A396082-3F5E-4FF6-852A-0DC36F38E439}" type="parTrans" cxnId="{BE72CA29-1CDA-46BA-9517-2FBE447E14D6}">
      <dgm:prSet/>
      <dgm:spPr/>
      <dgm:t>
        <a:bodyPr/>
        <a:lstStyle/>
        <a:p>
          <a:endParaRPr lang="en-US">
            <a:solidFill>
              <a:srgbClr val="333333"/>
            </a:solidFill>
          </a:endParaRPr>
        </a:p>
      </dgm:t>
    </dgm:pt>
    <dgm:pt modelId="{22E3029F-8442-4F82-95F0-F205919BF973}" type="sibTrans" cxnId="{BE72CA29-1CDA-46BA-9517-2FBE447E14D6}">
      <dgm:prSet/>
      <dgm:spPr/>
      <dgm:t>
        <a:bodyPr/>
        <a:lstStyle/>
        <a:p>
          <a:endParaRPr lang="en-US">
            <a:solidFill>
              <a:srgbClr val="333333"/>
            </a:solidFill>
          </a:endParaRPr>
        </a:p>
      </dgm:t>
    </dgm:pt>
    <dgm:pt modelId="{1A695B74-BE27-458C-9284-3AB736B47C3B}">
      <dgm:prSet/>
      <dgm:spPr/>
      <dgm:t>
        <a:bodyPr/>
        <a:lstStyle/>
        <a:p>
          <a:r>
            <a:rPr lang="en-US" dirty="0">
              <a:solidFill>
                <a:srgbClr val="333333"/>
              </a:solidFill>
            </a:rPr>
            <a:t>Smooth ESG data accessibility and analytics feature poise significant benefits in further integrating Aegon UK’s workplace pension funds with Net Zero goals and leverage even better in UK’s Defined Contribution (DC) pension space. Similarly, Aegon’s Insurance Schemes integration and engagements with UK Top 20 corporate emitters can be fortified too (Aegon Annual Report, 2023).</a:t>
          </a:r>
        </a:p>
      </dgm:t>
    </dgm:pt>
    <dgm:pt modelId="{19D20909-7788-425F-B20E-C4E8B63ABD73}" type="parTrans" cxnId="{306D696D-83AD-488F-BDC7-3A007DB0CDE8}">
      <dgm:prSet/>
      <dgm:spPr/>
      <dgm:t>
        <a:bodyPr/>
        <a:lstStyle/>
        <a:p>
          <a:endParaRPr lang="en-US">
            <a:solidFill>
              <a:srgbClr val="333333"/>
            </a:solidFill>
          </a:endParaRPr>
        </a:p>
      </dgm:t>
    </dgm:pt>
    <dgm:pt modelId="{3F86CC9B-39E3-459D-AE4F-74C2088A62CF}" type="sibTrans" cxnId="{306D696D-83AD-488F-BDC7-3A007DB0CDE8}">
      <dgm:prSet/>
      <dgm:spPr/>
      <dgm:t>
        <a:bodyPr/>
        <a:lstStyle/>
        <a:p>
          <a:endParaRPr lang="en-US">
            <a:solidFill>
              <a:srgbClr val="333333"/>
            </a:solidFill>
          </a:endParaRPr>
        </a:p>
      </dgm:t>
    </dgm:pt>
    <dgm:pt modelId="{7C10EE6A-3FEC-497F-BD46-176CCE4F9080}">
      <dgm:prSet/>
      <dgm:spPr/>
      <dgm:t>
        <a:bodyPr/>
        <a:lstStyle/>
        <a:p>
          <a:r>
            <a:rPr lang="en-US" b="1" dirty="0">
              <a:solidFill>
                <a:srgbClr val="333333"/>
              </a:solidFill>
            </a:rPr>
            <a:t>Minimizes Costs &amp; Transition Risks </a:t>
          </a:r>
        </a:p>
      </dgm:t>
    </dgm:pt>
    <dgm:pt modelId="{7D69FF14-2733-496E-8F96-C7A666247E4F}" type="parTrans" cxnId="{E51F1448-8C7C-410A-A705-48D3A6827091}">
      <dgm:prSet/>
      <dgm:spPr/>
      <dgm:t>
        <a:bodyPr/>
        <a:lstStyle/>
        <a:p>
          <a:endParaRPr lang="en-US">
            <a:solidFill>
              <a:srgbClr val="333333"/>
            </a:solidFill>
          </a:endParaRPr>
        </a:p>
      </dgm:t>
    </dgm:pt>
    <dgm:pt modelId="{046808FE-E78E-461C-9A40-D63400715D32}" type="sibTrans" cxnId="{E51F1448-8C7C-410A-A705-48D3A6827091}">
      <dgm:prSet/>
      <dgm:spPr/>
      <dgm:t>
        <a:bodyPr/>
        <a:lstStyle/>
        <a:p>
          <a:endParaRPr lang="en-US">
            <a:solidFill>
              <a:srgbClr val="333333"/>
            </a:solidFill>
          </a:endParaRPr>
        </a:p>
      </dgm:t>
    </dgm:pt>
    <dgm:pt modelId="{069564E3-4074-49B0-B915-26FB0E435CE8}">
      <dgm:prSet/>
      <dgm:spPr/>
      <dgm:t>
        <a:bodyPr/>
        <a:lstStyle/>
        <a:p>
          <a:r>
            <a:rPr lang="en-US" b="1" dirty="0">
              <a:solidFill>
                <a:srgbClr val="333333"/>
              </a:solidFill>
            </a:rPr>
            <a:t>Compliance Aid</a:t>
          </a:r>
        </a:p>
      </dgm:t>
    </dgm:pt>
    <dgm:pt modelId="{9266C505-BEB8-4A6C-9B0F-584D614524B5}" type="parTrans" cxnId="{C03C2676-9467-45B1-BE7A-BAB3D0BEF452}">
      <dgm:prSet/>
      <dgm:spPr/>
      <dgm:t>
        <a:bodyPr/>
        <a:lstStyle/>
        <a:p>
          <a:endParaRPr lang="en-US">
            <a:solidFill>
              <a:srgbClr val="333333"/>
            </a:solidFill>
          </a:endParaRPr>
        </a:p>
      </dgm:t>
    </dgm:pt>
    <dgm:pt modelId="{DD721531-0D2D-4729-8C3A-45A02771ABDD}" type="sibTrans" cxnId="{C03C2676-9467-45B1-BE7A-BAB3D0BEF452}">
      <dgm:prSet/>
      <dgm:spPr/>
      <dgm:t>
        <a:bodyPr/>
        <a:lstStyle/>
        <a:p>
          <a:endParaRPr lang="en-US">
            <a:solidFill>
              <a:srgbClr val="333333"/>
            </a:solidFill>
          </a:endParaRPr>
        </a:p>
      </dgm:t>
    </dgm:pt>
    <dgm:pt modelId="{55C03606-68FA-407E-8971-8AA0438ADDC1}">
      <dgm:prSet/>
      <dgm:spPr/>
      <dgm:t>
        <a:bodyPr/>
        <a:lstStyle/>
        <a:p>
          <a:r>
            <a:rPr lang="en-US" dirty="0">
              <a:solidFill>
                <a:srgbClr val="333333"/>
              </a:solidFill>
            </a:rPr>
            <a:t>Key tool to meet UK and EU Sustainability Disclosure Requirements transforming, aggregating and reconciling ESG data from all stakeholders Aegon UK is involved with while facilitating industry-wise collaboration towards decarbonization of own as well as client’s portfolio (Financial Conduct Authority, 2023) </a:t>
          </a:r>
        </a:p>
      </dgm:t>
    </dgm:pt>
    <dgm:pt modelId="{7525CE4F-7F58-4B8C-807C-757932D31D64}" type="parTrans" cxnId="{A13F11DD-FA51-40D7-A979-2840BCB2A02A}">
      <dgm:prSet/>
      <dgm:spPr/>
      <dgm:t>
        <a:bodyPr/>
        <a:lstStyle/>
        <a:p>
          <a:endParaRPr lang="en-US">
            <a:solidFill>
              <a:srgbClr val="333333"/>
            </a:solidFill>
          </a:endParaRPr>
        </a:p>
      </dgm:t>
    </dgm:pt>
    <dgm:pt modelId="{4B91B914-E00E-4582-A794-85D5EC350D3B}" type="sibTrans" cxnId="{A13F11DD-FA51-40D7-A979-2840BCB2A02A}">
      <dgm:prSet/>
      <dgm:spPr/>
      <dgm:t>
        <a:bodyPr/>
        <a:lstStyle/>
        <a:p>
          <a:endParaRPr lang="en-US">
            <a:solidFill>
              <a:srgbClr val="333333"/>
            </a:solidFill>
          </a:endParaRPr>
        </a:p>
      </dgm:t>
    </dgm:pt>
    <dgm:pt modelId="{3AEA8EE9-E481-4E23-A863-5F8636999EDD}">
      <dgm:prSet/>
      <dgm:spPr/>
      <dgm:t>
        <a:bodyPr/>
        <a:lstStyle/>
        <a:p>
          <a:r>
            <a:rPr lang="en-US" dirty="0">
              <a:solidFill>
                <a:srgbClr val="333333"/>
              </a:solidFill>
            </a:rPr>
            <a:t>This latest robust technology will enable Aegon UK to track and </a:t>
          </a:r>
          <a:r>
            <a:rPr lang="en-US" b="1" dirty="0">
              <a:solidFill>
                <a:srgbClr val="333333"/>
              </a:solidFill>
            </a:rPr>
            <a:t>reduce the leakages by 10%</a:t>
          </a:r>
          <a:r>
            <a:rPr lang="en-US" dirty="0">
              <a:solidFill>
                <a:srgbClr val="333333"/>
              </a:solidFill>
            </a:rPr>
            <a:t> (anticipated) across its value creating operations activities while being adaptive to regulatory shifts and recent climate modelling and resilient to potential disruptions caused by swift implementation of Net Zero and other SDG goals (United Nations, 2024). </a:t>
          </a:r>
        </a:p>
      </dgm:t>
    </dgm:pt>
    <dgm:pt modelId="{BD7EB0B5-CE2B-46DB-8A11-CD2F5ABD732F}" type="sibTrans" cxnId="{2E6FBDDB-95BD-441F-9968-376C6914F21E}">
      <dgm:prSet/>
      <dgm:spPr/>
      <dgm:t>
        <a:bodyPr/>
        <a:lstStyle/>
        <a:p>
          <a:endParaRPr lang="en-US">
            <a:solidFill>
              <a:srgbClr val="333333"/>
            </a:solidFill>
          </a:endParaRPr>
        </a:p>
      </dgm:t>
    </dgm:pt>
    <dgm:pt modelId="{E6F77298-2BA8-45E1-90B2-4FCD2148DB90}" type="parTrans" cxnId="{2E6FBDDB-95BD-441F-9968-376C6914F21E}">
      <dgm:prSet/>
      <dgm:spPr/>
      <dgm:t>
        <a:bodyPr/>
        <a:lstStyle/>
        <a:p>
          <a:endParaRPr lang="en-US">
            <a:solidFill>
              <a:srgbClr val="333333"/>
            </a:solidFill>
          </a:endParaRPr>
        </a:p>
      </dgm:t>
    </dgm:pt>
    <dgm:pt modelId="{377D9150-BF49-4092-ADF5-D589D3982EF2}" type="pres">
      <dgm:prSet presAssocID="{645BD1E6-7494-4FBC-B46F-46A38255BDEF}" presName="linear" presStyleCnt="0">
        <dgm:presLayoutVars>
          <dgm:dir/>
          <dgm:resizeHandles val="exact"/>
        </dgm:presLayoutVars>
      </dgm:prSet>
      <dgm:spPr/>
    </dgm:pt>
    <dgm:pt modelId="{243E24B0-54CD-44D9-8402-7BD23ABE0171}" type="pres">
      <dgm:prSet presAssocID="{EA1E58C7-7DCC-4F6A-A6FD-04004C75AAA4}" presName="comp" presStyleCnt="0"/>
      <dgm:spPr/>
    </dgm:pt>
    <dgm:pt modelId="{6CE00ED8-C8F5-4590-BA82-3E08F604D442}" type="pres">
      <dgm:prSet presAssocID="{EA1E58C7-7DCC-4F6A-A6FD-04004C75AAA4}" presName="box" presStyleLbl="node1" presStyleIdx="0" presStyleCnt="5"/>
      <dgm:spPr/>
    </dgm:pt>
    <dgm:pt modelId="{98C69E31-A23F-4F69-80A4-236E944F581D}" type="pres">
      <dgm:prSet presAssocID="{EA1E58C7-7DCC-4F6A-A6FD-04004C75AAA4}" presName="img" presStyleLbl="fgImgPlace1" presStyleIdx="0" presStyleCnt="5" custScaleX="82867" custScaleY="100536"/>
      <dgm:spPr>
        <a:blipFill>
          <a:blip xmlns:r="http://schemas.openxmlformats.org/officeDocument/2006/relationships" r:embed="rId1">
            <a:extLst>
              <a:ext uri="{28A0092B-C50C-407E-A947-70E740481C1C}">
                <a14:useLocalDpi xmlns:a14="http://schemas.microsoft.com/office/drawing/2010/main" val="0"/>
              </a:ext>
            </a:extLst>
          </a:blip>
          <a:srcRect/>
          <a:stretch>
            <a:fillRect t="-34000" b="-34000"/>
          </a:stretch>
        </a:blipFill>
      </dgm:spPr>
    </dgm:pt>
    <dgm:pt modelId="{9E56E5BA-4B55-4746-860C-F69B014AA909}" type="pres">
      <dgm:prSet presAssocID="{EA1E58C7-7DCC-4F6A-A6FD-04004C75AAA4}" presName="text" presStyleLbl="node1" presStyleIdx="0" presStyleCnt="5">
        <dgm:presLayoutVars>
          <dgm:bulletEnabled val="1"/>
        </dgm:presLayoutVars>
      </dgm:prSet>
      <dgm:spPr/>
    </dgm:pt>
    <dgm:pt modelId="{5628AE9D-07EA-4F23-9074-627E393ECA12}" type="pres">
      <dgm:prSet presAssocID="{67801E96-1BE7-4027-8BB3-30F74F268785}" presName="spacer" presStyleCnt="0"/>
      <dgm:spPr/>
    </dgm:pt>
    <dgm:pt modelId="{D2B2EB82-A756-4D00-BB4E-F321DDAB0BAD}" type="pres">
      <dgm:prSet presAssocID="{279249DD-E465-4902-B3EA-988D44B823A3}" presName="comp" presStyleCnt="0"/>
      <dgm:spPr/>
    </dgm:pt>
    <dgm:pt modelId="{13E73E84-A602-4781-9062-7601FF7ADCBD}" type="pres">
      <dgm:prSet presAssocID="{279249DD-E465-4902-B3EA-988D44B823A3}" presName="box" presStyleLbl="node1" presStyleIdx="1" presStyleCnt="5"/>
      <dgm:spPr/>
    </dgm:pt>
    <dgm:pt modelId="{A68A1A5E-B519-4B89-81D2-306672E6C93B}" type="pres">
      <dgm:prSet presAssocID="{279249DD-E465-4902-B3EA-988D44B823A3}" presName="img" presStyleLbl="fgImgPlace1" presStyleIdx="1" presStyleCnt="5" custScaleX="83799" custScaleY="92848"/>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9000" r="-9000"/>
          </a:stretch>
        </a:blipFill>
      </dgm:spPr>
    </dgm:pt>
    <dgm:pt modelId="{4154155C-1280-4F69-9DAA-329C3A148714}" type="pres">
      <dgm:prSet presAssocID="{279249DD-E465-4902-B3EA-988D44B823A3}" presName="text" presStyleLbl="node1" presStyleIdx="1" presStyleCnt="5">
        <dgm:presLayoutVars>
          <dgm:bulletEnabled val="1"/>
        </dgm:presLayoutVars>
      </dgm:prSet>
      <dgm:spPr/>
    </dgm:pt>
    <dgm:pt modelId="{FB1E8786-9B86-4ED6-A84A-2D7D230D8675}" type="pres">
      <dgm:prSet presAssocID="{028E35AC-D0B8-4872-970C-2D27CF3BF748}" presName="spacer" presStyleCnt="0"/>
      <dgm:spPr/>
    </dgm:pt>
    <dgm:pt modelId="{172469ED-DE95-42A9-A01A-4C8AF8038250}" type="pres">
      <dgm:prSet presAssocID="{98FD43C4-460A-4E3F-9EB5-881AD885A2FC}" presName="comp" presStyleCnt="0"/>
      <dgm:spPr/>
    </dgm:pt>
    <dgm:pt modelId="{FE3890CD-B0D3-4F7C-98D3-C72D0CD8D258}" type="pres">
      <dgm:prSet presAssocID="{98FD43C4-460A-4E3F-9EB5-881AD885A2FC}" presName="box" presStyleLbl="node1" presStyleIdx="2" presStyleCnt="5"/>
      <dgm:spPr/>
    </dgm:pt>
    <dgm:pt modelId="{27A2566F-5722-4B98-870D-D69D45E544BD}" type="pres">
      <dgm:prSet presAssocID="{98FD43C4-460A-4E3F-9EB5-881AD885A2FC}" presName="img" presStyleLbl="fgImgPlace1" presStyleIdx="2" presStyleCnt="5" custScaleX="83799" custScaleY="8880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3000" b="-23000"/>
          </a:stretch>
        </a:blipFill>
      </dgm:spPr>
    </dgm:pt>
    <dgm:pt modelId="{83941BFB-C243-487E-9DDF-5B077355895E}" type="pres">
      <dgm:prSet presAssocID="{98FD43C4-460A-4E3F-9EB5-881AD885A2FC}" presName="text" presStyleLbl="node1" presStyleIdx="2" presStyleCnt="5">
        <dgm:presLayoutVars>
          <dgm:bulletEnabled val="1"/>
        </dgm:presLayoutVars>
      </dgm:prSet>
      <dgm:spPr/>
    </dgm:pt>
    <dgm:pt modelId="{EDB20E62-B7F4-49AF-BD03-FD0E4E063A85}" type="pres">
      <dgm:prSet presAssocID="{22E3029F-8442-4F82-95F0-F205919BF973}" presName="spacer" presStyleCnt="0"/>
      <dgm:spPr/>
    </dgm:pt>
    <dgm:pt modelId="{E3966EFD-7D5E-4DE4-85A8-C9E29E93F010}" type="pres">
      <dgm:prSet presAssocID="{7C10EE6A-3FEC-497F-BD46-176CCE4F9080}" presName="comp" presStyleCnt="0"/>
      <dgm:spPr/>
    </dgm:pt>
    <dgm:pt modelId="{BC3B86DD-0477-4A19-9203-3D4FFF2FAA09}" type="pres">
      <dgm:prSet presAssocID="{7C10EE6A-3FEC-497F-BD46-176CCE4F9080}" presName="box" presStyleLbl="node1" presStyleIdx="3" presStyleCnt="5"/>
      <dgm:spPr/>
    </dgm:pt>
    <dgm:pt modelId="{799A64DB-D35D-47A0-B2DF-D36289F5D7A5}" type="pres">
      <dgm:prSet presAssocID="{7C10EE6A-3FEC-497F-BD46-176CCE4F9080}" presName="img" presStyleLbl="fgImgPlace1" presStyleIdx="3" presStyleCnt="5" custScaleX="83799" custScaleY="77472"/>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23000" b="-23000"/>
          </a:stretch>
        </a:blipFill>
      </dgm:spPr>
    </dgm:pt>
    <dgm:pt modelId="{CEA7D895-48B6-4F41-9DF4-DABE3A5483AC}" type="pres">
      <dgm:prSet presAssocID="{7C10EE6A-3FEC-497F-BD46-176CCE4F9080}" presName="text" presStyleLbl="node1" presStyleIdx="3" presStyleCnt="5">
        <dgm:presLayoutVars>
          <dgm:bulletEnabled val="1"/>
        </dgm:presLayoutVars>
      </dgm:prSet>
      <dgm:spPr/>
    </dgm:pt>
    <dgm:pt modelId="{0D019A9B-CDC9-4D84-9919-E1CCEEA9B87D}" type="pres">
      <dgm:prSet presAssocID="{046808FE-E78E-461C-9A40-D63400715D32}" presName="spacer" presStyleCnt="0"/>
      <dgm:spPr/>
    </dgm:pt>
    <dgm:pt modelId="{2D8D8374-DA29-462B-BE2A-1BC65DCE3B8E}" type="pres">
      <dgm:prSet presAssocID="{069564E3-4074-49B0-B915-26FB0E435CE8}" presName="comp" presStyleCnt="0"/>
      <dgm:spPr/>
    </dgm:pt>
    <dgm:pt modelId="{1C1441B8-F144-49BF-9BB2-1A069E2D2366}" type="pres">
      <dgm:prSet presAssocID="{069564E3-4074-49B0-B915-26FB0E435CE8}" presName="box" presStyleLbl="node1" presStyleIdx="4" presStyleCnt="5"/>
      <dgm:spPr/>
    </dgm:pt>
    <dgm:pt modelId="{4663675B-A083-4418-9EEB-57C7859FCB1E}" type="pres">
      <dgm:prSet presAssocID="{069564E3-4074-49B0-B915-26FB0E435CE8}" presName="img" presStyleLbl="fgImgPlace1" presStyleIdx="4" presStyleCnt="5" custScaleX="83799" custScaleY="104179"/>
      <dgm:spPr>
        <a:blipFill>
          <a:blip xmlns:r="http://schemas.openxmlformats.org/officeDocument/2006/relationships" r:embed="rId5">
            <a:extLst>
              <a:ext uri="{28A0092B-C50C-407E-A947-70E740481C1C}">
                <a14:useLocalDpi xmlns:a14="http://schemas.microsoft.com/office/drawing/2010/main" val="0"/>
              </a:ext>
            </a:extLst>
          </a:blip>
          <a:srcRect/>
          <a:stretch>
            <a:fillRect t="-23000" b="-23000"/>
          </a:stretch>
        </a:blipFill>
      </dgm:spPr>
    </dgm:pt>
    <dgm:pt modelId="{F5E15445-823A-4FC0-A1E8-ECA79D76488D}" type="pres">
      <dgm:prSet presAssocID="{069564E3-4074-49B0-B915-26FB0E435CE8}" presName="text" presStyleLbl="node1" presStyleIdx="4" presStyleCnt="5">
        <dgm:presLayoutVars>
          <dgm:bulletEnabled val="1"/>
        </dgm:presLayoutVars>
      </dgm:prSet>
      <dgm:spPr/>
    </dgm:pt>
  </dgm:ptLst>
  <dgm:cxnLst>
    <dgm:cxn modelId="{05335D17-C924-43EA-B0C2-8E512A1C583F}" type="presOf" srcId="{3AEA8EE9-E481-4E23-A863-5F8636999EDD}" destId="{CEA7D895-48B6-4F41-9DF4-DABE3A5483AC}" srcOrd="1" destOrd="1" presId="urn:microsoft.com/office/officeart/2005/8/layout/vList4"/>
    <dgm:cxn modelId="{5156661D-918D-4E3B-8B58-0BBF6D5408F4}" type="presOf" srcId="{98FD43C4-460A-4E3F-9EB5-881AD885A2FC}" destId="{FE3890CD-B0D3-4F7C-98D3-C72D0CD8D258}" srcOrd="0" destOrd="0" presId="urn:microsoft.com/office/officeart/2005/8/layout/vList4"/>
    <dgm:cxn modelId="{BE72CA29-1CDA-46BA-9517-2FBE447E14D6}" srcId="{645BD1E6-7494-4FBC-B46F-46A38255BDEF}" destId="{98FD43C4-460A-4E3F-9EB5-881AD885A2FC}" srcOrd="2" destOrd="0" parTransId="{7A396082-3F5E-4FF6-852A-0DC36F38E439}" sibTransId="{22E3029F-8442-4F82-95F0-F205919BF973}"/>
    <dgm:cxn modelId="{C2EE812E-5585-484C-AF4B-263908F03393}" type="presOf" srcId="{645BD1E6-7494-4FBC-B46F-46A38255BDEF}" destId="{377D9150-BF49-4092-ADF5-D589D3982EF2}" srcOrd="0" destOrd="0" presId="urn:microsoft.com/office/officeart/2005/8/layout/vList4"/>
    <dgm:cxn modelId="{13240630-E9CC-4D7E-BCA7-92B02AF2F325}" srcId="{645BD1E6-7494-4FBC-B46F-46A38255BDEF}" destId="{279249DD-E465-4902-B3EA-988D44B823A3}" srcOrd="1" destOrd="0" parTransId="{580C999A-BACC-4203-8655-4A685F09F60F}" sibTransId="{028E35AC-D0B8-4872-970C-2D27CF3BF748}"/>
    <dgm:cxn modelId="{AE56F137-42F7-47F5-A1F3-9FC1FD4E0B33}" type="presOf" srcId="{EA1E58C7-7DCC-4F6A-A6FD-04004C75AAA4}" destId="{9E56E5BA-4B55-4746-860C-F69B014AA909}" srcOrd="1" destOrd="0" presId="urn:microsoft.com/office/officeart/2005/8/layout/vList4"/>
    <dgm:cxn modelId="{619F4D39-1F80-4516-B487-B0F83AEA21AD}" type="presOf" srcId="{55C03606-68FA-407E-8971-8AA0438ADDC1}" destId="{F5E15445-823A-4FC0-A1E8-ECA79D76488D}" srcOrd="1" destOrd="1" presId="urn:microsoft.com/office/officeart/2005/8/layout/vList4"/>
    <dgm:cxn modelId="{E2DE0F48-5644-4740-A298-871BA9E5606B}" type="presOf" srcId="{1A695B74-BE27-458C-9284-3AB736B47C3B}" destId="{83941BFB-C243-487E-9DDF-5B077355895E}" srcOrd="1" destOrd="1" presId="urn:microsoft.com/office/officeart/2005/8/layout/vList4"/>
    <dgm:cxn modelId="{E51F1448-8C7C-410A-A705-48D3A6827091}" srcId="{645BD1E6-7494-4FBC-B46F-46A38255BDEF}" destId="{7C10EE6A-3FEC-497F-BD46-176CCE4F9080}" srcOrd="3" destOrd="0" parTransId="{7D69FF14-2733-496E-8F96-C7A666247E4F}" sibTransId="{046808FE-E78E-461C-9A40-D63400715D32}"/>
    <dgm:cxn modelId="{2BD0AB4D-9D08-4E0C-9E90-EBA6FE31DB4D}" srcId="{279249DD-E465-4902-B3EA-988D44B823A3}" destId="{D92ED204-7C02-4AA5-9568-5195ACEDE6E9}" srcOrd="0" destOrd="0" parTransId="{849D6988-28F5-4DD0-9F5A-2575BC757E2E}" sibTransId="{3AE26319-4F0D-488B-954B-DBF658B1ED5E}"/>
    <dgm:cxn modelId="{5C7C6F60-59F3-4FE8-8EF1-DDCAB22FFE5B}" type="presOf" srcId="{D92ED204-7C02-4AA5-9568-5195ACEDE6E9}" destId="{4154155C-1280-4F69-9DAA-329C3A148714}" srcOrd="1" destOrd="1" presId="urn:microsoft.com/office/officeart/2005/8/layout/vList4"/>
    <dgm:cxn modelId="{306D696D-83AD-488F-BDC7-3A007DB0CDE8}" srcId="{98FD43C4-460A-4E3F-9EB5-881AD885A2FC}" destId="{1A695B74-BE27-458C-9284-3AB736B47C3B}" srcOrd="0" destOrd="0" parTransId="{19D20909-7788-425F-B20E-C4E8B63ABD73}" sibTransId="{3F86CC9B-39E3-459D-AE4F-74C2088A62CF}"/>
    <dgm:cxn modelId="{08F0FA72-77AE-4C46-9612-1DEAB3789923}" type="presOf" srcId="{069564E3-4074-49B0-B915-26FB0E435CE8}" destId="{1C1441B8-F144-49BF-9BB2-1A069E2D2366}" srcOrd="0" destOrd="0" presId="urn:microsoft.com/office/officeart/2005/8/layout/vList4"/>
    <dgm:cxn modelId="{C03C2676-9467-45B1-BE7A-BAB3D0BEF452}" srcId="{645BD1E6-7494-4FBC-B46F-46A38255BDEF}" destId="{069564E3-4074-49B0-B915-26FB0E435CE8}" srcOrd="4" destOrd="0" parTransId="{9266C505-BEB8-4A6C-9B0F-584D614524B5}" sibTransId="{DD721531-0D2D-4729-8C3A-45A02771ABDD}"/>
    <dgm:cxn modelId="{2006C976-86F3-4B70-B1EE-5CF085542B20}" type="presOf" srcId="{7C10EE6A-3FEC-497F-BD46-176CCE4F9080}" destId="{BC3B86DD-0477-4A19-9203-3D4FFF2FAA09}" srcOrd="0" destOrd="0" presId="urn:microsoft.com/office/officeart/2005/8/layout/vList4"/>
    <dgm:cxn modelId="{E0B46294-AB86-408F-8DE3-89B848A023CB}" type="presOf" srcId="{279249DD-E465-4902-B3EA-988D44B823A3}" destId="{13E73E84-A602-4781-9062-7601FF7ADCBD}" srcOrd="0" destOrd="0" presId="urn:microsoft.com/office/officeart/2005/8/layout/vList4"/>
    <dgm:cxn modelId="{F25FD095-29BB-46CD-9BF8-D6ABDAE11CC8}" type="presOf" srcId="{279249DD-E465-4902-B3EA-988D44B823A3}" destId="{4154155C-1280-4F69-9DAA-329C3A148714}" srcOrd="1" destOrd="0" presId="urn:microsoft.com/office/officeart/2005/8/layout/vList4"/>
    <dgm:cxn modelId="{45EEB09C-8AB7-441A-97D7-EEB30A68B463}" type="presOf" srcId="{98FD43C4-460A-4E3F-9EB5-881AD885A2FC}" destId="{83941BFB-C243-487E-9DDF-5B077355895E}" srcOrd="1" destOrd="0" presId="urn:microsoft.com/office/officeart/2005/8/layout/vList4"/>
    <dgm:cxn modelId="{E5DB85A3-DA4B-4FAE-AE3E-73D74A78D644}" srcId="{EA1E58C7-7DCC-4F6A-A6FD-04004C75AAA4}" destId="{ACD8C4A5-14FF-4427-BDFB-99EF9690317A}" srcOrd="0" destOrd="0" parTransId="{D3E7CFD2-0EC6-43C3-ACC7-635EBD8A80F0}" sibTransId="{41D06C12-9C62-45B6-B329-D677337EF97B}"/>
    <dgm:cxn modelId="{51A239A5-87E0-441F-AFE1-FB5F6BD91A72}" srcId="{645BD1E6-7494-4FBC-B46F-46A38255BDEF}" destId="{EA1E58C7-7DCC-4F6A-A6FD-04004C75AAA4}" srcOrd="0" destOrd="0" parTransId="{C28E0F87-52DE-4541-81BC-C1E80BDDF81C}" sibTransId="{67801E96-1BE7-4027-8BB3-30F74F268785}"/>
    <dgm:cxn modelId="{335807C4-6BCB-4469-8C37-18F969F414B0}" type="presOf" srcId="{3AEA8EE9-E481-4E23-A863-5F8636999EDD}" destId="{BC3B86DD-0477-4A19-9203-3D4FFF2FAA09}" srcOrd="0" destOrd="1" presId="urn:microsoft.com/office/officeart/2005/8/layout/vList4"/>
    <dgm:cxn modelId="{0A5EC9C4-7140-4A21-A138-E70282406E02}" type="presOf" srcId="{1A695B74-BE27-458C-9284-3AB736B47C3B}" destId="{FE3890CD-B0D3-4F7C-98D3-C72D0CD8D258}" srcOrd="0" destOrd="1" presId="urn:microsoft.com/office/officeart/2005/8/layout/vList4"/>
    <dgm:cxn modelId="{E51A48C9-D07B-4646-BF36-B5605CFDFCDA}" type="presOf" srcId="{069564E3-4074-49B0-B915-26FB0E435CE8}" destId="{F5E15445-823A-4FC0-A1E8-ECA79D76488D}" srcOrd="1" destOrd="0" presId="urn:microsoft.com/office/officeart/2005/8/layout/vList4"/>
    <dgm:cxn modelId="{52B25BD2-9393-40DC-BCDF-A11AF3A88CE0}" type="presOf" srcId="{ACD8C4A5-14FF-4427-BDFB-99EF9690317A}" destId="{6CE00ED8-C8F5-4590-BA82-3E08F604D442}" srcOrd="0" destOrd="1" presId="urn:microsoft.com/office/officeart/2005/8/layout/vList4"/>
    <dgm:cxn modelId="{8CEA1CD5-71D6-48C6-B306-02E546DA0A99}" type="presOf" srcId="{7C10EE6A-3FEC-497F-BD46-176CCE4F9080}" destId="{CEA7D895-48B6-4F41-9DF4-DABE3A5483AC}" srcOrd="1" destOrd="0" presId="urn:microsoft.com/office/officeart/2005/8/layout/vList4"/>
    <dgm:cxn modelId="{456F3DD8-FED8-4A13-B538-FD234B17266F}" type="presOf" srcId="{55C03606-68FA-407E-8971-8AA0438ADDC1}" destId="{1C1441B8-F144-49BF-9BB2-1A069E2D2366}" srcOrd="0" destOrd="1" presId="urn:microsoft.com/office/officeart/2005/8/layout/vList4"/>
    <dgm:cxn modelId="{2E6FBDDB-95BD-441F-9968-376C6914F21E}" srcId="{7C10EE6A-3FEC-497F-BD46-176CCE4F9080}" destId="{3AEA8EE9-E481-4E23-A863-5F8636999EDD}" srcOrd="0" destOrd="0" parTransId="{E6F77298-2BA8-45E1-90B2-4FCD2148DB90}" sibTransId="{BD7EB0B5-CE2B-46DB-8A11-CD2F5ABD732F}"/>
    <dgm:cxn modelId="{A13F11DD-FA51-40D7-A979-2840BCB2A02A}" srcId="{069564E3-4074-49B0-B915-26FB0E435CE8}" destId="{55C03606-68FA-407E-8971-8AA0438ADDC1}" srcOrd="0" destOrd="0" parTransId="{7525CE4F-7F58-4B8C-807C-757932D31D64}" sibTransId="{4B91B914-E00E-4582-A794-85D5EC350D3B}"/>
    <dgm:cxn modelId="{E98C93E3-5DAC-4534-9669-FBBC73B6C40F}" type="presOf" srcId="{ACD8C4A5-14FF-4427-BDFB-99EF9690317A}" destId="{9E56E5BA-4B55-4746-860C-F69B014AA909}" srcOrd="1" destOrd="1" presId="urn:microsoft.com/office/officeart/2005/8/layout/vList4"/>
    <dgm:cxn modelId="{0FF2C3F0-003F-4FD5-A4EE-AC415CBFC079}" type="presOf" srcId="{D92ED204-7C02-4AA5-9568-5195ACEDE6E9}" destId="{13E73E84-A602-4781-9062-7601FF7ADCBD}" srcOrd="0" destOrd="1" presId="urn:microsoft.com/office/officeart/2005/8/layout/vList4"/>
    <dgm:cxn modelId="{B75B53F7-9C30-418D-9E8F-997C751EA6C8}" type="presOf" srcId="{EA1E58C7-7DCC-4F6A-A6FD-04004C75AAA4}" destId="{6CE00ED8-C8F5-4590-BA82-3E08F604D442}" srcOrd="0" destOrd="0" presId="urn:microsoft.com/office/officeart/2005/8/layout/vList4"/>
    <dgm:cxn modelId="{0BAC1138-D5AA-4E36-990D-A507F95E5946}" type="presParOf" srcId="{377D9150-BF49-4092-ADF5-D589D3982EF2}" destId="{243E24B0-54CD-44D9-8402-7BD23ABE0171}" srcOrd="0" destOrd="0" presId="urn:microsoft.com/office/officeart/2005/8/layout/vList4"/>
    <dgm:cxn modelId="{0214E34C-C94F-4286-B76C-761E94F0A6A6}" type="presParOf" srcId="{243E24B0-54CD-44D9-8402-7BD23ABE0171}" destId="{6CE00ED8-C8F5-4590-BA82-3E08F604D442}" srcOrd="0" destOrd="0" presId="urn:microsoft.com/office/officeart/2005/8/layout/vList4"/>
    <dgm:cxn modelId="{40466DF6-2966-4F28-AD20-64766FA5D094}" type="presParOf" srcId="{243E24B0-54CD-44D9-8402-7BD23ABE0171}" destId="{98C69E31-A23F-4F69-80A4-236E944F581D}" srcOrd="1" destOrd="0" presId="urn:microsoft.com/office/officeart/2005/8/layout/vList4"/>
    <dgm:cxn modelId="{8ED17D35-E45F-44D8-A31E-C6AADF84A314}" type="presParOf" srcId="{243E24B0-54CD-44D9-8402-7BD23ABE0171}" destId="{9E56E5BA-4B55-4746-860C-F69B014AA909}" srcOrd="2" destOrd="0" presId="urn:microsoft.com/office/officeart/2005/8/layout/vList4"/>
    <dgm:cxn modelId="{B5071F24-1026-49E9-A46D-12A40DE6EC52}" type="presParOf" srcId="{377D9150-BF49-4092-ADF5-D589D3982EF2}" destId="{5628AE9D-07EA-4F23-9074-627E393ECA12}" srcOrd="1" destOrd="0" presId="urn:microsoft.com/office/officeart/2005/8/layout/vList4"/>
    <dgm:cxn modelId="{52241242-594C-4240-B8F2-282C8DA38141}" type="presParOf" srcId="{377D9150-BF49-4092-ADF5-D589D3982EF2}" destId="{D2B2EB82-A756-4D00-BB4E-F321DDAB0BAD}" srcOrd="2" destOrd="0" presId="urn:microsoft.com/office/officeart/2005/8/layout/vList4"/>
    <dgm:cxn modelId="{E1D8DDFE-1F68-4951-A196-9BBF94743C17}" type="presParOf" srcId="{D2B2EB82-A756-4D00-BB4E-F321DDAB0BAD}" destId="{13E73E84-A602-4781-9062-7601FF7ADCBD}" srcOrd="0" destOrd="0" presId="urn:microsoft.com/office/officeart/2005/8/layout/vList4"/>
    <dgm:cxn modelId="{8139CE51-6F50-41A4-A84B-799C2A252C24}" type="presParOf" srcId="{D2B2EB82-A756-4D00-BB4E-F321DDAB0BAD}" destId="{A68A1A5E-B519-4B89-81D2-306672E6C93B}" srcOrd="1" destOrd="0" presId="urn:microsoft.com/office/officeart/2005/8/layout/vList4"/>
    <dgm:cxn modelId="{1B7432A6-E331-43A4-ABDC-B789E5FDE28E}" type="presParOf" srcId="{D2B2EB82-A756-4D00-BB4E-F321DDAB0BAD}" destId="{4154155C-1280-4F69-9DAA-329C3A148714}" srcOrd="2" destOrd="0" presId="urn:microsoft.com/office/officeart/2005/8/layout/vList4"/>
    <dgm:cxn modelId="{5314AED8-1AF9-46B9-A30A-D3242B994BDE}" type="presParOf" srcId="{377D9150-BF49-4092-ADF5-D589D3982EF2}" destId="{FB1E8786-9B86-4ED6-A84A-2D7D230D8675}" srcOrd="3" destOrd="0" presId="urn:microsoft.com/office/officeart/2005/8/layout/vList4"/>
    <dgm:cxn modelId="{AF08CAB0-91AD-44AA-BD4C-F4297B5C5B62}" type="presParOf" srcId="{377D9150-BF49-4092-ADF5-D589D3982EF2}" destId="{172469ED-DE95-42A9-A01A-4C8AF8038250}" srcOrd="4" destOrd="0" presId="urn:microsoft.com/office/officeart/2005/8/layout/vList4"/>
    <dgm:cxn modelId="{B507A026-D37F-496C-8F77-045A42D84CC5}" type="presParOf" srcId="{172469ED-DE95-42A9-A01A-4C8AF8038250}" destId="{FE3890CD-B0D3-4F7C-98D3-C72D0CD8D258}" srcOrd="0" destOrd="0" presId="urn:microsoft.com/office/officeart/2005/8/layout/vList4"/>
    <dgm:cxn modelId="{019109A5-9BE4-4C34-9552-5750E9D8427A}" type="presParOf" srcId="{172469ED-DE95-42A9-A01A-4C8AF8038250}" destId="{27A2566F-5722-4B98-870D-D69D45E544BD}" srcOrd="1" destOrd="0" presId="urn:microsoft.com/office/officeart/2005/8/layout/vList4"/>
    <dgm:cxn modelId="{697905E0-2C75-4A84-9702-A7ECA53ADBC0}" type="presParOf" srcId="{172469ED-DE95-42A9-A01A-4C8AF8038250}" destId="{83941BFB-C243-487E-9DDF-5B077355895E}" srcOrd="2" destOrd="0" presId="urn:microsoft.com/office/officeart/2005/8/layout/vList4"/>
    <dgm:cxn modelId="{C6EFD5C4-6D06-4996-885E-81479D51C4FD}" type="presParOf" srcId="{377D9150-BF49-4092-ADF5-D589D3982EF2}" destId="{EDB20E62-B7F4-49AF-BD03-FD0E4E063A85}" srcOrd="5" destOrd="0" presId="urn:microsoft.com/office/officeart/2005/8/layout/vList4"/>
    <dgm:cxn modelId="{A87837B4-50CB-4520-83A3-2D903DA5F98F}" type="presParOf" srcId="{377D9150-BF49-4092-ADF5-D589D3982EF2}" destId="{E3966EFD-7D5E-4DE4-85A8-C9E29E93F010}" srcOrd="6" destOrd="0" presId="urn:microsoft.com/office/officeart/2005/8/layout/vList4"/>
    <dgm:cxn modelId="{3D2FAC97-1DF2-4CBA-8464-1F1A801CF5B6}" type="presParOf" srcId="{E3966EFD-7D5E-4DE4-85A8-C9E29E93F010}" destId="{BC3B86DD-0477-4A19-9203-3D4FFF2FAA09}" srcOrd="0" destOrd="0" presId="urn:microsoft.com/office/officeart/2005/8/layout/vList4"/>
    <dgm:cxn modelId="{9EDCA6EC-BE07-4C51-8402-088A88B92887}" type="presParOf" srcId="{E3966EFD-7D5E-4DE4-85A8-C9E29E93F010}" destId="{799A64DB-D35D-47A0-B2DF-D36289F5D7A5}" srcOrd="1" destOrd="0" presId="urn:microsoft.com/office/officeart/2005/8/layout/vList4"/>
    <dgm:cxn modelId="{F3A78307-86CC-4449-81AD-757DB91DE29F}" type="presParOf" srcId="{E3966EFD-7D5E-4DE4-85A8-C9E29E93F010}" destId="{CEA7D895-48B6-4F41-9DF4-DABE3A5483AC}" srcOrd="2" destOrd="0" presId="urn:microsoft.com/office/officeart/2005/8/layout/vList4"/>
    <dgm:cxn modelId="{5AF2149E-0957-4E32-9C6E-34C897F7688E}" type="presParOf" srcId="{377D9150-BF49-4092-ADF5-D589D3982EF2}" destId="{0D019A9B-CDC9-4D84-9919-E1CCEEA9B87D}" srcOrd="7" destOrd="0" presId="urn:microsoft.com/office/officeart/2005/8/layout/vList4"/>
    <dgm:cxn modelId="{1F9598F1-9A50-4B91-BAA0-85B454434635}" type="presParOf" srcId="{377D9150-BF49-4092-ADF5-D589D3982EF2}" destId="{2D8D8374-DA29-462B-BE2A-1BC65DCE3B8E}" srcOrd="8" destOrd="0" presId="urn:microsoft.com/office/officeart/2005/8/layout/vList4"/>
    <dgm:cxn modelId="{0C65FE64-C0B4-437B-8643-BA9D4EE8CBAF}" type="presParOf" srcId="{2D8D8374-DA29-462B-BE2A-1BC65DCE3B8E}" destId="{1C1441B8-F144-49BF-9BB2-1A069E2D2366}" srcOrd="0" destOrd="0" presId="urn:microsoft.com/office/officeart/2005/8/layout/vList4"/>
    <dgm:cxn modelId="{F70C901D-33E8-4D7F-B826-0A67C4FE9BAE}" type="presParOf" srcId="{2D8D8374-DA29-462B-BE2A-1BC65DCE3B8E}" destId="{4663675B-A083-4418-9EEB-57C7859FCB1E}" srcOrd="1" destOrd="0" presId="urn:microsoft.com/office/officeart/2005/8/layout/vList4"/>
    <dgm:cxn modelId="{32AC27AE-6B79-4CDD-A1FE-C2A6D3C15D68}" type="presParOf" srcId="{2D8D8374-DA29-462B-BE2A-1BC65DCE3B8E}" destId="{F5E15445-823A-4FC0-A1E8-ECA79D76488D}" srcOrd="2" destOrd="0" presId="urn:microsoft.com/office/officeart/2005/8/layout/vList4"/>
  </dgm:cxnLst>
  <dgm:bg>
    <a:gradFill>
      <a:gsLst>
        <a:gs pos="96997">
          <a:schemeClr val="accent1">
            <a:lumMod val="20000"/>
            <a:lumOff val="8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00ED8-C8F5-4590-BA82-3E08F604D442}">
      <dsp:nvSpPr>
        <dsp:cNvPr id="0" name=""/>
        <dsp:cNvSpPr/>
      </dsp:nvSpPr>
      <dsp:spPr>
        <a:xfrm>
          <a:off x="0" y="0"/>
          <a:ext cx="8229600" cy="87605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solidFill>
                <a:srgbClr val="333333"/>
              </a:solidFill>
            </a:rPr>
            <a:t>Energy Efficiency and Emissions Reduction</a:t>
          </a:r>
        </a:p>
        <a:p>
          <a:pPr marL="57150" lvl="1" indent="-57150" algn="l" defTabSz="444500">
            <a:lnSpc>
              <a:spcPct val="90000"/>
            </a:lnSpc>
            <a:spcBef>
              <a:spcPct val="0"/>
            </a:spcBef>
            <a:spcAft>
              <a:spcPct val="15000"/>
            </a:spcAft>
            <a:buChar char="•"/>
          </a:pPr>
          <a:r>
            <a:rPr lang="en-US" sz="1000" b="1" kern="1200" dirty="0">
              <a:solidFill>
                <a:srgbClr val="333333"/>
              </a:solidFill>
            </a:rPr>
            <a:t>Anticipated 15% aggregated decrease</a:t>
          </a:r>
          <a:r>
            <a:rPr lang="en-US" sz="1000" kern="1200" dirty="0">
              <a:solidFill>
                <a:srgbClr val="333333"/>
              </a:solidFill>
            </a:rPr>
            <a:t> in Aegon’s financed emissions and energy use [including scope 3 emissions, real estate assets and other asset classes], equating to an annual reduction of ~1.5 million tons of CO₂, similar with  emissions from 300,000+ vehicles (Accenture, 2023; </a:t>
          </a:r>
          <a:r>
            <a:rPr lang="en-GB" sz="1000" kern="1200" noProof="0" dirty="0">
              <a:solidFill>
                <a:srgbClr val="333333"/>
              </a:solidFill>
            </a:rPr>
            <a:t>Equans</a:t>
          </a:r>
          <a:r>
            <a:rPr lang="en-US" sz="1000" kern="1200" dirty="0">
              <a:solidFill>
                <a:srgbClr val="333333"/>
              </a:solidFill>
            </a:rPr>
            <a:t>, 2023).</a:t>
          </a:r>
        </a:p>
      </dsp:txBody>
      <dsp:txXfrm>
        <a:off x="1733525" y="0"/>
        <a:ext cx="6496074" cy="876053"/>
      </dsp:txXfrm>
    </dsp:sp>
    <dsp:sp modelId="{98C69E31-A23F-4F69-80A4-236E944F581D}">
      <dsp:nvSpPr>
        <dsp:cNvPr id="0" name=""/>
        <dsp:cNvSpPr/>
      </dsp:nvSpPr>
      <dsp:spPr>
        <a:xfrm>
          <a:off x="228603" y="85727"/>
          <a:ext cx="1363924" cy="70459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4000" b="-34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13E73E84-A602-4781-9062-7601FF7ADCBD}">
      <dsp:nvSpPr>
        <dsp:cNvPr id="0" name=""/>
        <dsp:cNvSpPr/>
      </dsp:nvSpPr>
      <dsp:spPr>
        <a:xfrm>
          <a:off x="0" y="963658"/>
          <a:ext cx="8229600" cy="87605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solidFill>
                <a:srgbClr val="333333"/>
              </a:solidFill>
            </a:rPr>
            <a:t>Uniqueness &amp; Future-oriented </a:t>
          </a:r>
        </a:p>
        <a:p>
          <a:pPr marL="57150" lvl="1" indent="-57150" algn="l" defTabSz="444500">
            <a:lnSpc>
              <a:spcPct val="90000"/>
            </a:lnSpc>
            <a:spcBef>
              <a:spcPct val="0"/>
            </a:spcBef>
            <a:spcAft>
              <a:spcPct val="15000"/>
            </a:spcAft>
            <a:buChar char="•"/>
          </a:pPr>
          <a:r>
            <a:rPr lang="en-US" sz="1000" kern="1200" dirty="0">
              <a:solidFill>
                <a:srgbClr val="333333"/>
              </a:solidFill>
            </a:rPr>
            <a:t>Integrates advanced AI with real-time analytics for emissions tracking and operational optimization as  70% leaders have acknowledged  AI's role in decarbonization, and more firms are in process of adoption (PwC, 2023).</a:t>
          </a:r>
        </a:p>
      </dsp:txBody>
      <dsp:txXfrm>
        <a:off x="1733525" y="963658"/>
        <a:ext cx="6496074" cy="876053"/>
      </dsp:txXfrm>
    </dsp:sp>
    <dsp:sp modelId="{A68A1A5E-B519-4B89-81D2-306672E6C93B}">
      <dsp:nvSpPr>
        <dsp:cNvPr id="0" name=""/>
        <dsp:cNvSpPr/>
      </dsp:nvSpPr>
      <dsp:spPr>
        <a:xfrm>
          <a:off x="220933" y="1076326"/>
          <a:ext cx="1379264" cy="650718"/>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9000" r="-9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E3890CD-B0D3-4F7C-98D3-C72D0CD8D258}">
      <dsp:nvSpPr>
        <dsp:cNvPr id="0" name=""/>
        <dsp:cNvSpPr/>
      </dsp:nvSpPr>
      <dsp:spPr>
        <a:xfrm>
          <a:off x="0" y="1927317"/>
          <a:ext cx="8229600" cy="87605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solidFill>
                <a:srgbClr val="333333"/>
              </a:solidFill>
            </a:rPr>
            <a:t>Workplace Pension and Insurance Integration </a:t>
          </a:r>
        </a:p>
        <a:p>
          <a:pPr marL="57150" lvl="1" indent="-57150" algn="l" defTabSz="444500">
            <a:lnSpc>
              <a:spcPct val="90000"/>
            </a:lnSpc>
            <a:spcBef>
              <a:spcPct val="0"/>
            </a:spcBef>
            <a:spcAft>
              <a:spcPct val="15000"/>
            </a:spcAft>
            <a:buChar char="•"/>
          </a:pPr>
          <a:r>
            <a:rPr lang="en-US" sz="1000" kern="1200" dirty="0">
              <a:solidFill>
                <a:srgbClr val="333333"/>
              </a:solidFill>
            </a:rPr>
            <a:t>Smooth ESG data accessibility and analytics feature poise significant benefits in further integrating Aegon UK’s workplace pension funds with Net Zero goals and leverage even better in UK’s Defined Contribution (DC) pension space. Similarly, Aegon’s Insurance Schemes integration and engagements with UK Top 20 corporate emitters can be fortified too (Aegon Annual Report, 2023).</a:t>
          </a:r>
        </a:p>
      </dsp:txBody>
      <dsp:txXfrm>
        <a:off x="1733525" y="1927317"/>
        <a:ext cx="6496074" cy="876053"/>
      </dsp:txXfrm>
    </dsp:sp>
    <dsp:sp modelId="{27A2566F-5722-4B98-870D-D69D45E544BD}">
      <dsp:nvSpPr>
        <dsp:cNvPr id="0" name=""/>
        <dsp:cNvSpPr/>
      </dsp:nvSpPr>
      <dsp:spPr>
        <a:xfrm>
          <a:off x="220933" y="2054163"/>
          <a:ext cx="1379264" cy="622362"/>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3000" b="-23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BC3B86DD-0477-4A19-9203-3D4FFF2FAA09}">
      <dsp:nvSpPr>
        <dsp:cNvPr id="0" name=""/>
        <dsp:cNvSpPr/>
      </dsp:nvSpPr>
      <dsp:spPr>
        <a:xfrm>
          <a:off x="0" y="2890976"/>
          <a:ext cx="8229600" cy="87605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solidFill>
                <a:srgbClr val="333333"/>
              </a:solidFill>
            </a:rPr>
            <a:t>Minimizes Costs &amp; Transition Risks </a:t>
          </a:r>
        </a:p>
        <a:p>
          <a:pPr marL="57150" lvl="1" indent="-57150" algn="l" defTabSz="444500">
            <a:lnSpc>
              <a:spcPct val="90000"/>
            </a:lnSpc>
            <a:spcBef>
              <a:spcPct val="0"/>
            </a:spcBef>
            <a:spcAft>
              <a:spcPct val="15000"/>
            </a:spcAft>
            <a:buChar char="•"/>
          </a:pPr>
          <a:r>
            <a:rPr lang="en-US" sz="1000" kern="1200" dirty="0">
              <a:solidFill>
                <a:srgbClr val="333333"/>
              </a:solidFill>
            </a:rPr>
            <a:t>This latest robust technology will enable Aegon UK to track and </a:t>
          </a:r>
          <a:r>
            <a:rPr lang="en-US" sz="1000" b="1" kern="1200" dirty="0">
              <a:solidFill>
                <a:srgbClr val="333333"/>
              </a:solidFill>
            </a:rPr>
            <a:t>reduce the leakages by 10%</a:t>
          </a:r>
          <a:r>
            <a:rPr lang="en-US" sz="1000" kern="1200" dirty="0">
              <a:solidFill>
                <a:srgbClr val="333333"/>
              </a:solidFill>
            </a:rPr>
            <a:t> (anticipated) across its value creating operations activities while being adaptive to regulatory shifts and recent climate modelling and resilient to potential disruptions caused by swift implementation of Net Zero and other SDG goals (United Nations, 2024). </a:t>
          </a:r>
        </a:p>
      </dsp:txBody>
      <dsp:txXfrm>
        <a:off x="1733525" y="2890976"/>
        <a:ext cx="6496074" cy="876053"/>
      </dsp:txXfrm>
    </dsp:sp>
    <dsp:sp modelId="{799A64DB-D35D-47A0-B2DF-D36289F5D7A5}">
      <dsp:nvSpPr>
        <dsp:cNvPr id="0" name=""/>
        <dsp:cNvSpPr/>
      </dsp:nvSpPr>
      <dsp:spPr>
        <a:xfrm>
          <a:off x="220933" y="3057524"/>
          <a:ext cx="1379264" cy="542956"/>
        </a:xfrm>
        <a:prstGeom prst="roundRect">
          <a:avLst>
            <a:gd name="adj" fmla="val 1000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3000" b="-23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1C1441B8-F144-49BF-9BB2-1A069E2D2366}">
      <dsp:nvSpPr>
        <dsp:cNvPr id="0" name=""/>
        <dsp:cNvSpPr/>
      </dsp:nvSpPr>
      <dsp:spPr>
        <a:xfrm>
          <a:off x="0" y="3854635"/>
          <a:ext cx="8229600" cy="87605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solidFill>
                <a:srgbClr val="333333"/>
              </a:solidFill>
            </a:rPr>
            <a:t>Compliance Aid</a:t>
          </a:r>
        </a:p>
        <a:p>
          <a:pPr marL="57150" lvl="1" indent="-57150" algn="l" defTabSz="444500">
            <a:lnSpc>
              <a:spcPct val="90000"/>
            </a:lnSpc>
            <a:spcBef>
              <a:spcPct val="0"/>
            </a:spcBef>
            <a:spcAft>
              <a:spcPct val="15000"/>
            </a:spcAft>
            <a:buChar char="•"/>
          </a:pPr>
          <a:r>
            <a:rPr lang="en-US" sz="1000" kern="1200" dirty="0">
              <a:solidFill>
                <a:srgbClr val="333333"/>
              </a:solidFill>
            </a:rPr>
            <a:t>Key tool to meet UK and EU Sustainability Disclosure Requirements transforming, aggregating and reconciling ESG data from all stakeholders Aegon UK is involved with while facilitating industry-wise collaboration towards decarbonization of own as well as client’s portfolio (Financial Conduct Authority, 2023) </a:t>
          </a:r>
        </a:p>
      </dsp:txBody>
      <dsp:txXfrm>
        <a:off x="1733525" y="3854635"/>
        <a:ext cx="6496074" cy="876053"/>
      </dsp:txXfrm>
    </dsp:sp>
    <dsp:sp modelId="{4663675B-A083-4418-9EEB-57C7859FCB1E}">
      <dsp:nvSpPr>
        <dsp:cNvPr id="0" name=""/>
        <dsp:cNvSpPr/>
      </dsp:nvSpPr>
      <dsp:spPr>
        <a:xfrm>
          <a:off x="220933" y="3927596"/>
          <a:ext cx="1379264" cy="730131"/>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3000" b="-23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A85283E-B70B-4161-AF7C-6EB56EC4DB14}" type="slidenum">
              <a:rPr lang="en-US"/>
              <a:pPr/>
              <a:t>‹#›</a:t>
            </a:fld>
            <a:endParaRPr lang="en-US"/>
          </a:p>
        </p:txBody>
      </p:sp>
    </p:spTree>
    <p:extLst>
      <p:ext uri="{BB962C8B-B14F-4D97-AF65-F5344CB8AC3E}">
        <p14:creationId xmlns:p14="http://schemas.microsoft.com/office/powerpoint/2010/main" val="673285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85283E-B70B-4161-AF7C-6EB56EC4DB14}" type="slidenum">
              <a:rPr lang="en-US" smtClean="0"/>
              <a:pPr/>
              <a:t>1</a:t>
            </a:fld>
            <a:endParaRPr lang="en-US"/>
          </a:p>
        </p:txBody>
      </p:sp>
    </p:spTree>
    <p:extLst>
      <p:ext uri="{BB962C8B-B14F-4D97-AF65-F5344CB8AC3E}">
        <p14:creationId xmlns:p14="http://schemas.microsoft.com/office/powerpoint/2010/main" val="306840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a:solidFill>
                  <a:srgbClr val="7D5E00"/>
                </a:solidFill>
              </a:rPr>
              <a:t>Investment Platform: </a:t>
            </a:r>
            <a:r>
              <a:rPr lang="en-US" dirty="0">
                <a:solidFill>
                  <a:srgbClr val="7D5E00"/>
                </a:solidFill>
              </a:rPr>
              <a:t>Allocation and Investment of Funds in profitable Equities. Invests through own businesses, partner and parent firms globally.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a:solidFill>
                  <a:srgbClr val="7D5E00"/>
                </a:solidFill>
              </a:rPr>
              <a:t>Via Key Products &amp; Services: IPS </a:t>
            </a:r>
            <a:r>
              <a:rPr lang="en-US" dirty="0">
                <a:solidFill>
                  <a:srgbClr val="7D5E00"/>
                </a:solidFill>
              </a:rPr>
              <a:t>with investment options of over </a:t>
            </a:r>
            <a:r>
              <a:rPr lang="en-US" b="1" dirty="0">
                <a:solidFill>
                  <a:srgbClr val="7D5E00"/>
                </a:solidFill>
              </a:rPr>
              <a:t>40 Funds </a:t>
            </a:r>
            <a:r>
              <a:rPr lang="en-US" dirty="0">
                <a:solidFill>
                  <a:srgbClr val="7D5E00"/>
                </a:solidFill>
              </a:rPr>
              <a:t>(via GIA), </a:t>
            </a:r>
            <a:r>
              <a:rPr lang="en-US" b="1" dirty="0">
                <a:solidFill>
                  <a:srgbClr val="7D5E00"/>
                </a:solidFill>
              </a:rPr>
              <a:t>ISA , Stocks and Share ISA and Personal Pension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solidFill>
                <a:srgbClr val="7D5E00"/>
              </a:solidFill>
            </a:endParaRPr>
          </a:p>
          <a:p>
            <a:endParaRPr lang="en-US" dirty="0"/>
          </a:p>
        </p:txBody>
      </p:sp>
      <p:sp>
        <p:nvSpPr>
          <p:cNvPr id="4" name="Slide Number Placeholder 3"/>
          <p:cNvSpPr>
            <a:spLocks noGrp="1"/>
          </p:cNvSpPr>
          <p:nvPr>
            <p:ph type="sldNum" sz="quarter" idx="5"/>
          </p:nvPr>
        </p:nvSpPr>
        <p:spPr/>
        <p:txBody>
          <a:bodyPr/>
          <a:lstStyle/>
          <a:p>
            <a:fld id="{8A85283E-B70B-4161-AF7C-6EB56EC4DB14}" type="slidenum">
              <a:rPr lang="en-US" smtClean="0"/>
              <a:pPr/>
              <a:t>3</a:t>
            </a:fld>
            <a:endParaRPr lang="en-US"/>
          </a:p>
        </p:txBody>
      </p:sp>
    </p:spTree>
    <p:extLst>
      <p:ext uri="{BB962C8B-B14F-4D97-AF65-F5344CB8AC3E}">
        <p14:creationId xmlns:p14="http://schemas.microsoft.com/office/powerpoint/2010/main" val="322810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85283E-B70B-4161-AF7C-6EB56EC4DB14}" type="slidenum">
              <a:rPr lang="en-US" smtClean="0"/>
              <a:pPr/>
              <a:t>4</a:t>
            </a:fld>
            <a:endParaRPr lang="en-US"/>
          </a:p>
        </p:txBody>
      </p:sp>
    </p:spTree>
    <p:extLst>
      <p:ext uri="{BB962C8B-B14F-4D97-AF65-F5344CB8AC3E}">
        <p14:creationId xmlns:p14="http://schemas.microsoft.com/office/powerpoint/2010/main" val="127579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1" dirty="0">
              <a:solidFill>
                <a:srgbClr val="333333"/>
              </a:solidFill>
            </a:endParaRPr>
          </a:p>
          <a:p>
            <a:pPr lvl="1"/>
            <a:r>
              <a:rPr lang="en-US" dirty="0">
                <a:solidFill>
                  <a:srgbClr val="333333"/>
                </a:solidFill>
              </a:rPr>
              <a:t>Platform designed from findings showing 60% of companies face difficulties in accurate emissions tracking (Shabir et al., 2023).</a:t>
            </a:r>
          </a:p>
          <a:p>
            <a:endParaRPr lang="en-US" dirty="0">
              <a:solidFill>
                <a:srgbClr val="261808"/>
              </a:solidFill>
              <a:effectLst/>
              <a:latin typeface="Forever Forma Body"/>
            </a:endParaRPr>
          </a:p>
          <a:p>
            <a:endParaRPr lang="en-US" dirty="0">
              <a:solidFill>
                <a:srgbClr val="261808"/>
              </a:solidFill>
              <a:effectLst/>
              <a:latin typeface="Forever Forma Body"/>
            </a:endParaRPr>
          </a:p>
          <a:p>
            <a:endParaRPr lang="en-US" dirty="0">
              <a:solidFill>
                <a:srgbClr val="261808"/>
              </a:solidFill>
              <a:effectLst/>
              <a:latin typeface="Forever Forma Body"/>
            </a:endParaRPr>
          </a:p>
          <a:p>
            <a:endParaRPr lang="en-US" dirty="0">
              <a:solidFill>
                <a:srgbClr val="261808"/>
              </a:solidFill>
              <a:effectLst/>
              <a:latin typeface="Forever Forma Body"/>
            </a:endParaRPr>
          </a:p>
          <a:p>
            <a:r>
              <a:rPr lang="en-US" dirty="0">
                <a:solidFill>
                  <a:srgbClr val="261808"/>
                </a:solidFill>
                <a:effectLst/>
                <a:latin typeface="Forever Forma Body"/>
              </a:rPr>
              <a:t>As per Aegon’s responsible investment framework, Aegon UK is committed to transition general account investment portfolio* to net-zero greenhouse gas (GHG) emissions by 2050 setting clear medium-term targets for 2025, against a 2019 baseline:</a:t>
            </a:r>
          </a:p>
          <a:p>
            <a:pPr>
              <a:buFont typeface="Arial" panose="020B0604020202020204" pitchFamily="34" charset="0"/>
              <a:buChar char="•"/>
            </a:pPr>
            <a:r>
              <a:rPr lang="en-US" dirty="0">
                <a:solidFill>
                  <a:srgbClr val="261808"/>
                </a:solidFill>
                <a:effectLst/>
                <a:latin typeface="Forever Forma Body"/>
              </a:rPr>
              <a:t>Reducing the weighted average carbon intensity of our corporate fixed income and listed equity general account assets by 25%;</a:t>
            </a:r>
          </a:p>
          <a:p>
            <a:pPr>
              <a:buFont typeface="Arial" panose="020B0604020202020204" pitchFamily="34" charset="0"/>
              <a:buChar char="•"/>
            </a:pPr>
            <a:r>
              <a:rPr lang="en-US" dirty="0">
                <a:solidFill>
                  <a:srgbClr val="261808"/>
                </a:solidFill>
                <a:effectLst/>
                <a:latin typeface="Forever Forma Body"/>
              </a:rPr>
              <a:t>Reducing the scope 1 and 2 carbon intensity of our directly-held real estate investments by 25% (kgCO2e/m2);</a:t>
            </a:r>
          </a:p>
          <a:p>
            <a:pPr>
              <a:buFont typeface="Arial" panose="020B0604020202020204" pitchFamily="34" charset="0"/>
              <a:buChar char="•"/>
            </a:pPr>
            <a:r>
              <a:rPr lang="en-US" dirty="0">
                <a:solidFill>
                  <a:srgbClr val="261808"/>
                </a:solidFill>
                <a:effectLst/>
                <a:latin typeface="Forever Forma Body"/>
              </a:rPr>
              <a:t>Investing USD 2.5 billion in activities to help mitigate climate change or adapt to the associated impacts; and</a:t>
            </a:r>
          </a:p>
          <a:p>
            <a:pPr>
              <a:buFont typeface="Arial" panose="020B0604020202020204" pitchFamily="34" charset="0"/>
              <a:buChar char="•"/>
            </a:pPr>
            <a:r>
              <a:rPr lang="en-US" dirty="0">
                <a:solidFill>
                  <a:srgbClr val="261808"/>
                </a:solidFill>
                <a:effectLst/>
                <a:latin typeface="Forever Forma Body"/>
              </a:rPr>
              <a:t>Engaging with at least the top 20 corporate carbon emitters in the portfolio.</a:t>
            </a:r>
          </a:p>
          <a:p>
            <a:pPr algn="l"/>
            <a:r>
              <a:rPr lang="en-US" b="0" i="0" dirty="0">
                <a:solidFill>
                  <a:srgbClr val="281805"/>
                </a:solidFill>
                <a:effectLst/>
                <a:latin typeface="Forever Forma Body"/>
              </a:rPr>
              <a:t>We have embarked on a journey to transition Aegon's investment portfolio to net-zero emissions by 2050. </a:t>
            </a:r>
          </a:p>
          <a:p>
            <a:pPr algn="l"/>
            <a:r>
              <a:rPr lang="en-US" b="0" i="0" dirty="0">
                <a:solidFill>
                  <a:srgbClr val="281805"/>
                </a:solidFill>
                <a:effectLst/>
                <a:latin typeface="Forever Forma Body"/>
              </a:rPr>
              <a:t>Lard Friese, CEO Aegon</a:t>
            </a:r>
          </a:p>
          <a:p>
            <a:pPr algn="l"/>
            <a:br>
              <a:rPr lang="en-US" b="0" i="0" dirty="0">
                <a:solidFill>
                  <a:srgbClr val="281805"/>
                </a:solidFill>
                <a:effectLst/>
                <a:latin typeface="Forever Forma Body"/>
              </a:rPr>
            </a:br>
            <a:endParaRPr lang="en-US" b="0" i="0" dirty="0">
              <a:solidFill>
                <a:srgbClr val="281805"/>
              </a:solidFill>
              <a:effectLst/>
              <a:latin typeface="Forever Forma Body"/>
            </a:endParaRPr>
          </a:p>
          <a:p>
            <a:endParaRPr lang="en-US" dirty="0"/>
          </a:p>
        </p:txBody>
      </p:sp>
      <p:sp>
        <p:nvSpPr>
          <p:cNvPr id="4" name="Slide Number Placeholder 3"/>
          <p:cNvSpPr>
            <a:spLocks noGrp="1"/>
          </p:cNvSpPr>
          <p:nvPr>
            <p:ph type="sldNum" sz="quarter" idx="5"/>
          </p:nvPr>
        </p:nvSpPr>
        <p:spPr/>
        <p:txBody>
          <a:bodyPr/>
          <a:lstStyle/>
          <a:p>
            <a:fld id="{8A85283E-B70B-4161-AF7C-6EB56EC4DB14}" type="slidenum">
              <a:rPr lang="en-US" smtClean="0"/>
              <a:pPr/>
              <a:t>5</a:t>
            </a:fld>
            <a:endParaRPr lang="en-US"/>
          </a:p>
        </p:txBody>
      </p:sp>
    </p:spTree>
    <p:extLst>
      <p:ext uri="{BB962C8B-B14F-4D97-AF65-F5344CB8AC3E}">
        <p14:creationId xmlns:p14="http://schemas.microsoft.com/office/powerpoint/2010/main" val="411088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81805"/>
                </a:solidFill>
                <a:effectLst/>
                <a:latin typeface="Forever Forma Body"/>
              </a:rPr>
              <a:t>Operational Emissions: Although Aegon has achieved significant reductions in scope 1 and 2 emissions, further progress could become more difficult as easier emissions reductions are achieved. Continued innovation in energy efficiency and sustainability practices will be needed to meet future targets.</a:t>
            </a:r>
          </a:p>
          <a:p>
            <a:pPr algn="l"/>
            <a:br>
              <a:rPr lang="en-US" b="0" i="0" dirty="0">
                <a:solidFill>
                  <a:srgbClr val="281805"/>
                </a:solidFill>
                <a:effectLst/>
                <a:latin typeface="Forever Forma Body"/>
              </a:rPr>
            </a:br>
            <a:endParaRPr lang="en-US" b="0" i="0" dirty="0">
              <a:solidFill>
                <a:srgbClr val="281805"/>
              </a:solidFill>
              <a:effectLst/>
              <a:latin typeface="Forever Forma Body"/>
            </a:endParaRPr>
          </a:p>
          <a:p>
            <a:endParaRPr lang="en-US" dirty="0"/>
          </a:p>
        </p:txBody>
      </p:sp>
      <p:sp>
        <p:nvSpPr>
          <p:cNvPr id="4" name="Slide Number Placeholder 3"/>
          <p:cNvSpPr>
            <a:spLocks noGrp="1"/>
          </p:cNvSpPr>
          <p:nvPr>
            <p:ph type="sldNum" sz="quarter" idx="5"/>
          </p:nvPr>
        </p:nvSpPr>
        <p:spPr/>
        <p:txBody>
          <a:bodyPr/>
          <a:lstStyle/>
          <a:p>
            <a:fld id="{8A85283E-B70B-4161-AF7C-6EB56EC4DB14}" type="slidenum">
              <a:rPr lang="en-US" smtClean="0"/>
              <a:pPr/>
              <a:t>6</a:t>
            </a:fld>
            <a:endParaRPr lang="en-US"/>
          </a:p>
        </p:txBody>
      </p:sp>
    </p:spTree>
    <p:extLst>
      <p:ext uri="{BB962C8B-B14F-4D97-AF65-F5344CB8AC3E}">
        <p14:creationId xmlns:p14="http://schemas.microsoft.com/office/powerpoint/2010/main" val="11537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85283E-B70B-4161-AF7C-6EB56EC4DB14}" type="slidenum">
              <a:rPr lang="en-US" smtClean="0"/>
              <a:pPr/>
              <a:t>7</a:t>
            </a:fld>
            <a:endParaRPr lang="en-US"/>
          </a:p>
        </p:txBody>
      </p:sp>
    </p:spTree>
    <p:extLst>
      <p:ext uri="{BB962C8B-B14F-4D97-AF65-F5344CB8AC3E}">
        <p14:creationId xmlns:p14="http://schemas.microsoft.com/office/powerpoint/2010/main" val="3450263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16F11-ED4E-4593-7485-86AFC7A79C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69C45F-10A7-4637-F420-EA5FFBD111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0323FA-A92D-0E4A-6B87-C8EDEC04FCA7}"/>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solidFill>
                <a:srgbClr val="7D5E00"/>
              </a:solidFill>
            </a:endParaRPr>
          </a:p>
          <a:p>
            <a:endParaRPr lang="en-US" dirty="0"/>
          </a:p>
        </p:txBody>
      </p:sp>
      <p:sp>
        <p:nvSpPr>
          <p:cNvPr id="4" name="Slide Number Placeholder 3">
            <a:extLst>
              <a:ext uri="{FF2B5EF4-FFF2-40B4-BE49-F238E27FC236}">
                <a16:creationId xmlns:a16="http://schemas.microsoft.com/office/drawing/2014/main" id="{29C46668-8215-604E-AFC2-957DA343A533}"/>
              </a:ext>
            </a:extLst>
          </p:cNvPr>
          <p:cNvSpPr>
            <a:spLocks noGrp="1"/>
          </p:cNvSpPr>
          <p:nvPr>
            <p:ph type="sldNum" sz="quarter" idx="5"/>
          </p:nvPr>
        </p:nvSpPr>
        <p:spPr/>
        <p:txBody>
          <a:bodyPr/>
          <a:lstStyle/>
          <a:p>
            <a:fld id="{8A85283E-B70B-4161-AF7C-6EB56EC4DB14}" type="slidenum">
              <a:rPr lang="en-US" smtClean="0"/>
              <a:pPr/>
              <a:t>9</a:t>
            </a:fld>
            <a:endParaRPr lang="en-US"/>
          </a:p>
        </p:txBody>
      </p:sp>
    </p:spTree>
    <p:extLst>
      <p:ext uri="{BB962C8B-B14F-4D97-AF65-F5344CB8AC3E}">
        <p14:creationId xmlns:p14="http://schemas.microsoft.com/office/powerpoint/2010/main" val="402223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1200"/>
              </a:spcBef>
              <a:spcAft>
                <a:spcPts val="800"/>
              </a:spcAft>
            </a:pPr>
            <a:endParaRPr lang="en-US" sz="1800" kern="1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8A85283E-B70B-4161-AF7C-6EB56EC4DB14}" type="slidenum">
              <a:rPr lang="en-US" smtClean="0"/>
              <a:pPr/>
              <a:t>10</a:t>
            </a:fld>
            <a:endParaRPr lang="en-US"/>
          </a:p>
        </p:txBody>
      </p:sp>
    </p:spTree>
    <p:extLst>
      <p:ext uri="{BB962C8B-B14F-4D97-AF65-F5344CB8AC3E}">
        <p14:creationId xmlns:p14="http://schemas.microsoft.com/office/powerpoint/2010/main" val="3750417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grpSp>
        <p:nvGrpSpPr>
          <p:cNvPr id="3147" name="Group 75"/>
          <p:cNvGrpSpPr>
            <a:grpSpLocks/>
          </p:cNvGrpSpPr>
          <p:nvPr/>
        </p:nvGrpSpPr>
        <p:grpSpPr bwMode="auto">
          <a:xfrm>
            <a:off x="112713" y="5954713"/>
            <a:ext cx="8936037" cy="631825"/>
            <a:chOff x="71" y="3751"/>
            <a:chExt cx="5629" cy="398"/>
          </a:xfrm>
        </p:grpSpPr>
        <p:sp>
          <p:nvSpPr>
            <p:cNvPr id="3096" name="Freeform 24"/>
            <p:cNvSpPr>
              <a:spLocks/>
            </p:cNvSpPr>
            <p:nvPr userDrawn="1"/>
          </p:nvSpPr>
          <p:spPr bwMode="gray">
            <a:xfrm>
              <a:off x="71" y="3751"/>
              <a:ext cx="5626" cy="349"/>
            </a:xfrm>
            <a:custGeom>
              <a:avLst/>
              <a:gdLst>
                <a:gd name="T0" fmla="*/ 5626 w 5626"/>
                <a:gd name="T1" fmla="*/ 349 h 349"/>
                <a:gd name="T2" fmla="*/ 0 w 5626"/>
                <a:gd name="T3" fmla="*/ 349 h 349"/>
                <a:gd name="T4" fmla="*/ 0 w 5626"/>
                <a:gd name="T5" fmla="*/ 187 h 349"/>
                <a:gd name="T6" fmla="*/ 0 w 5626"/>
                <a:gd name="T7" fmla="*/ 114 h 349"/>
                <a:gd name="T8" fmla="*/ 4064 w 5626"/>
                <a:gd name="T9" fmla="*/ 118 h 349"/>
                <a:gd name="T10" fmla="*/ 4329 w 5626"/>
                <a:gd name="T11" fmla="*/ 0 h 349"/>
                <a:gd name="T12" fmla="*/ 5623 w 5626"/>
                <a:gd name="T13" fmla="*/ 0 h 349"/>
                <a:gd name="T14" fmla="*/ 5626 w 5626"/>
                <a:gd name="T15" fmla="*/ 349 h 3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 name="Freeform 25"/>
            <p:cNvSpPr>
              <a:spLocks/>
            </p:cNvSpPr>
            <p:nvPr userDrawn="1"/>
          </p:nvSpPr>
          <p:spPr bwMode="gray">
            <a:xfrm>
              <a:off x="71" y="3800"/>
              <a:ext cx="5626" cy="349"/>
            </a:xfrm>
            <a:custGeom>
              <a:avLst/>
              <a:gdLst>
                <a:gd name="T0" fmla="*/ 5626 w 5626"/>
                <a:gd name="T1" fmla="*/ 349 h 349"/>
                <a:gd name="T2" fmla="*/ 0 w 5626"/>
                <a:gd name="T3" fmla="*/ 349 h 349"/>
                <a:gd name="T4" fmla="*/ 0 w 5626"/>
                <a:gd name="T5" fmla="*/ 187 h 349"/>
                <a:gd name="T6" fmla="*/ 0 w 5626"/>
                <a:gd name="T7" fmla="*/ 114 h 349"/>
                <a:gd name="T8" fmla="*/ 4082 w 5626"/>
                <a:gd name="T9" fmla="*/ 118 h 349"/>
                <a:gd name="T10" fmla="*/ 4345 w 5626"/>
                <a:gd name="T11" fmla="*/ 0 h 349"/>
                <a:gd name="T12" fmla="*/ 5623 w 5626"/>
                <a:gd name="T13" fmla="*/ 6 h 349"/>
                <a:gd name="T14" fmla="*/ 5626 w 5626"/>
                <a:gd name="T15" fmla="*/ 349 h 3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 name="Freeform 26"/>
            <p:cNvSpPr>
              <a:spLocks/>
            </p:cNvSpPr>
            <p:nvPr userDrawn="1"/>
          </p:nvSpPr>
          <p:spPr bwMode="gray">
            <a:xfrm>
              <a:off x="4209" y="3833"/>
              <a:ext cx="1491" cy="88"/>
            </a:xfrm>
            <a:custGeom>
              <a:avLst/>
              <a:gdLst>
                <a:gd name="T0" fmla="*/ 0 w 1491"/>
                <a:gd name="T1" fmla="*/ 84 h 88"/>
                <a:gd name="T2" fmla="*/ 223 w 1491"/>
                <a:gd name="T3" fmla="*/ 0 h 88"/>
                <a:gd name="T4" fmla="*/ 1491 w 1491"/>
                <a:gd name="T5" fmla="*/ 0 h 88"/>
                <a:gd name="T6" fmla="*/ 1488 w 1491"/>
                <a:gd name="T7" fmla="*/ 60 h 88"/>
                <a:gd name="T8" fmla="*/ 383 w 1491"/>
                <a:gd name="T9" fmla="*/ 59 h 88"/>
                <a:gd name="T10" fmla="*/ 273 w 1491"/>
                <a:gd name="T11" fmla="*/ 88 h 88"/>
                <a:gd name="T12" fmla="*/ 0 w 1491"/>
                <a:gd name="T13" fmla="*/ 84 h 88"/>
              </a:gdLst>
              <a:ahLst/>
              <a:cxnLst>
                <a:cxn ang="0">
                  <a:pos x="T0" y="T1"/>
                </a:cxn>
                <a:cxn ang="0">
                  <a:pos x="T2" y="T3"/>
                </a:cxn>
                <a:cxn ang="0">
                  <a:pos x="T4" y="T5"/>
                </a:cxn>
                <a:cxn ang="0">
                  <a:pos x="T6" y="T7"/>
                </a:cxn>
                <a:cxn ang="0">
                  <a:pos x="T8" y="T9"/>
                </a:cxn>
                <a:cxn ang="0">
                  <a:pos x="T10" y="T11"/>
                </a:cxn>
                <a:cxn ang="0">
                  <a:pos x="T12" y="T13"/>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00" name="Rectangle 28"/>
          <p:cNvSpPr>
            <a:spLocks noChangeArrowheads="1"/>
          </p:cNvSpPr>
          <p:nvPr/>
        </p:nvSpPr>
        <p:spPr bwMode="gray">
          <a:xfrm>
            <a:off x="114300" y="6610350"/>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46" name="Group 74"/>
          <p:cNvGrpSpPr>
            <a:grpSpLocks/>
          </p:cNvGrpSpPr>
          <p:nvPr/>
        </p:nvGrpSpPr>
        <p:grpSpPr bwMode="auto">
          <a:xfrm>
            <a:off x="85725" y="244475"/>
            <a:ext cx="8982075" cy="1131888"/>
            <a:chOff x="54" y="538"/>
            <a:chExt cx="5658" cy="713"/>
          </a:xfrm>
        </p:grpSpPr>
        <p:sp>
          <p:nvSpPr>
            <p:cNvPr id="3102" name="Freeform 30"/>
            <p:cNvSpPr>
              <a:spLocks/>
            </p:cNvSpPr>
            <p:nvPr userDrawn="1"/>
          </p:nvSpPr>
          <p:spPr bwMode="gray">
            <a:xfrm>
              <a:off x="54" y="736"/>
              <a:ext cx="5658" cy="515"/>
            </a:xfrm>
            <a:custGeom>
              <a:avLst/>
              <a:gdLst>
                <a:gd name="T0" fmla="*/ 0 w 5446"/>
                <a:gd name="T1" fmla="*/ 0 h 590"/>
                <a:gd name="T2" fmla="*/ 5446 w 5446"/>
                <a:gd name="T3" fmla="*/ 0 h 590"/>
                <a:gd name="T4" fmla="*/ 5446 w 5446"/>
                <a:gd name="T5" fmla="*/ 312 h 590"/>
                <a:gd name="T6" fmla="*/ 5446 w 5446"/>
                <a:gd name="T7" fmla="*/ 451 h 590"/>
                <a:gd name="T8" fmla="*/ 1512 w 5446"/>
                <a:gd name="T9" fmla="*/ 443 h 590"/>
                <a:gd name="T10" fmla="*/ 1288 w 5446"/>
                <a:gd name="T11" fmla="*/ 584 h 590"/>
                <a:gd name="T12" fmla="*/ 0 w 5446"/>
                <a:gd name="T13" fmla="*/ 590 h 590"/>
                <a:gd name="T14" fmla="*/ 0 w 5446"/>
                <a:gd name="T15" fmla="*/ 0 h 5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 name="Freeform 31"/>
            <p:cNvSpPr>
              <a:spLocks/>
            </p:cNvSpPr>
            <p:nvPr userDrawn="1"/>
          </p:nvSpPr>
          <p:spPr bwMode="gray">
            <a:xfrm>
              <a:off x="54" y="538"/>
              <a:ext cx="5658" cy="655"/>
            </a:xfrm>
            <a:custGeom>
              <a:avLst/>
              <a:gdLst>
                <a:gd name="T0" fmla="*/ 1 w 5658"/>
                <a:gd name="T1" fmla="*/ 0 h 655"/>
                <a:gd name="T2" fmla="*/ 5657 w 5658"/>
                <a:gd name="T3" fmla="*/ 0 h 655"/>
                <a:gd name="T4" fmla="*/ 5658 w 5658"/>
                <a:gd name="T5" fmla="*/ 534 h 655"/>
                <a:gd name="T6" fmla="*/ 1553 w 5658"/>
                <a:gd name="T7" fmla="*/ 528 h 655"/>
                <a:gd name="T8" fmla="*/ 1317 w 5658"/>
                <a:gd name="T9" fmla="*/ 651 h 655"/>
                <a:gd name="T10" fmla="*/ 0 w 5658"/>
                <a:gd name="T11" fmla="*/ 655 h 655"/>
                <a:gd name="T12" fmla="*/ 1 w 5658"/>
                <a:gd name="T13" fmla="*/ 0 h 655"/>
              </a:gdLst>
              <a:ahLst/>
              <a:cxnLst>
                <a:cxn ang="0">
                  <a:pos x="T0" y="T1"/>
                </a:cxn>
                <a:cxn ang="0">
                  <a:pos x="T2" y="T3"/>
                </a:cxn>
                <a:cxn ang="0">
                  <a:pos x="T4" y="T5"/>
                </a:cxn>
                <a:cxn ang="0">
                  <a:pos x="T6" y="T7"/>
                </a:cxn>
                <a:cxn ang="0">
                  <a:pos x="T8" y="T9"/>
                </a:cxn>
                <a:cxn ang="0">
                  <a:pos x="T10" y="T11"/>
                </a:cxn>
                <a:cxn ang="0">
                  <a:pos x="T12" y="T13"/>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4" name="Freeform 32"/>
            <p:cNvSpPr>
              <a:spLocks/>
            </p:cNvSpPr>
            <p:nvPr userDrawn="1"/>
          </p:nvSpPr>
          <p:spPr bwMode="gray">
            <a:xfrm>
              <a:off x="54" y="1062"/>
              <a:ext cx="1496" cy="98"/>
            </a:xfrm>
            <a:custGeom>
              <a:avLst/>
              <a:gdLst>
                <a:gd name="T0" fmla="*/ 1440 w 1440"/>
                <a:gd name="T1" fmla="*/ 1 h 112"/>
                <a:gd name="T2" fmla="*/ 1261 w 1440"/>
                <a:gd name="T3" fmla="*/ 112 h 112"/>
                <a:gd name="T4" fmla="*/ 0 w 1440"/>
                <a:gd name="T5" fmla="*/ 110 h 112"/>
                <a:gd name="T6" fmla="*/ 0 w 1440"/>
                <a:gd name="T7" fmla="*/ 49 h 112"/>
                <a:gd name="T8" fmla="*/ 1069 w 1440"/>
                <a:gd name="T9" fmla="*/ 50 h 112"/>
                <a:gd name="T10" fmla="*/ 1142 w 1440"/>
                <a:gd name="T11" fmla="*/ 0 h 112"/>
                <a:gd name="T12" fmla="*/ 1440 w 1440"/>
                <a:gd name="T13" fmla="*/ 1 h 112"/>
              </a:gdLst>
              <a:ahLst/>
              <a:cxnLst>
                <a:cxn ang="0">
                  <a:pos x="T0" y="T1"/>
                </a:cxn>
                <a:cxn ang="0">
                  <a:pos x="T2" y="T3"/>
                </a:cxn>
                <a:cxn ang="0">
                  <a:pos x="T4" y="T5"/>
                </a:cxn>
                <a:cxn ang="0">
                  <a:pos x="T6" y="T7"/>
                </a:cxn>
                <a:cxn ang="0">
                  <a:pos x="T8" y="T9"/>
                </a:cxn>
                <a:cxn ang="0">
                  <a:pos x="T10" y="T11"/>
                </a:cxn>
                <a:cxn ang="0">
                  <a:pos x="T12" y="T13"/>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05" name="Rectangle 33"/>
          <p:cNvSpPr>
            <a:spLocks noChangeArrowheads="1"/>
          </p:cNvSpPr>
          <p:nvPr/>
        </p:nvSpPr>
        <p:spPr bwMode="gray">
          <a:xfrm>
            <a:off x="85725" y="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 name="Rectangle 4"/>
          <p:cNvSpPr>
            <a:spLocks noGrp="1" noChangeArrowheads="1"/>
          </p:cNvSpPr>
          <p:nvPr>
            <p:ph type="dt" sz="half" idx="2"/>
          </p:nvPr>
        </p:nvSpPr>
        <p:spPr>
          <a:xfrm>
            <a:off x="231775" y="6445250"/>
            <a:ext cx="2205038" cy="317500"/>
          </a:xfrm>
        </p:spPr>
        <p:txBody>
          <a:bodyPr/>
          <a:lstStyle>
            <a:lvl1pPr>
              <a:defRPr/>
            </a:lvl1pPr>
          </a:lstStyle>
          <a:p>
            <a:endParaRPr lang="en-US"/>
          </a:p>
        </p:txBody>
      </p:sp>
      <p:sp>
        <p:nvSpPr>
          <p:cNvPr id="3077" name="Rectangle 5"/>
          <p:cNvSpPr>
            <a:spLocks noGrp="1" noChangeArrowheads="1"/>
          </p:cNvSpPr>
          <p:nvPr>
            <p:ph type="ftr" sz="quarter" idx="3"/>
          </p:nvPr>
        </p:nvSpPr>
        <p:spPr>
          <a:xfrm>
            <a:off x="2574925" y="6445250"/>
            <a:ext cx="2990850" cy="317500"/>
          </a:xfrm>
        </p:spPr>
        <p:txBody>
          <a:bodyPr/>
          <a:lstStyle>
            <a:lvl1pPr>
              <a:defRPr/>
            </a:lvl1pPr>
          </a:lstStyle>
          <a:p>
            <a:endParaRPr lang="en-US"/>
          </a:p>
        </p:txBody>
      </p:sp>
      <p:sp>
        <p:nvSpPr>
          <p:cNvPr id="3078" name="Rectangle 6"/>
          <p:cNvSpPr>
            <a:spLocks noGrp="1" noChangeArrowheads="1"/>
          </p:cNvSpPr>
          <p:nvPr>
            <p:ph type="sldNum" sz="quarter" idx="4"/>
          </p:nvPr>
        </p:nvSpPr>
        <p:spPr>
          <a:xfrm>
            <a:off x="5700713" y="6445250"/>
            <a:ext cx="2205037" cy="317500"/>
          </a:xfrm>
          <a:prstGeom prst="rect">
            <a:avLst/>
          </a:prstGeom>
        </p:spPr>
        <p:txBody>
          <a:bodyPr/>
          <a:lstStyle>
            <a:lvl1pPr>
              <a:defRPr/>
            </a:lvl1pPr>
          </a:lstStyle>
          <a:p>
            <a:fld id="{1486B526-2A6F-42AD-B0ED-CE9A4EADB19E}" type="slidenum">
              <a:rPr lang="en-US"/>
              <a:pPr/>
              <a:t>‹#›</a:t>
            </a:fld>
            <a:endParaRPr lang="en-US"/>
          </a:p>
        </p:txBody>
      </p:sp>
      <p:pic>
        <p:nvPicPr>
          <p:cNvPr id="15" name="Picture 14" descr="E:\websites\slidehunter\2012beew\psd\logo2012.png">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59624" y="488950"/>
            <a:ext cx="1628775" cy="471488"/>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2952982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lidehunter.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9" name="Freeform 25"/>
          <p:cNvSpPr>
            <a:spLocks/>
          </p:cNvSpPr>
          <p:nvPr/>
        </p:nvSpPr>
        <p:spPr bwMode="gray">
          <a:xfrm>
            <a:off x="95250" y="6446838"/>
            <a:ext cx="8970963" cy="314325"/>
          </a:xfrm>
          <a:custGeom>
            <a:avLst/>
            <a:gdLst>
              <a:gd name="T0" fmla="*/ 4 w 5651"/>
              <a:gd name="T1" fmla="*/ 198 h 198"/>
              <a:gd name="T2" fmla="*/ 5651 w 5651"/>
              <a:gd name="T3" fmla="*/ 198 h 198"/>
              <a:gd name="T4" fmla="*/ 5646 w 5651"/>
              <a:gd name="T5" fmla="*/ 94 h 198"/>
              <a:gd name="T6" fmla="*/ 1491 w 5651"/>
              <a:gd name="T7" fmla="*/ 94 h 198"/>
              <a:gd name="T8" fmla="*/ 1343 w 5651"/>
              <a:gd name="T9" fmla="*/ 2 h 198"/>
              <a:gd name="T10" fmla="*/ 0 w 5651"/>
              <a:gd name="T11" fmla="*/ 0 h 198"/>
              <a:gd name="T12" fmla="*/ 4 w 5651"/>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6"/>
          <p:cNvSpPr>
            <a:spLocks/>
          </p:cNvSpPr>
          <p:nvPr/>
        </p:nvSpPr>
        <p:spPr bwMode="gray">
          <a:xfrm>
            <a:off x="95250" y="6491288"/>
            <a:ext cx="8975725" cy="279400"/>
          </a:xfrm>
          <a:custGeom>
            <a:avLst/>
            <a:gdLst>
              <a:gd name="T0" fmla="*/ 0 w 5650"/>
              <a:gd name="T1" fmla="*/ 176 h 176"/>
              <a:gd name="T2" fmla="*/ 5650 w 5650"/>
              <a:gd name="T3" fmla="*/ 169 h 176"/>
              <a:gd name="T4" fmla="*/ 5646 w 5650"/>
              <a:gd name="T5" fmla="*/ 95 h 176"/>
              <a:gd name="T6" fmla="*/ 1478 w 5650"/>
              <a:gd name="T7" fmla="*/ 95 h 176"/>
              <a:gd name="T8" fmla="*/ 1317 w 5650"/>
              <a:gd name="T9" fmla="*/ 3 h 176"/>
              <a:gd name="T10" fmla="*/ 0 w 5650"/>
              <a:gd name="T11" fmla="*/ 0 h 176"/>
              <a:gd name="T12" fmla="*/ 0 w 565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27" descr="Dark upward diagonal"/>
          <p:cNvSpPr>
            <a:spLocks/>
          </p:cNvSpPr>
          <p:nvPr/>
        </p:nvSpPr>
        <p:spPr bwMode="gray">
          <a:xfrm>
            <a:off x="92075" y="98425"/>
            <a:ext cx="8956675" cy="179388"/>
          </a:xfrm>
          <a:custGeom>
            <a:avLst/>
            <a:gdLst>
              <a:gd name="T0" fmla="*/ 0 w 5639"/>
              <a:gd name="T1" fmla="*/ 0 h 113"/>
              <a:gd name="T2" fmla="*/ 5582 w 5639"/>
              <a:gd name="T3" fmla="*/ 0 h 113"/>
              <a:gd name="T4" fmla="*/ 5639 w 5639"/>
              <a:gd name="T5" fmla="*/ 45 h 113"/>
              <a:gd name="T6" fmla="*/ 5636 w 5639"/>
              <a:gd name="T7" fmla="*/ 113 h 113"/>
              <a:gd name="T8" fmla="*/ 0 w 5639"/>
              <a:gd name="T9" fmla="*/ 113 h 113"/>
              <a:gd name="T10" fmla="*/ 0 w 5639"/>
              <a:gd name="T11" fmla="*/ 0 h 113"/>
            </a:gdLst>
            <a:ahLst/>
            <a:cxnLst>
              <a:cxn ang="0">
                <a:pos x="T0" y="T1"/>
              </a:cxn>
              <a:cxn ang="0">
                <a:pos x="T2" y="T3"/>
              </a:cxn>
              <a:cxn ang="0">
                <a:pos x="T4" y="T5"/>
              </a:cxn>
              <a:cxn ang="0">
                <a:pos x="T6" y="T7"/>
              </a:cxn>
              <a:cxn ang="0">
                <a:pos x="T8" y="T9"/>
              </a:cxn>
              <a:cxn ang="0">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8"/>
          <p:cNvSpPr>
            <a:spLocks/>
          </p:cNvSpPr>
          <p:nvPr/>
        </p:nvSpPr>
        <p:spPr bwMode="gray">
          <a:xfrm>
            <a:off x="92075" y="307975"/>
            <a:ext cx="8955088" cy="938213"/>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9"/>
          <p:cNvSpPr>
            <a:spLocks/>
          </p:cNvSpPr>
          <p:nvPr/>
        </p:nvSpPr>
        <p:spPr bwMode="gray">
          <a:xfrm>
            <a:off x="92075" y="306388"/>
            <a:ext cx="8955088" cy="836612"/>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Freeform 35"/>
          <p:cNvSpPr>
            <a:spLocks/>
          </p:cNvSpPr>
          <p:nvPr/>
        </p:nvSpPr>
        <p:spPr bwMode="gray">
          <a:xfrm>
            <a:off x="6896100" y="1047750"/>
            <a:ext cx="2155825"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Lst>
            <a:ahLst/>
            <a:cxnLst>
              <a:cxn ang="0">
                <a:pos x="T0" y="T1"/>
              </a:cxn>
              <a:cxn ang="0">
                <a:pos x="T2" y="T3"/>
              </a:cxn>
              <a:cxn ang="0">
                <a:pos x="T4" y="T5"/>
              </a:cxn>
              <a:cxn ang="0">
                <a:pos x="T6" y="T7"/>
              </a:cxn>
              <a:cxn ang="0">
                <a:pos x="T8" y="T9"/>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 name="Rectangle 2"/>
          <p:cNvSpPr>
            <a:spLocks noGrp="1" noChangeArrowheads="1"/>
          </p:cNvSpPr>
          <p:nvPr>
            <p:ph type="title"/>
          </p:nvPr>
        </p:nvSpPr>
        <p:spPr bwMode="gray">
          <a:xfrm>
            <a:off x="457200" y="238125"/>
            <a:ext cx="64770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gray">
          <a:xfrm>
            <a:off x="457200" y="1438275"/>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3048000" y="6311900"/>
            <a:ext cx="1712913"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rgbClr val="000000"/>
                </a:solidFill>
              </a:defRPr>
            </a:lvl1pPr>
          </a:lstStyle>
          <a:p>
            <a:endParaRPr lang="en-US"/>
          </a:p>
        </p:txBody>
      </p:sp>
      <p:sp>
        <p:nvSpPr>
          <p:cNvPr id="1029" name="Rectangle 5"/>
          <p:cNvSpPr>
            <a:spLocks noGrp="1" noChangeArrowheads="1"/>
          </p:cNvSpPr>
          <p:nvPr>
            <p:ph type="ftr" sz="quarter" idx="3"/>
          </p:nvPr>
        </p:nvSpPr>
        <p:spPr bwMode="gray">
          <a:xfrm>
            <a:off x="4830763" y="6323013"/>
            <a:ext cx="23114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rgbClr val="000000"/>
                </a:solidFill>
              </a:defRPr>
            </a:lvl1pPr>
          </a:lstStyle>
          <a:p>
            <a:endParaRPr lang="en-US"/>
          </a:p>
        </p:txBody>
      </p:sp>
      <p:pic>
        <p:nvPicPr>
          <p:cNvPr id="35" name="Picture 34" descr="E:\websites\slidehunter\2012beew\psd\logo2012.png">
            <a:hlinkClick r:id="rId4"/>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159624" y="488950"/>
            <a:ext cx="1628775" cy="471488"/>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Lst>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9D79-35F7-AB41-F505-A9A3343C68FB}"/>
              </a:ext>
            </a:extLst>
          </p:cNvPr>
          <p:cNvSpPr>
            <a:spLocks noGrp="1"/>
          </p:cNvSpPr>
          <p:nvPr>
            <p:ph type="title"/>
          </p:nvPr>
        </p:nvSpPr>
        <p:spPr>
          <a:xfrm>
            <a:off x="457200" y="326037"/>
            <a:ext cx="6248400" cy="588364"/>
          </a:xfrm>
        </p:spPr>
        <p:txBody>
          <a:bodyPr/>
          <a:lstStyle/>
          <a:p>
            <a:endParaRPr lang="en-US" dirty="0"/>
          </a:p>
        </p:txBody>
      </p:sp>
      <p:sp>
        <p:nvSpPr>
          <p:cNvPr id="3" name="Content Placeholder 2">
            <a:extLst>
              <a:ext uri="{FF2B5EF4-FFF2-40B4-BE49-F238E27FC236}">
                <a16:creationId xmlns:a16="http://schemas.microsoft.com/office/drawing/2014/main" id="{4FFDB0DF-83B0-7956-4AA6-32ECF28C5997}"/>
              </a:ext>
            </a:extLst>
          </p:cNvPr>
          <p:cNvSpPr>
            <a:spLocks noGrp="1"/>
          </p:cNvSpPr>
          <p:nvPr>
            <p:ph idx="1"/>
          </p:nvPr>
        </p:nvSpPr>
        <p:spPr>
          <a:xfrm>
            <a:off x="492177" y="1524001"/>
            <a:ext cx="8194623" cy="4038600"/>
          </a:xfrm>
        </p:spPr>
        <p:txBody>
          <a:bodyPr/>
          <a:lstStyle/>
          <a:p>
            <a:pPr marL="0" indent="0">
              <a:buNone/>
            </a:pPr>
            <a:r>
              <a:rPr lang="en-US" dirty="0"/>
              <a:t> -</a:t>
            </a:r>
          </a:p>
        </p:txBody>
      </p:sp>
      <p:sp>
        <p:nvSpPr>
          <p:cNvPr id="6" name="Rectangle 5">
            <a:extLst>
              <a:ext uri="{FF2B5EF4-FFF2-40B4-BE49-F238E27FC236}">
                <a16:creationId xmlns:a16="http://schemas.microsoft.com/office/drawing/2014/main" id="{08B3F008-92D9-87B5-F21D-59FCE21AA03B}"/>
              </a:ext>
            </a:extLst>
          </p:cNvPr>
          <p:cNvSpPr/>
          <p:nvPr/>
        </p:nvSpPr>
        <p:spPr>
          <a:xfrm>
            <a:off x="95250" y="326036"/>
            <a:ext cx="8953500" cy="5639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b="1" dirty="0">
                <a:solidFill>
                  <a:srgbClr val="7030A0"/>
                </a:solidFill>
              </a:rPr>
              <a:t>AI-enabled Cloud Analytics Platform: GREENI-FI </a:t>
            </a:r>
          </a:p>
        </p:txBody>
      </p:sp>
      <p:grpSp>
        <p:nvGrpSpPr>
          <p:cNvPr id="7" name="Group 6">
            <a:extLst>
              <a:ext uri="{FF2B5EF4-FFF2-40B4-BE49-F238E27FC236}">
                <a16:creationId xmlns:a16="http://schemas.microsoft.com/office/drawing/2014/main" id="{5CFBA799-0A90-2941-8CDA-E6E4AB2EEFE8}"/>
              </a:ext>
            </a:extLst>
          </p:cNvPr>
          <p:cNvGrpSpPr/>
          <p:nvPr/>
        </p:nvGrpSpPr>
        <p:grpSpPr>
          <a:xfrm>
            <a:off x="7693217" y="2995668"/>
            <a:ext cx="646736" cy="1133228"/>
            <a:chOff x="990599" y="2484110"/>
            <a:chExt cx="1614116" cy="3436750"/>
          </a:xfrm>
        </p:grpSpPr>
        <p:grpSp>
          <p:nvGrpSpPr>
            <p:cNvPr id="8" name="Group 7">
              <a:extLst>
                <a:ext uri="{FF2B5EF4-FFF2-40B4-BE49-F238E27FC236}">
                  <a16:creationId xmlns:a16="http://schemas.microsoft.com/office/drawing/2014/main" id="{4BE97967-BC71-859D-6F12-56FE14E7F0BE}"/>
                </a:ext>
              </a:extLst>
            </p:cNvPr>
            <p:cNvGrpSpPr/>
            <p:nvPr/>
          </p:nvGrpSpPr>
          <p:grpSpPr>
            <a:xfrm>
              <a:off x="1837423" y="2484110"/>
              <a:ext cx="767292" cy="866322"/>
              <a:chOff x="1837423" y="2484110"/>
              <a:chExt cx="767292" cy="866322"/>
            </a:xfrm>
          </p:grpSpPr>
          <p:sp>
            <p:nvSpPr>
              <p:cNvPr id="24" name="Rectangle 4">
                <a:extLst>
                  <a:ext uri="{FF2B5EF4-FFF2-40B4-BE49-F238E27FC236}">
                    <a16:creationId xmlns:a16="http://schemas.microsoft.com/office/drawing/2014/main" id="{EC545015-D765-3C31-BF98-F2A24F8C62AA}"/>
                  </a:ext>
                </a:extLst>
              </p:cNvPr>
              <p:cNvSpPr/>
              <p:nvPr/>
            </p:nvSpPr>
            <p:spPr>
              <a:xfrm rot="289339">
                <a:off x="2437954" y="2595440"/>
                <a:ext cx="130221" cy="471114"/>
              </a:xfrm>
              <a:custGeom>
                <a:avLst/>
                <a:gdLst>
                  <a:gd name="connsiteX0" fmla="*/ 0 w 152400"/>
                  <a:gd name="connsiteY0" fmla="*/ 0 h 511434"/>
                  <a:gd name="connsiteX1" fmla="*/ 152400 w 152400"/>
                  <a:gd name="connsiteY1" fmla="*/ 0 h 511434"/>
                  <a:gd name="connsiteX2" fmla="*/ 152400 w 152400"/>
                  <a:gd name="connsiteY2" fmla="*/ 511434 h 511434"/>
                  <a:gd name="connsiteX3" fmla="*/ 0 w 152400"/>
                  <a:gd name="connsiteY3" fmla="*/ 511434 h 511434"/>
                  <a:gd name="connsiteX4" fmla="*/ 0 w 152400"/>
                  <a:gd name="connsiteY4" fmla="*/ 0 h 511434"/>
                  <a:gd name="connsiteX0" fmla="*/ 0 w 152400"/>
                  <a:gd name="connsiteY0" fmla="*/ 19050 h 530484"/>
                  <a:gd name="connsiteX1" fmla="*/ 57150 w 152400"/>
                  <a:gd name="connsiteY1" fmla="*/ 0 h 530484"/>
                  <a:gd name="connsiteX2" fmla="*/ 152400 w 152400"/>
                  <a:gd name="connsiteY2" fmla="*/ 530484 h 530484"/>
                  <a:gd name="connsiteX3" fmla="*/ 0 w 152400"/>
                  <a:gd name="connsiteY3" fmla="*/ 530484 h 530484"/>
                  <a:gd name="connsiteX4" fmla="*/ 0 w 152400"/>
                  <a:gd name="connsiteY4" fmla="*/ 19050 h 530484"/>
                  <a:gd name="connsiteX0" fmla="*/ 0 w 190500"/>
                  <a:gd name="connsiteY0" fmla="*/ 69850 h 530484"/>
                  <a:gd name="connsiteX1" fmla="*/ 95250 w 190500"/>
                  <a:gd name="connsiteY1" fmla="*/ 0 h 530484"/>
                  <a:gd name="connsiteX2" fmla="*/ 190500 w 190500"/>
                  <a:gd name="connsiteY2" fmla="*/ 530484 h 530484"/>
                  <a:gd name="connsiteX3" fmla="*/ 38100 w 190500"/>
                  <a:gd name="connsiteY3" fmla="*/ 530484 h 530484"/>
                  <a:gd name="connsiteX4" fmla="*/ 0 w 190500"/>
                  <a:gd name="connsiteY4" fmla="*/ 69850 h 530484"/>
                  <a:gd name="connsiteX0" fmla="*/ 0 w 209550"/>
                  <a:gd name="connsiteY0" fmla="*/ 69850 h 530484"/>
                  <a:gd name="connsiteX1" fmla="*/ 95250 w 209550"/>
                  <a:gd name="connsiteY1" fmla="*/ 0 h 530484"/>
                  <a:gd name="connsiteX2" fmla="*/ 209550 w 209550"/>
                  <a:gd name="connsiteY2" fmla="*/ 473334 h 530484"/>
                  <a:gd name="connsiteX3" fmla="*/ 38100 w 209550"/>
                  <a:gd name="connsiteY3" fmla="*/ 530484 h 530484"/>
                  <a:gd name="connsiteX4" fmla="*/ 0 w 209550"/>
                  <a:gd name="connsiteY4" fmla="*/ 69850 h 530484"/>
                  <a:gd name="connsiteX0" fmla="*/ 0 w 209550"/>
                  <a:gd name="connsiteY0" fmla="*/ 69850 h 473334"/>
                  <a:gd name="connsiteX1" fmla="*/ 95250 w 209550"/>
                  <a:gd name="connsiteY1" fmla="*/ 0 h 473334"/>
                  <a:gd name="connsiteX2" fmla="*/ 209550 w 209550"/>
                  <a:gd name="connsiteY2" fmla="*/ 473334 h 473334"/>
                  <a:gd name="connsiteX3" fmla="*/ 196850 w 209550"/>
                  <a:gd name="connsiteY3" fmla="*/ 473334 h 473334"/>
                  <a:gd name="connsiteX4" fmla="*/ 0 w 209550"/>
                  <a:gd name="connsiteY4" fmla="*/ 69850 h 473334"/>
                  <a:gd name="connsiteX0" fmla="*/ 0 w 209550"/>
                  <a:gd name="connsiteY0" fmla="*/ 69850 h 473334"/>
                  <a:gd name="connsiteX1" fmla="*/ 95250 w 209550"/>
                  <a:gd name="connsiteY1" fmla="*/ 0 h 473334"/>
                  <a:gd name="connsiteX2" fmla="*/ 146050 w 209550"/>
                  <a:gd name="connsiteY2" fmla="*/ 215900 h 473334"/>
                  <a:gd name="connsiteX3" fmla="*/ 209550 w 209550"/>
                  <a:gd name="connsiteY3" fmla="*/ 473334 h 473334"/>
                  <a:gd name="connsiteX4" fmla="*/ 196850 w 209550"/>
                  <a:gd name="connsiteY4" fmla="*/ 473334 h 473334"/>
                  <a:gd name="connsiteX5" fmla="*/ 0 w 20955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0 w 21590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69850 w 215900"/>
                  <a:gd name="connsiteY5" fmla="*/ 2222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184150 h 587634"/>
                  <a:gd name="connsiteX1" fmla="*/ 50800 w 225199"/>
                  <a:gd name="connsiteY1" fmla="*/ 0 h 587634"/>
                  <a:gd name="connsiteX2" fmla="*/ 215900 w 225199"/>
                  <a:gd name="connsiteY2" fmla="*/ 273050 h 587634"/>
                  <a:gd name="connsiteX3" fmla="*/ 209550 w 225199"/>
                  <a:gd name="connsiteY3" fmla="*/ 587634 h 587634"/>
                  <a:gd name="connsiteX4" fmla="*/ 196850 w 225199"/>
                  <a:gd name="connsiteY4" fmla="*/ 587634 h 587634"/>
                  <a:gd name="connsiteX5" fmla="*/ 152400 w 225199"/>
                  <a:gd name="connsiteY5" fmla="*/ 298450 h 587634"/>
                  <a:gd name="connsiteX6" fmla="*/ 0 w 225199"/>
                  <a:gd name="connsiteY6" fmla="*/ 184150 h 58763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36425"/>
                  <a:gd name="connsiteY0" fmla="*/ 88900 h 492384"/>
                  <a:gd name="connsiteX1" fmla="*/ 101600 w 236425"/>
                  <a:gd name="connsiteY1" fmla="*/ 0 h 492384"/>
                  <a:gd name="connsiteX2" fmla="*/ 215900 w 236425"/>
                  <a:gd name="connsiteY2" fmla="*/ 177800 h 492384"/>
                  <a:gd name="connsiteX3" fmla="*/ 209550 w 236425"/>
                  <a:gd name="connsiteY3" fmla="*/ 492384 h 492384"/>
                  <a:gd name="connsiteX4" fmla="*/ 196850 w 236425"/>
                  <a:gd name="connsiteY4" fmla="*/ 492384 h 492384"/>
                  <a:gd name="connsiteX5" fmla="*/ 152400 w 236425"/>
                  <a:gd name="connsiteY5" fmla="*/ 203200 h 492384"/>
                  <a:gd name="connsiteX6" fmla="*/ 0 w 236425"/>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193449"/>
                  <a:gd name="connsiteY0" fmla="*/ 120650 h 492384"/>
                  <a:gd name="connsiteX1" fmla="*/ 69850 w 193449"/>
                  <a:gd name="connsiteY1" fmla="*/ 0 h 492384"/>
                  <a:gd name="connsiteX2" fmla="*/ 184150 w 193449"/>
                  <a:gd name="connsiteY2" fmla="*/ 177800 h 492384"/>
                  <a:gd name="connsiteX3" fmla="*/ 177800 w 193449"/>
                  <a:gd name="connsiteY3" fmla="*/ 492384 h 492384"/>
                  <a:gd name="connsiteX4" fmla="*/ 165100 w 193449"/>
                  <a:gd name="connsiteY4" fmla="*/ 492384 h 492384"/>
                  <a:gd name="connsiteX5" fmla="*/ 120650 w 193449"/>
                  <a:gd name="connsiteY5" fmla="*/ 203200 h 492384"/>
                  <a:gd name="connsiteX6" fmla="*/ 0 w 193449"/>
                  <a:gd name="connsiteY6" fmla="*/ 120650 h 4923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0650 w 193449"/>
                  <a:gd name="connsiteY5" fmla="*/ 181930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76985 w 193449"/>
                  <a:gd name="connsiteY4" fmla="*/ 470111 h 471114"/>
                  <a:gd name="connsiteX5" fmla="*/ 126260 w 193449"/>
                  <a:gd name="connsiteY5" fmla="*/ 232418 h 471114"/>
                  <a:gd name="connsiteX6" fmla="*/ 0 w 193449"/>
                  <a:gd name="connsiteY6" fmla="*/ 99380 h 47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49" h="471114">
                    <a:moveTo>
                      <a:pt x="0" y="99380"/>
                    </a:moveTo>
                    <a:lnTo>
                      <a:pt x="95250" y="0"/>
                    </a:lnTo>
                    <a:cubicBezTo>
                      <a:pt x="135467" y="52917"/>
                      <a:pt x="144362" y="35360"/>
                      <a:pt x="184150" y="156530"/>
                    </a:cubicBezTo>
                    <a:cubicBezTo>
                      <a:pt x="207433" y="293141"/>
                      <a:pt x="179917" y="366253"/>
                      <a:pt x="177800" y="471114"/>
                    </a:cubicBezTo>
                    <a:lnTo>
                      <a:pt x="176985" y="470111"/>
                    </a:lnTo>
                    <a:cubicBezTo>
                      <a:pt x="162168" y="373716"/>
                      <a:pt x="151127" y="286778"/>
                      <a:pt x="126260" y="232418"/>
                    </a:cubicBezTo>
                    <a:cubicBezTo>
                      <a:pt x="87107" y="147336"/>
                      <a:pt x="50800" y="137480"/>
                      <a:pt x="0" y="9938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4">
                <a:extLst>
                  <a:ext uri="{FF2B5EF4-FFF2-40B4-BE49-F238E27FC236}">
                    <a16:creationId xmlns:a16="http://schemas.microsoft.com/office/drawing/2014/main" id="{7F7D23F6-FC83-2924-82B7-9B689CA50945}"/>
                  </a:ext>
                </a:extLst>
              </p:cNvPr>
              <p:cNvSpPr/>
              <p:nvPr/>
            </p:nvSpPr>
            <p:spPr>
              <a:xfrm rot="634177">
                <a:off x="1837423" y="3121581"/>
                <a:ext cx="46986" cy="228851"/>
              </a:xfrm>
              <a:custGeom>
                <a:avLst/>
                <a:gdLst>
                  <a:gd name="connsiteX0" fmla="*/ 0 w 152400"/>
                  <a:gd name="connsiteY0" fmla="*/ 0 h 511434"/>
                  <a:gd name="connsiteX1" fmla="*/ 152400 w 152400"/>
                  <a:gd name="connsiteY1" fmla="*/ 0 h 511434"/>
                  <a:gd name="connsiteX2" fmla="*/ 152400 w 152400"/>
                  <a:gd name="connsiteY2" fmla="*/ 511434 h 511434"/>
                  <a:gd name="connsiteX3" fmla="*/ 0 w 152400"/>
                  <a:gd name="connsiteY3" fmla="*/ 511434 h 511434"/>
                  <a:gd name="connsiteX4" fmla="*/ 0 w 152400"/>
                  <a:gd name="connsiteY4" fmla="*/ 0 h 511434"/>
                  <a:gd name="connsiteX0" fmla="*/ 0 w 152400"/>
                  <a:gd name="connsiteY0" fmla="*/ 19050 h 530484"/>
                  <a:gd name="connsiteX1" fmla="*/ 57150 w 152400"/>
                  <a:gd name="connsiteY1" fmla="*/ 0 h 530484"/>
                  <a:gd name="connsiteX2" fmla="*/ 152400 w 152400"/>
                  <a:gd name="connsiteY2" fmla="*/ 530484 h 530484"/>
                  <a:gd name="connsiteX3" fmla="*/ 0 w 152400"/>
                  <a:gd name="connsiteY3" fmla="*/ 530484 h 530484"/>
                  <a:gd name="connsiteX4" fmla="*/ 0 w 152400"/>
                  <a:gd name="connsiteY4" fmla="*/ 19050 h 530484"/>
                  <a:gd name="connsiteX0" fmla="*/ 0 w 190500"/>
                  <a:gd name="connsiteY0" fmla="*/ 69850 h 530484"/>
                  <a:gd name="connsiteX1" fmla="*/ 95250 w 190500"/>
                  <a:gd name="connsiteY1" fmla="*/ 0 h 530484"/>
                  <a:gd name="connsiteX2" fmla="*/ 190500 w 190500"/>
                  <a:gd name="connsiteY2" fmla="*/ 530484 h 530484"/>
                  <a:gd name="connsiteX3" fmla="*/ 38100 w 190500"/>
                  <a:gd name="connsiteY3" fmla="*/ 530484 h 530484"/>
                  <a:gd name="connsiteX4" fmla="*/ 0 w 190500"/>
                  <a:gd name="connsiteY4" fmla="*/ 69850 h 530484"/>
                  <a:gd name="connsiteX0" fmla="*/ 0 w 209550"/>
                  <a:gd name="connsiteY0" fmla="*/ 69850 h 530484"/>
                  <a:gd name="connsiteX1" fmla="*/ 95250 w 209550"/>
                  <a:gd name="connsiteY1" fmla="*/ 0 h 530484"/>
                  <a:gd name="connsiteX2" fmla="*/ 209550 w 209550"/>
                  <a:gd name="connsiteY2" fmla="*/ 473334 h 530484"/>
                  <a:gd name="connsiteX3" fmla="*/ 38100 w 209550"/>
                  <a:gd name="connsiteY3" fmla="*/ 530484 h 530484"/>
                  <a:gd name="connsiteX4" fmla="*/ 0 w 209550"/>
                  <a:gd name="connsiteY4" fmla="*/ 69850 h 530484"/>
                  <a:gd name="connsiteX0" fmla="*/ 0 w 209550"/>
                  <a:gd name="connsiteY0" fmla="*/ 69850 h 473334"/>
                  <a:gd name="connsiteX1" fmla="*/ 95250 w 209550"/>
                  <a:gd name="connsiteY1" fmla="*/ 0 h 473334"/>
                  <a:gd name="connsiteX2" fmla="*/ 209550 w 209550"/>
                  <a:gd name="connsiteY2" fmla="*/ 473334 h 473334"/>
                  <a:gd name="connsiteX3" fmla="*/ 196850 w 209550"/>
                  <a:gd name="connsiteY3" fmla="*/ 473334 h 473334"/>
                  <a:gd name="connsiteX4" fmla="*/ 0 w 209550"/>
                  <a:gd name="connsiteY4" fmla="*/ 69850 h 473334"/>
                  <a:gd name="connsiteX0" fmla="*/ 0 w 209550"/>
                  <a:gd name="connsiteY0" fmla="*/ 69850 h 473334"/>
                  <a:gd name="connsiteX1" fmla="*/ 95250 w 209550"/>
                  <a:gd name="connsiteY1" fmla="*/ 0 h 473334"/>
                  <a:gd name="connsiteX2" fmla="*/ 146050 w 209550"/>
                  <a:gd name="connsiteY2" fmla="*/ 215900 h 473334"/>
                  <a:gd name="connsiteX3" fmla="*/ 209550 w 209550"/>
                  <a:gd name="connsiteY3" fmla="*/ 473334 h 473334"/>
                  <a:gd name="connsiteX4" fmla="*/ 196850 w 209550"/>
                  <a:gd name="connsiteY4" fmla="*/ 473334 h 473334"/>
                  <a:gd name="connsiteX5" fmla="*/ 0 w 20955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0 w 21590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69850 w 215900"/>
                  <a:gd name="connsiteY5" fmla="*/ 2222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184150 h 587634"/>
                  <a:gd name="connsiteX1" fmla="*/ 50800 w 225199"/>
                  <a:gd name="connsiteY1" fmla="*/ 0 h 587634"/>
                  <a:gd name="connsiteX2" fmla="*/ 215900 w 225199"/>
                  <a:gd name="connsiteY2" fmla="*/ 273050 h 587634"/>
                  <a:gd name="connsiteX3" fmla="*/ 209550 w 225199"/>
                  <a:gd name="connsiteY3" fmla="*/ 587634 h 587634"/>
                  <a:gd name="connsiteX4" fmla="*/ 196850 w 225199"/>
                  <a:gd name="connsiteY4" fmla="*/ 587634 h 587634"/>
                  <a:gd name="connsiteX5" fmla="*/ 152400 w 225199"/>
                  <a:gd name="connsiteY5" fmla="*/ 298450 h 587634"/>
                  <a:gd name="connsiteX6" fmla="*/ 0 w 225199"/>
                  <a:gd name="connsiteY6" fmla="*/ 184150 h 58763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36425"/>
                  <a:gd name="connsiteY0" fmla="*/ 88900 h 492384"/>
                  <a:gd name="connsiteX1" fmla="*/ 101600 w 236425"/>
                  <a:gd name="connsiteY1" fmla="*/ 0 h 492384"/>
                  <a:gd name="connsiteX2" fmla="*/ 215900 w 236425"/>
                  <a:gd name="connsiteY2" fmla="*/ 177800 h 492384"/>
                  <a:gd name="connsiteX3" fmla="*/ 209550 w 236425"/>
                  <a:gd name="connsiteY3" fmla="*/ 492384 h 492384"/>
                  <a:gd name="connsiteX4" fmla="*/ 196850 w 236425"/>
                  <a:gd name="connsiteY4" fmla="*/ 492384 h 492384"/>
                  <a:gd name="connsiteX5" fmla="*/ 152400 w 236425"/>
                  <a:gd name="connsiteY5" fmla="*/ 203200 h 492384"/>
                  <a:gd name="connsiteX6" fmla="*/ 0 w 236425"/>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193449"/>
                  <a:gd name="connsiteY0" fmla="*/ 120650 h 492384"/>
                  <a:gd name="connsiteX1" fmla="*/ 69850 w 193449"/>
                  <a:gd name="connsiteY1" fmla="*/ 0 h 492384"/>
                  <a:gd name="connsiteX2" fmla="*/ 184150 w 193449"/>
                  <a:gd name="connsiteY2" fmla="*/ 177800 h 492384"/>
                  <a:gd name="connsiteX3" fmla="*/ 177800 w 193449"/>
                  <a:gd name="connsiteY3" fmla="*/ 492384 h 492384"/>
                  <a:gd name="connsiteX4" fmla="*/ 165100 w 193449"/>
                  <a:gd name="connsiteY4" fmla="*/ 492384 h 492384"/>
                  <a:gd name="connsiteX5" fmla="*/ 120650 w 193449"/>
                  <a:gd name="connsiteY5" fmla="*/ 203200 h 492384"/>
                  <a:gd name="connsiteX6" fmla="*/ 0 w 193449"/>
                  <a:gd name="connsiteY6" fmla="*/ 120650 h 4923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0650 w 193449"/>
                  <a:gd name="connsiteY5" fmla="*/ 181930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49" h="471114">
                    <a:moveTo>
                      <a:pt x="0" y="99380"/>
                    </a:moveTo>
                    <a:lnTo>
                      <a:pt x="95250" y="0"/>
                    </a:lnTo>
                    <a:cubicBezTo>
                      <a:pt x="135467" y="52917"/>
                      <a:pt x="144362" y="35360"/>
                      <a:pt x="184150" y="156530"/>
                    </a:cubicBezTo>
                    <a:cubicBezTo>
                      <a:pt x="207433" y="293141"/>
                      <a:pt x="179917" y="366253"/>
                      <a:pt x="177800" y="471114"/>
                    </a:cubicBezTo>
                    <a:lnTo>
                      <a:pt x="165100" y="471114"/>
                    </a:lnTo>
                    <a:cubicBezTo>
                      <a:pt x="150283" y="374719"/>
                      <a:pt x="151127" y="286778"/>
                      <a:pt x="126260" y="232418"/>
                    </a:cubicBezTo>
                    <a:cubicBezTo>
                      <a:pt x="87107" y="147336"/>
                      <a:pt x="50800" y="137480"/>
                      <a:pt x="0" y="9938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4">
                <a:extLst>
                  <a:ext uri="{FF2B5EF4-FFF2-40B4-BE49-F238E27FC236}">
                    <a16:creationId xmlns:a16="http://schemas.microsoft.com/office/drawing/2014/main" id="{92AE06C2-08BC-90BE-2C9C-81A419572948}"/>
                  </a:ext>
                </a:extLst>
              </p:cNvPr>
              <p:cNvSpPr/>
              <p:nvPr/>
            </p:nvSpPr>
            <p:spPr>
              <a:xfrm rot="5400000" flipH="1">
                <a:off x="2315813" y="2301898"/>
                <a:ext cx="106689" cy="471114"/>
              </a:xfrm>
              <a:custGeom>
                <a:avLst/>
                <a:gdLst>
                  <a:gd name="connsiteX0" fmla="*/ 0 w 152400"/>
                  <a:gd name="connsiteY0" fmla="*/ 0 h 511434"/>
                  <a:gd name="connsiteX1" fmla="*/ 152400 w 152400"/>
                  <a:gd name="connsiteY1" fmla="*/ 0 h 511434"/>
                  <a:gd name="connsiteX2" fmla="*/ 152400 w 152400"/>
                  <a:gd name="connsiteY2" fmla="*/ 511434 h 511434"/>
                  <a:gd name="connsiteX3" fmla="*/ 0 w 152400"/>
                  <a:gd name="connsiteY3" fmla="*/ 511434 h 511434"/>
                  <a:gd name="connsiteX4" fmla="*/ 0 w 152400"/>
                  <a:gd name="connsiteY4" fmla="*/ 0 h 511434"/>
                  <a:gd name="connsiteX0" fmla="*/ 0 w 152400"/>
                  <a:gd name="connsiteY0" fmla="*/ 19050 h 530484"/>
                  <a:gd name="connsiteX1" fmla="*/ 57150 w 152400"/>
                  <a:gd name="connsiteY1" fmla="*/ 0 h 530484"/>
                  <a:gd name="connsiteX2" fmla="*/ 152400 w 152400"/>
                  <a:gd name="connsiteY2" fmla="*/ 530484 h 530484"/>
                  <a:gd name="connsiteX3" fmla="*/ 0 w 152400"/>
                  <a:gd name="connsiteY3" fmla="*/ 530484 h 530484"/>
                  <a:gd name="connsiteX4" fmla="*/ 0 w 152400"/>
                  <a:gd name="connsiteY4" fmla="*/ 19050 h 530484"/>
                  <a:gd name="connsiteX0" fmla="*/ 0 w 190500"/>
                  <a:gd name="connsiteY0" fmla="*/ 69850 h 530484"/>
                  <a:gd name="connsiteX1" fmla="*/ 95250 w 190500"/>
                  <a:gd name="connsiteY1" fmla="*/ 0 h 530484"/>
                  <a:gd name="connsiteX2" fmla="*/ 190500 w 190500"/>
                  <a:gd name="connsiteY2" fmla="*/ 530484 h 530484"/>
                  <a:gd name="connsiteX3" fmla="*/ 38100 w 190500"/>
                  <a:gd name="connsiteY3" fmla="*/ 530484 h 530484"/>
                  <a:gd name="connsiteX4" fmla="*/ 0 w 190500"/>
                  <a:gd name="connsiteY4" fmla="*/ 69850 h 530484"/>
                  <a:gd name="connsiteX0" fmla="*/ 0 w 209550"/>
                  <a:gd name="connsiteY0" fmla="*/ 69850 h 530484"/>
                  <a:gd name="connsiteX1" fmla="*/ 95250 w 209550"/>
                  <a:gd name="connsiteY1" fmla="*/ 0 h 530484"/>
                  <a:gd name="connsiteX2" fmla="*/ 209550 w 209550"/>
                  <a:gd name="connsiteY2" fmla="*/ 473334 h 530484"/>
                  <a:gd name="connsiteX3" fmla="*/ 38100 w 209550"/>
                  <a:gd name="connsiteY3" fmla="*/ 530484 h 530484"/>
                  <a:gd name="connsiteX4" fmla="*/ 0 w 209550"/>
                  <a:gd name="connsiteY4" fmla="*/ 69850 h 530484"/>
                  <a:gd name="connsiteX0" fmla="*/ 0 w 209550"/>
                  <a:gd name="connsiteY0" fmla="*/ 69850 h 473334"/>
                  <a:gd name="connsiteX1" fmla="*/ 95250 w 209550"/>
                  <a:gd name="connsiteY1" fmla="*/ 0 h 473334"/>
                  <a:gd name="connsiteX2" fmla="*/ 209550 w 209550"/>
                  <a:gd name="connsiteY2" fmla="*/ 473334 h 473334"/>
                  <a:gd name="connsiteX3" fmla="*/ 196850 w 209550"/>
                  <a:gd name="connsiteY3" fmla="*/ 473334 h 473334"/>
                  <a:gd name="connsiteX4" fmla="*/ 0 w 209550"/>
                  <a:gd name="connsiteY4" fmla="*/ 69850 h 473334"/>
                  <a:gd name="connsiteX0" fmla="*/ 0 w 209550"/>
                  <a:gd name="connsiteY0" fmla="*/ 69850 h 473334"/>
                  <a:gd name="connsiteX1" fmla="*/ 95250 w 209550"/>
                  <a:gd name="connsiteY1" fmla="*/ 0 h 473334"/>
                  <a:gd name="connsiteX2" fmla="*/ 146050 w 209550"/>
                  <a:gd name="connsiteY2" fmla="*/ 215900 h 473334"/>
                  <a:gd name="connsiteX3" fmla="*/ 209550 w 209550"/>
                  <a:gd name="connsiteY3" fmla="*/ 473334 h 473334"/>
                  <a:gd name="connsiteX4" fmla="*/ 196850 w 209550"/>
                  <a:gd name="connsiteY4" fmla="*/ 473334 h 473334"/>
                  <a:gd name="connsiteX5" fmla="*/ 0 w 20955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0 w 21590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69850 w 215900"/>
                  <a:gd name="connsiteY5" fmla="*/ 2222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184150 h 587634"/>
                  <a:gd name="connsiteX1" fmla="*/ 50800 w 225199"/>
                  <a:gd name="connsiteY1" fmla="*/ 0 h 587634"/>
                  <a:gd name="connsiteX2" fmla="*/ 215900 w 225199"/>
                  <a:gd name="connsiteY2" fmla="*/ 273050 h 587634"/>
                  <a:gd name="connsiteX3" fmla="*/ 209550 w 225199"/>
                  <a:gd name="connsiteY3" fmla="*/ 587634 h 587634"/>
                  <a:gd name="connsiteX4" fmla="*/ 196850 w 225199"/>
                  <a:gd name="connsiteY4" fmla="*/ 587634 h 587634"/>
                  <a:gd name="connsiteX5" fmla="*/ 152400 w 225199"/>
                  <a:gd name="connsiteY5" fmla="*/ 298450 h 587634"/>
                  <a:gd name="connsiteX6" fmla="*/ 0 w 225199"/>
                  <a:gd name="connsiteY6" fmla="*/ 184150 h 58763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36425"/>
                  <a:gd name="connsiteY0" fmla="*/ 88900 h 492384"/>
                  <a:gd name="connsiteX1" fmla="*/ 101600 w 236425"/>
                  <a:gd name="connsiteY1" fmla="*/ 0 h 492384"/>
                  <a:gd name="connsiteX2" fmla="*/ 215900 w 236425"/>
                  <a:gd name="connsiteY2" fmla="*/ 177800 h 492384"/>
                  <a:gd name="connsiteX3" fmla="*/ 209550 w 236425"/>
                  <a:gd name="connsiteY3" fmla="*/ 492384 h 492384"/>
                  <a:gd name="connsiteX4" fmla="*/ 196850 w 236425"/>
                  <a:gd name="connsiteY4" fmla="*/ 492384 h 492384"/>
                  <a:gd name="connsiteX5" fmla="*/ 152400 w 236425"/>
                  <a:gd name="connsiteY5" fmla="*/ 203200 h 492384"/>
                  <a:gd name="connsiteX6" fmla="*/ 0 w 236425"/>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193449"/>
                  <a:gd name="connsiteY0" fmla="*/ 120650 h 492384"/>
                  <a:gd name="connsiteX1" fmla="*/ 69850 w 193449"/>
                  <a:gd name="connsiteY1" fmla="*/ 0 h 492384"/>
                  <a:gd name="connsiteX2" fmla="*/ 184150 w 193449"/>
                  <a:gd name="connsiteY2" fmla="*/ 177800 h 492384"/>
                  <a:gd name="connsiteX3" fmla="*/ 177800 w 193449"/>
                  <a:gd name="connsiteY3" fmla="*/ 492384 h 492384"/>
                  <a:gd name="connsiteX4" fmla="*/ 165100 w 193449"/>
                  <a:gd name="connsiteY4" fmla="*/ 492384 h 492384"/>
                  <a:gd name="connsiteX5" fmla="*/ 120650 w 193449"/>
                  <a:gd name="connsiteY5" fmla="*/ 203200 h 492384"/>
                  <a:gd name="connsiteX6" fmla="*/ 0 w 193449"/>
                  <a:gd name="connsiteY6" fmla="*/ 120650 h 4923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0650 w 193449"/>
                  <a:gd name="connsiteY5" fmla="*/ 181930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79515 w 193449"/>
                  <a:gd name="connsiteY4" fmla="*/ 471114 h 471114"/>
                  <a:gd name="connsiteX5" fmla="*/ 126260 w 193449"/>
                  <a:gd name="connsiteY5" fmla="*/ 232418 h 471114"/>
                  <a:gd name="connsiteX6" fmla="*/ 0 w 193449"/>
                  <a:gd name="connsiteY6" fmla="*/ 99380 h 47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49" h="471114">
                    <a:moveTo>
                      <a:pt x="0" y="99380"/>
                    </a:moveTo>
                    <a:lnTo>
                      <a:pt x="95250" y="0"/>
                    </a:lnTo>
                    <a:cubicBezTo>
                      <a:pt x="135467" y="52917"/>
                      <a:pt x="144362" y="35360"/>
                      <a:pt x="184150" y="156530"/>
                    </a:cubicBezTo>
                    <a:cubicBezTo>
                      <a:pt x="207433" y="293141"/>
                      <a:pt x="179917" y="366253"/>
                      <a:pt x="177800" y="471114"/>
                    </a:cubicBezTo>
                    <a:lnTo>
                      <a:pt x="179515" y="471114"/>
                    </a:lnTo>
                    <a:cubicBezTo>
                      <a:pt x="164698" y="374719"/>
                      <a:pt x="151127" y="286778"/>
                      <a:pt x="126260" y="232418"/>
                    </a:cubicBezTo>
                    <a:cubicBezTo>
                      <a:pt x="87107" y="147336"/>
                      <a:pt x="50800" y="137480"/>
                      <a:pt x="0" y="99380"/>
                    </a:cubicBezTo>
                    <a:close/>
                  </a:path>
                </a:pathLst>
              </a:custGeom>
              <a:solidFill>
                <a:schemeClr val="tx1">
                  <a:lumMod val="20000"/>
                  <a:lumOff val="80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4">
                <a:extLst>
                  <a:ext uri="{FF2B5EF4-FFF2-40B4-BE49-F238E27FC236}">
                    <a16:creationId xmlns:a16="http://schemas.microsoft.com/office/drawing/2014/main" id="{38E889F6-C93B-6A20-8BFD-05C5D1732E80}"/>
                  </a:ext>
                </a:extLst>
              </p:cNvPr>
              <p:cNvSpPr/>
              <p:nvPr/>
            </p:nvSpPr>
            <p:spPr>
              <a:xfrm rot="5400000" flipH="1">
                <a:off x="1991586" y="2785902"/>
                <a:ext cx="75122" cy="312305"/>
              </a:xfrm>
              <a:custGeom>
                <a:avLst/>
                <a:gdLst>
                  <a:gd name="connsiteX0" fmla="*/ 0 w 152400"/>
                  <a:gd name="connsiteY0" fmla="*/ 0 h 511434"/>
                  <a:gd name="connsiteX1" fmla="*/ 152400 w 152400"/>
                  <a:gd name="connsiteY1" fmla="*/ 0 h 511434"/>
                  <a:gd name="connsiteX2" fmla="*/ 152400 w 152400"/>
                  <a:gd name="connsiteY2" fmla="*/ 511434 h 511434"/>
                  <a:gd name="connsiteX3" fmla="*/ 0 w 152400"/>
                  <a:gd name="connsiteY3" fmla="*/ 511434 h 511434"/>
                  <a:gd name="connsiteX4" fmla="*/ 0 w 152400"/>
                  <a:gd name="connsiteY4" fmla="*/ 0 h 511434"/>
                  <a:gd name="connsiteX0" fmla="*/ 0 w 152400"/>
                  <a:gd name="connsiteY0" fmla="*/ 19050 h 530484"/>
                  <a:gd name="connsiteX1" fmla="*/ 57150 w 152400"/>
                  <a:gd name="connsiteY1" fmla="*/ 0 h 530484"/>
                  <a:gd name="connsiteX2" fmla="*/ 152400 w 152400"/>
                  <a:gd name="connsiteY2" fmla="*/ 530484 h 530484"/>
                  <a:gd name="connsiteX3" fmla="*/ 0 w 152400"/>
                  <a:gd name="connsiteY3" fmla="*/ 530484 h 530484"/>
                  <a:gd name="connsiteX4" fmla="*/ 0 w 152400"/>
                  <a:gd name="connsiteY4" fmla="*/ 19050 h 530484"/>
                  <a:gd name="connsiteX0" fmla="*/ 0 w 190500"/>
                  <a:gd name="connsiteY0" fmla="*/ 69850 h 530484"/>
                  <a:gd name="connsiteX1" fmla="*/ 95250 w 190500"/>
                  <a:gd name="connsiteY1" fmla="*/ 0 h 530484"/>
                  <a:gd name="connsiteX2" fmla="*/ 190500 w 190500"/>
                  <a:gd name="connsiteY2" fmla="*/ 530484 h 530484"/>
                  <a:gd name="connsiteX3" fmla="*/ 38100 w 190500"/>
                  <a:gd name="connsiteY3" fmla="*/ 530484 h 530484"/>
                  <a:gd name="connsiteX4" fmla="*/ 0 w 190500"/>
                  <a:gd name="connsiteY4" fmla="*/ 69850 h 530484"/>
                  <a:gd name="connsiteX0" fmla="*/ 0 w 209550"/>
                  <a:gd name="connsiteY0" fmla="*/ 69850 h 530484"/>
                  <a:gd name="connsiteX1" fmla="*/ 95250 w 209550"/>
                  <a:gd name="connsiteY1" fmla="*/ 0 h 530484"/>
                  <a:gd name="connsiteX2" fmla="*/ 209550 w 209550"/>
                  <a:gd name="connsiteY2" fmla="*/ 473334 h 530484"/>
                  <a:gd name="connsiteX3" fmla="*/ 38100 w 209550"/>
                  <a:gd name="connsiteY3" fmla="*/ 530484 h 530484"/>
                  <a:gd name="connsiteX4" fmla="*/ 0 w 209550"/>
                  <a:gd name="connsiteY4" fmla="*/ 69850 h 530484"/>
                  <a:gd name="connsiteX0" fmla="*/ 0 w 209550"/>
                  <a:gd name="connsiteY0" fmla="*/ 69850 h 473334"/>
                  <a:gd name="connsiteX1" fmla="*/ 95250 w 209550"/>
                  <a:gd name="connsiteY1" fmla="*/ 0 h 473334"/>
                  <a:gd name="connsiteX2" fmla="*/ 209550 w 209550"/>
                  <a:gd name="connsiteY2" fmla="*/ 473334 h 473334"/>
                  <a:gd name="connsiteX3" fmla="*/ 196850 w 209550"/>
                  <a:gd name="connsiteY3" fmla="*/ 473334 h 473334"/>
                  <a:gd name="connsiteX4" fmla="*/ 0 w 209550"/>
                  <a:gd name="connsiteY4" fmla="*/ 69850 h 473334"/>
                  <a:gd name="connsiteX0" fmla="*/ 0 w 209550"/>
                  <a:gd name="connsiteY0" fmla="*/ 69850 h 473334"/>
                  <a:gd name="connsiteX1" fmla="*/ 95250 w 209550"/>
                  <a:gd name="connsiteY1" fmla="*/ 0 h 473334"/>
                  <a:gd name="connsiteX2" fmla="*/ 146050 w 209550"/>
                  <a:gd name="connsiteY2" fmla="*/ 215900 h 473334"/>
                  <a:gd name="connsiteX3" fmla="*/ 209550 w 209550"/>
                  <a:gd name="connsiteY3" fmla="*/ 473334 h 473334"/>
                  <a:gd name="connsiteX4" fmla="*/ 196850 w 209550"/>
                  <a:gd name="connsiteY4" fmla="*/ 473334 h 473334"/>
                  <a:gd name="connsiteX5" fmla="*/ 0 w 20955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0 w 21590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69850 w 215900"/>
                  <a:gd name="connsiteY5" fmla="*/ 2222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184150 h 587634"/>
                  <a:gd name="connsiteX1" fmla="*/ 50800 w 225199"/>
                  <a:gd name="connsiteY1" fmla="*/ 0 h 587634"/>
                  <a:gd name="connsiteX2" fmla="*/ 215900 w 225199"/>
                  <a:gd name="connsiteY2" fmla="*/ 273050 h 587634"/>
                  <a:gd name="connsiteX3" fmla="*/ 209550 w 225199"/>
                  <a:gd name="connsiteY3" fmla="*/ 587634 h 587634"/>
                  <a:gd name="connsiteX4" fmla="*/ 196850 w 225199"/>
                  <a:gd name="connsiteY4" fmla="*/ 587634 h 587634"/>
                  <a:gd name="connsiteX5" fmla="*/ 152400 w 225199"/>
                  <a:gd name="connsiteY5" fmla="*/ 298450 h 587634"/>
                  <a:gd name="connsiteX6" fmla="*/ 0 w 225199"/>
                  <a:gd name="connsiteY6" fmla="*/ 184150 h 58763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36425"/>
                  <a:gd name="connsiteY0" fmla="*/ 88900 h 492384"/>
                  <a:gd name="connsiteX1" fmla="*/ 101600 w 236425"/>
                  <a:gd name="connsiteY1" fmla="*/ 0 h 492384"/>
                  <a:gd name="connsiteX2" fmla="*/ 215900 w 236425"/>
                  <a:gd name="connsiteY2" fmla="*/ 177800 h 492384"/>
                  <a:gd name="connsiteX3" fmla="*/ 209550 w 236425"/>
                  <a:gd name="connsiteY3" fmla="*/ 492384 h 492384"/>
                  <a:gd name="connsiteX4" fmla="*/ 196850 w 236425"/>
                  <a:gd name="connsiteY4" fmla="*/ 492384 h 492384"/>
                  <a:gd name="connsiteX5" fmla="*/ 152400 w 236425"/>
                  <a:gd name="connsiteY5" fmla="*/ 203200 h 492384"/>
                  <a:gd name="connsiteX6" fmla="*/ 0 w 236425"/>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193449"/>
                  <a:gd name="connsiteY0" fmla="*/ 120650 h 492384"/>
                  <a:gd name="connsiteX1" fmla="*/ 69850 w 193449"/>
                  <a:gd name="connsiteY1" fmla="*/ 0 h 492384"/>
                  <a:gd name="connsiteX2" fmla="*/ 184150 w 193449"/>
                  <a:gd name="connsiteY2" fmla="*/ 177800 h 492384"/>
                  <a:gd name="connsiteX3" fmla="*/ 177800 w 193449"/>
                  <a:gd name="connsiteY3" fmla="*/ 492384 h 492384"/>
                  <a:gd name="connsiteX4" fmla="*/ 165100 w 193449"/>
                  <a:gd name="connsiteY4" fmla="*/ 492384 h 492384"/>
                  <a:gd name="connsiteX5" fmla="*/ 120650 w 193449"/>
                  <a:gd name="connsiteY5" fmla="*/ 203200 h 492384"/>
                  <a:gd name="connsiteX6" fmla="*/ 0 w 193449"/>
                  <a:gd name="connsiteY6" fmla="*/ 120650 h 4923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0650 w 193449"/>
                  <a:gd name="connsiteY5" fmla="*/ 181930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49" h="471114">
                    <a:moveTo>
                      <a:pt x="0" y="99380"/>
                    </a:moveTo>
                    <a:lnTo>
                      <a:pt x="95250" y="0"/>
                    </a:lnTo>
                    <a:cubicBezTo>
                      <a:pt x="135467" y="52917"/>
                      <a:pt x="144362" y="35360"/>
                      <a:pt x="184150" y="156530"/>
                    </a:cubicBezTo>
                    <a:cubicBezTo>
                      <a:pt x="207433" y="293141"/>
                      <a:pt x="179917" y="366253"/>
                      <a:pt x="177800" y="471114"/>
                    </a:cubicBezTo>
                    <a:lnTo>
                      <a:pt x="165100" y="471114"/>
                    </a:lnTo>
                    <a:cubicBezTo>
                      <a:pt x="150283" y="374719"/>
                      <a:pt x="151127" y="286778"/>
                      <a:pt x="126260" y="232418"/>
                    </a:cubicBezTo>
                    <a:cubicBezTo>
                      <a:pt x="87107" y="147336"/>
                      <a:pt x="50800" y="137480"/>
                      <a:pt x="0" y="99380"/>
                    </a:cubicBezTo>
                    <a:close/>
                  </a:path>
                </a:pathLst>
              </a:custGeom>
              <a:solidFill>
                <a:schemeClr val="tx1">
                  <a:lumMod val="20000"/>
                  <a:lumOff val="80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4116035F-B6D1-D406-FC9D-D69B14003FA0}"/>
                </a:ext>
              </a:extLst>
            </p:cNvPr>
            <p:cNvGrpSpPr/>
            <p:nvPr/>
          </p:nvGrpSpPr>
          <p:grpSpPr>
            <a:xfrm rot="3292803" flipV="1">
              <a:off x="855439" y="5043179"/>
              <a:ext cx="1012841" cy="742522"/>
              <a:chOff x="1467678" y="2330058"/>
              <a:chExt cx="1307918" cy="1110185"/>
            </a:xfrm>
          </p:grpSpPr>
          <p:sp>
            <p:nvSpPr>
              <p:cNvPr id="17" name="Rectangle 3">
                <a:extLst>
                  <a:ext uri="{FF2B5EF4-FFF2-40B4-BE49-F238E27FC236}">
                    <a16:creationId xmlns:a16="http://schemas.microsoft.com/office/drawing/2014/main" id="{A88CC2AE-4439-A1A3-05F2-5FBA51FB0C3C}"/>
                  </a:ext>
                </a:extLst>
              </p:cNvPr>
              <p:cNvSpPr/>
              <p:nvPr/>
            </p:nvSpPr>
            <p:spPr>
              <a:xfrm>
                <a:off x="1467678" y="2330058"/>
                <a:ext cx="1307918" cy="1110185"/>
              </a:xfrm>
              <a:custGeom>
                <a:avLst/>
                <a:gdLst>
                  <a:gd name="connsiteX0" fmla="*/ 0 w 1371600"/>
                  <a:gd name="connsiteY0" fmla="*/ 0 h 1219200"/>
                  <a:gd name="connsiteX1" fmla="*/ 1371600 w 1371600"/>
                  <a:gd name="connsiteY1" fmla="*/ 0 h 1219200"/>
                  <a:gd name="connsiteX2" fmla="*/ 1371600 w 1371600"/>
                  <a:gd name="connsiteY2" fmla="*/ 1219200 h 1219200"/>
                  <a:gd name="connsiteX3" fmla="*/ 0 w 1371600"/>
                  <a:gd name="connsiteY3" fmla="*/ 1219200 h 1219200"/>
                  <a:gd name="connsiteX4" fmla="*/ 0 w 1371600"/>
                  <a:gd name="connsiteY4" fmla="*/ 0 h 1219200"/>
                  <a:gd name="connsiteX0" fmla="*/ 0 w 1371600"/>
                  <a:gd name="connsiteY0" fmla="*/ 31750 h 1250950"/>
                  <a:gd name="connsiteX1" fmla="*/ 1365250 w 1371600"/>
                  <a:gd name="connsiteY1" fmla="*/ 0 h 1250950"/>
                  <a:gd name="connsiteX2" fmla="*/ 1371600 w 1371600"/>
                  <a:gd name="connsiteY2" fmla="*/ 1250950 h 1250950"/>
                  <a:gd name="connsiteX3" fmla="*/ 0 w 1371600"/>
                  <a:gd name="connsiteY3" fmla="*/ 1250950 h 1250950"/>
                  <a:gd name="connsiteX4" fmla="*/ 0 w 1371600"/>
                  <a:gd name="connsiteY4" fmla="*/ 31750 h 1250950"/>
                  <a:gd name="connsiteX0" fmla="*/ 0 w 1479550"/>
                  <a:gd name="connsiteY0" fmla="*/ 31750 h 1250950"/>
                  <a:gd name="connsiteX1" fmla="*/ 1365250 w 1479550"/>
                  <a:gd name="connsiteY1" fmla="*/ 0 h 1250950"/>
                  <a:gd name="connsiteX2" fmla="*/ 1479550 w 1479550"/>
                  <a:gd name="connsiteY2" fmla="*/ 146050 h 1250950"/>
                  <a:gd name="connsiteX3" fmla="*/ 0 w 1479550"/>
                  <a:gd name="connsiteY3" fmla="*/ 1250950 h 1250950"/>
                  <a:gd name="connsiteX4" fmla="*/ 0 w 1479550"/>
                  <a:gd name="connsiteY4" fmla="*/ 31750 h 1250950"/>
                  <a:gd name="connsiteX0" fmla="*/ 0 w 1480196"/>
                  <a:gd name="connsiteY0" fmla="*/ 31750 h 1250950"/>
                  <a:gd name="connsiteX1" fmla="*/ 1365250 w 1480196"/>
                  <a:gd name="connsiteY1" fmla="*/ 0 h 1250950"/>
                  <a:gd name="connsiteX2" fmla="*/ 1479550 w 1480196"/>
                  <a:gd name="connsiteY2" fmla="*/ 146050 h 1250950"/>
                  <a:gd name="connsiteX3" fmla="*/ 0 w 1480196"/>
                  <a:gd name="connsiteY3" fmla="*/ 1250950 h 1250950"/>
                  <a:gd name="connsiteX4" fmla="*/ 0 w 1480196"/>
                  <a:gd name="connsiteY4" fmla="*/ 31750 h 1250950"/>
                  <a:gd name="connsiteX0" fmla="*/ 0 w 1480196"/>
                  <a:gd name="connsiteY0" fmla="*/ 32142 h 1251342"/>
                  <a:gd name="connsiteX1" fmla="*/ 1365250 w 1480196"/>
                  <a:gd name="connsiteY1" fmla="*/ 392 h 1251342"/>
                  <a:gd name="connsiteX2" fmla="*/ 1479550 w 1480196"/>
                  <a:gd name="connsiteY2" fmla="*/ 146442 h 1251342"/>
                  <a:gd name="connsiteX3" fmla="*/ 0 w 1480196"/>
                  <a:gd name="connsiteY3" fmla="*/ 1251342 h 1251342"/>
                  <a:gd name="connsiteX4" fmla="*/ 0 w 1480196"/>
                  <a:gd name="connsiteY4" fmla="*/ 32142 h 1251342"/>
                  <a:gd name="connsiteX0" fmla="*/ 0 w 1492896"/>
                  <a:gd name="connsiteY0" fmla="*/ 1238642 h 1251342"/>
                  <a:gd name="connsiteX1" fmla="*/ 1377950 w 1492896"/>
                  <a:gd name="connsiteY1" fmla="*/ 392 h 1251342"/>
                  <a:gd name="connsiteX2" fmla="*/ 1492250 w 1492896"/>
                  <a:gd name="connsiteY2" fmla="*/ 146442 h 1251342"/>
                  <a:gd name="connsiteX3" fmla="*/ 12700 w 1492896"/>
                  <a:gd name="connsiteY3" fmla="*/ 1251342 h 1251342"/>
                  <a:gd name="connsiteX4" fmla="*/ 0 w 1492896"/>
                  <a:gd name="connsiteY4" fmla="*/ 1238642 h 1251342"/>
                  <a:gd name="connsiteX0" fmla="*/ 0 w 1492896"/>
                  <a:gd name="connsiteY0" fmla="*/ 1238642 h 1251342"/>
                  <a:gd name="connsiteX1" fmla="*/ 1377950 w 1492896"/>
                  <a:gd name="connsiteY1" fmla="*/ 392 h 1251342"/>
                  <a:gd name="connsiteX2" fmla="*/ 1492250 w 1492896"/>
                  <a:gd name="connsiteY2" fmla="*/ 146442 h 1251342"/>
                  <a:gd name="connsiteX3" fmla="*/ 1028700 w 1492896"/>
                  <a:gd name="connsiteY3" fmla="*/ 476642 h 1251342"/>
                  <a:gd name="connsiteX4" fmla="*/ 12700 w 1492896"/>
                  <a:gd name="connsiteY4" fmla="*/ 1251342 h 1251342"/>
                  <a:gd name="connsiteX5" fmla="*/ 0 w 1492896"/>
                  <a:gd name="connsiteY5" fmla="*/ 1238642 h 1251342"/>
                  <a:gd name="connsiteX0" fmla="*/ 0 w 1492896"/>
                  <a:gd name="connsiteY0" fmla="*/ 1238642 h 1251342"/>
                  <a:gd name="connsiteX1" fmla="*/ 1377950 w 1492896"/>
                  <a:gd name="connsiteY1" fmla="*/ 392 h 1251342"/>
                  <a:gd name="connsiteX2" fmla="*/ 1492250 w 1492896"/>
                  <a:gd name="connsiteY2" fmla="*/ 146442 h 1251342"/>
                  <a:gd name="connsiteX3" fmla="*/ 1136650 w 1492896"/>
                  <a:gd name="connsiteY3" fmla="*/ 565542 h 1251342"/>
                  <a:gd name="connsiteX4" fmla="*/ 12700 w 1492896"/>
                  <a:gd name="connsiteY4" fmla="*/ 1251342 h 1251342"/>
                  <a:gd name="connsiteX5" fmla="*/ 0 w 1492896"/>
                  <a:gd name="connsiteY5" fmla="*/ 1238642 h 1251342"/>
                  <a:gd name="connsiteX0" fmla="*/ 0 w 1492896"/>
                  <a:gd name="connsiteY0" fmla="*/ 1238642 h 1251342"/>
                  <a:gd name="connsiteX1" fmla="*/ 971550 w 1492896"/>
                  <a:gd name="connsiteY1" fmla="*/ 375042 h 1251342"/>
                  <a:gd name="connsiteX2" fmla="*/ 1377950 w 1492896"/>
                  <a:gd name="connsiteY2" fmla="*/ 392 h 1251342"/>
                  <a:gd name="connsiteX3" fmla="*/ 1492250 w 1492896"/>
                  <a:gd name="connsiteY3" fmla="*/ 146442 h 1251342"/>
                  <a:gd name="connsiteX4" fmla="*/ 1136650 w 1492896"/>
                  <a:gd name="connsiteY4" fmla="*/ 565542 h 1251342"/>
                  <a:gd name="connsiteX5" fmla="*/ 12700 w 1492896"/>
                  <a:gd name="connsiteY5" fmla="*/ 1251342 h 1251342"/>
                  <a:gd name="connsiteX6" fmla="*/ 0 w 1492896"/>
                  <a:gd name="connsiteY6" fmla="*/ 1238642 h 1251342"/>
                  <a:gd name="connsiteX0" fmla="*/ 0 w 1492896"/>
                  <a:gd name="connsiteY0" fmla="*/ 1238642 h 1251342"/>
                  <a:gd name="connsiteX1" fmla="*/ 1003300 w 1492896"/>
                  <a:gd name="connsiteY1" fmla="*/ 463942 h 1251342"/>
                  <a:gd name="connsiteX2" fmla="*/ 1377950 w 1492896"/>
                  <a:gd name="connsiteY2" fmla="*/ 392 h 1251342"/>
                  <a:gd name="connsiteX3" fmla="*/ 1492250 w 1492896"/>
                  <a:gd name="connsiteY3" fmla="*/ 146442 h 1251342"/>
                  <a:gd name="connsiteX4" fmla="*/ 1136650 w 1492896"/>
                  <a:gd name="connsiteY4" fmla="*/ 565542 h 1251342"/>
                  <a:gd name="connsiteX5" fmla="*/ 12700 w 1492896"/>
                  <a:gd name="connsiteY5" fmla="*/ 1251342 h 1251342"/>
                  <a:gd name="connsiteX6" fmla="*/ 0 w 1492896"/>
                  <a:gd name="connsiteY6" fmla="*/ 1238642 h 1251342"/>
                  <a:gd name="connsiteX0" fmla="*/ 0 w 1492896"/>
                  <a:gd name="connsiteY0" fmla="*/ 1238642 h 1251342"/>
                  <a:gd name="connsiteX1" fmla="*/ 1085850 w 1492896"/>
                  <a:gd name="connsiteY1" fmla="*/ 394092 h 1251342"/>
                  <a:gd name="connsiteX2" fmla="*/ 1377950 w 1492896"/>
                  <a:gd name="connsiteY2" fmla="*/ 392 h 1251342"/>
                  <a:gd name="connsiteX3" fmla="*/ 1492250 w 1492896"/>
                  <a:gd name="connsiteY3" fmla="*/ 146442 h 1251342"/>
                  <a:gd name="connsiteX4" fmla="*/ 1136650 w 1492896"/>
                  <a:gd name="connsiteY4" fmla="*/ 565542 h 1251342"/>
                  <a:gd name="connsiteX5" fmla="*/ 12700 w 1492896"/>
                  <a:gd name="connsiteY5" fmla="*/ 1251342 h 1251342"/>
                  <a:gd name="connsiteX6" fmla="*/ 0 w 1492896"/>
                  <a:gd name="connsiteY6" fmla="*/ 1238642 h 1251342"/>
                  <a:gd name="connsiteX0" fmla="*/ 0 w 1492896"/>
                  <a:gd name="connsiteY0" fmla="*/ 1238642 h 1251342"/>
                  <a:gd name="connsiteX1" fmla="*/ 457200 w 1492896"/>
                  <a:gd name="connsiteY1" fmla="*/ 876692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12700 w 1492896"/>
                  <a:gd name="connsiteY6" fmla="*/ 1251342 h 1251342"/>
                  <a:gd name="connsiteX7" fmla="*/ 0 w 1492896"/>
                  <a:gd name="connsiteY7" fmla="*/ 1238642 h 1251342"/>
                  <a:gd name="connsiteX0" fmla="*/ 0 w 1492896"/>
                  <a:gd name="connsiteY0" fmla="*/ 1238642 h 1251342"/>
                  <a:gd name="connsiteX1" fmla="*/ 406400 w 1492896"/>
                  <a:gd name="connsiteY1" fmla="*/ 876692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12700 w 1492896"/>
                  <a:gd name="connsiteY6" fmla="*/ 1251342 h 1251342"/>
                  <a:gd name="connsiteX7" fmla="*/ 0 w 1492896"/>
                  <a:gd name="connsiteY7" fmla="*/ 1238642 h 1251342"/>
                  <a:gd name="connsiteX0" fmla="*/ 0 w 1492896"/>
                  <a:gd name="connsiteY0" fmla="*/ 1238642 h 1251342"/>
                  <a:gd name="connsiteX1" fmla="*/ 406400 w 1492896"/>
                  <a:gd name="connsiteY1" fmla="*/ 876692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577850 w 1492896"/>
                  <a:gd name="connsiteY6" fmla="*/ 902092 h 1251342"/>
                  <a:gd name="connsiteX7" fmla="*/ 12700 w 1492896"/>
                  <a:gd name="connsiteY7" fmla="*/ 1251342 h 1251342"/>
                  <a:gd name="connsiteX8" fmla="*/ 0 w 1492896"/>
                  <a:gd name="connsiteY8" fmla="*/ 1238642 h 1251342"/>
                  <a:gd name="connsiteX0" fmla="*/ 0 w 1492896"/>
                  <a:gd name="connsiteY0" fmla="*/ 1238642 h 1251342"/>
                  <a:gd name="connsiteX1" fmla="*/ 406400 w 1492896"/>
                  <a:gd name="connsiteY1" fmla="*/ 876692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533400 w 1492896"/>
                  <a:gd name="connsiteY6" fmla="*/ 902092 h 1251342"/>
                  <a:gd name="connsiteX7" fmla="*/ 12700 w 1492896"/>
                  <a:gd name="connsiteY7" fmla="*/ 1251342 h 1251342"/>
                  <a:gd name="connsiteX8" fmla="*/ 0 w 1492896"/>
                  <a:gd name="connsiteY8" fmla="*/ 1238642 h 1251342"/>
                  <a:gd name="connsiteX0" fmla="*/ 0 w 1492896"/>
                  <a:gd name="connsiteY0" fmla="*/ 1238642 h 1251342"/>
                  <a:gd name="connsiteX1" fmla="*/ 406400 w 1492896"/>
                  <a:gd name="connsiteY1" fmla="*/ 876692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533400 w 1492896"/>
                  <a:gd name="connsiteY6" fmla="*/ 902092 h 1251342"/>
                  <a:gd name="connsiteX7" fmla="*/ 12700 w 1492896"/>
                  <a:gd name="connsiteY7" fmla="*/ 1251342 h 1251342"/>
                  <a:gd name="connsiteX8" fmla="*/ 0 w 1492896"/>
                  <a:gd name="connsiteY8" fmla="*/ 1238642 h 1251342"/>
                  <a:gd name="connsiteX0" fmla="*/ 0 w 1492896"/>
                  <a:gd name="connsiteY0" fmla="*/ 1238642 h 1251342"/>
                  <a:gd name="connsiteX1" fmla="*/ 406400 w 1492896"/>
                  <a:gd name="connsiteY1" fmla="*/ 876692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533400 w 1492896"/>
                  <a:gd name="connsiteY6" fmla="*/ 902092 h 1251342"/>
                  <a:gd name="connsiteX7" fmla="*/ 12700 w 1492896"/>
                  <a:gd name="connsiteY7" fmla="*/ 1251342 h 1251342"/>
                  <a:gd name="connsiteX8" fmla="*/ 0 w 1492896"/>
                  <a:gd name="connsiteY8" fmla="*/ 1238642 h 1251342"/>
                  <a:gd name="connsiteX0" fmla="*/ 0 w 1492896"/>
                  <a:gd name="connsiteY0" fmla="*/ 1238642 h 1251342"/>
                  <a:gd name="connsiteX1" fmla="*/ 406400 w 1492896"/>
                  <a:gd name="connsiteY1" fmla="*/ 876692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533400 w 1492896"/>
                  <a:gd name="connsiteY6" fmla="*/ 902092 h 1251342"/>
                  <a:gd name="connsiteX7" fmla="*/ 12700 w 1492896"/>
                  <a:gd name="connsiteY7" fmla="*/ 1251342 h 1251342"/>
                  <a:gd name="connsiteX8" fmla="*/ 0 w 1492896"/>
                  <a:gd name="connsiteY8" fmla="*/ 1238642 h 1251342"/>
                  <a:gd name="connsiteX0" fmla="*/ 0 w 1492896"/>
                  <a:gd name="connsiteY0" fmla="*/ 1238642 h 1251342"/>
                  <a:gd name="connsiteX1" fmla="*/ 422302 w 1492896"/>
                  <a:gd name="connsiteY1" fmla="*/ 888619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533400 w 1492896"/>
                  <a:gd name="connsiteY6" fmla="*/ 902092 h 1251342"/>
                  <a:gd name="connsiteX7" fmla="*/ 12700 w 1492896"/>
                  <a:gd name="connsiteY7" fmla="*/ 1251342 h 1251342"/>
                  <a:gd name="connsiteX8" fmla="*/ 0 w 1492896"/>
                  <a:gd name="connsiteY8" fmla="*/ 1238642 h 1251342"/>
                  <a:gd name="connsiteX0" fmla="*/ 0 w 1492896"/>
                  <a:gd name="connsiteY0" fmla="*/ 1238642 h 1251342"/>
                  <a:gd name="connsiteX1" fmla="*/ 422302 w 1492896"/>
                  <a:gd name="connsiteY1" fmla="*/ 888619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513522 w 1492896"/>
                  <a:gd name="connsiteY6" fmla="*/ 894141 h 1251342"/>
                  <a:gd name="connsiteX7" fmla="*/ 12700 w 1492896"/>
                  <a:gd name="connsiteY7" fmla="*/ 1251342 h 1251342"/>
                  <a:gd name="connsiteX8" fmla="*/ 0 w 1492896"/>
                  <a:gd name="connsiteY8" fmla="*/ 1238642 h 1251342"/>
                  <a:gd name="connsiteX0" fmla="*/ 0 w 1492896"/>
                  <a:gd name="connsiteY0" fmla="*/ 1238642 h 1251342"/>
                  <a:gd name="connsiteX1" fmla="*/ 422302 w 1492896"/>
                  <a:gd name="connsiteY1" fmla="*/ 888619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525449 w 1492896"/>
                  <a:gd name="connsiteY6" fmla="*/ 914020 h 1251342"/>
                  <a:gd name="connsiteX7" fmla="*/ 12700 w 1492896"/>
                  <a:gd name="connsiteY7" fmla="*/ 1251342 h 1251342"/>
                  <a:gd name="connsiteX8" fmla="*/ 0 w 1492896"/>
                  <a:gd name="connsiteY8" fmla="*/ 1238642 h 1251342"/>
                  <a:gd name="connsiteX0" fmla="*/ 0 w 1492896"/>
                  <a:gd name="connsiteY0" fmla="*/ 1238642 h 1251342"/>
                  <a:gd name="connsiteX1" fmla="*/ 422302 w 1492896"/>
                  <a:gd name="connsiteY1" fmla="*/ 888619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553279 w 1492896"/>
                  <a:gd name="connsiteY6" fmla="*/ 854385 h 1251342"/>
                  <a:gd name="connsiteX7" fmla="*/ 12700 w 1492896"/>
                  <a:gd name="connsiteY7" fmla="*/ 1251342 h 1251342"/>
                  <a:gd name="connsiteX8" fmla="*/ 0 w 1492896"/>
                  <a:gd name="connsiteY8" fmla="*/ 1238642 h 1251342"/>
                  <a:gd name="connsiteX0" fmla="*/ 0 w 1492896"/>
                  <a:gd name="connsiteY0" fmla="*/ 1238642 h 1251342"/>
                  <a:gd name="connsiteX1" fmla="*/ 422302 w 1492896"/>
                  <a:gd name="connsiteY1" fmla="*/ 888619 h 1251342"/>
                  <a:gd name="connsiteX2" fmla="*/ 1085850 w 1492896"/>
                  <a:gd name="connsiteY2" fmla="*/ 394092 h 1251342"/>
                  <a:gd name="connsiteX3" fmla="*/ 1377950 w 1492896"/>
                  <a:gd name="connsiteY3" fmla="*/ 392 h 1251342"/>
                  <a:gd name="connsiteX4" fmla="*/ 1492250 w 1492896"/>
                  <a:gd name="connsiteY4" fmla="*/ 146442 h 1251342"/>
                  <a:gd name="connsiteX5" fmla="*/ 1136650 w 1492896"/>
                  <a:gd name="connsiteY5" fmla="*/ 565542 h 1251342"/>
                  <a:gd name="connsiteX6" fmla="*/ 529425 w 1492896"/>
                  <a:gd name="connsiteY6" fmla="*/ 886191 h 1251342"/>
                  <a:gd name="connsiteX7" fmla="*/ 12700 w 1492896"/>
                  <a:gd name="connsiteY7" fmla="*/ 1251342 h 1251342"/>
                  <a:gd name="connsiteX8" fmla="*/ 0 w 1492896"/>
                  <a:gd name="connsiteY8" fmla="*/ 1238642 h 1251342"/>
                  <a:gd name="connsiteX0" fmla="*/ 0 w 1492896"/>
                  <a:gd name="connsiteY0" fmla="*/ 1238642 h 1239415"/>
                  <a:gd name="connsiteX1" fmla="*/ 422302 w 1492896"/>
                  <a:gd name="connsiteY1" fmla="*/ 888619 h 1239415"/>
                  <a:gd name="connsiteX2" fmla="*/ 1085850 w 1492896"/>
                  <a:gd name="connsiteY2" fmla="*/ 394092 h 1239415"/>
                  <a:gd name="connsiteX3" fmla="*/ 1377950 w 1492896"/>
                  <a:gd name="connsiteY3" fmla="*/ 392 h 1239415"/>
                  <a:gd name="connsiteX4" fmla="*/ 1492250 w 1492896"/>
                  <a:gd name="connsiteY4" fmla="*/ 146442 h 1239415"/>
                  <a:gd name="connsiteX5" fmla="*/ 1136650 w 1492896"/>
                  <a:gd name="connsiteY5" fmla="*/ 565542 h 1239415"/>
                  <a:gd name="connsiteX6" fmla="*/ 529425 w 1492896"/>
                  <a:gd name="connsiteY6" fmla="*/ 886191 h 1239415"/>
                  <a:gd name="connsiteX7" fmla="*/ 8724 w 1492896"/>
                  <a:gd name="connsiteY7" fmla="*/ 1239415 h 1239415"/>
                  <a:gd name="connsiteX8" fmla="*/ 0 w 1492896"/>
                  <a:gd name="connsiteY8" fmla="*/ 1238642 h 1239415"/>
                  <a:gd name="connsiteX0" fmla="*/ 0 w 1492896"/>
                  <a:gd name="connsiteY0" fmla="*/ 1238642 h 1239415"/>
                  <a:gd name="connsiteX1" fmla="*/ 422302 w 1492896"/>
                  <a:gd name="connsiteY1" fmla="*/ 908497 h 1239415"/>
                  <a:gd name="connsiteX2" fmla="*/ 1085850 w 1492896"/>
                  <a:gd name="connsiteY2" fmla="*/ 394092 h 1239415"/>
                  <a:gd name="connsiteX3" fmla="*/ 1377950 w 1492896"/>
                  <a:gd name="connsiteY3" fmla="*/ 392 h 1239415"/>
                  <a:gd name="connsiteX4" fmla="*/ 1492250 w 1492896"/>
                  <a:gd name="connsiteY4" fmla="*/ 146442 h 1239415"/>
                  <a:gd name="connsiteX5" fmla="*/ 1136650 w 1492896"/>
                  <a:gd name="connsiteY5" fmla="*/ 565542 h 1239415"/>
                  <a:gd name="connsiteX6" fmla="*/ 529425 w 1492896"/>
                  <a:gd name="connsiteY6" fmla="*/ 886191 h 1239415"/>
                  <a:gd name="connsiteX7" fmla="*/ 8724 w 1492896"/>
                  <a:gd name="connsiteY7" fmla="*/ 1239415 h 1239415"/>
                  <a:gd name="connsiteX8" fmla="*/ 0 w 1492896"/>
                  <a:gd name="connsiteY8" fmla="*/ 1238642 h 1239415"/>
                  <a:gd name="connsiteX0" fmla="*/ 0 w 1492896"/>
                  <a:gd name="connsiteY0" fmla="*/ 1238642 h 1239415"/>
                  <a:gd name="connsiteX1" fmla="*/ 422302 w 1492896"/>
                  <a:gd name="connsiteY1" fmla="*/ 908497 h 1239415"/>
                  <a:gd name="connsiteX2" fmla="*/ 1085850 w 1492896"/>
                  <a:gd name="connsiteY2" fmla="*/ 394092 h 1239415"/>
                  <a:gd name="connsiteX3" fmla="*/ 1377950 w 1492896"/>
                  <a:gd name="connsiteY3" fmla="*/ 392 h 1239415"/>
                  <a:gd name="connsiteX4" fmla="*/ 1492250 w 1492896"/>
                  <a:gd name="connsiteY4" fmla="*/ 146442 h 1239415"/>
                  <a:gd name="connsiteX5" fmla="*/ 1128699 w 1492896"/>
                  <a:gd name="connsiteY5" fmla="*/ 549640 h 1239415"/>
                  <a:gd name="connsiteX6" fmla="*/ 529425 w 1492896"/>
                  <a:gd name="connsiteY6" fmla="*/ 886191 h 1239415"/>
                  <a:gd name="connsiteX7" fmla="*/ 8724 w 1492896"/>
                  <a:gd name="connsiteY7" fmla="*/ 1239415 h 1239415"/>
                  <a:gd name="connsiteX8" fmla="*/ 0 w 1492896"/>
                  <a:gd name="connsiteY8" fmla="*/ 1238642 h 1239415"/>
                  <a:gd name="connsiteX0" fmla="*/ 0 w 1492896"/>
                  <a:gd name="connsiteY0" fmla="*/ 1238642 h 1239415"/>
                  <a:gd name="connsiteX1" fmla="*/ 422302 w 1492896"/>
                  <a:gd name="connsiteY1" fmla="*/ 908497 h 1239415"/>
                  <a:gd name="connsiteX2" fmla="*/ 1093801 w 1492896"/>
                  <a:gd name="connsiteY2" fmla="*/ 413970 h 1239415"/>
                  <a:gd name="connsiteX3" fmla="*/ 1377950 w 1492896"/>
                  <a:gd name="connsiteY3" fmla="*/ 392 h 1239415"/>
                  <a:gd name="connsiteX4" fmla="*/ 1492250 w 1492896"/>
                  <a:gd name="connsiteY4" fmla="*/ 146442 h 1239415"/>
                  <a:gd name="connsiteX5" fmla="*/ 1128699 w 1492896"/>
                  <a:gd name="connsiteY5" fmla="*/ 549640 h 1239415"/>
                  <a:gd name="connsiteX6" fmla="*/ 529425 w 1492896"/>
                  <a:gd name="connsiteY6" fmla="*/ 886191 h 1239415"/>
                  <a:gd name="connsiteX7" fmla="*/ 8724 w 1492896"/>
                  <a:gd name="connsiteY7" fmla="*/ 1239415 h 1239415"/>
                  <a:gd name="connsiteX8" fmla="*/ 0 w 1492896"/>
                  <a:gd name="connsiteY8" fmla="*/ 1238642 h 1239415"/>
                  <a:gd name="connsiteX0" fmla="*/ 0 w 1492896"/>
                  <a:gd name="connsiteY0" fmla="*/ 1238642 h 1239415"/>
                  <a:gd name="connsiteX1" fmla="*/ 422302 w 1492896"/>
                  <a:gd name="connsiteY1" fmla="*/ 908497 h 1239415"/>
                  <a:gd name="connsiteX2" fmla="*/ 1093801 w 1492896"/>
                  <a:gd name="connsiteY2" fmla="*/ 413970 h 1239415"/>
                  <a:gd name="connsiteX3" fmla="*/ 1377950 w 1492896"/>
                  <a:gd name="connsiteY3" fmla="*/ 392 h 1239415"/>
                  <a:gd name="connsiteX4" fmla="*/ 1492250 w 1492896"/>
                  <a:gd name="connsiteY4" fmla="*/ 146442 h 1239415"/>
                  <a:gd name="connsiteX5" fmla="*/ 1128699 w 1492896"/>
                  <a:gd name="connsiteY5" fmla="*/ 549640 h 1239415"/>
                  <a:gd name="connsiteX6" fmla="*/ 529425 w 1492896"/>
                  <a:gd name="connsiteY6" fmla="*/ 886191 h 1239415"/>
                  <a:gd name="connsiteX7" fmla="*/ 8724 w 1492896"/>
                  <a:gd name="connsiteY7" fmla="*/ 1239415 h 1239415"/>
                  <a:gd name="connsiteX8" fmla="*/ 0 w 1492896"/>
                  <a:gd name="connsiteY8" fmla="*/ 1238642 h 1239415"/>
                  <a:gd name="connsiteX0" fmla="*/ 0 w 1492896"/>
                  <a:gd name="connsiteY0" fmla="*/ 1238642 h 1239415"/>
                  <a:gd name="connsiteX1" fmla="*/ 422302 w 1492896"/>
                  <a:gd name="connsiteY1" fmla="*/ 908497 h 1239415"/>
                  <a:gd name="connsiteX2" fmla="*/ 1093801 w 1492896"/>
                  <a:gd name="connsiteY2" fmla="*/ 413970 h 1239415"/>
                  <a:gd name="connsiteX3" fmla="*/ 1377950 w 1492896"/>
                  <a:gd name="connsiteY3" fmla="*/ 392 h 1239415"/>
                  <a:gd name="connsiteX4" fmla="*/ 1492250 w 1492896"/>
                  <a:gd name="connsiteY4" fmla="*/ 146442 h 1239415"/>
                  <a:gd name="connsiteX5" fmla="*/ 1128699 w 1492896"/>
                  <a:gd name="connsiteY5" fmla="*/ 549640 h 1239415"/>
                  <a:gd name="connsiteX6" fmla="*/ 529425 w 1492896"/>
                  <a:gd name="connsiteY6" fmla="*/ 886191 h 1239415"/>
                  <a:gd name="connsiteX7" fmla="*/ 8724 w 1492896"/>
                  <a:gd name="connsiteY7" fmla="*/ 1239415 h 1239415"/>
                  <a:gd name="connsiteX8" fmla="*/ 0 w 1492896"/>
                  <a:gd name="connsiteY8" fmla="*/ 1238642 h 1239415"/>
                  <a:gd name="connsiteX0" fmla="*/ 0 w 1492896"/>
                  <a:gd name="connsiteY0" fmla="*/ 1238642 h 1239415"/>
                  <a:gd name="connsiteX1" fmla="*/ 422302 w 1492896"/>
                  <a:gd name="connsiteY1" fmla="*/ 908497 h 1239415"/>
                  <a:gd name="connsiteX2" fmla="*/ 1093801 w 1492896"/>
                  <a:gd name="connsiteY2" fmla="*/ 413970 h 1239415"/>
                  <a:gd name="connsiteX3" fmla="*/ 1377950 w 1492896"/>
                  <a:gd name="connsiteY3" fmla="*/ 392 h 1239415"/>
                  <a:gd name="connsiteX4" fmla="*/ 1492250 w 1492896"/>
                  <a:gd name="connsiteY4" fmla="*/ 146442 h 1239415"/>
                  <a:gd name="connsiteX5" fmla="*/ 1128699 w 1492896"/>
                  <a:gd name="connsiteY5" fmla="*/ 549640 h 1239415"/>
                  <a:gd name="connsiteX6" fmla="*/ 529425 w 1492896"/>
                  <a:gd name="connsiteY6" fmla="*/ 886191 h 1239415"/>
                  <a:gd name="connsiteX7" fmla="*/ 8724 w 1492896"/>
                  <a:gd name="connsiteY7" fmla="*/ 1239415 h 1239415"/>
                  <a:gd name="connsiteX8" fmla="*/ 0 w 1492896"/>
                  <a:gd name="connsiteY8" fmla="*/ 1238642 h 1239415"/>
                  <a:gd name="connsiteX0" fmla="*/ 0 w 1492896"/>
                  <a:gd name="connsiteY0" fmla="*/ 1238642 h 1239415"/>
                  <a:gd name="connsiteX1" fmla="*/ 422302 w 1492896"/>
                  <a:gd name="connsiteY1" fmla="*/ 908497 h 1239415"/>
                  <a:gd name="connsiteX2" fmla="*/ 1093801 w 1492896"/>
                  <a:gd name="connsiteY2" fmla="*/ 413970 h 1239415"/>
                  <a:gd name="connsiteX3" fmla="*/ 1377950 w 1492896"/>
                  <a:gd name="connsiteY3" fmla="*/ 392 h 1239415"/>
                  <a:gd name="connsiteX4" fmla="*/ 1492250 w 1492896"/>
                  <a:gd name="connsiteY4" fmla="*/ 146442 h 1239415"/>
                  <a:gd name="connsiteX5" fmla="*/ 1128699 w 1492896"/>
                  <a:gd name="connsiteY5" fmla="*/ 513859 h 1239415"/>
                  <a:gd name="connsiteX6" fmla="*/ 529425 w 1492896"/>
                  <a:gd name="connsiteY6" fmla="*/ 886191 h 1239415"/>
                  <a:gd name="connsiteX7" fmla="*/ 8724 w 1492896"/>
                  <a:gd name="connsiteY7" fmla="*/ 1239415 h 1239415"/>
                  <a:gd name="connsiteX8" fmla="*/ 0 w 1492896"/>
                  <a:gd name="connsiteY8" fmla="*/ 1238642 h 1239415"/>
                  <a:gd name="connsiteX0" fmla="*/ 0 w 1492896"/>
                  <a:gd name="connsiteY0" fmla="*/ 1238642 h 1239415"/>
                  <a:gd name="connsiteX1" fmla="*/ 422302 w 1492896"/>
                  <a:gd name="connsiteY1" fmla="*/ 908497 h 1239415"/>
                  <a:gd name="connsiteX2" fmla="*/ 1093801 w 1492896"/>
                  <a:gd name="connsiteY2" fmla="*/ 413970 h 1239415"/>
                  <a:gd name="connsiteX3" fmla="*/ 1377950 w 1492896"/>
                  <a:gd name="connsiteY3" fmla="*/ 392 h 1239415"/>
                  <a:gd name="connsiteX4" fmla="*/ 1492250 w 1492896"/>
                  <a:gd name="connsiteY4" fmla="*/ 146442 h 1239415"/>
                  <a:gd name="connsiteX5" fmla="*/ 1128699 w 1492896"/>
                  <a:gd name="connsiteY5" fmla="*/ 513859 h 1239415"/>
                  <a:gd name="connsiteX6" fmla="*/ 529425 w 1492896"/>
                  <a:gd name="connsiteY6" fmla="*/ 886191 h 1239415"/>
                  <a:gd name="connsiteX7" fmla="*/ 8724 w 1492896"/>
                  <a:gd name="connsiteY7" fmla="*/ 1239415 h 1239415"/>
                  <a:gd name="connsiteX8" fmla="*/ 0 w 1492896"/>
                  <a:gd name="connsiteY8" fmla="*/ 1238642 h 1239415"/>
                  <a:gd name="connsiteX0" fmla="*/ 0 w 1492896"/>
                  <a:gd name="connsiteY0" fmla="*/ 1238642 h 1239415"/>
                  <a:gd name="connsiteX1" fmla="*/ 422302 w 1492896"/>
                  <a:gd name="connsiteY1" fmla="*/ 908497 h 1239415"/>
                  <a:gd name="connsiteX2" fmla="*/ 1093801 w 1492896"/>
                  <a:gd name="connsiteY2" fmla="*/ 413970 h 1239415"/>
                  <a:gd name="connsiteX3" fmla="*/ 1377950 w 1492896"/>
                  <a:gd name="connsiteY3" fmla="*/ 392 h 1239415"/>
                  <a:gd name="connsiteX4" fmla="*/ 1492250 w 1492896"/>
                  <a:gd name="connsiteY4" fmla="*/ 146442 h 1239415"/>
                  <a:gd name="connsiteX5" fmla="*/ 1128699 w 1492896"/>
                  <a:gd name="connsiteY5" fmla="*/ 513859 h 1239415"/>
                  <a:gd name="connsiteX6" fmla="*/ 529425 w 1492896"/>
                  <a:gd name="connsiteY6" fmla="*/ 886191 h 1239415"/>
                  <a:gd name="connsiteX7" fmla="*/ 8724 w 1492896"/>
                  <a:gd name="connsiteY7" fmla="*/ 1239415 h 1239415"/>
                  <a:gd name="connsiteX8" fmla="*/ 0 w 1492896"/>
                  <a:gd name="connsiteY8" fmla="*/ 1238642 h 1239415"/>
                  <a:gd name="connsiteX0" fmla="*/ 0 w 1492896"/>
                  <a:gd name="connsiteY0" fmla="*/ 1238642 h 1248382"/>
                  <a:gd name="connsiteX1" fmla="*/ 422302 w 1492896"/>
                  <a:gd name="connsiteY1" fmla="*/ 908497 h 1248382"/>
                  <a:gd name="connsiteX2" fmla="*/ 1093801 w 1492896"/>
                  <a:gd name="connsiteY2" fmla="*/ 413970 h 1248382"/>
                  <a:gd name="connsiteX3" fmla="*/ 1377950 w 1492896"/>
                  <a:gd name="connsiteY3" fmla="*/ 392 h 1248382"/>
                  <a:gd name="connsiteX4" fmla="*/ 1492250 w 1492896"/>
                  <a:gd name="connsiteY4" fmla="*/ 146442 h 1248382"/>
                  <a:gd name="connsiteX5" fmla="*/ 1128699 w 1492896"/>
                  <a:gd name="connsiteY5" fmla="*/ 513859 h 1248382"/>
                  <a:gd name="connsiteX6" fmla="*/ 529425 w 1492896"/>
                  <a:gd name="connsiteY6" fmla="*/ 886191 h 1248382"/>
                  <a:gd name="connsiteX7" fmla="*/ 26604 w 1492896"/>
                  <a:gd name="connsiteY7" fmla="*/ 1248382 h 1248382"/>
                  <a:gd name="connsiteX8" fmla="*/ 0 w 1492896"/>
                  <a:gd name="connsiteY8" fmla="*/ 1238642 h 1248382"/>
                  <a:gd name="connsiteX0" fmla="*/ 0 w 1470546"/>
                  <a:gd name="connsiteY0" fmla="*/ 1252094 h 1252094"/>
                  <a:gd name="connsiteX1" fmla="*/ 399952 w 1470546"/>
                  <a:gd name="connsiteY1" fmla="*/ 908497 h 1252094"/>
                  <a:gd name="connsiteX2" fmla="*/ 1071451 w 1470546"/>
                  <a:gd name="connsiteY2" fmla="*/ 413970 h 1252094"/>
                  <a:gd name="connsiteX3" fmla="*/ 1355600 w 1470546"/>
                  <a:gd name="connsiteY3" fmla="*/ 392 h 1252094"/>
                  <a:gd name="connsiteX4" fmla="*/ 1469900 w 1470546"/>
                  <a:gd name="connsiteY4" fmla="*/ 146442 h 1252094"/>
                  <a:gd name="connsiteX5" fmla="*/ 1106349 w 1470546"/>
                  <a:gd name="connsiteY5" fmla="*/ 513859 h 1252094"/>
                  <a:gd name="connsiteX6" fmla="*/ 507075 w 1470546"/>
                  <a:gd name="connsiteY6" fmla="*/ 886191 h 1252094"/>
                  <a:gd name="connsiteX7" fmla="*/ 4254 w 1470546"/>
                  <a:gd name="connsiteY7" fmla="*/ 1248382 h 1252094"/>
                  <a:gd name="connsiteX8" fmla="*/ 0 w 1470546"/>
                  <a:gd name="connsiteY8" fmla="*/ 1252094 h 125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0546" h="1252094">
                    <a:moveTo>
                      <a:pt x="0" y="1252094"/>
                    </a:moveTo>
                    <a:lnTo>
                      <a:pt x="399952" y="908497"/>
                    </a:lnTo>
                    <a:cubicBezTo>
                      <a:pt x="626435" y="747630"/>
                      <a:pt x="724318" y="708187"/>
                      <a:pt x="1071451" y="413970"/>
                    </a:cubicBezTo>
                    <a:cubicBezTo>
                      <a:pt x="1194218" y="301787"/>
                      <a:pt x="1258233" y="131625"/>
                      <a:pt x="1355600" y="392"/>
                    </a:cubicBezTo>
                    <a:cubicBezTo>
                      <a:pt x="1357717" y="-8075"/>
                      <a:pt x="1480483" y="123159"/>
                      <a:pt x="1469900" y="146442"/>
                    </a:cubicBezTo>
                    <a:cubicBezTo>
                      <a:pt x="1348716" y="280841"/>
                      <a:pt x="1207655" y="443071"/>
                      <a:pt x="1106349" y="513859"/>
                    </a:cubicBezTo>
                    <a:cubicBezTo>
                      <a:pt x="1016584" y="608483"/>
                      <a:pt x="708158" y="774008"/>
                      <a:pt x="507075" y="886191"/>
                    </a:cubicBezTo>
                    <a:lnTo>
                      <a:pt x="4254" y="1248382"/>
                    </a:lnTo>
                    <a:lnTo>
                      <a:pt x="0" y="1252094"/>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4">
                <a:extLst>
                  <a:ext uri="{FF2B5EF4-FFF2-40B4-BE49-F238E27FC236}">
                    <a16:creationId xmlns:a16="http://schemas.microsoft.com/office/drawing/2014/main" id="{C42F9B6C-9CB8-E3CC-9D3D-38EEBA7ACEA1}"/>
                  </a:ext>
                </a:extLst>
              </p:cNvPr>
              <p:cNvSpPr/>
              <p:nvPr/>
            </p:nvSpPr>
            <p:spPr>
              <a:xfrm rot="289339">
                <a:off x="2437954" y="2595440"/>
                <a:ext cx="130221" cy="471114"/>
              </a:xfrm>
              <a:custGeom>
                <a:avLst/>
                <a:gdLst>
                  <a:gd name="connsiteX0" fmla="*/ 0 w 152400"/>
                  <a:gd name="connsiteY0" fmla="*/ 0 h 511434"/>
                  <a:gd name="connsiteX1" fmla="*/ 152400 w 152400"/>
                  <a:gd name="connsiteY1" fmla="*/ 0 h 511434"/>
                  <a:gd name="connsiteX2" fmla="*/ 152400 w 152400"/>
                  <a:gd name="connsiteY2" fmla="*/ 511434 h 511434"/>
                  <a:gd name="connsiteX3" fmla="*/ 0 w 152400"/>
                  <a:gd name="connsiteY3" fmla="*/ 511434 h 511434"/>
                  <a:gd name="connsiteX4" fmla="*/ 0 w 152400"/>
                  <a:gd name="connsiteY4" fmla="*/ 0 h 511434"/>
                  <a:gd name="connsiteX0" fmla="*/ 0 w 152400"/>
                  <a:gd name="connsiteY0" fmla="*/ 19050 h 530484"/>
                  <a:gd name="connsiteX1" fmla="*/ 57150 w 152400"/>
                  <a:gd name="connsiteY1" fmla="*/ 0 h 530484"/>
                  <a:gd name="connsiteX2" fmla="*/ 152400 w 152400"/>
                  <a:gd name="connsiteY2" fmla="*/ 530484 h 530484"/>
                  <a:gd name="connsiteX3" fmla="*/ 0 w 152400"/>
                  <a:gd name="connsiteY3" fmla="*/ 530484 h 530484"/>
                  <a:gd name="connsiteX4" fmla="*/ 0 w 152400"/>
                  <a:gd name="connsiteY4" fmla="*/ 19050 h 530484"/>
                  <a:gd name="connsiteX0" fmla="*/ 0 w 190500"/>
                  <a:gd name="connsiteY0" fmla="*/ 69850 h 530484"/>
                  <a:gd name="connsiteX1" fmla="*/ 95250 w 190500"/>
                  <a:gd name="connsiteY1" fmla="*/ 0 h 530484"/>
                  <a:gd name="connsiteX2" fmla="*/ 190500 w 190500"/>
                  <a:gd name="connsiteY2" fmla="*/ 530484 h 530484"/>
                  <a:gd name="connsiteX3" fmla="*/ 38100 w 190500"/>
                  <a:gd name="connsiteY3" fmla="*/ 530484 h 530484"/>
                  <a:gd name="connsiteX4" fmla="*/ 0 w 190500"/>
                  <a:gd name="connsiteY4" fmla="*/ 69850 h 530484"/>
                  <a:gd name="connsiteX0" fmla="*/ 0 w 209550"/>
                  <a:gd name="connsiteY0" fmla="*/ 69850 h 530484"/>
                  <a:gd name="connsiteX1" fmla="*/ 95250 w 209550"/>
                  <a:gd name="connsiteY1" fmla="*/ 0 h 530484"/>
                  <a:gd name="connsiteX2" fmla="*/ 209550 w 209550"/>
                  <a:gd name="connsiteY2" fmla="*/ 473334 h 530484"/>
                  <a:gd name="connsiteX3" fmla="*/ 38100 w 209550"/>
                  <a:gd name="connsiteY3" fmla="*/ 530484 h 530484"/>
                  <a:gd name="connsiteX4" fmla="*/ 0 w 209550"/>
                  <a:gd name="connsiteY4" fmla="*/ 69850 h 530484"/>
                  <a:gd name="connsiteX0" fmla="*/ 0 w 209550"/>
                  <a:gd name="connsiteY0" fmla="*/ 69850 h 473334"/>
                  <a:gd name="connsiteX1" fmla="*/ 95250 w 209550"/>
                  <a:gd name="connsiteY1" fmla="*/ 0 h 473334"/>
                  <a:gd name="connsiteX2" fmla="*/ 209550 w 209550"/>
                  <a:gd name="connsiteY2" fmla="*/ 473334 h 473334"/>
                  <a:gd name="connsiteX3" fmla="*/ 196850 w 209550"/>
                  <a:gd name="connsiteY3" fmla="*/ 473334 h 473334"/>
                  <a:gd name="connsiteX4" fmla="*/ 0 w 209550"/>
                  <a:gd name="connsiteY4" fmla="*/ 69850 h 473334"/>
                  <a:gd name="connsiteX0" fmla="*/ 0 w 209550"/>
                  <a:gd name="connsiteY0" fmla="*/ 69850 h 473334"/>
                  <a:gd name="connsiteX1" fmla="*/ 95250 w 209550"/>
                  <a:gd name="connsiteY1" fmla="*/ 0 h 473334"/>
                  <a:gd name="connsiteX2" fmla="*/ 146050 w 209550"/>
                  <a:gd name="connsiteY2" fmla="*/ 215900 h 473334"/>
                  <a:gd name="connsiteX3" fmla="*/ 209550 w 209550"/>
                  <a:gd name="connsiteY3" fmla="*/ 473334 h 473334"/>
                  <a:gd name="connsiteX4" fmla="*/ 196850 w 209550"/>
                  <a:gd name="connsiteY4" fmla="*/ 473334 h 473334"/>
                  <a:gd name="connsiteX5" fmla="*/ 0 w 20955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0 w 21590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69850 w 215900"/>
                  <a:gd name="connsiteY5" fmla="*/ 2222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184150 h 587634"/>
                  <a:gd name="connsiteX1" fmla="*/ 50800 w 225199"/>
                  <a:gd name="connsiteY1" fmla="*/ 0 h 587634"/>
                  <a:gd name="connsiteX2" fmla="*/ 215900 w 225199"/>
                  <a:gd name="connsiteY2" fmla="*/ 273050 h 587634"/>
                  <a:gd name="connsiteX3" fmla="*/ 209550 w 225199"/>
                  <a:gd name="connsiteY3" fmla="*/ 587634 h 587634"/>
                  <a:gd name="connsiteX4" fmla="*/ 196850 w 225199"/>
                  <a:gd name="connsiteY4" fmla="*/ 587634 h 587634"/>
                  <a:gd name="connsiteX5" fmla="*/ 152400 w 225199"/>
                  <a:gd name="connsiteY5" fmla="*/ 298450 h 587634"/>
                  <a:gd name="connsiteX6" fmla="*/ 0 w 225199"/>
                  <a:gd name="connsiteY6" fmla="*/ 184150 h 58763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36425"/>
                  <a:gd name="connsiteY0" fmla="*/ 88900 h 492384"/>
                  <a:gd name="connsiteX1" fmla="*/ 101600 w 236425"/>
                  <a:gd name="connsiteY1" fmla="*/ 0 h 492384"/>
                  <a:gd name="connsiteX2" fmla="*/ 215900 w 236425"/>
                  <a:gd name="connsiteY2" fmla="*/ 177800 h 492384"/>
                  <a:gd name="connsiteX3" fmla="*/ 209550 w 236425"/>
                  <a:gd name="connsiteY3" fmla="*/ 492384 h 492384"/>
                  <a:gd name="connsiteX4" fmla="*/ 196850 w 236425"/>
                  <a:gd name="connsiteY4" fmla="*/ 492384 h 492384"/>
                  <a:gd name="connsiteX5" fmla="*/ 152400 w 236425"/>
                  <a:gd name="connsiteY5" fmla="*/ 203200 h 492384"/>
                  <a:gd name="connsiteX6" fmla="*/ 0 w 236425"/>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193449"/>
                  <a:gd name="connsiteY0" fmla="*/ 120650 h 492384"/>
                  <a:gd name="connsiteX1" fmla="*/ 69850 w 193449"/>
                  <a:gd name="connsiteY1" fmla="*/ 0 h 492384"/>
                  <a:gd name="connsiteX2" fmla="*/ 184150 w 193449"/>
                  <a:gd name="connsiteY2" fmla="*/ 177800 h 492384"/>
                  <a:gd name="connsiteX3" fmla="*/ 177800 w 193449"/>
                  <a:gd name="connsiteY3" fmla="*/ 492384 h 492384"/>
                  <a:gd name="connsiteX4" fmla="*/ 165100 w 193449"/>
                  <a:gd name="connsiteY4" fmla="*/ 492384 h 492384"/>
                  <a:gd name="connsiteX5" fmla="*/ 120650 w 193449"/>
                  <a:gd name="connsiteY5" fmla="*/ 203200 h 492384"/>
                  <a:gd name="connsiteX6" fmla="*/ 0 w 193449"/>
                  <a:gd name="connsiteY6" fmla="*/ 120650 h 4923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0650 w 193449"/>
                  <a:gd name="connsiteY5" fmla="*/ 181930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76985 w 193449"/>
                  <a:gd name="connsiteY4" fmla="*/ 470111 h 471114"/>
                  <a:gd name="connsiteX5" fmla="*/ 126260 w 193449"/>
                  <a:gd name="connsiteY5" fmla="*/ 232418 h 471114"/>
                  <a:gd name="connsiteX6" fmla="*/ 0 w 193449"/>
                  <a:gd name="connsiteY6" fmla="*/ 99380 h 47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49" h="471114">
                    <a:moveTo>
                      <a:pt x="0" y="99380"/>
                    </a:moveTo>
                    <a:lnTo>
                      <a:pt x="95250" y="0"/>
                    </a:lnTo>
                    <a:cubicBezTo>
                      <a:pt x="135467" y="52917"/>
                      <a:pt x="144362" y="35360"/>
                      <a:pt x="184150" y="156530"/>
                    </a:cubicBezTo>
                    <a:cubicBezTo>
                      <a:pt x="207433" y="293141"/>
                      <a:pt x="179917" y="366253"/>
                      <a:pt x="177800" y="471114"/>
                    </a:cubicBezTo>
                    <a:lnTo>
                      <a:pt x="176985" y="470111"/>
                    </a:lnTo>
                    <a:cubicBezTo>
                      <a:pt x="162168" y="373716"/>
                      <a:pt x="151127" y="286778"/>
                      <a:pt x="126260" y="232418"/>
                    </a:cubicBezTo>
                    <a:cubicBezTo>
                      <a:pt x="87107" y="147336"/>
                      <a:pt x="50800" y="137480"/>
                      <a:pt x="0" y="9938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4">
                <a:extLst>
                  <a:ext uri="{FF2B5EF4-FFF2-40B4-BE49-F238E27FC236}">
                    <a16:creationId xmlns:a16="http://schemas.microsoft.com/office/drawing/2014/main" id="{D34DEC9C-8334-0153-3684-C67518A30F6E}"/>
                  </a:ext>
                </a:extLst>
              </p:cNvPr>
              <p:cNvSpPr/>
              <p:nvPr/>
            </p:nvSpPr>
            <p:spPr>
              <a:xfrm rot="634177">
                <a:off x="1837423" y="3121581"/>
                <a:ext cx="46986" cy="228851"/>
              </a:xfrm>
              <a:custGeom>
                <a:avLst/>
                <a:gdLst>
                  <a:gd name="connsiteX0" fmla="*/ 0 w 152400"/>
                  <a:gd name="connsiteY0" fmla="*/ 0 h 511434"/>
                  <a:gd name="connsiteX1" fmla="*/ 152400 w 152400"/>
                  <a:gd name="connsiteY1" fmla="*/ 0 h 511434"/>
                  <a:gd name="connsiteX2" fmla="*/ 152400 w 152400"/>
                  <a:gd name="connsiteY2" fmla="*/ 511434 h 511434"/>
                  <a:gd name="connsiteX3" fmla="*/ 0 w 152400"/>
                  <a:gd name="connsiteY3" fmla="*/ 511434 h 511434"/>
                  <a:gd name="connsiteX4" fmla="*/ 0 w 152400"/>
                  <a:gd name="connsiteY4" fmla="*/ 0 h 511434"/>
                  <a:gd name="connsiteX0" fmla="*/ 0 w 152400"/>
                  <a:gd name="connsiteY0" fmla="*/ 19050 h 530484"/>
                  <a:gd name="connsiteX1" fmla="*/ 57150 w 152400"/>
                  <a:gd name="connsiteY1" fmla="*/ 0 h 530484"/>
                  <a:gd name="connsiteX2" fmla="*/ 152400 w 152400"/>
                  <a:gd name="connsiteY2" fmla="*/ 530484 h 530484"/>
                  <a:gd name="connsiteX3" fmla="*/ 0 w 152400"/>
                  <a:gd name="connsiteY3" fmla="*/ 530484 h 530484"/>
                  <a:gd name="connsiteX4" fmla="*/ 0 w 152400"/>
                  <a:gd name="connsiteY4" fmla="*/ 19050 h 530484"/>
                  <a:gd name="connsiteX0" fmla="*/ 0 w 190500"/>
                  <a:gd name="connsiteY0" fmla="*/ 69850 h 530484"/>
                  <a:gd name="connsiteX1" fmla="*/ 95250 w 190500"/>
                  <a:gd name="connsiteY1" fmla="*/ 0 h 530484"/>
                  <a:gd name="connsiteX2" fmla="*/ 190500 w 190500"/>
                  <a:gd name="connsiteY2" fmla="*/ 530484 h 530484"/>
                  <a:gd name="connsiteX3" fmla="*/ 38100 w 190500"/>
                  <a:gd name="connsiteY3" fmla="*/ 530484 h 530484"/>
                  <a:gd name="connsiteX4" fmla="*/ 0 w 190500"/>
                  <a:gd name="connsiteY4" fmla="*/ 69850 h 530484"/>
                  <a:gd name="connsiteX0" fmla="*/ 0 w 209550"/>
                  <a:gd name="connsiteY0" fmla="*/ 69850 h 530484"/>
                  <a:gd name="connsiteX1" fmla="*/ 95250 w 209550"/>
                  <a:gd name="connsiteY1" fmla="*/ 0 h 530484"/>
                  <a:gd name="connsiteX2" fmla="*/ 209550 w 209550"/>
                  <a:gd name="connsiteY2" fmla="*/ 473334 h 530484"/>
                  <a:gd name="connsiteX3" fmla="*/ 38100 w 209550"/>
                  <a:gd name="connsiteY3" fmla="*/ 530484 h 530484"/>
                  <a:gd name="connsiteX4" fmla="*/ 0 w 209550"/>
                  <a:gd name="connsiteY4" fmla="*/ 69850 h 530484"/>
                  <a:gd name="connsiteX0" fmla="*/ 0 w 209550"/>
                  <a:gd name="connsiteY0" fmla="*/ 69850 h 473334"/>
                  <a:gd name="connsiteX1" fmla="*/ 95250 w 209550"/>
                  <a:gd name="connsiteY1" fmla="*/ 0 h 473334"/>
                  <a:gd name="connsiteX2" fmla="*/ 209550 w 209550"/>
                  <a:gd name="connsiteY2" fmla="*/ 473334 h 473334"/>
                  <a:gd name="connsiteX3" fmla="*/ 196850 w 209550"/>
                  <a:gd name="connsiteY3" fmla="*/ 473334 h 473334"/>
                  <a:gd name="connsiteX4" fmla="*/ 0 w 209550"/>
                  <a:gd name="connsiteY4" fmla="*/ 69850 h 473334"/>
                  <a:gd name="connsiteX0" fmla="*/ 0 w 209550"/>
                  <a:gd name="connsiteY0" fmla="*/ 69850 h 473334"/>
                  <a:gd name="connsiteX1" fmla="*/ 95250 w 209550"/>
                  <a:gd name="connsiteY1" fmla="*/ 0 h 473334"/>
                  <a:gd name="connsiteX2" fmla="*/ 146050 w 209550"/>
                  <a:gd name="connsiteY2" fmla="*/ 215900 h 473334"/>
                  <a:gd name="connsiteX3" fmla="*/ 209550 w 209550"/>
                  <a:gd name="connsiteY3" fmla="*/ 473334 h 473334"/>
                  <a:gd name="connsiteX4" fmla="*/ 196850 w 209550"/>
                  <a:gd name="connsiteY4" fmla="*/ 473334 h 473334"/>
                  <a:gd name="connsiteX5" fmla="*/ 0 w 20955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0 w 21590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69850 w 215900"/>
                  <a:gd name="connsiteY5" fmla="*/ 2222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184150 h 587634"/>
                  <a:gd name="connsiteX1" fmla="*/ 50800 w 225199"/>
                  <a:gd name="connsiteY1" fmla="*/ 0 h 587634"/>
                  <a:gd name="connsiteX2" fmla="*/ 215900 w 225199"/>
                  <a:gd name="connsiteY2" fmla="*/ 273050 h 587634"/>
                  <a:gd name="connsiteX3" fmla="*/ 209550 w 225199"/>
                  <a:gd name="connsiteY3" fmla="*/ 587634 h 587634"/>
                  <a:gd name="connsiteX4" fmla="*/ 196850 w 225199"/>
                  <a:gd name="connsiteY4" fmla="*/ 587634 h 587634"/>
                  <a:gd name="connsiteX5" fmla="*/ 152400 w 225199"/>
                  <a:gd name="connsiteY5" fmla="*/ 298450 h 587634"/>
                  <a:gd name="connsiteX6" fmla="*/ 0 w 225199"/>
                  <a:gd name="connsiteY6" fmla="*/ 184150 h 58763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36425"/>
                  <a:gd name="connsiteY0" fmla="*/ 88900 h 492384"/>
                  <a:gd name="connsiteX1" fmla="*/ 101600 w 236425"/>
                  <a:gd name="connsiteY1" fmla="*/ 0 h 492384"/>
                  <a:gd name="connsiteX2" fmla="*/ 215900 w 236425"/>
                  <a:gd name="connsiteY2" fmla="*/ 177800 h 492384"/>
                  <a:gd name="connsiteX3" fmla="*/ 209550 w 236425"/>
                  <a:gd name="connsiteY3" fmla="*/ 492384 h 492384"/>
                  <a:gd name="connsiteX4" fmla="*/ 196850 w 236425"/>
                  <a:gd name="connsiteY4" fmla="*/ 492384 h 492384"/>
                  <a:gd name="connsiteX5" fmla="*/ 152400 w 236425"/>
                  <a:gd name="connsiteY5" fmla="*/ 203200 h 492384"/>
                  <a:gd name="connsiteX6" fmla="*/ 0 w 236425"/>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193449"/>
                  <a:gd name="connsiteY0" fmla="*/ 120650 h 492384"/>
                  <a:gd name="connsiteX1" fmla="*/ 69850 w 193449"/>
                  <a:gd name="connsiteY1" fmla="*/ 0 h 492384"/>
                  <a:gd name="connsiteX2" fmla="*/ 184150 w 193449"/>
                  <a:gd name="connsiteY2" fmla="*/ 177800 h 492384"/>
                  <a:gd name="connsiteX3" fmla="*/ 177800 w 193449"/>
                  <a:gd name="connsiteY3" fmla="*/ 492384 h 492384"/>
                  <a:gd name="connsiteX4" fmla="*/ 165100 w 193449"/>
                  <a:gd name="connsiteY4" fmla="*/ 492384 h 492384"/>
                  <a:gd name="connsiteX5" fmla="*/ 120650 w 193449"/>
                  <a:gd name="connsiteY5" fmla="*/ 203200 h 492384"/>
                  <a:gd name="connsiteX6" fmla="*/ 0 w 193449"/>
                  <a:gd name="connsiteY6" fmla="*/ 120650 h 4923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0650 w 193449"/>
                  <a:gd name="connsiteY5" fmla="*/ 181930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49" h="471114">
                    <a:moveTo>
                      <a:pt x="0" y="99380"/>
                    </a:moveTo>
                    <a:lnTo>
                      <a:pt x="95250" y="0"/>
                    </a:lnTo>
                    <a:cubicBezTo>
                      <a:pt x="135467" y="52917"/>
                      <a:pt x="144362" y="35360"/>
                      <a:pt x="184150" y="156530"/>
                    </a:cubicBezTo>
                    <a:cubicBezTo>
                      <a:pt x="207433" y="293141"/>
                      <a:pt x="179917" y="366253"/>
                      <a:pt x="177800" y="471114"/>
                    </a:cubicBezTo>
                    <a:lnTo>
                      <a:pt x="165100" y="471114"/>
                    </a:lnTo>
                    <a:cubicBezTo>
                      <a:pt x="150283" y="374719"/>
                      <a:pt x="151127" y="286778"/>
                      <a:pt x="126260" y="232418"/>
                    </a:cubicBezTo>
                    <a:cubicBezTo>
                      <a:pt x="87107" y="147336"/>
                      <a:pt x="50800" y="137480"/>
                      <a:pt x="0" y="9938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4">
                <a:extLst>
                  <a:ext uri="{FF2B5EF4-FFF2-40B4-BE49-F238E27FC236}">
                    <a16:creationId xmlns:a16="http://schemas.microsoft.com/office/drawing/2014/main" id="{F6DF1745-74B9-7B19-3C72-7630C3D681A8}"/>
                  </a:ext>
                </a:extLst>
              </p:cNvPr>
              <p:cNvSpPr/>
              <p:nvPr/>
            </p:nvSpPr>
            <p:spPr>
              <a:xfrm rot="5400000" flipH="1">
                <a:off x="2315813" y="2301898"/>
                <a:ext cx="106689" cy="471114"/>
              </a:xfrm>
              <a:custGeom>
                <a:avLst/>
                <a:gdLst>
                  <a:gd name="connsiteX0" fmla="*/ 0 w 152400"/>
                  <a:gd name="connsiteY0" fmla="*/ 0 h 511434"/>
                  <a:gd name="connsiteX1" fmla="*/ 152400 w 152400"/>
                  <a:gd name="connsiteY1" fmla="*/ 0 h 511434"/>
                  <a:gd name="connsiteX2" fmla="*/ 152400 w 152400"/>
                  <a:gd name="connsiteY2" fmla="*/ 511434 h 511434"/>
                  <a:gd name="connsiteX3" fmla="*/ 0 w 152400"/>
                  <a:gd name="connsiteY3" fmla="*/ 511434 h 511434"/>
                  <a:gd name="connsiteX4" fmla="*/ 0 w 152400"/>
                  <a:gd name="connsiteY4" fmla="*/ 0 h 511434"/>
                  <a:gd name="connsiteX0" fmla="*/ 0 w 152400"/>
                  <a:gd name="connsiteY0" fmla="*/ 19050 h 530484"/>
                  <a:gd name="connsiteX1" fmla="*/ 57150 w 152400"/>
                  <a:gd name="connsiteY1" fmla="*/ 0 h 530484"/>
                  <a:gd name="connsiteX2" fmla="*/ 152400 w 152400"/>
                  <a:gd name="connsiteY2" fmla="*/ 530484 h 530484"/>
                  <a:gd name="connsiteX3" fmla="*/ 0 w 152400"/>
                  <a:gd name="connsiteY3" fmla="*/ 530484 h 530484"/>
                  <a:gd name="connsiteX4" fmla="*/ 0 w 152400"/>
                  <a:gd name="connsiteY4" fmla="*/ 19050 h 530484"/>
                  <a:gd name="connsiteX0" fmla="*/ 0 w 190500"/>
                  <a:gd name="connsiteY0" fmla="*/ 69850 h 530484"/>
                  <a:gd name="connsiteX1" fmla="*/ 95250 w 190500"/>
                  <a:gd name="connsiteY1" fmla="*/ 0 h 530484"/>
                  <a:gd name="connsiteX2" fmla="*/ 190500 w 190500"/>
                  <a:gd name="connsiteY2" fmla="*/ 530484 h 530484"/>
                  <a:gd name="connsiteX3" fmla="*/ 38100 w 190500"/>
                  <a:gd name="connsiteY3" fmla="*/ 530484 h 530484"/>
                  <a:gd name="connsiteX4" fmla="*/ 0 w 190500"/>
                  <a:gd name="connsiteY4" fmla="*/ 69850 h 530484"/>
                  <a:gd name="connsiteX0" fmla="*/ 0 w 209550"/>
                  <a:gd name="connsiteY0" fmla="*/ 69850 h 530484"/>
                  <a:gd name="connsiteX1" fmla="*/ 95250 w 209550"/>
                  <a:gd name="connsiteY1" fmla="*/ 0 h 530484"/>
                  <a:gd name="connsiteX2" fmla="*/ 209550 w 209550"/>
                  <a:gd name="connsiteY2" fmla="*/ 473334 h 530484"/>
                  <a:gd name="connsiteX3" fmla="*/ 38100 w 209550"/>
                  <a:gd name="connsiteY3" fmla="*/ 530484 h 530484"/>
                  <a:gd name="connsiteX4" fmla="*/ 0 w 209550"/>
                  <a:gd name="connsiteY4" fmla="*/ 69850 h 530484"/>
                  <a:gd name="connsiteX0" fmla="*/ 0 w 209550"/>
                  <a:gd name="connsiteY0" fmla="*/ 69850 h 473334"/>
                  <a:gd name="connsiteX1" fmla="*/ 95250 w 209550"/>
                  <a:gd name="connsiteY1" fmla="*/ 0 h 473334"/>
                  <a:gd name="connsiteX2" fmla="*/ 209550 w 209550"/>
                  <a:gd name="connsiteY2" fmla="*/ 473334 h 473334"/>
                  <a:gd name="connsiteX3" fmla="*/ 196850 w 209550"/>
                  <a:gd name="connsiteY3" fmla="*/ 473334 h 473334"/>
                  <a:gd name="connsiteX4" fmla="*/ 0 w 209550"/>
                  <a:gd name="connsiteY4" fmla="*/ 69850 h 473334"/>
                  <a:gd name="connsiteX0" fmla="*/ 0 w 209550"/>
                  <a:gd name="connsiteY0" fmla="*/ 69850 h 473334"/>
                  <a:gd name="connsiteX1" fmla="*/ 95250 w 209550"/>
                  <a:gd name="connsiteY1" fmla="*/ 0 h 473334"/>
                  <a:gd name="connsiteX2" fmla="*/ 146050 w 209550"/>
                  <a:gd name="connsiteY2" fmla="*/ 215900 h 473334"/>
                  <a:gd name="connsiteX3" fmla="*/ 209550 w 209550"/>
                  <a:gd name="connsiteY3" fmla="*/ 473334 h 473334"/>
                  <a:gd name="connsiteX4" fmla="*/ 196850 w 209550"/>
                  <a:gd name="connsiteY4" fmla="*/ 473334 h 473334"/>
                  <a:gd name="connsiteX5" fmla="*/ 0 w 20955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0 w 21590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69850 w 215900"/>
                  <a:gd name="connsiteY5" fmla="*/ 2222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184150 h 587634"/>
                  <a:gd name="connsiteX1" fmla="*/ 50800 w 225199"/>
                  <a:gd name="connsiteY1" fmla="*/ 0 h 587634"/>
                  <a:gd name="connsiteX2" fmla="*/ 215900 w 225199"/>
                  <a:gd name="connsiteY2" fmla="*/ 273050 h 587634"/>
                  <a:gd name="connsiteX3" fmla="*/ 209550 w 225199"/>
                  <a:gd name="connsiteY3" fmla="*/ 587634 h 587634"/>
                  <a:gd name="connsiteX4" fmla="*/ 196850 w 225199"/>
                  <a:gd name="connsiteY4" fmla="*/ 587634 h 587634"/>
                  <a:gd name="connsiteX5" fmla="*/ 152400 w 225199"/>
                  <a:gd name="connsiteY5" fmla="*/ 298450 h 587634"/>
                  <a:gd name="connsiteX6" fmla="*/ 0 w 225199"/>
                  <a:gd name="connsiteY6" fmla="*/ 184150 h 58763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36425"/>
                  <a:gd name="connsiteY0" fmla="*/ 88900 h 492384"/>
                  <a:gd name="connsiteX1" fmla="*/ 101600 w 236425"/>
                  <a:gd name="connsiteY1" fmla="*/ 0 h 492384"/>
                  <a:gd name="connsiteX2" fmla="*/ 215900 w 236425"/>
                  <a:gd name="connsiteY2" fmla="*/ 177800 h 492384"/>
                  <a:gd name="connsiteX3" fmla="*/ 209550 w 236425"/>
                  <a:gd name="connsiteY3" fmla="*/ 492384 h 492384"/>
                  <a:gd name="connsiteX4" fmla="*/ 196850 w 236425"/>
                  <a:gd name="connsiteY4" fmla="*/ 492384 h 492384"/>
                  <a:gd name="connsiteX5" fmla="*/ 152400 w 236425"/>
                  <a:gd name="connsiteY5" fmla="*/ 203200 h 492384"/>
                  <a:gd name="connsiteX6" fmla="*/ 0 w 236425"/>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193449"/>
                  <a:gd name="connsiteY0" fmla="*/ 120650 h 492384"/>
                  <a:gd name="connsiteX1" fmla="*/ 69850 w 193449"/>
                  <a:gd name="connsiteY1" fmla="*/ 0 h 492384"/>
                  <a:gd name="connsiteX2" fmla="*/ 184150 w 193449"/>
                  <a:gd name="connsiteY2" fmla="*/ 177800 h 492384"/>
                  <a:gd name="connsiteX3" fmla="*/ 177800 w 193449"/>
                  <a:gd name="connsiteY3" fmla="*/ 492384 h 492384"/>
                  <a:gd name="connsiteX4" fmla="*/ 165100 w 193449"/>
                  <a:gd name="connsiteY4" fmla="*/ 492384 h 492384"/>
                  <a:gd name="connsiteX5" fmla="*/ 120650 w 193449"/>
                  <a:gd name="connsiteY5" fmla="*/ 203200 h 492384"/>
                  <a:gd name="connsiteX6" fmla="*/ 0 w 193449"/>
                  <a:gd name="connsiteY6" fmla="*/ 120650 h 4923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0650 w 193449"/>
                  <a:gd name="connsiteY5" fmla="*/ 181930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79515 w 193449"/>
                  <a:gd name="connsiteY4" fmla="*/ 471114 h 471114"/>
                  <a:gd name="connsiteX5" fmla="*/ 126260 w 193449"/>
                  <a:gd name="connsiteY5" fmla="*/ 232418 h 471114"/>
                  <a:gd name="connsiteX6" fmla="*/ 0 w 193449"/>
                  <a:gd name="connsiteY6" fmla="*/ 99380 h 47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49" h="471114">
                    <a:moveTo>
                      <a:pt x="0" y="99380"/>
                    </a:moveTo>
                    <a:lnTo>
                      <a:pt x="95250" y="0"/>
                    </a:lnTo>
                    <a:cubicBezTo>
                      <a:pt x="135467" y="52917"/>
                      <a:pt x="144362" y="35360"/>
                      <a:pt x="184150" y="156530"/>
                    </a:cubicBezTo>
                    <a:cubicBezTo>
                      <a:pt x="207433" y="293141"/>
                      <a:pt x="179917" y="366253"/>
                      <a:pt x="177800" y="471114"/>
                    </a:cubicBezTo>
                    <a:lnTo>
                      <a:pt x="179515" y="471114"/>
                    </a:lnTo>
                    <a:cubicBezTo>
                      <a:pt x="164698" y="374719"/>
                      <a:pt x="151127" y="286778"/>
                      <a:pt x="126260" y="232418"/>
                    </a:cubicBezTo>
                    <a:cubicBezTo>
                      <a:pt x="87107" y="147336"/>
                      <a:pt x="50800" y="137480"/>
                      <a:pt x="0" y="99380"/>
                    </a:cubicBezTo>
                    <a:close/>
                  </a:path>
                </a:pathLst>
              </a:custGeom>
              <a:solidFill>
                <a:schemeClr val="tx1">
                  <a:lumMod val="20000"/>
                  <a:lumOff val="80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a:extLst>
                  <a:ext uri="{FF2B5EF4-FFF2-40B4-BE49-F238E27FC236}">
                    <a16:creationId xmlns:a16="http://schemas.microsoft.com/office/drawing/2014/main" id="{4098EE0F-CF8F-FC1A-6F97-D1763A9720DB}"/>
                  </a:ext>
                </a:extLst>
              </p:cNvPr>
              <p:cNvSpPr/>
              <p:nvPr/>
            </p:nvSpPr>
            <p:spPr>
              <a:xfrm rot="5400000" flipH="1">
                <a:off x="1991586" y="2785902"/>
                <a:ext cx="75122" cy="312305"/>
              </a:xfrm>
              <a:custGeom>
                <a:avLst/>
                <a:gdLst>
                  <a:gd name="connsiteX0" fmla="*/ 0 w 152400"/>
                  <a:gd name="connsiteY0" fmla="*/ 0 h 511434"/>
                  <a:gd name="connsiteX1" fmla="*/ 152400 w 152400"/>
                  <a:gd name="connsiteY1" fmla="*/ 0 h 511434"/>
                  <a:gd name="connsiteX2" fmla="*/ 152400 w 152400"/>
                  <a:gd name="connsiteY2" fmla="*/ 511434 h 511434"/>
                  <a:gd name="connsiteX3" fmla="*/ 0 w 152400"/>
                  <a:gd name="connsiteY3" fmla="*/ 511434 h 511434"/>
                  <a:gd name="connsiteX4" fmla="*/ 0 w 152400"/>
                  <a:gd name="connsiteY4" fmla="*/ 0 h 511434"/>
                  <a:gd name="connsiteX0" fmla="*/ 0 w 152400"/>
                  <a:gd name="connsiteY0" fmla="*/ 19050 h 530484"/>
                  <a:gd name="connsiteX1" fmla="*/ 57150 w 152400"/>
                  <a:gd name="connsiteY1" fmla="*/ 0 h 530484"/>
                  <a:gd name="connsiteX2" fmla="*/ 152400 w 152400"/>
                  <a:gd name="connsiteY2" fmla="*/ 530484 h 530484"/>
                  <a:gd name="connsiteX3" fmla="*/ 0 w 152400"/>
                  <a:gd name="connsiteY3" fmla="*/ 530484 h 530484"/>
                  <a:gd name="connsiteX4" fmla="*/ 0 w 152400"/>
                  <a:gd name="connsiteY4" fmla="*/ 19050 h 530484"/>
                  <a:gd name="connsiteX0" fmla="*/ 0 w 190500"/>
                  <a:gd name="connsiteY0" fmla="*/ 69850 h 530484"/>
                  <a:gd name="connsiteX1" fmla="*/ 95250 w 190500"/>
                  <a:gd name="connsiteY1" fmla="*/ 0 h 530484"/>
                  <a:gd name="connsiteX2" fmla="*/ 190500 w 190500"/>
                  <a:gd name="connsiteY2" fmla="*/ 530484 h 530484"/>
                  <a:gd name="connsiteX3" fmla="*/ 38100 w 190500"/>
                  <a:gd name="connsiteY3" fmla="*/ 530484 h 530484"/>
                  <a:gd name="connsiteX4" fmla="*/ 0 w 190500"/>
                  <a:gd name="connsiteY4" fmla="*/ 69850 h 530484"/>
                  <a:gd name="connsiteX0" fmla="*/ 0 w 209550"/>
                  <a:gd name="connsiteY0" fmla="*/ 69850 h 530484"/>
                  <a:gd name="connsiteX1" fmla="*/ 95250 w 209550"/>
                  <a:gd name="connsiteY1" fmla="*/ 0 h 530484"/>
                  <a:gd name="connsiteX2" fmla="*/ 209550 w 209550"/>
                  <a:gd name="connsiteY2" fmla="*/ 473334 h 530484"/>
                  <a:gd name="connsiteX3" fmla="*/ 38100 w 209550"/>
                  <a:gd name="connsiteY3" fmla="*/ 530484 h 530484"/>
                  <a:gd name="connsiteX4" fmla="*/ 0 w 209550"/>
                  <a:gd name="connsiteY4" fmla="*/ 69850 h 530484"/>
                  <a:gd name="connsiteX0" fmla="*/ 0 w 209550"/>
                  <a:gd name="connsiteY0" fmla="*/ 69850 h 473334"/>
                  <a:gd name="connsiteX1" fmla="*/ 95250 w 209550"/>
                  <a:gd name="connsiteY1" fmla="*/ 0 h 473334"/>
                  <a:gd name="connsiteX2" fmla="*/ 209550 w 209550"/>
                  <a:gd name="connsiteY2" fmla="*/ 473334 h 473334"/>
                  <a:gd name="connsiteX3" fmla="*/ 196850 w 209550"/>
                  <a:gd name="connsiteY3" fmla="*/ 473334 h 473334"/>
                  <a:gd name="connsiteX4" fmla="*/ 0 w 209550"/>
                  <a:gd name="connsiteY4" fmla="*/ 69850 h 473334"/>
                  <a:gd name="connsiteX0" fmla="*/ 0 w 209550"/>
                  <a:gd name="connsiteY0" fmla="*/ 69850 h 473334"/>
                  <a:gd name="connsiteX1" fmla="*/ 95250 w 209550"/>
                  <a:gd name="connsiteY1" fmla="*/ 0 h 473334"/>
                  <a:gd name="connsiteX2" fmla="*/ 146050 w 209550"/>
                  <a:gd name="connsiteY2" fmla="*/ 215900 h 473334"/>
                  <a:gd name="connsiteX3" fmla="*/ 209550 w 209550"/>
                  <a:gd name="connsiteY3" fmla="*/ 473334 h 473334"/>
                  <a:gd name="connsiteX4" fmla="*/ 196850 w 209550"/>
                  <a:gd name="connsiteY4" fmla="*/ 473334 h 473334"/>
                  <a:gd name="connsiteX5" fmla="*/ 0 w 20955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0 w 215900"/>
                  <a:gd name="connsiteY5"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69850 w 215900"/>
                  <a:gd name="connsiteY5" fmla="*/ 2222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15900"/>
                  <a:gd name="connsiteY0" fmla="*/ 69850 h 473334"/>
                  <a:gd name="connsiteX1" fmla="*/ 95250 w 215900"/>
                  <a:gd name="connsiteY1" fmla="*/ 0 h 473334"/>
                  <a:gd name="connsiteX2" fmla="*/ 215900 w 215900"/>
                  <a:gd name="connsiteY2" fmla="*/ 158750 h 473334"/>
                  <a:gd name="connsiteX3" fmla="*/ 209550 w 215900"/>
                  <a:gd name="connsiteY3" fmla="*/ 473334 h 473334"/>
                  <a:gd name="connsiteX4" fmla="*/ 196850 w 215900"/>
                  <a:gd name="connsiteY4" fmla="*/ 473334 h 473334"/>
                  <a:gd name="connsiteX5" fmla="*/ 152400 w 215900"/>
                  <a:gd name="connsiteY5" fmla="*/ 184150 h 473334"/>
                  <a:gd name="connsiteX6" fmla="*/ 0 w 215900"/>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69850 h 473334"/>
                  <a:gd name="connsiteX1" fmla="*/ 95250 w 225199"/>
                  <a:gd name="connsiteY1" fmla="*/ 0 h 473334"/>
                  <a:gd name="connsiteX2" fmla="*/ 215900 w 225199"/>
                  <a:gd name="connsiteY2" fmla="*/ 158750 h 473334"/>
                  <a:gd name="connsiteX3" fmla="*/ 209550 w 225199"/>
                  <a:gd name="connsiteY3" fmla="*/ 473334 h 473334"/>
                  <a:gd name="connsiteX4" fmla="*/ 196850 w 225199"/>
                  <a:gd name="connsiteY4" fmla="*/ 473334 h 473334"/>
                  <a:gd name="connsiteX5" fmla="*/ 152400 w 225199"/>
                  <a:gd name="connsiteY5" fmla="*/ 184150 h 473334"/>
                  <a:gd name="connsiteX6" fmla="*/ 0 w 225199"/>
                  <a:gd name="connsiteY6" fmla="*/ 69850 h 473334"/>
                  <a:gd name="connsiteX0" fmla="*/ 0 w 225199"/>
                  <a:gd name="connsiteY0" fmla="*/ 184150 h 587634"/>
                  <a:gd name="connsiteX1" fmla="*/ 50800 w 225199"/>
                  <a:gd name="connsiteY1" fmla="*/ 0 h 587634"/>
                  <a:gd name="connsiteX2" fmla="*/ 215900 w 225199"/>
                  <a:gd name="connsiteY2" fmla="*/ 273050 h 587634"/>
                  <a:gd name="connsiteX3" fmla="*/ 209550 w 225199"/>
                  <a:gd name="connsiteY3" fmla="*/ 587634 h 587634"/>
                  <a:gd name="connsiteX4" fmla="*/ 196850 w 225199"/>
                  <a:gd name="connsiteY4" fmla="*/ 587634 h 587634"/>
                  <a:gd name="connsiteX5" fmla="*/ 152400 w 225199"/>
                  <a:gd name="connsiteY5" fmla="*/ 298450 h 587634"/>
                  <a:gd name="connsiteX6" fmla="*/ 0 w 225199"/>
                  <a:gd name="connsiteY6" fmla="*/ 184150 h 58763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36425"/>
                  <a:gd name="connsiteY0" fmla="*/ 88900 h 492384"/>
                  <a:gd name="connsiteX1" fmla="*/ 101600 w 236425"/>
                  <a:gd name="connsiteY1" fmla="*/ 0 h 492384"/>
                  <a:gd name="connsiteX2" fmla="*/ 215900 w 236425"/>
                  <a:gd name="connsiteY2" fmla="*/ 177800 h 492384"/>
                  <a:gd name="connsiteX3" fmla="*/ 209550 w 236425"/>
                  <a:gd name="connsiteY3" fmla="*/ 492384 h 492384"/>
                  <a:gd name="connsiteX4" fmla="*/ 196850 w 236425"/>
                  <a:gd name="connsiteY4" fmla="*/ 492384 h 492384"/>
                  <a:gd name="connsiteX5" fmla="*/ 152400 w 236425"/>
                  <a:gd name="connsiteY5" fmla="*/ 203200 h 492384"/>
                  <a:gd name="connsiteX6" fmla="*/ 0 w 236425"/>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71020"/>
                  <a:gd name="connsiteY0" fmla="*/ 88900 h 492384"/>
                  <a:gd name="connsiteX1" fmla="*/ 101600 w 271020"/>
                  <a:gd name="connsiteY1" fmla="*/ 0 h 492384"/>
                  <a:gd name="connsiteX2" fmla="*/ 266700 w 271020"/>
                  <a:gd name="connsiteY2" fmla="*/ 196850 h 492384"/>
                  <a:gd name="connsiteX3" fmla="*/ 209550 w 271020"/>
                  <a:gd name="connsiteY3" fmla="*/ 492384 h 492384"/>
                  <a:gd name="connsiteX4" fmla="*/ 196850 w 271020"/>
                  <a:gd name="connsiteY4" fmla="*/ 492384 h 492384"/>
                  <a:gd name="connsiteX5" fmla="*/ 152400 w 271020"/>
                  <a:gd name="connsiteY5" fmla="*/ 203200 h 492384"/>
                  <a:gd name="connsiteX6" fmla="*/ 0 w 271020"/>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225199"/>
                  <a:gd name="connsiteY0" fmla="*/ 88900 h 492384"/>
                  <a:gd name="connsiteX1" fmla="*/ 101600 w 225199"/>
                  <a:gd name="connsiteY1" fmla="*/ 0 h 492384"/>
                  <a:gd name="connsiteX2" fmla="*/ 215900 w 225199"/>
                  <a:gd name="connsiteY2" fmla="*/ 177800 h 492384"/>
                  <a:gd name="connsiteX3" fmla="*/ 209550 w 225199"/>
                  <a:gd name="connsiteY3" fmla="*/ 492384 h 492384"/>
                  <a:gd name="connsiteX4" fmla="*/ 196850 w 225199"/>
                  <a:gd name="connsiteY4" fmla="*/ 492384 h 492384"/>
                  <a:gd name="connsiteX5" fmla="*/ 152400 w 225199"/>
                  <a:gd name="connsiteY5" fmla="*/ 203200 h 492384"/>
                  <a:gd name="connsiteX6" fmla="*/ 0 w 225199"/>
                  <a:gd name="connsiteY6" fmla="*/ 88900 h 492384"/>
                  <a:gd name="connsiteX0" fmla="*/ 0 w 193449"/>
                  <a:gd name="connsiteY0" fmla="*/ 120650 h 492384"/>
                  <a:gd name="connsiteX1" fmla="*/ 69850 w 193449"/>
                  <a:gd name="connsiteY1" fmla="*/ 0 h 492384"/>
                  <a:gd name="connsiteX2" fmla="*/ 184150 w 193449"/>
                  <a:gd name="connsiteY2" fmla="*/ 177800 h 492384"/>
                  <a:gd name="connsiteX3" fmla="*/ 177800 w 193449"/>
                  <a:gd name="connsiteY3" fmla="*/ 492384 h 492384"/>
                  <a:gd name="connsiteX4" fmla="*/ 165100 w 193449"/>
                  <a:gd name="connsiteY4" fmla="*/ 492384 h 492384"/>
                  <a:gd name="connsiteX5" fmla="*/ 120650 w 193449"/>
                  <a:gd name="connsiteY5" fmla="*/ 203200 h 492384"/>
                  <a:gd name="connsiteX6" fmla="*/ 0 w 193449"/>
                  <a:gd name="connsiteY6" fmla="*/ 120650 h 4923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82550 h 454284"/>
                  <a:gd name="connsiteX1" fmla="*/ 95250 w 193449"/>
                  <a:gd name="connsiteY1" fmla="*/ 0 h 454284"/>
                  <a:gd name="connsiteX2" fmla="*/ 184150 w 193449"/>
                  <a:gd name="connsiteY2" fmla="*/ 139700 h 454284"/>
                  <a:gd name="connsiteX3" fmla="*/ 177800 w 193449"/>
                  <a:gd name="connsiteY3" fmla="*/ 454284 h 454284"/>
                  <a:gd name="connsiteX4" fmla="*/ 165100 w 193449"/>
                  <a:gd name="connsiteY4" fmla="*/ 454284 h 454284"/>
                  <a:gd name="connsiteX5" fmla="*/ 120650 w 193449"/>
                  <a:gd name="connsiteY5" fmla="*/ 165100 h 454284"/>
                  <a:gd name="connsiteX6" fmla="*/ 0 w 193449"/>
                  <a:gd name="connsiteY6" fmla="*/ 82550 h 45428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0650 w 193449"/>
                  <a:gd name="connsiteY5" fmla="*/ 181930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 name="connsiteX0" fmla="*/ 0 w 193449"/>
                  <a:gd name="connsiteY0" fmla="*/ 99380 h 471114"/>
                  <a:gd name="connsiteX1" fmla="*/ 95250 w 193449"/>
                  <a:gd name="connsiteY1" fmla="*/ 0 h 471114"/>
                  <a:gd name="connsiteX2" fmla="*/ 184150 w 193449"/>
                  <a:gd name="connsiteY2" fmla="*/ 156530 h 471114"/>
                  <a:gd name="connsiteX3" fmla="*/ 177800 w 193449"/>
                  <a:gd name="connsiteY3" fmla="*/ 471114 h 471114"/>
                  <a:gd name="connsiteX4" fmla="*/ 165100 w 193449"/>
                  <a:gd name="connsiteY4" fmla="*/ 471114 h 471114"/>
                  <a:gd name="connsiteX5" fmla="*/ 126260 w 193449"/>
                  <a:gd name="connsiteY5" fmla="*/ 232418 h 471114"/>
                  <a:gd name="connsiteX6" fmla="*/ 0 w 193449"/>
                  <a:gd name="connsiteY6" fmla="*/ 99380 h 47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49" h="471114">
                    <a:moveTo>
                      <a:pt x="0" y="99380"/>
                    </a:moveTo>
                    <a:lnTo>
                      <a:pt x="95250" y="0"/>
                    </a:lnTo>
                    <a:cubicBezTo>
                      <a:pt x="135467" y="52917"/>
                      <a:pt x="144362" y="35360"/>
                      <a:pt x="184150" y="156530"/>
                    </a:cubicBezTo>
                    <a:cubicBezTo>
                      <a:pt x="207433" y="293141"/>
                      <a:pt x="179917" y="366253"/>
                      <a:pt x="177800" y="471114"/>
                    </a:cubicBezTo>
                    <a:lnTo>
                      <a:pt x="165100" y="471114"/>
                    </a:lnTo>
                    <a:cubicBezTo>
                      <a:pt x="150283" y="374719"/>
                      <a:pt x="151127" y="286778"/>
                      <a:pt x="126260" y="232418"/>
                    </a:cubicBezTo>
                    <a:cubicBezTo>
                      <a:pt x="87107" y="147336"/>
                      <a:pt x="50800" y="137480"/>
                      <a:pt x="0" y="99380"/>
                    </a:cubicBezTo>
                    <a:close/>
                  </a:path>
                </a:pathLst>
              </a:custGeom>
              <a:solidFill>
                <a:schemeClr val="tx1">
                  <a:lumMod val="20000"/>
                  <a:lumOff val="80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9" name="Picture 28" descr="A screenshot of a computer&#10;&#10;Description automatically generated">
            <a:extLst>
              <a:ext uri="{FF2B5EF4-FFF2-40B4-BE49-F238E27FC236}">
                <a16:creationId xmlns:a16="http://schemas.microsoft.com/office/drawing/2014/main" id="{5448E830-DA25-4AE8-152A-57C3B6777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 y="914401"/>
            <a:ext cx="8953499" cy="5844511"/>
          </a:xfrm>
          <a:prstGeom prst="rect">
            <a:avLst/>
          </a:prstGeom>
        </p:spPr>
      </p:pic>
    </p:spTree>
    <p:extLst>
      <p:ext uri="{BB962C8B-B14F-4D97-AF65-F5344CB8AC3E}">
        <p14:creationId xmlns:p14="http://schemas.microsoft.com/office/powerpoint/2010/main" val="377892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38AEDA2-86B7-6E68-4E7C-69826FF38EB7}"/>
              </a:ext>
            </a:extLst>
          </p:cNvPr>
          <p:cNvGraphicFramePr>
            <a:graphicFrameLocks noGrp="1"/>
          </p:cNvGraphicFramePr>
          <p:nvPr>
            <p:ph idx="1"/>
            <p:extLst>
              <p:ext uri="{D42A27DB-BD31-4B8C-83A1-F6EECF244321}">
                <p14:modId xmlns:p14="http://schemas.microsoft.com/office/powerpoint/2010/main" val="3440708786"/>
              </p:ext>
            </p:extLst>
          </p:nvPr>
        </p:nvGraphicFramePr>
        <p:xfrm>
          <a:off x="457200" y="1438275"/>
          <a:ext cx="8229600" cy="4733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C04B6C6D-9B87-FA88-D95C-355CA237B0E0}"/>
              </a:ext>
            </a:extLst>
          </p:cNvPr>
          <p:cNvSpPr/>
          <p:nvPr/>
        </p:nvSpPr>
        <p:spPr>
          <a:xfrm>
            <a:off x="95250" y="326037"/>
            <a:ext cx="89535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solidFill>
                  <a:srgbClr val="7030A0"/>
                </a:solidFill>
              </a:rPr>
              <a:t>Impacts and Values </a:t>
            </a:r>
          </a:p>
        </p:txBody>
      </p:sp>
    </p:spTree>
    <p:extLst>
      <p:ext uri="{BB962C8B-B14F-4D97-AF65-F5344CB8AC3E}">
        <p14:creationId xmlns:p14="http://schemas.microsoft.com/office/powerpoint/2010/main" val="360573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80000">
              <a:schemeClr val="accent1">
                <a:shade val="93000"/>
                <a:satMod val="130000"/>
              </a:schemeClr>
            </a:gs>
            <a:gs pos="100000">
              <a:schemeClr val="accent1">
                <a:shade val="94000"/>
                <a:satMod val="135000"/>
              </a:schemeClr>
            </a:gs>
          </a:gsLst>
          <a:lin ang="16200000" scaled="0"/>
        </a:gradFill>
        <a:effectLst/>
      </p:bgPr>
    </p:bg>
    <p:spTree>
      <p:nvGrpSpPr>
        <p:cNvPr id="1" name="">
          <a:extLst>
            <a:ext uri="{FF2B5EF4-FFF2-40B4-BE49-F238E27FC236}">
              <a16:creationId xmlns:a16="http://schemas.microsoft.com/office/drawing/2014/main" id="{F70D1426-7ABF-6F22-091E-DE67E35CC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4A5A2-91B4-2E0F-B054-3D84DB6A2F4A}"/>
              </a:ext>
            </a:extLst>
          </p:cNvPr>
          <p:cNvSpPr>
            <a:spLocks noGrp="1"/>
          </p:cNvSpPr>
          <p:nvPr>
            <p:ph type="title"/>
          </p:nvPr>
        </p:nvSpPr>
        <p:spPr>
          <a:xfrm>
            <a:off x="457200" y="326037"/>
            <a:ext cx="6248400" cy="588364"/>
          </a:xfrm>
        </p:spPr>
        <p:txBody>
          <a:bodyPr/>
          <a:lstStyle/>
          <a:p>
            <a:endParaRPr lang="en-US" dirty="0"/>
          </a:p>
        </p:txBody>
      </p:sp>
      <p:sp>
        <p:nvSpPr>
          <p:cNvPr id="3" name="Content Placeholder 2">
            <a:extLst>
              <a:ext uri="{FF2B5EF4-FFF2-40B4-BE49-F238E27FC236}">
                <a16:creationId xmlns:a16="http://schemas.microsoft.com/office/drawing/2014/main" id="{BEC90F41-5BF5-C598-5FEB-2FC849C6D589}"/>
              </a:ext>
            </a:extLst>
          </p:cNvPr>
          <p:cNvSpPr>
            <a:spLocks noGrp="1"/>
          </p:cNvSpPr>
          <p:nvPr>
            <p:ph idx="1"/>
          </p:nvPr>
        </p:nvSpPr>
        <p:spPr>
          <a:xfrm>
            <a:off x="492177" y="1088038"/>
            <a:ext cx="8229600" cy="5169888"/>
          </a:xfrm>
        </p:spPr>
        <p:txBody>
          <a:bodyPr/>
          <a:lstStyle/>
          <a:p>
            <a:pPr marL="0" indent="0" algn="l">
              <a:buNone/>
            </a:pPr>
            <a:r>
              <a:rPr lang="en-GB" sz="1000" b="1" i="0" dirty="0">
                <a:solidFill>
                  <a:srgbClr val="000000"/>
                </a:solidFill>
                <a:effectLst/>
                <a:latin typeface="Cambria" panose="02040503050406030204" pitchFamily="18" charset="0"/>
              </a:rPr>
              <a:t>Aegon UK (2019). </a:t>
            </a:r>
            <a:r>
              <a:rPr lang="en-GB" sz="1000" b="0" i="1" dirty="0">
                <a:solidFill>
                  <a:srgbClr val="000000"/>
                </a:solidFill>
                <a:effectLst/>
                <a:latin typeface="Cambria" panose="02040503050406030204" pitchFamily="18" charset="0"/>
              </a:rPr>
              <a:t>Investing responsibly matters | Aegon</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Aegon.co.uk</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www.aegon.co.uk</a:t>
            </a:r>
            <a:r>
              <a:rPr lang="en-GB" sz="1000" b="0" i="0" dirty="0">
                <a:solidFill>
                  <a:srgbClr val="000000"/>
                </a:solidFill>
                <a:effectLst/>
                <a:latin typeface="Cambria" panose="02040503050406030204" pitchFamily="18" charset="0"/>
              </a:rPr>
              <a:t>/corporate-sustainability/investing-responsibly-matters [Accessed 6 Nov. 2024].</a:t>
            </a:r>
          </a:p>
          <a:p>
            <a:pPr marL="0" indent="0" algn="l">
              <a:buNone/>
            </a:pPr>
            <a:r>
              <a:rPr lang="en-GB" sz="1000" b="1" i="0" dirty="0">
                <a:solidFill>
                  <a:srgbClr val="000000"/>
                </a:solidFill>
                <a:effectLst/>
                <a:latin typeface="Cambria" panose="02040503050406030204" pitchFamily="18" charset="0"/>
              </a:rPr>
              <a:t>Aegon UK (2024a</a:t>
            </a:r>
            <a:r>
              <a:rPr lang="en-GB" sz="1000" b="0" i="0" dirty="0">
                <a:solidFill>
                  <a:srgbClr val="000000"/>
                </a:solidFill>
                <a:effectLst/>
                <a:latin typeface="Cambria" panose="02040503050406030204" pitchFamily="18" charset="0"/>
              </a:rPr>
              <a:t>). </a:t>
            </a:r>
            <a:r>
              <a:rPr lang="en-GB" sz="1000" b="0" i="1" dirty="0">
                <a:solidFill>
                  <a:srgbClr val="000000"/>
                </a:solidFill>
                <a:effectLst/>
                <a:latin typeface="Cambria" panose="02040503050406030204" pitchFamily="18" charset="0"/>
              </a:rPr>
              <a:t>Corporate sustainability | Aegon UK</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Aegon.co.uk</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www.aegon.co.uk</a:t>
            </a:r>
            <a:r>
              <a:rPr lang="en-GB" sz="1000" b="0" i="0" dirty="0">
                <a:solidFill>
                  <a:srgbClr val="000000"/>
                </a:solidFill>
                <a:effectLst/>
                <a:latin typeface="Cambria" panose="02040503050406030204" pitchFamily="18" charset="0"/>
              </a:rPr>
              <a:t>/corporate-sustainability [Accessed 6 Nov. 2024].</a:t>
            </a:r>
          </a:p>
          <a:p>
            <a:pPr marL="0" indent="0" algn="l">
              <a:buNone/>
            </a:pPr>
            <a:r>
              <a:rPr lang="en-GB" sz="1000" b="1" i="0" dirty="0">
                <a:solidFill>
                  <a:srgbClr val="000000"/>
                </a:solidFill>
                <a:effectLst/>
                <a:latin typeface="Cambria" panose="02040503050406030204" pitchFamily="18" charset="0"/>
              </a:rPr>
              <a:t>Aegon UK (2024b). </a:t>
            </a:r>
            <a:r>
              <a:rPr lang="en-GB" sz="1000" b="0" i="1" dirty="0">
                <a:solidFill>
                  <a:srgbClr val="000000"/>
                </a:solidFill>
                <a:effectLst/>
                <a:latin typeface="Cambria" panose="02040503050406030204" pitchFamily="18" charset="0"/>
              </a:rPr>
              <a:t>LinkedIn</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Linkedin.com</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www.linkedin.com</a:t>
            </a:r>
            <a:r>
              <a:rPr lang="en-GB" sz="1000" b="0" i="0" dirty="0">
                <a:solidFill>
                  <a:srgbClr val="000000"/>
                </a:solidFill>
                <a:effectLst/>
                <a:latin typeface="Cambria" panose="02040503050406030204" pitchFamily="18" charset="0"/>
              </a:rPr>
              <a:t>/company/</a:t>
            </a:r>
            <a:r>
              <a:rPr lang="en-GB" sz="1000" b="0" i="0" dirty="0" err="1">
                <a:solidFill>
                  <a:srgbClr val="000000"/>
                </a:solidFill>
                <a:effectLst/>
                <a:latin typeface="Cambria" panose="02040503050406030204" pitchFamily="18" charset="0"/>
              </a:rPr>
              <a:t>aegonuk</a:t>
            </a:r>
            <a:r>
              <a:rPr lang="en-GB" sz="1000" b="0" i="0" dirty="0">
                <a:solidFill>
                  <a:srgbClr val="000000"/>
                </a:solidFill>
                <a:effectLst/>
                <a:latin typeface="Cambria" panose="02040503050406030204" pitchFamily="18" charset="0"/>
              </a:rPr>
              <a:t>/posts/?</a:t>
            </a:r>
            <a:r>
              <a:rPr lang="en-GB" sz="1000" b="0" i="0" dirty="0" err="1">
                <a:solidFill>
                  <a:srgbClr val="000000"/>
                </a:solidFill>
                <a:effectLst/>
                <a:latin typeface="Cambria" panose="02040503050406030204" pitchFamily="18" charset="0"/>
              </a:rPr>
              <a:t>feedView</a:t>
            </a:r>
            <a:r>
              <a:rPr lang="en-GB" sz="1000" b="0" i="0" dirty="0">
                <a:solidFill>
                  <a:srgbClr val="000000"/>
                </a:solidFill>
                <a:effectLst/>
                <a:latin typeface="Cambria" panose="02040503050406030204" pitchFamily="18" charset="0"/>
              </a:rPr>
              <a:t>=all [Accessed 6 Nov. 2024].</a:t>
            </a:r>
          </a:p>
          <a:p>
            <a:pPr marL="0" indent="0" algn="l">
              <a:buNone/>
            </a:pPr>
            <a:r>
              <a:rPr lang="en-GB" sz="1000" b="1" i="0" dirty="0">
                <a:solidFill>
                  <a:srgbClr val="000000"/>
                </a:solidFill>
                <a:effectLst/>
                <a:latin typeface="Cambria" panose="02040503050406030204" pitchFamily="18" charset="0"/>
              </a:rPr>
              <a:t>Aegon UK (2023). </a:t>
            </a:r>
            <a:r>
              <a:rPr lang="en-GB" sz="1000" b="0" i="1" dirty="0">
                <a:solidFill>
                  <a:srgbClr val="000000"/>
                </a:solidFill>
                <a:effectLst/>
                <a:latin typeface="Cambria" panose="02040503050406030204" pitchFamily="18" charset="0"/>
              </a:rPr>
              <a:t>Helping people live their best lives Integrated Annual Report 2023</a:t>
            </a:r>
            <a:r>
              <a:rPr lang="en-GB" sz="1000" b="0" i="0" dirty="0">
                <a:solidFill>
                  <a:srgbClr val="000000"/>
                </a:solidFill>
                <a:effectLst/>
                <a:latin typeface="Cambria" panose="02040503050406030204" pitchFamily="18" charset="0"/>
              </a:rPr>
              <a:t>. [online] Available at: https://</a:t>
            </a:r>
            <a:r>
              <a:rPr lang="en-GB" sz="1000" b="0" i="0" dirty="0" err="1">
                <a:solidFill>
                  <a:srgbClr val="000000"/>
                </a:solidFill>
                <a:effectLst/>
                <a:latin typeface="Cambria" panose="02040503050406030204" pitchFamily="18" charset="0"/>
              </a:rPr>
              <a:t>www.aegon.com</a:t>
            </a:r>
            <a:r>
              <a:rPr lang="en-GB" sz="1000" b="0" i="0" dirty="0">
                <a:solidFill>
                  <a:srgbClr val="000000"/>
                </a:solidFill>
                <a:effectLst/>
                <a:latin typeface="Cambria" panose="02040503050406030204" pitchFamily="18" charset="0"/>
              </a:rPr>
              <a:t>/system/files/file/2024-04/aegon-integrated-annual-report-2023.pdf [Accessed 21 Oct. 2024].</a:t>
            </a:r>
          </a:p>
          <a:p>
            <a:pPr marL="0" indent="0" algn="l">
              <a:buNone/>
            </a:pPr>
            <a:r>
              <a:rPr lang="en-GB" sz="1000" b="1" i="0" dirty="0">
                <a:solidFill>
                  <a:srgbClr val="000000"/>
                </a:solidFill>
                <a:effectLst/>
                <a:latin typeface="Cambria" panose="02040503050406030204" pitchFamily="18" charset="0"/>
              </a:rPr>
              <a:t>BCS (2021). </a:t>
            </a:r>
            <a:r>
              <a:rPr lang="en-GB" sz="1000" b="0" i="1" dirty="0">
                <a:solidFill>
                  <a:srgbClr val="000000"/>
                </a:solidFill>
                <a:effectLst/>
                <a:latin typeface="Cambria" panose="02040503050406030204" pitchFamily="18" charset="0"/>
              </a:rPr>
              <a:t>What is UX and how should it be taught?</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Bcs.org</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www.bcs.org</a:t>
            </a:r>
            <a:r>
              <a:rPr lang="en-GB" sz="1000" b="0" i="0" dirty="0">
                <a:solidFill>
                  <a:srgbClr val="000000"/>
                </a:solidFill>
                <a:effectLst/>
                <a:latin typeface="Cambria" panose="02040503050406030204" pitchFamily="18" charset="0"/>
              </a:rPr>
              <a:t>/articles-opinion-and-research/what-is-</a:t>
            </a:r>
            <a:r>
              <a:rPr lang="en-GB" sz="1000" b="0" i="0" dirty="0" err="1">
                <a:solidFill>
                  <a:srgbClr val="000000"/>
                </a:solidFill>
                <a:effectLst/>
                <a:latin typeface="Cambria" panose="02040503050406030204" pitchFamily="18" charset="0"/>
              </a:rPr>
              <a:t>ux</a:t>
            </a:r>
            <a:r>
              <a:rPr lang="en-GB" sz="1000" b="0" i="0" dirty="0">
                <a:solidFill>
                  <a:srgbClr val="000000"/>
                </a:solidFill>
                <a:effectLst/>
                <a:latin typeface="Cambria" panose="02040503050406030204" pitchFamily="18" charset="0"/>
              </a:rPr>
              <a:t>-and-how-should-it-be-taught/ [Accessed 7 Nov. 2024].</a:t>
            </a:r>
          </a:p>
          <a:p>
            <a:pPr marL="0" indent="0" algn="l">
              <a:buNone/>
            </a:pPr>
            <a:r>
              <a:rPr lang="en-GB" sz="1000" b="1" i="0" dirty="0">
                <a:solidFill>
                  <a:srgbClr val="000000"/>
                </a:solidFill>
                <a:effectLst/>
                <a:latin typeface="Cambria" panose="02040503050406030204" pitchFamily="18" charset="0"/>
              </a:rPr>
              <a:t>Companies House (2024). </a:t>
            </a:r>
            <a:r>
              <a:rPr lang="en-GB" sz="1000" b="0" i="1" dirty="0">
                <a:solidFill>
                  <a:srgbClr val="000000"/>
                </a:solidFill>
                <a:effectLst/>
                <a:latin typeface="Cambria" panose="02040503050406030204" pitchFamily="18" charset="0"/>
              </a:rPr>
              <a:t>AEGON UK PLC filing history - Find and update company information - GOV.UK</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Service.gov.uk</a:t>
            </a:r>
            <a:r>
              <a:rPr lang="en-GB" sz="1000" b="0" i="0" dirty="0">
                <a:solidFill>
                  <a:srgbClr val="000000"/>
                </a:solidFill>
                <a:effectLst/>
                <a:latin typeface="Cambria" panose="02040503050406030204" pitchFamily="18" charset="0"/>
              </a:rPr>
              <a:t>. Available at: https://find-and-</a:t>
            </a:r>
            <a:r>
              <a:rPr lang="en-GB" sz="1000" b="0" i="0" dirty="0" err="1">
                <a:solidFill>
                  <a:srgbClr val="000000"/>
                </a:solidFill>
                <a:effectLst/>
                <a:latin typeface="Cambria" panose="02040503050406030204" pitchFamily="18" charset="0"/>
              </a:rPr>
              <a:t>update.company</a:t>
            </a:r>
            <a:r>
              <a:rPr lang="en-GB" sz="1000" b="0" i="0" dirty="0">
                <a:solidFill>
                  <a:srgbClr val="000000"/>
                </a:solidFill>
                <a:effectLst/>
                <a:latin typeface="Cambria" panose="02040503050406030204" pitchFamily="18" charset="0"/>
              </a:rPr>
              <a:t>-</a:t>
            </a:r>
            <a:r>
              <a:rPr lang="en-GB" sz="1000" b="0" i="0" dirty="0" err="1">
                <a:solidFill>
                  <a:srgbClr val="000000"/>
                </a:solidFill>
                <a:effectLst/>
                <a:latin typeface="Cambria" panose="02040503050406030204" pitchFamily="18" charset="0"/>
              </a:rPr>
              <a:t>information.service.gov.uk</a:t>
            </a:r>
            <a:r>
              <a:rPr lang="en-GB" sz="1000" b="0" i="0" dirty="0">
                <a:solidFill>
                  <a:srgbClr val="000000"/>
                </a:solidFill>
                <a:effectLst/>
                <a:latin typeface="Cambria" panose="02040503050406030204" pitchFamily="18" charset="0"/>
              </a:rPr>
              <a:t>/company/03679296/filing-history [Accessed 7 Nov. 2024].</a:t>
            </a:r>
          </a:p>
          <a:p>
            <a:pPr marL="0" indent="0" algn="l">
              <a:buNone/>
            </a:pPr>
            <a:r>
              <a:rPr lang="en-GB" sz="1000" b="1" i="0" dirty="0">
                <a:solidFill>
                  <a:srgbClr val="000000"/>
                </a:solidFill>
                <a:effectLst/>
                <a:latin typeface="Cambria" panose="02040503050406030204" pitchFamily="18" charset="0"/>
              </a:rPr>
              <a:t>Confluence (2024</a:t>
            </a:r>
            <a:r>
              <a:rPr lang="en-GB" sz="1000" b="0" i="0" dirty="0">
                <a:solidFill>
                  <a:srgbClr val="000000"/>
                </a:solidFill>
                <a:effectLst/>
                <a:latin typeface="Cambria" panose="02040503050406030204" pitchFamily="18" charset="0"/>
              </a:rPr>
              <a:t>). </a:t>
            </a:r>
            <a:r>
              <a:rPr lang="en-GB" sz="1000" b="0" i="1" dirty="0" err="1">
                <a:solidFill>
                  <a:srgbClr val="000000"/>
                </a:solidFill>
                <a:effectLst/>
                <a:latin typeface="Cambria" panose="02040503050406030204" pitchFamily="18" charset="0"/>
              </a:rPr>
              <a:t>Sustainathon</a:t>
            </a:r>
            <a:r>
              <a:rPr lang="en-GB" sz="1000" b="0" i="1" dirty="0">
                <a:solidFill>
                  <a:srgbClr val="000000"/>
                </a:solidFill>
                <a:effectLst/>
                <a:latin typeface="Cambria" panose="02040503050406030204" pitchFamily="18" charset="0"/>
              </a:rPr>
              <a:t>: Design Thinking-Empathize </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Atlassian.net</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tcssustainathonproject.atlassian.net</a:t>
            </a:r>
            <a:r>
              <a:rPr lang="en-GB" sz="1000" b="0" i="0" dirty="0">
                <a:solidFill>
                  <a:srgbClr val="000000"/>
                </a:solidFill>
                <a:effectLst/>
                <a:latin typeface="Cambria" panose="02040503050406030204" pitchFamily="18" charset="0"/>
              </a:rPr>
              <a:t>/wiki/spaces/SCRUM/pages/2916353/</a:t>
            </a:r>
            <a:r>
              <a:rPr lang="en-GB" sz="1000" b="0" i="0" dirty="0" err="1">
                <a:solidFill>
                  <a:srgbClr val="000000"/>
                </a:solidFill>
                <a:effectLst/>
                <a:latin typeface="Cambria" panose="02040503050406030204" pitchFamily="18" charset="0"/>
              </a:rPr>
              <a:t>Empathizing+and+Defining+the+Aegon+UK+Decarbonisation+Problem</a:t>
            </a:r>
            <a:r>
              <a:rPr lang="en-GB" sz="1000" b="0" i="0" dirty="0">
                <a:solidFill>
                  <a:srgbClr val="000000"/>
                </a:solidFill>
                <a:effectLst/>
                <a:latin typeface="Cambria" panose="02040503050406030204" pitchFamily="18" charset="0"/>
              </a:rPr>
              <a:t> [Accessed 10 Nov. 2024].</a:t>
            </a:r>
          </a:p>
          <a:p>
            <a:pPr marL="0" indent="0" algn="l">
              <a:buNone/>
            </a:pPr>
            <a:r>
              <a:rPr lang="en-GB" sz="1000" b="1" i="0" dirty="0">
                <a:solidFill>
                  <a:srgbClr val="000000"/>
                </a:solidFill>
                <a:effectLst/>
                <a:latin typeface="Cambria" panose="02040503050406030204" pitchFamily="18" charset="0"/>
              </a:rPr>
              <a:t>Equans (2023). </a:t>
            </a:r>
            <a:r>
              <a:rPr lang="en-GB" sz="1000" b="0" i="1" dirty="0">
                <a:solidFill>
                  <a:srgbClr val="000000"/>
                </a:solidFill>
                <a:effectLst/>
                <a:latin typeface="Cambria" panose="02040503050406030204" pitchFamily="18" charset="0"/>
              </a:rPr>
              <a:t>How Artificial Intelligence (AI) is driving decarbonisation</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www.equans.com</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www.equans.com</a:t>
            </a:r>
            <a:r>
              <a:rPr lang="en-GB" sz="1000" b="0" i="0" dirty="0">
                <a:solidFill>
                  <a:srgbClr val="000000"/>
                </a:solidFill>
                <a:effectLst/>
                <a:latin typeface="Cambria" panose="02040503050406030204" pitchFamily="18" charset="0"/>
              </a:rPr>
              <a:t>/news/how-artificial-intelligence-is-driving-decarbonisation [Accessed 10 Nov. 2024].</a:t>
            </a:r>
          </a:p>
          <a:p>
            <a:pPr marL="0" indent="0" algn="l">
              <a:buNone/>
            </a:pPr>
            <a:r>
              <a:rPr lang="en-GB" sz="1000" b="1" i="0" dirty="0">
                <a:solidFill>
                  <a:srgbClr val="000000"/>
                </a:solidFill>
                <a:effectLst/>
                <a:latin typeface="Cambria" panose="02040503050406030204" pitchFamily="18" charset="0"/>
              </a:rPr>
              <a:t>Equinor (2023). </a:t>
            </a:r>
            <a:r>
              <a:rPr lang="en-GB" sz="1000" b="0" i="1" dirty="0">
                <a:solidFill>
                  <a:srgbClr val="000000"/>
                </a:solidFill>
                <a:effectLst/>
                <a:latin typeface="Cambria" panose="02040503050406030204" pitchFamily="18" charset="0"/>
              </a:rPr>
              <a:t>The British energy revolution</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www.equinor.com</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www.equinor.com</a:t>
            </a:r>
            <a:r>
              <a:rPr lang="en-GB" sz="1000" b="0" i="0" dirty="0">
                <a:solidFill>
                  <a:srgbClr val="000000"/>
                </a:solidFill>
                <a:effectLst/>
                <a:latin typeface="Cambria" panose="02040503050406030204" pitchFamily="18" charset="0"/>
              </a:rPr>
              <a:t>/magazine/</a:t>
            </a:r>
            <a:r>
              <a:rPr lang="en-GB" sz="1000" b="0" i="0" dirty="0" err="1">
                <a:solidFill>
                  <a:srgbClr val="000000"/>
                </a:solidFill>
                <a:effectLst/>
                <a:latin typeface="Cambria" panose="02040503050406030204" pitchFamily="18" charset="0"/>
              </a:rPr>
              <a:t>uk</a:t>
            </a:r>
            <a:r>
              <a:rPr lang="en-GB" sz="1000" b="0" i="0" dirty="0">
                <a:solidFill>
                  <a:srgbClr val="000000"/>
                </a:solidFill>
                <a:effectLst/>
                <a:latin typeface="Cambria" panose="02040503050406030204" pitchFamily="18" charset="0"/>
              </a:rPr>
              <a:t>-journey-from-coal-to-net-zero [Accessed 10 Nov. 2024].</a:t>
            </a:r>
          </a:p>
          <a:p>
            <a:pPr marL="0" indent="0" algn="l">
              <a:buNone/>
            </a:pPr>
            <a:r>
              <a:rPr lang="en-GB" sz="1000" b="1" i="0" dirty="0">
                <a:solidFill>
                  <a:srgbClr val="000000"/>
                </a:solidFill>
                <a:effectLst/>
                <a:latin typeface="Cambria" panose="02040503050406030204" pitchFamily="18" charset="0"/>
              </a:rPr>
              <a:t>Euromonitor International (2024).</a:t>
            </a:r>
            <a:r>
              <a:rPr lang="en-GB" sz="1000" b="0" i="1" dirty="0">
                <a:solidFill>
                  <a:srgbClr val="000000"/>
                </a:solidFill>
                <a:effectLst/>
                <a:latin typeface="Cambria" panose="02040503050406030204" pitchFamily="18" charset="0"/>
              </a:rPr>
              <a:t>Top Global Consumer Trends 2024 </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Euromonitor.com</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www.portal.euromonitor.com</a:t>
            </a:r>
            <a:r>
              <a:rPr lang="en-GB" sz="1000" b="0" i="0" dirty="0">
                <a:solidFill>
                  <a:srgbClr val="000000"/>
                </a:solidFill>
                <a:effectLst/>
                <a:latin typeface="Cambria" panose="02040503050406030204" pitchFamily="18" charset="0"/>
              </a:rPr>
              <a:t>/analysis/</a:t>
            </a:r>
            <a:r>
              <a:rPr lang="en-GB" sz="1000" b="0" i="0" dirty="0" err="1">
                <a:solidFill>
                  <a:srgbClr val="000000"/>
                </a:solidFill>
                <a:effectLst/>
                <a:latin typeface="Cambria" panose="02040503050406030204" pitchFamily="18" charset="0"/>
              </a:rPr>
              <a:t>permalink?permalinkId</a:t>
            </a:r>
            <a:r>
              <a:rPr lang="en-GB" sz="1000" b="0" i="0" dirty="0">
                <a:solidFill>
                  <a:srgbClr val="000000"/>
                </a:solidFill>
                <a:effectLst/>
                <a:latin typeface="Cambria" panose="02040503050406030204" pitchFamily="18" charset="0"/>
              </a:rPr>
              <a:t>=60dd8bad-9e2a-4147-9b84-635983a210cc [Accessed 5 Nov. 2024].</a:t>
            </a:r>
          </a:p>
          <a:p>
            <a:pPr marL="0" indent="0" algn="l">
              <a:buNone/>
            </a:pPr>
            <a:r>
              <a:rPr lang="en-GB" sz="1000" b="1" i="0" dirty="0">
                <a:solidFill>
                  <a:srgbClr val="000000"/>
                </a:solidFill>
                <a:effectLst/>
                <a:latin typeface="Cambria" panose="02040503050406030204" pitchFamily="18" charset="0"/>
              </a:rPr>
              <a:t>Financial Conduct Authority (2023</a:t>
            </a:r>
            <a:r>
              <a:rPr lang="en-GB" sz="1000" b="0" i="0" dirty="0">
                <a:solidFill>
                  <a:srgbClr val="000000"/>
                </a:solidFill>
                <a:effectLst/>
                <a:latin typeface="Cambria" panose="02040503050406030204" pitchFamily="18" charset="0"/>
              </a:rPr>
              <a:t>). </a:t>
            </a:r>
            <a:r>
              <a:rPr lang="en-GB" sz="1000" b="0" i="1" dirty="0">
                <a:solidFill>
                  <a:srgbClr val="000000"/>
                </a:solidFill>
                <a:effectLst/>
                <a:latin typeface="Cambria" panose="02040503050406030204" pitchFamily="18" charset="0"/>
              </a:rPr>
              <a:t>Sustainability Disclosure Requirements (SDR) and investment labels This relates to</a:t>
            </a:r>
            <a:r>
              <a:rPr lang="en-GB" sz="1000" b="0" i="0" dirty="0">
                <a:solidFill>
                  <a:srgbClr val="000000"/>
                </a:solidFill>
                <a:effectLst/>
                <a:latin typeface="Cambria" panose="02040503050406030204" pitchFamily="18" charset="0"/>
              </a:rPr>
              <a:t>. [online] Available at: https://</a:t>
            </a:r>
            <a:r>
              <a:rPr lang="en-GB" sz="1000" b="0" i="0" dirty="0" err="1">
                <a:solidFill>
                  <a:srgbClr val="000000"/>
                </a:solidFill>
                <a:effectLst/>
                <a:latin typeface="Cambria" panose="02040503050406030204" pitchFamily="18" charset="0"/>
              </a:rPr>
              <a:t>www.fca.org.uk</a:t>
            </a:r>
            <a:r>
              <a:rPr lang="en-GB" sz="1000" b="0" i="0" dirty="0">
                <a:solidFill>
                  <a:srgbClr val="000000"/>
                </a:solidFill>
                <a:effectLst/>
                <a:latin typeface="Cambria" panose="02040503050406030204" pitchFamily="18" charset="0"/>
              </a:rPr>
              <a:t>/publication/policy/ps23-16.pdf [Accessed 8 Nov. 2024].</a:t>
            </a:r>
          </a:p>
          <a:p>
            <a:pPr marL="0" indent="0" algn="l">
              <a:buNone/>
            </a:pPr>
            <a:r>
              <a:rPr lang="en-GB" sz="1000" b="1" i="0" dirty="0">
                <a:solidFill>
                  <a:srgbClr val="000000"/>
                </a:solidFill>
                <a:effectLst/>
                <a:latin typeface="Cambria" panose="02040503050406030204" pitchFamily="18" charset="0"/>
              </a:rPr>
              <a:t>Jira (2024). </a:t>
            </a:r>
            <a:r>
              <a:rPr lang="en-GB" sz="1000" b="0" i="1" dirty="0">
                <a:solidFill>
                  <a:srgbClr val="000000"/>
                </a:solidFill>
                <a:effectLst/>
                <a:latin typeface="Cambria" panose="02040503050406030204" pitchFamily="18" charset="0"/>
              </a:rPr>
              <a:t>Agile Board - Jira</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Atlassian.net</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tcssustainathonproject.atlassian.net</a:t>
            </a:r>
            <a:r>
              <a:rPr lang="en-GB" sz="1000" b="0" i="0" dirty="0">
                <a:solidFill>
                  <a:srgbClr val="000000"/>
                </a:solidFill>
                <a:effectLst/>
                <a:latin typeface="Cambria" panose="02040503050406030204" pitchFamily="18" charset="0"/>
              </a:rPr>
              <a:t>/</a:t>
            </a:r>
            <a:r>
              <a:rPr lang="en-GB" sz="1000" b="0" i="0" dirty="0" err="1">
                <a:solidFill>
                  <a:srgbClr val="000000"/>
                </a:solidFill>
                <a:effectLst/>
                <a:latin typeface="Cambria" panose="02040503050406030204" pitchFamily="18" charset="0"/>
              </a:rPr>
              <a:t>jira</a:t>
            </a:r>
            <a:r>
              <a:rPr lang="en-GB" sz="1000" b="0" i="0" dirty="0">
                <a:solidFill>
                  <a:srgbClr val="000000"/>
                </a:solidFill>
                <a:effectLst/>
                <a:latin typeface="Cambria" panose="02040503050406030204" pitchFamily="18" charset="0"/>
              </a:rPr>
              <a:t>/software/projects/SCRUM/boards/1 [Accessed 10 Nov. 2024].</a:t>
            </a:r>
          </a:p>
          <a:p>
            <a:pPr marL="0" indent="0" algn="l">
              <a:buNone/>
            </a:pPr>
            <a:r>
              <a:rPr lang="en-GB" sz="1000" b="1" i="0" dirty="0">
                <a:solidFill>
                  <a:srgbClr val="000000"/>
                </a:solidFill>
                <a:effectLst/>
                <a:latin typeface="Cambria" panose="02040503050406030204" pitchFamily="18" charset="0"/>
              </a:rPr>
              <a:t>Legal &amp; General (2024). </a:t>
            </a:r>
            <a:r>
              <a:rPr lang="en-GB" sz="1000" b="0" i="1" dirty="0">
                <a:solidFill>
                  <a:srgbClr val="000000"/>
                </a:solidFill>
                <a:effectLst/>
                <a:latin typeface="Cambria" panose="02040503050406030204" pitchFamily="18" charset="0"/>
              </a:rPr>
              <a:t>Environment | Environment Social Governance (ESG) | Legal &amp; General</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www.legalandgeneral.com</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www.legalandgeneral.com</a:t>
            </a:r>
            <a:r>
              <a:rPr lang="en-GB" sz="1000" b="0" i="0" dirty="0">
                <a:solidFill>
                  <a:srgbClr val="000000"/>
                </a:solidFill>
                <a:effectLst/>
                <a:latin typeface="Cambria" panose="02040503050406030204" pitchFamily="18" charset="0"/>
              </a:rPr>
              <a:t>/</a:t>
            </a:r>
            <a:r>
              <a:rPr lang="en-GB" sz="1000" b="0" i="0" dirty="0" err="1">
                <a:solidFill>
                  <a:srgbClr val="000000"/>
                </a:solidFill>
                <a:effectLst/>
                <a:latin typeface="Cambria" panose="02040503050406030204" pitchFamily="18" charset="0"/>
              </a:rPr>
              <a:t>esg</a:t>
            </a:r>
            <a:r>
              <a:rPr lang="en-GB" sz="1000" b="0" i="0" dirty="0">
                <a:solidFill>
                  <a:srgbClr val="000000"/>
                </a:solidFill>
                <a:effectLst/>
                <a:latin typeface="Cambria" panose="02040503050406030204" pitchFamily="18" charset="0"/>
              </a:rPr>
              <a:t>-workplace/environment/ [Accessed 10 Nov. 2024].</a:t>
            </a:r>
          </a:p>
          <a:p>
            <a:pPr marL="0" indent="0" algn="l">
              <a:buNone/>
            </a:pPr>
            <a:r>
              <a:rPr lang="en-GB" sz="1000" b="1" i="0" dirty="0">
                <a:solidFill>
                  <a:srgbClr val="000000"/>
                </a:solidFill>
                <a:effectLst/>
                <a:latin typeface="Cambria" panose="02040503050406030204" pitchFamily="18" charset="0"/>
              </a:rPr>
              <a:t>M &amp; G Investments (2024). </a:t>
            </a:r>
            <a:r>
              <a:rPr lang="en-GB" sz="1000" b="0" i="1" dirty="0">
                <a:solidFill>
                  <a:srgbClr val="000000"/>
                </a:solidFill>
                <a:effectLst/>
                <a:latin typeface="Cambria" panose="02040503050406030204" pitchFamily="18" charset="0"/>
              </a:rPr>
              <a:t>Sustainability-Disclosures</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Mandg.com</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www.mandg.com</a:t>
            </a:r>
            <a:r>
              <a:rPr lang="en-GB" sz="1000" b="0" i="0" dirty="0">
                <a:solidFill>
                  <a:srgbClr val="000000"/>
                </a:solidFill>
                <a:effectLst/>
                <a:latin typeface="Cambria" panose="02040503050406030204" pitchFamily="18" charset="0"/>
              </a:rPr>
              <a:t>/footer/sustainability-disclosures [Accessed 10 Nov. 2024].</a:t>
            </a:r>
          </a:p>
          <a:p>
            <a:pPr marL="0" indent="0">
              <a:buNone/>
            </a:pPr>
            <a:endParaRPr lang="en-US" sz="1000" dirty="0">
              <a:latin typeface="Cambria" panose="02040503050406030204" pitchFamily="18" charset="0"/>
            </a:endParaRPr>
          </a:p>
        </p:txBody>
      </p:sp>
      <p:sp>
        <p:nvSpPr>
          <p:cNvPr id="6" name="Rectangle 5">
            <a:extLst>
              <a:ext uri="{FF2B5EF4-FFF2-40B4-BE49-F238E27FC236}">
                <a16:creationId xmlns:a16="http://schemas.microsoft.com/office/drawing/2014/main" id="{DB4B4D11-351D-78A1-00B5-34192B3E7662}"/>
              </a:ext>
            </a:extLst>
          </p:cNvPr>
          <p:cNvSpPr/>
          <p:nvPr/>
        </p:nvSpPr>
        <p:spPr>
          <a:xfrm>
            <a:off x="95250" y="326037"/>
            <a:ext cx="89535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solidFill>
                  <a:srgbClr val="7030A0"/>
                </a:solidFill>
              </a:rPr>
              <a:t>References </a:t>
            </a:r>
          </a:p>
        </p:txBody>
      </p:sp>
      <p:sp>
        <p:nvSpPr>
          <p:cNvPr id="8" name="TextBox 7">
            <a:extLst>
              <a:ext uri="{FF2B5EF4-FFF2-40B4-BE49-F238E27FC236}">
                <a16:creationId xmlns:a16="http://schemas.microsoft.com/office/drawing/2014/main" id="{E5CC017A-7BF1-BB8D-0BF5-D1AFA670CEC1}"/>
              </a:ext>
            </a:extLst>
          </p:cNvPr>
          <p:cNvSpPr txBox="1"/>
          <p:nvPr/>
        </p:nvSpPr>
        <p:spPr>
          <a:xfrm>
            <a:off x="2286000" y="3244334"/>
            <a:ext cx="4572000" cy="369332"/>
          </a:xfrm>
          <a:prstGeom prst="rect">
            <a:avLst/>
          </a:prstGeom>
          <a:noFill/>
        </p:spPr>
        <p:txBody>
          <a:bodyPr wrap="square">
            <a:spAutoFit/>
          </a:bodyPr>
          <a:lstStyle/>
          <a:p>
            <a:pPr algn="ctr"/>
            <a:r>
              <a:rPr lang="en-US" sz="1800" b="1" dirty="0">
                <a:solidFill>
                  <a:srgbClr val="7030A0"/>
                </a:solidFill>
              </a:rPr>
              <a:t> </a:t>
            </a:r>
          </a:p>
        </p:txBody>
      </p:sp>
    </p:spTree>
    <p:extLst>
      <p:ext uri="{BB962C8B-B14F-4D97-AF65-F5344CB8AC3E}">
        <p14:creationId xmlns:p14="http://schemas.microsoft.com/office/powerpoint/2010/main" val="153471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80000">
              <a:schemeClr val="accent1">
                <a:shade val="93000"/>
                <a:satMod val="130000"/>
              </a:schemeClr>
            </a:gs>
            <a:gs pos="100000">
              <a:schemeClr val="accent1">
                <a:shade val="94000"/>
                <a:satMod val="135000"/>
              </a:schemeClr>
            </a:gs>
          </a:gsLst>
          <a:lin ang="16200000" scaled="0"/>
        </a:gradFill>
        <a:effectLst/>
      </p:bgPr>
    </p:bg>
    <p:spTree>
      <p:nvGrpSpPr>
        <p:cNvPr id="1" name="">
          <a:extLst>
            <a:ext uri="{FF2B5EF4-FFF2-40B4-BE49-F238E27FC236}">
              <a16:creationId xmlns:a16="http://schemas.microsoft.com/office/drawing/2014/main" id="{C9410F6C-3F32-E206-7CC4-0E216A8BB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B3945-707E-9111-A044-F11C87DC02AA}"/>
              </a:ext>
            </a:extLst>
          </p:cNvPr>
          <p:cNvSpPr>
            <a:spLocks noGrp="1"/>
          </p:cNvSpPr>
          <p:nvPr>
            <p:ph type="title"/>
          </p:nvPr>
        </p:nvSpPr>
        <p:spPr>
          <a:xfrm>
            <a:off x="457200" y="326037"/>
            <a:ext cx="6248400" cy="588364"/>
          </a:xfrm>
        </p:spPr>
        <p:txBody>
          <a:bodyPr/>
          <a:lstStyle/>
          <a:p>
            <a:endParaRPr lang="en-US" dirty="0"/>
          </a:p>
        </p:txBody>
      </p:sp>
      <p:sp>
        <p:nvSpPr>
          <p:cNvPr id="3" name="Content Placeholder 2">
            <a:extLst>
              <a:ext uri="{FF2B5EF4-FFF2-40B4-BE49-F238E27FC236}">
                <a16:creationId xmlns:a16="http://schemas.microsoft.com/office/drawing/2014/main" id="{4E66AE3C-4AB7-7790-7422-CA05E21721DB}"/>
              </a:ext>
            </a:extLst>
          </p:cNvPr>
          <p:cNvSpPr>
            <a:spLocks noGrp="1"/>
          </p:cNvSpPr>
          <p:nvPr>
            <p:ph idx="1"/>
          </p:nvPr>
        </p:nvSpPr>
        <p:spPr>
          <a:xfrm>
            <a:off x="492177" y="1295400"/>
            <a:ext cx="8229600" cy="5105400"/>
          </a:xfrm>
        </p:spPr>
        <p:txBody>
          <a:bodyPr/>
          <a:lstStyle/>
          <a:p>
            <a:pPr marL="0" indent="0" algn="l">
              <a:buNone/>
            </a:pPr>
            <a:r>
              <a:rPr lang="en-GB" sz="1000" b="1" i="0" dirty="0">
                <a:solidFill>
                  <a:srgbClr val="000000"/>
                </a:solidFill>
                <a:effectLst/>
                <a:latin typeface="Cambria" panose="02040503050406030204" pitchFamily="18" charset="0"/>
              </a:rPr>
              <a:t>NGFS (2024)</a:t>
            </a:r>
            <a:r>
              <a:rPr lang="en-GB" sz="1000" b="0" i="0" dirty="0">
                <a:solidFill>
                  <a:srgbClr val="000000"/>
                </a:solidFill>
                <a:effectLst/>
                <a:latin typeface="Cambria" panose="02040503050406030204" pitchFamily="18" charset="0"/>
              </a:rPr>
              <a:t>. </a:t>
            </a:r>
            <a:r>
              <a:rPr lang="en-GB" sz="1000" b="0" i="1" dirty="0">
                <a:solidFill>
                  <a:srgbClr val="000000"/>
                </a:solidFill>
                <a:effectLst/>
                <a:latin typeface="Cambria" panose="02040503050406030204" pitchFamily="18" charset="0"/>
              </a:rPr>
              <a:t>Network for Greening the Financial System Information Note Improving Greenhouse Gas Emissions Data Foreword 4</a:t>
            </a:r>
            <a:r>
              <a:rPr lang="en-GB" sz="1000" b="0" i="0" dirty="0">
                <a:solidFill>
                  <a:srgbClr val="000000"/>
                </a:solidFill>
                <a:effectLst/>
                <a:latin typeface="Cambria" panose="02040503050406030204" pitchFamily="18" charset="0"/>
              </a:rPr>
              <a:t>. [online] Available at: https://</a:t>
            </a:r>
            <a:r>
              <a:rPr lang="en-GB" sz="1000" b="0" i="0" dirty="0" err="1">
                <a:solidFill>
                  <a:srgbClr val="000000"/>
                </a:solidFill>
                <a:effectLst/>
                <a:latin typeface="Cambria" panose="02040503050406030204" pitchFamily="18" charset="0"/>
              </a:rPr>
              <a:t>www.ngfs.net</a:t>
            </a:r>
            <a:r>
              <a:rPr lang="en-GB" sz="1000" b="0" i="0" dirty="0">
                <a:solidFill>
                  <a:srgbClr val="000000"/>
                </a:solidFill>
                <a:effectLst/>
                <a:latin typeface="Cambria" panose="02040503050406030204" pitchFamily="18" charset="0"/>
              </a:rPr>
              <a:t>/sites/default/files/medias/documents/</a:t>
            </a:r>
            <a:r>
              <a:rPr lang="en-GB" sz="1000" b="0" i="0" dirty="0" err="1">
                <a:solidFill>
                  <a:srgbClr val="000000"/>
                </a:solidFill>
                <a:effectLst/>
                <a:latin typeface="Cambria" panose="02040503050406030204" pitchFamily="18" charset="0"/>
              </a:rPr>
              <a:t>ngfs_information_note_on_improving_ghg_emission_data.pdf</a:t>
            </a:r>
            <a:r>
              <a:rPr lang="en-GB" sz="1000" b="0" i="0" dirty="0">
                <a:solidFill>
                  <a:srgbClr val="000000"/>
                </a:solidFill>
                <a:effectLst/>
                <a:latin typeface="Cambria" panose="02040503050406030204" pitchFamily="18" charset="0"/>
              </a:rPr>
              <a:t> [Accessed 10 Nov. 2024].</a:t>
            </a:r>
          </a:p>
          <a:p>
            <a:pPr marL="0" indent="0" algn="l">
              <a:buNone/>
            </a:pPr>
            <a:r>
              <a:rPr lang="en-GB" sz="1000" b="1" i="0" dirty="0">
                <a:solidFill>
                  <a:srgbClr val="000000"/>
                </a:solidFill>
                <a:effectLst/>
                <a:latin typeface="Cambria" panose="02040503050406030204" pitchFamily="18" charset="0"/>
              </a:rPr>
              <a:t>Noels, J., et al. (2023), </a:t>
            </a:r>
            <a:r>
              <a:rPr lang="en-GB" sz="1000" b="0" i="0" dirty="0">
                <a:solidFill>
                  <a:srgbClr val="000000"/>
                </a:solidFill>
                <a:effectLst/>
                <a:latin typeface="Cambria" panose="02040503050406030204" pitchFamily="18" charset="0"/>
              </a:rPr>
              <a:t>“Climate change mitigation scenarios for financial sector target setting and alignment assessment:  A stocktake and analysis of their Paris-consistency, practicality and assumptions”, OECD Environment Working Papers, No 223, OECD Publishing, Paris, https://</a:t>
            </a:r>
            <a:r>
              <a:rPr lang="en-GB" sz="1000" b="0" i="0" dirty="0" err="1">
                <a:solidFill>
                  <a:srgbClr val="000000"/>
                </a:solidFill>
                <a:effectLst/>
                <a:latin typeface="Cambria" panose="02040503050406030204" pitchFamily="18" charset="0"/>
              </a:rPr>
              <a:t>doi.org</a:t>
            </a:r>
            <a:r>
              <a:rPr lang="en-GB" sz="1000" b="0" i="0" dirty="0">
                <a:solidFill>
                  <a:srgbClr val="000000"/>
                </a:solidFill>
                <a:effectLst/>
                <a:latin typeface="Cambria" panose="02040503050406030204" pitchFamily="18" charset="0"/>
              </a:rPr>
              <a:t>/10.1787/bcd25b82-en.</a:t>
            </a:r>
          </a:p>
          <a:p>
            <a:pPr marL="0" indent="0" algn="l">
              <a:buNone/>
            </a:pPr>
            <a:r>
              <a:rPr lang="en-GB" sz="1000" b="1" i="0" dirty="0">
                <a:solidFill>
                  <a:srgbClr val="000000"/>
                </a:solidFill>
                <a:effectLst/>
                <a:latin typeface="Cambria" panose="02040503050406030204" pitchFamily="18" charset="0"/>
              </a:rPr>
              <a:t>Paul, D. and </a:t>
            </a:r>
            <a:r>
              <a:rPr lang="en-GB" sz="1000" b="1" i="0" dirty="0" err="1">
                <a:solidFill>
                  <a:srgbClr val="000000"/>
                </a:solidFill>
                <a:effectLst/>
                <a:latin typeface="Cambria" panose="02040503050406030204" pitchFamily="18" charset="0"/>
              </a:rPr>
              <a:t>Cadle</a:t>
            </a:r>
            <a:r>
              <a:rPr lang="en-GB" sz="1000" b="1" i="0" dirty="0">
                <a:solidFill>
                  <a:srgbClr val="000000"/>
                </a:solidFill>
                <a:effectLst/>
                <a:latin typeface="Cambria" panose="02040503050406030204" pitchFamily="18" charset="0"/>
              </a:rPr>
              <a:t>, J. (2020). </a:t>
            </a:r>
            <a:r>
              <a:rPr lang="en-GB" sz="1000" b="0" i="1" dirty="0">
                <a:solidFill>
                  <a:srgbClr val="000000"/>
                </a:solidFill>
                <a:effectLst/>
                <a:latin typeface="Cambria" panose="02040503050406030204" pitchFamily="18" charset="0"/>
              </a:rPr>
              <a:t>Business analysis.</a:t>
            </a:r>
            <a:r>
              <a:rPr lang="en-GB" sz="1000" b="0" i="0" dirty="0">
                <a:solidFill>
                  <a:srgbClr val="000000"/>
                </a:solidFill>
                <a:effectLst/>
                <a:latin typeface="Cambria" panose="02040503050406030204" pitchFamily="18" charset="0"/>
              </a:rPr>
              <a:t> 4th ed. Swindon, United Kingdom: BCS Learning &amp; Development Limited.</a:t>
            </a:r>
          </a:p>
          <a:p>
            <a:pPr marL="0" indent="0" algn="l">
              <a:buNone/>
            </a:pPr>
            <a:r>
              <a:rPr lang="en-GB" sz="1000" b="1" i="0" dirty="0">
                <a:solidFill>
                  <a:srgbClr val="000000"/>
                </a:solidFill>
                <a:effectLst/>
                <a:latin typeface="Cambria" panose="02040503050406030204" pitchFamily="18" charset="0"/>
              </a:rPr>
              <a:t>PwC (2023)</a:t>
            </a:r>
            <a:r>
              <a:rPr lang="en-GB" sz="1000" b="0" i="0" dirty="0">
                <a:solidFill>
                  <a:srgbClr val="000000"/>
                </a:solidFill>
                <a:effectLst/>
                <a:latin typeface="Cambria" panose="02040503050406030204" pitchFamily="18" charset="0"/>
              </a:rPr>
              <a:t>. UK Sustainability Disclosure Requirements: How Can You Prepare?. Retrieved from https://</a:t>
            </a:r>
            <a:r>
              <a:rPr lang="en-GB" sz="1000" b="0" i="0" dirty="0" err="1">
                <a:solidFill>
                  <a:srgbClr val="000000"/>
                </a:solidFill>
                <a:effectLst/>
                <a:latin typeface="Cambria" panose="02040503050406030204" pitchFamily="18" charset="0"/>
              </a:rPr>
              <a:t>www.equans.com</a:t>
            </a:r>
            <a:r>
              <a:rPr lang="en-GB" sz="1000" b="0" i="0" dirty="0">
                <a:solidFill>
                  <a:srgbClr val="000000"/>
                </a:solidFill>
                <a:effectLst/>
                <a:latin typeface="Cambria" panose="02040503050406030204" pitchFamily="18" charset="0"/>
              </a:rPr>
              <a:t>/news/how-artificial-intelligence-is-driving-decarbonisation [Accessed 6 Nov. 2024]</a:t>
            </a:r>
          </a:p>
          <a:p>
            <a:pPr marL="0" indent="0" algn="l">
              <a:buNone/>
            </a:pPr>
            <a:r>
              <a:rPr lang="en-GB" sz="1000" b="1" i="0" dirty="0">
                <a:solidFill>
                  <a:srgbClr val="000000"/>
                </a:solidFill>
                <a:effectLst/>
                <a:latin typeface="Cambria" panose="02040503050406030204" pitchFamily="18" charset="0"/>
              </a:rPr>
              <a:t>Shabir, I., Dash, K. K., Dar, A. H., Pandey, V. K., </a:t>
            </a:r>
            <a:r>
              <a:rPr lang="en-GB" sz="1000" b="1" i="0" dirty="0" err="1">
                <a:solidFill>
                  <a:srgbClr val="000000"/>
                </a:solidFill>
                <a:effectLst/>
                <a:latin typeface="Cambria" panose="02040503050406030204" pitchFamily="18" charset="0"/>
              </a:rPr>
              <a:t>Fayaz</a:t>
            </a:r>
            <a:r>
              <a:rPr lang="en-GB" sz="1000" b="1" i="0" dirty="0">
                <a:solidFill>
                  <a:srgbClr val="000000"/>
                </a:solidFill>
                <a:effectLst/>
                <a:latin typeface="Cambria" panose="02040503050406030204" pitchFamily="18" charset="0"/>
              </a:rPr>
              <a:t>, U., Srivastava, S., &amp; Nisha, R. (2023). </a:t>
            </a:r>
            <a:r>
              <a:rPr lang="en-GB" sz="1000" b="0" i="0" dirty="0">
                <a:solidFill>
                  <a:srgbClr val="000000"/>
                </a:solidFill>
                <a:effectLst/>
                <a:latin typeface="Cambria" panose="02040503050406030204" pitchFamily="18" charset="0"/>
              </a:rPr>
              <a:t>Carbon footprints evaluation for sustainable food processing system development: A comprehensive review. Future Foods, 7, 100215. https://</a:t>
            </a:r>
            <a:r>
              <a:rPr lang="en-GB" sz="1000" b="0" i="0" dirty="0" err="1">
                <a:solidFill>
                  <a:srgbClr val="000000"/>
                </a:solidFill>
                <a:effectLst/>
                <a:latin typeface="Cambria" panose="02040503050406030204" pitchFamily="18" charset="0"/>
              </a:rPr>
              <a:t>doi.org</a:t>
            </a:r>
            <a:r>
              <a:rPr lang="en-GB" sz="1000" b="0" i="0" dirty="0">
                <a:solidFill>
                  <a:srgbClr val="000000"/>
                </a:solidFill>
                <a:effectLst/>
                <a:latin typeface="Cambria" panose="02040503050406030204" pitchFamily="18" charset="0"/>
              </a:rPr>
              <a:t>/10.1016/j.fufo.2023.100215</a:t>
            </a:r>
          </a:p>
          <a:p>
            <a:pPr marL="0" indent="0" algn="l">
              <a:buNone/>
            </a:pPr>
            <a:r>
              <a:rPr lang="en-GB" sz="1000" b="1" i="0" dirty="0">
                <a:solidFill>
                  <a:srgbClr val="000000"/>
                </a:solidFill>
                <a:effectLst/>
                <a:latin typeface="Cambria" panose="02040503050406030204" pitchFamily="18" charset="0"/>
              </a:rPr>
              <a:t>Stanford University (2010). </a:t>
            </a:r>
            <a:r>
              <a:rPr lang="en-GB" sz="1000" b="0" i="1" dirty="0">
                <a:solidFill>
                  <a:srgbClr val="000000"/>
                </a:solidFill>
                <a:effectLst/>
                <a:latin typeface="Cambria" panose="02040503050406030204" pitchFamily="18" charset="0"/>
              </a:rPr>
              <a:t>An Introduction to Design Thinking PROCESS GUIDE by </a:t>
            </a:r>
            <a:r>
              <a:rPr lang="en-GB" sz="1000" b="0" i="1" dirty="0" err="1">
                <a:solidFill>
                  <a:srgbClr val="000000"/>
                </a:solidFill>
                <a:effectLst/>
                <a:latin typeface="Cambria" panose="02040503050406030204" pitchFamily="18" charset="0"/>
              </a:rPr>
              <a:t>Hasso</a:t>
            </a:r>
            <a:r>
              <a:rPr lang="en-GB" sz="1000" b="0" i="1" dirty="0">
                <a:solidFill>
                  <a:srgbClr val="000000"/>
                </a:solidFill>
                <a:effectLst/>
                <a:latin typeface="Cambria" panose="02040503050406030204" pitchFamily="18" charset="0"/>
              </a:rPr>
              <a:t> Plattner</a:t>
            </a:r>
            <a:r>
              <a:rPr lang="en-GB" sz="1000" b="0" i="0" dirty="0">
                <a:solidFill>
                  <a:srgbClr val="000000"/>
                </a:solidFill>
                <a:effectLst/>
                <a:latin typeface="Cambria" panose="02040503050406030204" pitchFamily="18" charset="0"/>
              </a:rPr>
              <a:t>. [online] Stanford University. Available at: https://</a:t>
            </a:r>
            <a:r>
              <a:rPr lang="en-GB" sz="1000" b="0" i="0" dirty="0" err="1">
                <a:solidFill>
                  <a:srgbClr val="000000"/>
                </a:solidFill>
                <a:effectLst/>
                <a:latin typeface="Cambria" panose="02040503050406030204" pitchFamily="18" charset="0"/>
              </a:rPr>
              <a:t>web.stanford.edu</a:t>
            </a:r>
            <a:r>
              <a:rPr lang="en-GB" sz="1000" b="0" i="0" dirty="0">
                <a:solidFill>
                  <a:srgbClr val="000000"/>
                </a:solidFill>
                <a:effectLst/>
                <a:latin typeface="Cambria" panose="02040503050406030204" pitchFamily="18" charset="0"/>
              </a:rPr>
              <a:t>/~</a:t>
            </a:r>
            <a:r>
              <a:rPr lang="en-GB" sz="1000" b="0" i="0" dirty="0" err="1">
                <a:solidFill>
                  <a:srgbClr val="000000"/>
                </a:solidFill>
                <a:effectLst/>
                <a:latin typeface="Cambria" panose="02040503050406030204" pitchFamily="18" charset="0"/>
              </a:rPr>
              <a:t>mshanks</a:t>
            </a:r>
            <a:r>
              <a:rPr lang="en-GB" sz="1000" b="0" i="0" dirty="0">
                <a:solidFill>
                  <a:srgbClr val="000000"/>
                </a:solidFill>
                <a:effectLst/>
                <a:latin typeface="Cambria" panose="02040503050406030204" pitchFamily="18" charset="0"/>
              </a:rPr>
              <a:t>/</a:t>
            </a:r>
            <a:r>
              <a:rPr lang="en-GB" sz="1000" b="0" i="0" dirty="0" err="1">
                <a:solidFill>
                  <a:srgbClr val="000000"/>
                </a:solidFill>
                <a:effectLst/>
                <a:latin typeface="Cambria" panose="02040503050406030204" pitchFamily="18" charset="0"/>
              </a:rPr>
              <a:t>MichaelShanks</a:t>
            </a:r>
            <a:r>
              <a:rPr lang="en-GB" sz="1000" b="0" i="0" dirty="0">
                <a:solidFill>
                  <a:srgbClr val="000000"/>
                </a:solidFill>
                <a:effectLst/>
                <a:latin typeface="Cambria" panose="02040503050406030204" pitchFamily="18" charset="0"/>
              </a:rPr>
              <a:t>/files/509554.pdf [Accessed 7 Nov. 2024].</a:t>
            </a:r>
          </a:p>
          <a:p>
            <a:pPr marL="0" indent="0" algn="l">
              <a:buNone/>
            </a:pPr>
            <a:r>
              <a:rPr lang="en-GB" sz="1000" b="1" i="0" dirty="0">
                <a:solidFill>
                  <a:srgbClr val="000000"/>
                </a:solidFill>
                <a:effectLst/>
                <a:latin typeface="Cambria" panose="02040503050406030204" pitchFamily="18" charset="0"/>
              </a:rPr>
              <a:t>TCS (2024a). </a:t>
            </a:r>
            <a:r>
              <a:rPr lang="en-GB" sz="1000" b="0" i="1" dirty="0">
                <a:solidFill>
                  <a:srgbClr val="000000"/>
                </a:solidFill>
                <a:effectLst/>
                <a:latin typeface="Cambria" panose="02040503050406030204" pitchFamily="18" charset="0"/>
              </a:rPr>
              <a:t>Measuring Sustainability and Net Zero Emissions with the </a:t>
            </a:r>
            <a:r>
              <a:rPr lang="en-GB" sz="1000" b="0" i="1" dirty="0" err="1">
                <a:solidFill>
                  <a:srgbClr val="000000"/>
                </a:solidFill>
                <a:effectLst/>
                <a:latin typeface="Cambria" panose="02040503050406030204" pitchFamily="18" charset="0"/>
              </a:rPr>
              <a:t>ReScore</a:t>
            </a:r>
            <a:r>
              <a:rPr lang="en-GB" sz="1000" b="0" i="1" dirty="0">
                <a:solidFill>
                  <a:srgbClr val="000000"/>
                </a:solidFill>
                <a:effectLst/>
                <a:latin typeface="Cambria" panose="02040503050406030204" pitchFamily="18" charset="0"/>
              </a:rPr>
              <a:t> App</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Tcs.com</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www.tcs.com</a:t>
            </a:r>
            <a:r>
              <a:rPr lang="en-GB" sz="1000" b="0" i="0" dirty="0">
                <a:solidFill>
                  <a:srgbClr val="000000"/>
                </a:solidFill>
                <a:effectLst/>
                <a:latin typeface="Cambria" panose="02040503050406030204" pitchFamily="18" charset="0"/>
              </a:rPr>
              <a:t>/who-we-are/sports-sponsorships/</a:t>
            </a:r>
            <a:r>
              <a:rPr lang="en-GB" sz="1000" b="0" i="0" dirty="0" err="1">
                <a:solidFill>
                  <a:srgbClr val="000000"/>
                </a:solidFill>
                <a:effectLst/>
                <a:latin typeface="Cambria" panose="02040503050406030204" pitchFamily="18" charset="0"/>
              </a:rPr>
              <a:t>tcs</a:t>
            </a:r>
            <a:r>
              <a:rPr lang="en-GB" sz="1000" b="0" i="0" dirty="0">
                <a:solidFill>
                  <a:srgbClr val="000000"/>
                </a:solidFill>
                <a:effectLst/>
                <a:latin typeface="Cambria" panose="02040503050406030204" pitchFamily="18" charset="0"/>
              </a:rPr>
              <a:t>-</a:t>
            </a:r>
            <a:r>
              <a:rPr lang="en-GB" sz="1000" b="0" i="0" dirty="0" err="1">
                <a:solidFill>
                  <a:srgbClr val="000000"/>
                </a:solidFill>
                <a:effectLst/>
                <a:latin typeface="Cambria" panose="02040503050406030204" pitchFamily="18" charset="0"/>
              </a:rPr>
              <a:t>london</a:t>
            </a:r>
            <a:r>
              <a:rPr lang="en-GB" sz="1000" b="0" i="0" dirty="0">
                <a:solidFill>
                  <a:srgbClr val="000000"/>
                </a:solidFill>
                <a:effectLst/>
                <a:latin typeface="Cambria" panose="02040503050406030204" pitchFamily="18" charset="0"/>
              </a:rPr>
              <a:t>-marathon-making-difference/article/</a:t>
            </a:r>
            <a:r>
              <a:rPr lang="en-GB" sz="1000" b="0" i="0" dirty="0" err="1">
                <a:solidFill>
                  <a:srgbClr val="000000"/>
                </a:solidFill>
                <a:effectLst/>
                <a:latin typeface="Cambria" panose="02040503050406030204" pitchFamily="18" charset="0"/>
              </a:rPr>
              <a:t>london</a:t>
            </a:r>
            <a:r>
              <a:rPr lang="en-GB" sz="1000" b="0" i="0" dirty="0">
                <a:solidFill>
                  <a:srgbClr val="000000"/>
                </a:solidFill>
                <a:effectLst/>
                <a:latin typeface="Cambria" panose="02040503050406030204" pitchFamily="18" charset="0"/>
              </a:rPr>
              <a:t>-marathon-rescore-app-measure-sustainability [Accessed 4 Nov. 2024].</a:t>
            </a:r>
          </a:p>
          <a:p>
            <a:pPr marL="0" indent="0" algn="l">
              <a:buNone/>
            </a:pPr>
            <a:r>
              <a:rPr lang="en-GB" sz="1000" b="1" i="0" dirty="0">
                <a:solidFill>
                  <a:srgbClr val="000000"/>
                </a:solidFill>
                <a:effectLst/>
                <a:latin typeface="Cambria" panose="02040503050406030204" pitchFamily="18" charset="0"/>
              </a:rPr>
              <a:t>TCS (2024b)</a:t>
            </a:r>
            <a:r>
              <a:rPr lang="en-GB" sz="1000" b="0" i="0" dirty="0">
                <a:solidFill>
                  <a:srgbClr val="000000"/>
                </a:solidFill>
                <a:effectLst/>
                <a:latin typeface="Cambria" panose="02040503050406030204" pitchFamily="18" charset="0"/>
              </a:rPr>
              <a:t>. </a:t>
            </a:r>
            <a:r>
              <a:rPr lang="en-GB" sz="1000" b="0" i="1" dirty="0">
                <a:solidFill>
                  <a:srgbClr val="000000"/>
                </a:solidFill>
                <a:effectLst/>
                <a:latin typeface="Cambria" panose="02040503050406030204" pitchFamily="18" charset="0"/>
              </a:rPr>
              <a:t>TCS </a:t>
            </a:r>
            <a:r>
              <a:rPr lang="en-GB" sz="1000" b="0" i="1" dirty="0" err="1">
                <a:solidFill>
                  <a:srgbClr val="000000"/>
                </a:solidFill>
                <a:effectLst/>
                <a:latin typeface="Cambria" panose="02040503050406030204" pitchFamily="18" charset="0"/>
              </a:rPr>
              <a:t>Sustainathon</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Tcsapps.com</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sustainathon.tcsapps.com</a:t>
            </a:r>
            <a:r>
              <a:rPr lang="en-GB" sz="1000" b="0" i="0" dirty="0">
                <a:solidFill>
                  <a:srgbClr val="000000"/>
                </a:solidFill>
                <a:effectLst/>
                <a:latin typeface="Cambria" panose="02040503050406030204" pitchFamily="18" charset="0"/>
              </a:rPr>
              <a:t>/events/ongoing/UKI2024 [Accessed 6 Nov. 2024].</a:t>
            </a:r>
          </a:p>
          <a:p>
            <a:pPr marL="0" indent="0" algn="l">
              <a:buNone/>
            </a:pPr>
            <a:r>
              <a:rPr lang="en-GB" sz="1000" b="1" i="0" dirty="0">
                <a:solidFill>
                  <a:srgbClr val="000000"/>
                </a:solidFill>
                <a:effectLst/>
                <a:latin typeface="Cambria" panose="02040503050406030204" pitchFamily="18" charset="0"/>
              </a:rPr>
              <a:t>TCS Annual Report (2024). </a:t>
            </a:r>
            <a:r>
              <a:rPr lang="en-GB" sz="1000" b="0" i="1" dirty="0">
                <a:solidFill>
                  <a:srgbClr val="000000"/>
                </a:solidFill>
                <a:effectLst/>
                <a:latin typeface="Cambria" panose="02040503050406030204" pitchFamily="18" charset="0"/>
              </a:rPr>
              <a:t>Innovate, Adapt, Thrive Integrated Annual Report 2022-23</a:t>
            </a:r>
            <a:r>
              <a:rPr lang="en-GB" sz="1000" b="0" i="0" dirty="0">
                <a:solidFill>
                  <a:srgbClr val="000000"/>
                </a:solidFill>
                <a:effectLst/>
                <a:latin typeface="Cambria" panose="02040503050406030204" pitchFamily="18" charset="0"/>
              </a:rPr>
              <a:t>. [online] Available at: https://</a:t>
            </a:r>
            <a:r>
              <a:rPr lang="en-GB" sz="1000" b="0" i="0" dirty="0" err="1">
                <a:solidFill>
                  <a:srgbClr val="000000"/>
                </a:solidFill>
                <a:effectLst/>
                <a:latin typeface="Cambria" panose="02040503050406030204" pitchFamily="18" charset="0"/>
              </a:rPr>
              <a:t>www.tcs.com</a:t>
            </a:r>
            <a:r>
              <a:rPr lang="en-GB" sz="1000" b="0" i="0" dirty="0">
                <a:solidFill>
                  <a:srgbClr val="000000"/>
                </a:solidFill>
                <a:effectLst/>
                <a:latin typeface="Cambria" panose="02040503050406030204" pitchFamily="18" charset="0"/>
              </a:rPr>
              <a:t>/content/dam/</a:t>
            </a:r>
            <a:r>
              <a:rPr lang="en-GB" sz="1000" b="0" i="0" dirty="0" err="1">
                <a:solidFill>
                  <a:srgbClr val="000000"/>
                </a:solidFill>
                <a:effectLst/>
                <a:latin typeface="Cambria" panose="02040503050406030204" pitchFamily="18" charset="0"/>
              </a:rPr>
              <a:t>tcs</a:t>
            </a:r>
            <a:r>
              <a:rPr lang="en-GB" sz="1000" b="0" i="0" dirty="0">
                <a:solidFill>
                  <a:srgbClr val="000000"/>
                </a:solidFill>
                <a:effectLst/>
                <a:latin typeface="Cambria" panose="02040503050406030204" pitchFamily="18" charset="0"/>
              </a:rPr>
              <a:t>/investor-relations/financial-statements/2022-23/</a:t>
            </a:r>
            <a:r>
              <a:rPr lang="en-GB" sz="1000" b="0" i="0" dirty="0" err="1">
                <a:solidFill>
                  <a:srgbClr val="000000"/>
                </a:solidFill>
                <a:effectLst/>
                <a:latin typeface="Cambria" panose="02040503050406030204" pitchFamily="18" charset="0"/>
              </a:rPr>
              <a:t>ar</a:t>
            </a:r>
            <a:r>
              <a:rPr lang="en-GB" sz="1000" b="0" i="0" dirty="0">
                <a:solidFill>
                  <a:srgbClr val="000000"/>
                </a:solidFill>
                <a:effectLst/>
                <a:latin typeface="Cambria" panose="02040503050406030204" pitchFamily="18" charset="0"/>
              </a:rPr>
              <a:t>/annual-report-2022-2023.pdf [Accessed 5 Nov. 2024].</a:t>
            </a:r>
          </a:p>
          <a:p>
            <a:pPr marL="0" indent="0" algn="l">
              <a:buNone/>
            </a:pPr>
            <a:r>
              <a:rPr lang="en-GB" sz="1000" b="1" i="0" dirty="0">
                <a:solidFill>
                  <a:srgbClr val="000000"/>
                </a:solidFill>
                <a:effectLst/>
                <a:latin typeface="Cambria" panose="02040503050406030204" pitchFamily="18" charset="0"/>
              </a:rPr>
              <a:t>United Nations (2024). </a:t>
            </a:r>
            <a:r>
              <a:rPr lang="en-GB" sz="1000" b="0" i="1" dirty="0">
                <a:solidFill>
                  <a:srgbClr val="000000"/>
                </a:solidFill>
                <a:effectLst/>
                <a:latin typeface="Cambria" panose="02040503050406030204" pitchFamily="18" charset="0"/>
              </a:rPr>
              <a:t>Goal 12 | Ensure Sustainable Consumption and Production Patterns</a:t>
            </a:r>
            <a:r>
              <a:rPr lang="en-GB" sz="1000" b="0" i="0" dirty="0">
                <a:solidFill>
                  <a:srgbClr val="000000"/>
                </a:solidFill>
                <a:effectLst/>
                <a:latin typeface="Cambria" panose="02040503050406030204" pitchFamily="18" charset="0"/>
              </a:rPr>
              <a:t>. [online] United Nations. Available at: https://</a:t>
            </a:r>
            <a:r>
              <a:rPr lang="en-GB" sz="1000" b="0" i="0" dirty="0" err="1">
                <a:solidFill>
                  <a:srgbClr val="000000"/>
                </a:solidFill>
                <a:effectLst/>
                <a:latin typeface="Cambria" panose="02040503050406030204" pitchFamily="18" charset="0"/>
              </a:rPr>
              <a:t>sdgs.un.org</a:t>
            </a:r>
            <a:r>
              <a:rPr lang="en-GB" sz="1000" b="0" i="0" dirty="0">
                <a:solidFill>
                  <a:srgbClr val="000000"/>
                </a:solidFill>
                <a:effectLst/>
                <a:latin typeface="Cambria" panose="02040503050406030204" pitchFamily="18" charset="0"/>
              </a:rPr>
              <a:t>/goals/goal12 [Accessed 6 Nov. 2024].</a:t>
            </a:r>
          </a:p>
          <a:p>
            <a:pPr marL="0" indent="0" algn="l">
              <a:buNone/>
            </a:pPr>
            <a:r>
              <a:rPr lang="en-GB" sz="1000" b="1" i="0" dirty="0" err="1">
                <a:solidFill>
                  <a:srgbClr val="000000"/>
                </a:solidFill>
                <a:effectLst/>
                <a:latin typeface="Cambria" panose="02040503050406030204" pitchFamily="18" charset="0"/>
              </a:rPr>
              <a:t>Voil</a:t>
            </a:r>
            <a:r>
              <a:rPr lang="en-GB" sz="1000" b="1" i="0" dirty="0">
                <a:solidFill>
                  <a:srgbClr val="000000"/>
                </a:solidFill>
                <a:effectLst/>
                <a:latin typeface="Cambria" panose="02040503050406030204" pitchFamily="18" charset="0"/>
              </a:rPr>
              <a:t>, N.D. (2020)</a:t>
            </a:r>
            <a:r>
              <a:rPr lang="en-GB" sz="1000" b="0" i="0" dirty="0">
                <a:solidFill>
                  <a:srgbClr val="000000"/>
                </a:solidFill>
                <a:effectLst/>
                <a:latin typeface="Cambria" panose="02040503050406030204" pitchFamily="18" charset="0"/>
              </a:rPr>
              <a:t>. </a:t>
            </a:r>
            <a:r>
              <a:rPr lang="en-GB" sz="1000" b="0" i="1" dirty="0">
                <a:solidFill>
                  <a:srgbClr val="000000"/>
                </a:solidFill>
                <a:effectLst/>
                <a:latin typeface="Cambria" panose="02040503050406030204" pitchFamily="18" charset="0"/>
              </a:rPr>
              <a:t>User experience foundations</a:t>
            </a:r>
            <a:r>
              <a:rPr lang="en-GB" sz="1000" b="0" i="0" dirty="0">
                <a:solidFill>
                  <a:srgbClr val="000000"/>
                </a:solidFill>
                <a:effectLst/>
                <a:latin typeface="Cambria" panose="02040503050406030204" pitchFamily="18" charset="0"/>
              </a:rPr>
              <a:t>. Swindon: BCS.</a:t>
            </a:r>
          </a:p>
          <a:p>
            <a:pPr marL="0" indent="0" algn="l">
              <a:buNone/>
            </a:pPr>
            <a:r>
              <a:rPr lang="en-GB" sz="1000" b="1" i="0" dirty="0">
                <a:solidFill>
                  <a:srgbClr val="000000"/>
                </a:solidFill>
                <a:effectLst/>
                <a:latin typeface="Cambria" panose="02040503050406030204" pitchFamily="18" charset="0"/>
              </a:rPr>
              <a:t>Zurich UK (2024). </a:t>
            </a:r>
            <a:r>
              <a:rPr lang="en-GB" sz="1000" b="0" i="1" dirty="0">
                <a:solidFill>
                  <a:srgbClr val="000000"/>
                </a:solidFill>
                <a:effectLst/>
                <a:latin typeface="Cambria" panose="02040503050406030204" pitchFamily="18" charset="0"/>
              </a:rPr>
              <a:t>Zurich Insurance</a:t>
            </a:r>
            <a:r>
              <a:rPr lang="en-GB" sz="1000" b="0" i="0" dirty="0">
                <a:solidFill>
                  <a:srgbClr val="000000"/>
                </a:solidFill>
                <a:effectLst/>
                <a:latin typeface="Cambria" panose="02040503050406030204" pitchFamily="18" charset="0"/>
              </a:rPr>
              <a:t>. [online] </a:t>
            </a:r>
            <a:r>
              <a:rPr lang="en-GB" sz="1000" b="0" i="0" dirty="0" err="1">
                <a:solidFill>
                  <a:srgbClr val="000000"/>
                </a:solidFill>
                <a:effectLst/>
                <a:latin typeface="Cambria" panose="02040503050406030204" pitchFamily="18" charset="0"/>
              </a:rPr>
              <a:t>Zurich.co.uk</a:t>
            </a:r>
            <a:r>
              <a:rPr lang="en-GB" sz="1000" b="0" i="0" dirty="0">
                <a:solidFill>
                  <a:srgbClr val="000000"/>
                </a:solidFill>
                <a:effectLst/>
                <a:latin typeface="Cambria" panose="02040503050406030204" pitchFamily="18" charset="0"/>
              </a:rPr>
              <a:t>. Available at: https://</a:t>
            </a:r>
            <a:r>
              <a:rPr lang="en-GB" sz="1000" b="0" i="0" dirty="0" err="1">
                <a:solidFill>
                  <a:srgbClr val="000000"/>
                </a:solidFill>
                <a:effectLst/>
                <a:latin typeface="Cambria" panose="02040503050406030204" pitchFamily="18" charset="0"/>
              </a:rPr>
              <a:t>www.zurich.co.uk</a:t>
            </a:r>
            <a:r>
              <a:rPr lang="en-GB" sz="1000" b="0" i="0" dirty="0">
                <a:solidFill>
                  <a:srgbClr val="000000"/>
                </a:solidFill>
                <a:effectLst/>
                <a:latin typeface="Cambria" panose="02040503050406030204" pitchFamily="18" charset="0"/>
              </a:rPr>
              <a:t>/sustainability [Accessed 10 Nov. 2024].</a:t>
            </a:r>
          </a:p>
          <a:p>
            <a:pPr marL="0" indent="0">
              <a:buNone/>
            </a:pPr>
            <a:endParaRPr lang="en-US" sz="1000" dirty="0"/>
          </a:p>
        </p:txBody>
      </p:sp>
      <p:sp>
        <p:nvSpPr>
          <p:cNvPr id="6" name="Rectangle 5">
            <a:extLst>
              <a:ext uri="{FF2B5EF4-FFF2-40B4-BE49-F238E27FC236}">
                <a16:creationId xmlns:a16="http://schemas.microsoft.com/office/drawing/2014/main" id="{182390BE-2C05-A772-D064-CAF926ED5581}"/>
              </a:ext>
            </a:extLst>
          </p:cNvPr>
          <p:cNvSpPr/>
          <p:nvPr/>
        </p:nvSpPr>
        <p:spPr>
          <a:xfrm>
            <a:off x="95250" y="326037"/>
            <a:ext cx="89535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solidFill>
                  <a:srgbClr val="7030A0"/>
                </a:solidFill>
              </a:rPr>
              <a:t>References </a:t>
            </a:r>
          </a:p>
        </p:txBody>
      </p:sp>
    </p:spTree>
    <p:extLst>
      <p:ext uri="{BB962C8B-B14F-4D97-AF65-F5344CB8AC3E}">
        <p14:creationId xmlns:p14="http://schemas.microsoft.com/office/powerpoint/2010/main" val="323219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0E2D871-AFB3-C140-8FC1-5770934856AE}"/>
            </a:ext>
          </a:extLst>
        </p:cNvPr>
        <p:cNvGrpSpPr/>
        <p:nvPr/>
      </p:nvGrpSpPr>
      <p:grpSpPr>
        <a:xfrm>
          <a:off x="0" y="0"/>
          <a:ext cx="0" cy="0"/>
          <a:chOff x="0" y="0"/>
          <a:chExt cx="0" cy="0"/>
        </a:xfrm>
      </p:grpSpPr>
      <p:sp>
        <p:nvSpPr>
          <p:cNvPr id="40" name="Rounded Rectangle 39">
            <a:extLst>
              <a:ext uri="{FF2B5EF4-FFF2-40B4-BE49-F238E27FC236}">
                <a16:creationId xmlns:a16="http://schemas.microsoft.com/office/drawing/2014/main" id="{95B20D27-F2F4-6D6C-C1D8-38DF67C67200}"/>
              </a:ext>
            </a:extLst>
          </p:cNvPr>
          <p:cNvSpPr/>
          <p:nvPr/>
        </p:nvSpPr>
        <p:spPr>
          <a:xfrm>
            <a:off x="2012744" y="5251269"/>
            <a:ext cx="6273069" cy="997462"/>
          </a:xfrm>
          <a:prstGeom prst="roundRect">
            <a:avLst/>
          </a:prstGeom>
          <a:solidFill>
            <a:srgbClr val="9BEF9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 name="Rounded Rectangle 9">
            <a:extLst>
              <a:ext uri="{FF2B5EF4-FFF2-40B4-BE49-F238E27FC236}">
                <a16:creationId xmlns:a16="http://schemas.microsoft.com/office/drawing/2014/main" id="{AC5F0E78-1FA7-6A8D-4233-9C7A4B3849EC}"/>
              </a:ext>
            </a:extLst>
          </p:cNvPr>
          <p:cNvSpPr/>
          <p:nvPr/>
        </p:nvSpPr>
        <p:spPr>
          <a:xfrm>
            <a:off x="250471" y="3855713"/>
            <a:ext cx="2715561" cy="587227"/>
          </a:xfrm>
          <a:prstGeom prst="roundRect">
            <a:avLst/>
          </a:prstGeom>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654C00"/>
                </a:solidFill>
              </a:rPr>
              <a:t>Chiranjibee Sangroula</a:t>
            </a:r>
          </a:p>
          <a:p>
            <a:pPr algn="ctr"/>
            <a:r>
              <a:rPr lang="en-US" sz="1500" dirty="0">
                <a:solidFill>
                  <a:srgbClr val="654C00"/>
                </a:solidFill>
              </a:rPr>
              <a:t>Business Analyst</a:t>
            </a:r>
          </a:p>
        </p:txBody>
      </p:sp>
      <p:sp>
        <p:nvSpPr>
          <p:cNvPr id="2" name="Title 1">
            <a:extLst>
              <a:ext uri="{FF2B5EF4-FFF2-40B4-BE49-F238E27FC236}">
                <a16:creationId xmlns:a16="http://schemas.microsoft.com/office/drawing/2014/main" id="{C6DD2248-82A9-A0EE-BB38-35309D696457}"/>
              </a:ext>
            </a:extLst>
          </p:cNvPr>
          <p:cNvSpPr>
            <a:spLocks noGrp="1"/>
          </p:cNvSpPr>
          <p:nvPr>
            <p:ph type="title"/>
          </p:nvPr>
        </p:nvSpPr>
        <p:spPr>
          <a:xfrm>
            <a:off x="457200" y="326036"/>
            <a:ext cx="6248400" cy="676045"/>
          </a:xfrm>
        </p:spPr>
        <p:txBody>
          <a:bodyPr/>
          <a:lstStyle/>
          <a:p>
            <a:endParaRPr lang="en-US" dirty="0"/>
          </a:p>
        </p:txBody>
      </p:sp>
      <p:pic>
        <p:nvPicPr>
          <p:cNvPr id="5" name="Content Placeholder 4" descr="A person in a suit and tie&#10;&#10;Description automatically generated">
            <a:extLst>
              <a:ext uri="{FF2B5EF4-FFF2-40B4-BE49-F238E27FC236}">
                <a16:creationId xmlns:a16="http://schemas.microsoft.com/office/drawing/2014/main" id="{C73855FA-BB6E-D1A0-9A7C-1D724508A5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1" y="1961874"/>
            <a:ext cx="8591550" cy="1886344"/>
          </a:xfrm>
        </p:spPr>
      </p:pic>
      <p:sp>
        <p:nvSpPr>
          <p:cNvPr id="6" name="Rectangle 5">
            <a:extLst>
              <a:ext uri="{FF2B5EF4-FFF2-40B4-BE49-F238E27FC236}">
                <a16:creationId xmlns:a16="http://schemas.microsoft.com/office/drawing/2014/main" id="{D2B40AD0-C3D4-3ADE-721A-04B542B830D4}"/>
              </a:ext>
            </a:extLst>
          </p:cNvPr>
          <p:cNvSpPr/>
          <p:nvPr/>
        </p:nvSpPr>
        <p:spPr>
          <a:xfrm>
            <a:off x="95250" y="306227"/>
            <a:ext cx="8953500" cy="762000"/>
          </a:xfrm>
          <a:prstGeom prst="rect">
            <a:avLst/>
          </a:prstGeom>
          <a:gradFill>
            <a:gsLst>
              <a:gs pos="0">
                <a:schemeClr val="accent1">
                  <a:lumMod val="60000"/>
                  <a:lumOff val="40000"/>
                </a:schemeClr>
              </a:gs>
              <a:gs pos="80000">
                <a:schemeClr val="accent1">
                  <a:shade val="93000"/>
                  <a:satMod val="130000"/>
                </a:schemeClr>
              </a:gs>
              <a:gs pos="100000">
                <a:schemeClr val="accent1">
                  <a:shade val="94000"/>
                  <a:satMod val="135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b="1" dirty="0">
                <a:solidFill>
                  <a:srgbClr val="7030A0"/>
                </a:solidFill>
              </a:rPr>
              <a:t>Our EcoFund Team </a:t>
            </a:r>
          </a:p>
        </p:txBody>
      </p:sp>
      <p:sp>
        <p:nvSpPr>
          <p:cNvPr id="13" name="Rounded Rectangle 12">
            <a:extLst>
              <a:ext uri="{FF2B5EF4-FFF2-40B4-BE49-F238E27FC236}">
                <a16:creationId xmlns:a16="http://schemas.microsoft.com/office/drawing/2014/main" id="{A625EF91-A1BD-3C07-1583-1792D3171728}"/>
              </a:ext>
            </a:extLst>
          </p:cNvPr>
          <p:cNvSpPr/>
          <p:nvPr/>
        </p:nvSpPr>
        <p:spPr>
          <a:xfrm>
            <a:off x="5847413" y="3850312"/>
            <a:ext cx="2438400" cy="587228"/>
          </a:xfrm>
          <a:prstGeom prst="roundRect">
            <a:avLst/>
          </a:prstGeom>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654C00"/>
                </a:solidFill>
              </a:rPr>
              <a:t>Muhammad Salman </a:t>
            </a:r>
          </a:p>
          <a:p>
            <a:pPr algn="ctr"/>
            <a:r>
              <a:rPr lang="en-US" sz="1500" dirty="0">
                <a:solidFill>
                  <a:srgbClr val="654C00"/>
                </a:solidFill>
              </a:rPr>
              <a:t>Data Analyst </a:t>
            </a:r>
          </a:p>
        </p:txBody>
      </p:sp>
      <p:sp>
        <p:nvSpPr>
          <p:cNvPr id="14" name="Rounded Rectangle 13">
            <a:extLst>
              <a:ext uri="{FF2B5EF4-FFF2-40B4-BE49-F238E27FC236}">
                <a16:creationId xmlns:a16="http://schemas.microsoft.com/office/drawing/2014/main" id="{AAA6F5DC-E31F-0F60-C521-9A9D23CEFCB9}"/>
              </a:ext>
            </a:extLst>
          </p:cNvPr>
          <p:cNvSpPr/>
          <p:nvPr/>
        </p:nvSpPr>
        <p:spPr>
          <a:xfrm>
            <a:off x="3150040" y="3858954"/>
            <a:ext cx="2344244" cy="587228"/>
          </a:xfrm>
          <a:prstGeom prst="roundRect">
            <a:avLst/>
          </a:prstGeom>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654C00"/>
                </a:solidFill>
              </a:rPr>
              <a:t>Ayodeji Saraki </a:t>
            </a:r>
          </a:p>
          <a:p>
            <a:pPr algn="ctr"/>
            <a:r>
              <a:rPr lang="en-US" sz="1500" dirty="0">
                <a:solidFill>
                  <a:srgbClr val="654C00"/>
                </a:solidFill>
              </a:rPr>
              <a:t>IT Project Manager </a:t>
            </a:r>
          </a:p>
        </p:txBody>
      </p:sp>
      <p:sp>
        <p:nvSpPr>
          <p:cNvPr id="16" name="Round Same-side Corner of Rectangle 15">
            <a:extLst>
              <a:ext uri="{FF2B5EF4-FFF2-40B4-BE49-F238E27FC236}">
                <a16:creationId xmlns:a16="http://schemas.microsoft.com/office/drawing/2014/main" id="{A30689F0-BD65-8667-392F-0BDCB55AFFF2}"/>
              </a:ext>
            </a:extLst>
          </p:cNvPr>
          <p:cNvSpPr/>
          <p:nvPr/>
        </p:nvSpPr>
        <p:spPr>
          <a:xfrm>
            <a:off x="457200" y="4489427"/>
            <a:ext cx="2209800" cy="685799"/>
          </a:xfrm>
          <a:prstGeom prst="round2SameRect">
            <a:avLst/>
          </a:prstGeom>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D5E00"/>
                </a:solidFill>
              </a:rPr>
              <a:t>Ongoing MSc Thesis related to  ‘</a:t>
            </a:r>
            <a:r>
              <a:rPr lang="en-US" sz="1200" b="1" dirty="0">
                <a:solidFill>
                  <a:srgbClr val="7D5E00"/>
                </a:solidFill>
              </a:rPr>
              <a:t>Sustainable Packaging and E-commerce’ </a:t>
            </a:r>
          </a:p>
        </p:txBody>
      </p:sp>
      <p:sp>
        <p:nvSpPr>
          <p:cNvPr id="17" name="Round Same-side Corner of Rectangle 16">
            <a:extLst>
              <a:ext uri="{FF2B5EF4-FFF2-40B4-BE49-F238E27FC236}">
                <a16:creationId xmlns:a16="http://schemas.microsoft.com/office/drawing/2014/main" id="{EBCB47C4-C00E-24E2-EC18-EBF73006A01D}"/>
              </a:ext>
            </a:extLst>
          </p:cNvPr>
          <p:cNvSpPr/>
          <p:nvPr/>
        </p:nvSpPr>
        <p:spPr>
          <a:xfrm>
            <a:off x="3180403" y="4489426"/>
            <a:ext cx="2344244" cy="685799"/>
          </a:xfrm>
          <a:prstGeom prst="round2SameRect">
            <a:avLst/>
          </a:prstGeom>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D5E00"/>
                </a:solidFill>
              </a:rPr>
              <a:t>Ongoing MSc Thesis related to  </a:t>
            </a:r>
            <a:r>
              <a:rPr lang="en-US" sz="1200" b="1" dirty="0">
                <a:solidFill>
                  <a:srgbClr val="7D5E00"/>
                </a:solidFill>
              </a:rPr>
              <a:t>‘Generative AI and Academic Assessments ’ </a:t>
            </a:r>
          </a:p>
        </p:txBody>
      </p:sp>
      <p:sp>
        <p:nvSpPr>
          <p:cNvPr id="18" name="Round Same-side Corner of Rectangle 17">
            <a:extLst>
              <a:ext uri="{FF2B5EF4-FFF2-40B4-BE49-F238E27FC236}">
                <a16:creationId xmlns:a16="http://schemas.microsoft.com/office/drawing/2014/main" id="{709D7B0C-2F43-1A82-C64E-1104FE89AB84}"/>
              </a:ext>
            </a:extLst>
          </p:cNvPr>
          <p:cNvSpPr/>
          <p:nvPr/>
        </p:nvSpPr>
        <p:spPr>
          <a:xfrm>
            <a:off x="5894491" y="4470321"/>
            <a:ext cx="2344244" cy="685799"/>
          </a:xfrm>
          <a:prstGeom prst="round2SameRect">
            <a:avLst/>
          </a:prstGeom>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D5E00"/>
                </a:solidFill>
              </a:rPr>
              <a:t>Ongoing MSc Thesis related to  </a:t>
            </a:r>
            <a:r>
              <a:rPr lang="en-US" sz="1200" b="1" dirty="0">
                <a:solidFill>
                  <a:srgbClr val="7D5E00"/>
                </a:solidFill>
              </a:rPr>
              <a:t>‘Data Analytics and Business Performance’ </a:t>
            </a:r>
          </a:p>
        </p:txBody>
      </p:sp>
      <p:pic>
        <p:nvPicPr>
          <p:cNvPr id="20" name="Picture 19" descr="A close-up of a logo&#10;&#10;Description automatically generated">
            <a:extLst>
              <a:ext uri="{FF2B5EF4-FFF2-40B4-BE49-F238E27FC236}">
                <a16:creationId xmlns:a16="http://schemas.microsoft.com/office/drawing/2014/main" id="{6D7721A3-6BB3-4A4D-366A-2566CE14A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9241"/>
            <a:ext cx="2510218" cy="748460"/>
          </a:xfrm>
          <a:prstGeom prst="rect">
            <a:avLst/>
          </a:prstGeom>
        </p:spPr>
      </p:pic>
      <p:sp>
        <p:nvSpPr>
          <p:cNvPr id="21" name="TextBox 20">
            <a:extLst>
              <a:ext uri="{FF2B5EF4-FFF2-40B4-BE49-F238E27FC236}">
                <a16:creationId xmlns:a16="http://schemas.microsoft.com/office/drawing/2014/main" id="{E075C98B-75A8-B74A-8632-507ACAB4358C}"/>
              </a:ext>
            </a:extLst>
          </p:cNvPr>
          <p:cNvSpPr txBox="1"/>
          <p:nvPr/>
        </p:nvSpPr>
        <p:spPr>
          <a:xfrm>
            <a:off x="2513047" y="1228247"/>
            <a:ext cx="5962475" cy="646331"/>
          </a:xfrm>
          <a:prstGeom prst="rect">
            <a:avLst/>
          </a:prstGeom>
          <a:noFill/>
        </p:spPr>
        <p:txBody>
          <a:bodyPr wrap="square" rtlCol="0">
            <a:spAutoFit/>
          </a:bodyPr>
          <a:lstStyle/>
          <a:p>
            <a:r>
              <a:rPr lang="en-US" b="1" dirty="0">
                <a:solidFill>
                  <a:srgbClr val="333333"/>
                </a:solidFill>
              </a:rPr>
              <a:t>MSc International Business Data Analytics Students</a:t>
            </a:r>
          </a:p>
          <a:p>
            <a:r>
              <a:rPr lang="en-US" b="1" dirty="0">
                <a:solidFill>
                  <a:srgbClr val="333333"/>
                </a:solidFill>
              </a:rPr>
              <a:t>                         London Campus</a:t>
            </a:r>
            <a:endParaRPr lang="en-US" dirty="0"/>
          </a:p>
        </p:txBody>
      </p:sp>
      <p:pic>
        <p:nvPicPr>
          <p:cNvPr id="36" name="Picture 35" descr="A blue sign with white text&#10;&#10;Description automatically generated">
            <a:extLst>
              <a:ext uri="{FF2B5EF4-FFF2-40B4-BE49-F238E27FC236}">
                <a16:creationId xmlns:a16="http://schemas.microsoft.com/office/drawing/2014/main" id="{8F466A0C-0AB1-EEE0-034A-07616360FB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647" y="6258245"/>
            <a:ext cx="2592128" cy="310780"/>
          </a:xfrm>
          <a:prstGeom prst="rect">
            <a:avLst/>
          </a:prstGeom>
        </p:spPr>
      </p:pic>
      <p:pic>
        <p:nvPicPr>
          <p:cNvPr id="38" name="Picture 37" descr="A logo with a green and blue design&#10;&#10;Description automatically generated">
            <a:extLst>
              <a:ext uri="{FF2B5EF4-FFF2-40B4-BE49-F238E27FC236}">
                <a16:creationId xmlns:a16="http://schemas.microsoft.com/office/drawing/2014/main" id="{9F6BBA96-F87C-B2D8-08F5-3D3D355CAC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155" y="5264190"/>
            <a:ext cx="1542511" cy="819803"/>
          </a:xfrm>
          <a:prstGeom prst="rect">
            <a:avLst/>
          </a:prstGeom>
        </p:spPr>
      </p:pic>
      <p:sp>
        <p:nvSpPr>
          <p:cNvPr id="39" name="TextBox 38">
            <a:extLst>
              <a:ext uri="{FF2B5EF4-FFF2-40B4-BE49-F238E27FC236}">
                <a16:creationId xmlns:a16="http://schemas.microsoft.com/office/drawing/2014/main" id="{5FC7485F-5953-C806-D1BC-6915ED5A639D}"/>
              </a:ext>
            </a:extLst>
          </p:cNvPr>
          <p:cNvSpPr txBox="1"/>
          <p:nvPr/>
        </p:nvSpPr>
        <p:spPr>
          <a:xfrm>
            <a:off x="2157690" y="5334501"/>
            <a:ext cx="5983175" cy="830997"/>
          </a:xfrm>
          <a:prstGeom prst="rect">
            <a:avLst/>
          </a:prstGeom>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a:ln>
            <a:noFill/>
          </a:ln>
        </p:spPr>
        <p:txBody>
          <a:bodyPr wrap="square" rtlCol="0">
            <a:spAutoFit/>
          </a:bodyPr>
          <a:lstStyle/>
          <a:p>
            <a:r>
              <a:rPr lang="en-US" sz="1600" dirty="0">
                <a:solidFill>
                  <a:srgbClr val="333333"/>
                </a:solidFill>
              </a:rPr>
              <a:t>Founders of Infinity Club London in Ulster University conducting collaborative events, experts panel discussions  and hackathons brings together tech, AI and business one event at a time. </a:t>
            </a:r>
          </a:p>
        </p:txBody>
      </p:sp>
      <p:sp>
        <p:nvSpPr>
          <p:cNvPr id="46" name="TextBox 45">
            <a:extLst>
              <a:ext uri="{FF2B5EF4-FFF2-40B4-BE49-F238E27FC236}">
                <a16:creationId xmlns:a16="http://schemas.microsoft.com/office/drawing/2014/main" id="{0B0782C2-CBAE-C793-763A-A7FBBCAA2999}"/>
              </a:ext>
            </a:extLst>
          </p:cNvPr>
          <p:cNvSpPr txBox="1"/>
          <p:nvPr/>
        </p:nvSpPr>
        <p:spPr>
          <a:xfrm>
            <a:off x="-437322" y="-341906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4098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2C4839D1-56C7-D3AF-79DF-F6F4C9F260FE}"/>
            </a:ext>
          </a:extLst>
        </p:cNvPr>
        <p:cNvGrpSpPr/>
        <p:nvPr/>
      </p:nvGrpSpPr>
      <p:grpSpPr>
        <a:xfrm>
          <a:off x="0" y="0"/>
          <a:ext cx="0" cy="0"/>
          <a:chOff x="0" y="0"/>
          <a:chExt cx="0" cy="0"/>
        </a:xfrm>
      </p:grpSpPr>
      <p:sp>
        <p:nvSpPr>
          <p:cNvPr id="37" name="Rounded Rectangle 36">
            <a:extLst>
              <a:ext uri="{FF2B5EF4-FFF2-40B4-BE49-F238E27FC236}">
                <a16:creationId xmlns:a16="http://schemas.microsoft.com/office/drawing/2014/main" id="{E3EC4E28-66BF-AB63-C860-D8218A1921C0}"/>
              </a:ext>
            </a:extLst>
          </p:cNvPr>
          <p:cNvSpPr/>
          <p:nvPr/>
        </p:nvSpPr>
        <p:spPr>
          <a:xfrm>
            <a:off x="3048000" y="1324161"/>
            <a:ext cx="4114800" cy="490954"/>
          </a:xfrm>
          <a:prstGeom prst="round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993AAF-105D-673C-5D24-C0A38ABACBAD}"/>
              </a:ext>
            </a:extLst>
          </p:cNvPr>
          <p:cNvSpPr>
            <a:spLocks noGrp="1"/>
          </p:cNvSpPr>
          <p:nvPr>
            <p:ph type="title"/>
          </p:nvPr>
        </p:nvSpPr>
        <p:spPr>
          <a:xfrm>
            <a:off x="457200" y="326037"/>
            <a:ext cx="6248400" cy="588364"/>
          </a:xfrm>
        </p:spPr>
        <p:txBody>
          <a:bodyPr/>
          <a:lstStyle/>
          <a:p>
            <a:endParaRPr lang="en-US" dirty="0"/>
          </a:p>
        </p:txBody>
      </p:sp>
      <p:sp>
        <p:nvSpPr>
          <p:cNvPr id="6" name="Rectangle 5">
            <a:extLst>
              <a:ext uri="{FF2B5EF4-FFF2-40B4-BE49-F238E27FC236}">
                <a16:creationId xmlns:a16="http://schemas.microsoft.com/office/drawing/2014/main" id="{0D6C81B4-AFE5-517C-10D4-43CD6F8FD121}"/>
              </a:ext>
            </a:extLst>
          </p:cNvPr>
          <p:cNvSpPr/>
          <p:nvPr/>
        </p:nvSpPr>
        <p:spPr>
          <a:xfrm>
            <a:off x="95250" y="408671"/>
            <a:ext cx="89535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b="1" dirty="0">
                <a:solidFill>
                  <a:srgbClr val="7030A0"/>
                </a:solidFill>
              </a:rPr>
              <a:t>Aegon UK: Portfolio Decarbonization </a:t>
            </a:r>
          </a:p>
        </p:txBody>
      </p:sp>
      <p:sp>
        <p:nvSpPr>
          <p:cNvPr id="30" name="TextBox 29">
            <a:extLst>
              <a:ext uri="{FF2B5EF4-FFF2-40B4-BE49-F238E27FC236}">
                <a16:creationId xmlns:a16="http://schemas.microsoft.com/office/drawing/2014/main" id="{102BF162-9F09-DF00-622B-89D009AE8397}"/>
              </a:ext>
            </a:extLst>
          </p:cNvPr>
          <p:cNvSpPr txBox="1"/>
          <p:nvPr/>
        </p:nvSpPr>
        <p:spPr>
          <a:xfrm>
            <a:off x="825749" y="2005194"/>
            <a:ext cx="7929606" cy="369332"/>
          </a:xfrm>
          <a:prstGeom prst="rect">
            <a:avLst/>
          </a:prstGeom>
          <a:noFill/>
        </p:spPr>
        <p:txBody>
          <a:bodyPr wrap="square" rtlCol="0">
            <a:spAutoFit/>
          </a:bodyPr>
          <a:lstStyle/>
          <a:p>
            <a:pPr marL="285750" indent="-285750">
              <a:buFont typeface="Wingdings" pitchFamily="2" charset="2"/>
              <a:buChar char="ü"/>
            </a:pPr>
            <a:r>
              <a:rPr lang="en-US" dirty="0">
                <a:solidFill>
                  <a:srgbClr val="333333"/>
                </a:solidFill>
              </a:rPr>
              <a:t> </a:t>
            </a:r>
            <a:r>
              <a:rPr lang="en-US" b="1" u="sng" dirty="0">
                <a:solidFill>
                  <a:srgbClr val="333333"/>
                </a:solidFill>
              </a:rPr>
              <a:t>Funding</a:t>
            </a:r>
            <a:r>
              <a:rPr lang="en-US" dirty="0">
                <a:solidFill>
                  <a:srgbClr val="333333"/>
                </a:solidFill>
              </a:rPr>
              <a:t>  is Lifeblood to all low-carbon and carbon-intensive businesses. </a:t>
            </a:r>
            <a:endParaRPr lang="en-US" sz="1200" dirty="0">
              <a:solidFill>
                <a:srgbClr val="333333"/>
              </a:solidFill>
            </a:endParaRPr>
          </a:p>
        </p:txBody>
      </p:sp>
      <p:sp>
        <p:nvSpPr>
          <p:cNvPr id="31" name="TextBox 30">
            <a:extLst>
              <a:ext uri="{FF2B5EF4-FFF2-40B4-BE49-F238E27FC236}">
                <a16:creationId xmlns:a16="http://schemas.microsoft.com/office/drawing/2014/main" id="{05C0DF75-7370-2668-8C94-518B81A4B4FE}"/>
              </a:ext>
            </a:extLst>
          </p:cNvPr>
          <p:cNvSpPr txBox="1"/>
          <p:nvPr/>
        </p:nvSpPr>
        <p:spPr>
          <a:xfrm>
            <a:off x="796963" y="4465425"/>
            <a:ext cx="7846378" cy="769441"/>
          </a:xfrm>
          <a:prstGeom prst="rect">
            <a:avLst/>
          </a:prstGeom>
          <a:noFill/>
        </p:spPr>
        <p:txBody>
          <a:bodyPr wrap="square" rtlCol="0">
            <a:spAutoFit/>
          </a:bodyPr>
          <a:lstStyle/>
          <a:p>
            <a:pPr marL="285750" indent="-285750">
              <a:buFont typeface="Wingdings" pitchFamily="2" charset="2"/>
              <a:buChar char="ü"/>
            </a:pPr>
            <a:r>
              <a:rPr lang="en-US" sz="1600" dirty="0">
                <a:solidFill>
                  <a:srgbClr val="333333"/>
                </a:solidFill>
              </a:rPr>
              <a:t>Nearly</a:t>
            </a:r>
            <a:r>
              <a:rPr lang="en-US" sz="1600" b="1" dirty="0">
                <a:solidFill>
                  <a:srgbClr val="333333"/>
                </a:solidFill>
              </a:rPr>
              <a:t> 24 millions </a:t>
            </a:r>
            <a:r>
              <a:rPr lang="en-US" sz="1600" dirty="0">
                <a:solidFill>
                  <a:srgbClr val="333333"/>
                </a:solidFill>
              </a:rPr>
              <a:t>Customers, Engagement with Top 19 UK Corporate Emitters &amp;</a:t>
            </a:r>
            <a:r>
              <a:rPr lang="en-US" sz="1600" b="1" dirty="0">
                <a:solidFill>
                  <a:srgbClr val="333333"/>
                </a:solidFill>
              </a:rPr>
              <a:t> </a:t>
            </a:r>
            <a:r>
              <a:rPr lang="en-GB" sz="1600" b="1" dirty="0">
                <a:solidFill>
                  <a:srgbClr val="333333"/>
                </a:solidFill>
              </a:rPr>
              <a:t>€</a:t>
            </a:r>
            <a:r>
              <a:rPr lang="en-US" sz="1600" b="1" dirty="0">
                <a:solidFill>
                  <a:srgbClr val="333333"/>
                </a:solidFill>
              </a:rPr>
              <a:t>826 Billions </a:t>
            </a:r>
            <a:r>
              <a:rPr lang="en-US" sz="1600" dirty="0">
                <a:solidFill>
                  <a:srgbClr val="333333"/>
                </a:solidFill>
              </a:rPr>
              <a:t>Investments </a:t>
            </a:r>
            <a:r>
              <a:rPr lang="en-US" sz="1100" dirty="0">
                <a:solidFill>
                  <a:srgbClr val="333333"/>
                </a:solidFill>
              </a:rPr>
              <a:t>(Aegon Annual Report, 2023).</a:t>
            </a:r>
          </a:p>
          <a:p>
            <a:pPr marL="285750" indent="-285750">
              <a:buFont typeface="Wingdings" pitchFamily="2" charset="2"/>
              <a:buChar char="ü"/>
            </a:pPr>
            <a:endParaRPr lang="en-US" sz="1200" dirty="0">
              <a:solidFill>
                <a:srgbClr val="7D5E00"/>
              </a:solidFill>
            </a:endParaRPr>
          </a:p>
        </p:txBody>
      </p:sp>
      <p:sp>
        <p:nvSpPr>
          <p:cNvPr id="32" name="TextBox 31">
            <a:extLst>
              <a:ext uri="{FF2B5EF4-FFF2-40B4-BE49-F238E27FC236}">
                <a16:creationId xmlns:a16="http://schemas.microsoft.com/office/drawing/2014/main" id="{40AAF2C5-EA14-66FC-B696-5A7F06E3478A}"/>
              </a:ext>
            </a:extLst>
          </p:cNvPr>
          <p:cNvSpPr txBox="1"/>
          <p:nvPr/>
        </p:nvSpPr>
        <p:spPr>
          <a:xfrm>
            <a:off x="780724" y="5772611"/>
            <a:ext cx="7582551" cy="584775"/>
          </a:xfrm>
          <a:prstGeom prst="rect">
            <a:avLst/>
          </a:prstGeom>
          <a:noFill/>
        </p:spPr>
        <p:txBody>
          <a:bodyPr wrap="square" rtlCol="0">
            <a:spAutoFit/>
          </a:bodyPr>
          <a:lstStyle/>
          <a:p>
            <a:pPr marL="285750" indent="-285750">
              <a:buFont typeface="Wingdings" pitchFamily="2" charset="2"/>
              <a:buChar char="ü"/>
            </a:pPr>
            <a:r>
              <a:rPr lang="en-US" sz="1600" dirty="0">
                <a:solidFill>
                  <a:srgbClr val="333333"/>
                </a:solidFill>
              </a:rPr>
              <a:t>Earns revenue selling financial services such as retirement, insurance and investment solutions </a:t>
            </a:r>
            <a:r>
              <a:rPr lang="en-US" sz="1600" b="1" dirty="0">
                <a:solidFill>
                  <a:srgbClr val="333333"/>
                </a:solidFill>
              </a:rPr>
              <a:t>directly to Individuals, Advisers and Employers</a:t>
            </a:r>
            <a:r>
              <a:rPr lang="en-US" sz="1600" dirty="0">
                <a:solidFill>
                  <a:srgbClr val="333333"/>
                </a:solidFill>
              </a:rPr>
              <a:t> in UK.   </a:t>
            </a:r>
          </a:p>
        </p:txBody>
      </p:sp>
      <p:sp>
        <p:nvSpPr>
          <p:cNvPr id="3" name="TextBox 2">
            <a:extLst>
              <a:ext uri="{FF2B5EF4-FFF2-40B4-BE49-F238E27FC236}">
                <a16:creationId xmlns:a16="http://schemas.microsoft.com/office/drawing/2014/main" id="{774B87B2-4221-2C3B-7B6E-4534C556556A}"/>
              </a:ext>
            </a:extLst>
          </p:cNvPr>
          <p:cNvSpPr txBox="1"/>
          <p:nvPr/>
        </p:nvSpPr>
        <p:spPr>
          <a:xfrm>
            <a:off x="825749" y="2643398"/>
            <a:ext cx="7846378" cy="769441"/>
          </a:xfrm>
          <a:prstGeom prst="rect">
            <a:avLst/>
          </a:prstGeom>
          <a:noFill/>
        </p:spPr>
        <p:txBody>
          <a:bodyPr wrap="square" rtlCol="0">
            <a:spAutoFit/>
          </a:bodyPr>
          <a:lstStyle/>
          <a:p>
            <a:pPr marL="285750" indent="-285750">
              <a:buFont typeface="Wingdings" pitchFamily="2" charset="2"/>
              <a:buChar char="ü"/>
            </a:pPr>
            <a:r>
              <a:rPr lang="en-US" sz="1600" b="1" u="sng" dirty="0">
                <a:solidFill>
                  <a:srgbClr val="333333"/>
                </a:solidFill>
              </a:rPr>
              <a:t>81% </a:t>
            </a:r>
            <a:r>
              <a:rPr lang="en-US" sz="1600" dirty="0">
                <a:solidFill>
                  <a:srgbClr val="333333"/>
                </a:solidFill>
              </a:rPr>
              <a:t>Adult want their money invested </a:t>
            </a:r>
            <a:r>
              <a:rPr lang="en-US" sz="1600" u="sng" dirty="0">
                <a:solidFill>
                  <a:srgbClr val="333333"/>
                </a:solidFill>
              </a:rPr>
              <a:t>to do good and get ROI</a:t>
            </a:r>
            <a:r>
              <a:rPr lang="en-US" sz="1600" dirty="0">
                <a:solidFill>
                  <a:srgbClr val="333333"/>
                </a:solidFill>
              </a:rPr>
              <a:t> whereas </a:t>
            </a:r>
            <a:r>
              <a:rPr lang="en-US" sz="1600" b="1" u="sng" dirty="0">
                <a:solidFill>
                  <a:srgbClr val="333333"/>
                </a:solidFill>
              </a:rPr>
              <a:t>76%</a:t>
            </a:r>
            <a:r>
              <a:rPr lang="en-US" sz="1600" dirty="0">
                <a:solidFill>
                  <a:srgbClr val="333333"/>
                </a:solidFill>
              </a:rPr>
              <a:t> want their money invested in a way that </a:t>
            </a:r>
            <a:r>
              <a:rPr lang="en-US" sz="1600" u="sng" dirty="0">
                <a:solidFill>
                  <a:srgbClr val="333333"/>
                </a:solidFill>
              </a:rPr>
              <a:t>protects environment </a:t>
            </a:r>
            <a:r>
              <a:rPr lang="en-US" sz="1200" dirty="0">
                <a:solidFill>
                  <a:srgbClr val="333333"/>
                </a:solidFill>
              </a:rPr>
              <a:t>(FCA Financial Survey, 2023).</a:t>
            </a:r>
          </a:p>
          <a:p>
            <a:pPr marL="285750" indent="-285750">
              <a:buFont typeface="Wingdings" pitchFamily="2" charset="2"/>
              <a:buChar char="ü"/>
            </a:pPr>
            <a:endParaRPr lang="en-US" sz="1200" dirty="0">
              <a:solidFill>
                <a:srgbClr val="7D5E00"/>
              </a:solidFill>
            </a:endParaRPr>
          </a:p>
        </p:txBody>
      </p:sp>
      <p:sp>
        <p:nvSpPr>
          <p:cNvPr id="29" name="TextBox 28">
            <a:extLst>
              <a:ext uri="{FF2B5EF4-FFF2-40B4-BE49-F238E27FC236}">
                <a16:creationId xmlns:a16="http://schemas.microsoft.com/office/drawing/2014/main" id="{5B3EF725-D6CC-B173-0D98-6871C9BAA579}"/>
              </a:ext>
            </a:extLst>
          </p:cNvPr>
          <p:cNvSpPr txBox="1"/>
          <p:nvPr/>
        </p:nvSpPr>
        <p:spPr>
          <a:xfrm>
            <a:off x="803209" y="3412839"/>
            <a:ext cx="7846378" cy="1015663"/>
          </a:xfrm>
          <a:prstGeom prst="rect">
            <a:avLst/>
          </a:prstGeom>
          <a:noFill/>
        </p:spPr>
        <p:txBody>
          <a:bodyPr wrap="square" rtlCol="0">
            <a:spAutoFit/>
          </a:bodyPr>
          <a:lstStyle/>
          <a:p>
            <a:pPr marL="285750" indent="-285750">
              <a:buFont typeface="Wingdings" pitchFamily="2" charset="2"/>
              <a:buChar char="ü"/>
            </a:pPr>
            <a:r>
              <a:rPr lang="en-US" sz="1600" dirty="0">
                <a:solidFill>
                  <a:srgbClr val="333333"/>
                </a:solidFill>
              </a:rPr>
              <a:t>Aegon UK is a largest investment platform advocating towards greenifying Finance. The more Aegon decarbonizes, the wider will be the spiral effect to decarbonize its client companies and Funds </a:t>
            </a:r>
            <a:r>
              <a:rPr lang="en-US" sz="1000" dirty="0">
                <a:solidFill>
                  <a:srgbClr val="333333"/>
                </a:solidFill>
              </a:rPr>
              <a:t>(Aegon UK, 2024).</a:t>
            </a:r>
          </a:p>
          <a:p>
            <a:pPr marL="285750" indent="-285750">
              <a:buFont typeface="Wingdings" pitchFamily="2" charset="2"/>
              <a:buChar char="ü"/>
            </a:pPr>
            <a:endParaRPr lang="en-US" sz="1200" dirty="0">
              <a:solidFill>
                <a:srgbClr val="7D5E00"/>
              </a:solidFill>
            </a:endParaRPr>
          </a:p>
        </p:txBody>
      </p:sp>
      <p:pic>
        <p:nvPicPr>
          <p:cNvPr id="35" name="Picture 34" descr="A blue sign with white letters&#10;&#10;Description automatically generated">
            <a:extLst>
              <a:ext uri="{FF2B5EF4-FFF2-40B4-BE49-F238E27FC236}">
                <a16:creationId xmlns:a16="http://schemas.microsoft.com/office/drawing/2014/main" id="{81C26316-4273-0B39-4ED2-EFFCFBDF2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632" y="1298404"/>
            <a:ext cx="1529482" cy="461796"/>
          </a:xfrm>
          <a:prstGeom prst="rect">
            <a:avLst/>
          </a:prstGeom>
        </p:spPr>
      </p:pic>
      <p:sp>
        <p:nvSpPr>
          <p:cNvPr id="36" name="TextBox 35">
            <a:extLst>
              <a:ext uri="{FF2B5EF4-FFF2-40B4-BE49-F238E27FC236}">
                <a16:creationId xmlns:a16="http://schemas.microsoft.com/office/drawing/2014/main" id="{BBB5954B-2C6F-0649-BD83-CCFDED327BB4}"/>
              </a:ext>
            </a:extLst>
          </p:cNvPr>
          <p:cNvSpPr txBox="1"/>
          <p:nvPr/>
        </p:nvSpPr>
        <p:spPr>
          <a:xfrm>
            <a:off x="3407260" y="1369785"/>
            <a:ext cx="3396279" cy="400110"/>
          </a:xfrm>
          <a:prstGeom prst="rect">
            <a:avLst/>
          </a:prstGeom>
          <a:noFill/>
        </p:spPr>
        <p:txBody>
          <a:bodyPr wrap="square" rtlCol="0">
            <a:spAutoFit/>
          </a:bodyPr>
          <a:lstStyle/>
          <a:p>
            <a:pPr algn="ctr"/>
            <a:r>
              <a:rPr lang="en-US" sz="2000" b="1" dirty="0">
                <a:solidFill>
                  <a:srgbClr val="333333"/>
                </a:solidFill>
              </a:rPr>
              <a:t>Why this Challenge ?</a:t>
            </a:r>
          </a:p>
        </p:txBody>
      </p:sp>
      <p:sp>
        <p:nvSpPr>
          <p:cNvPr id="38" name="TextBox 37">
            <a:extLst>
              <a:ext uri="{FF2B5EF4-FFF2-40B4-BE49-F238E27FC236}">
                <a16:creationId xmlns:a16="http://schemas.microsoft.com/office/drawing/2014/main" id="{17742550-406C-AFB0-6D7F-1B03032D8D51}"/>
              </a:ext>
            </a:extLst>
          </p:cNvPr>
          <p:cNvSpPr txBox="1"/>
          <p:nvPr/>
        </p:nvSpPr>
        <p:spPr>
          <a:xfrm>
            <a:off x="796963" y="5195285"/>
            <a:ext cx="8118437" cy="338554"/>
          </a:xfrm>
          <a:prstGeom prst="rect">
            <a:avLst/>
          </a:prstGeom>
          <a:noFill/>
        </p:spPr>
        <p:txBody>
          <a:bodyPr wrap="square" rtlCol="0">
            <a:spAutoFit/>
          </a:bodyPr>
          <a:lstStyle/>
          <a:p>
            <a:pPr marL="285750" indent="-285750">
              <a:buFont typeface="Wingdings" pitchFamily="2" charset="2"/>
              <a:buChar char="ü"/>
            </a:pPr>
            <a:r>
              <a:rPr lang="en-US" sz="1600" b="1" dirty="0">
                <a:solidFill>
                  <a:srgbClr val="333333"/>
                </a:solidFill>
              </a:rPr>
              <a:t>Weighted average carbon intensity:  338 tCO2e/EURm revenue </a:t>
            </a:r>
            <a:r>
              <a:rPr lang="en-US" sz="1000" dirty="0">
                <a:solidFill>
                  <a:srgbClr val="333333"/>
                </a:solidFill>
              </a:rPr>
              <a:t>(Companies House, 2024).</a:t>
            </a:r>
          </a:p>
        </p:txBody>
      </p:sp>
    </p:spTree>
    <p:extLst>
      <p:ext uri="{BB962C8B-B14F-4D97-AF65-F5344CB8AC3E}">
        <p14:creationId xmlns:p14="http://schemas.microsoft.com/office/powerpoint/2010/main" val="182474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1" name="Round Diagonal Corner of Rectangle 20">
            <a:extLst>
              <a:ext uri="{FF2B5EF4-FFF2-40B4-BE49-F238E27FC236}">
                <a16:creationId xmlns:a16="http://schemas.microsoft.com/office/drawing/2014/main" id="{4CF4B1EE-B78E-4BC6-1394-12CCB86A12A0}"/>
              </a:ext>
            </a:extLst>
          </p:cNvPr>
          <p:cNvSpPr/>
          <p:nvPr/>
        </p:nvSpPr>
        <p:spPr>
          <a:xfrm>
            <a:off x="1281427" y="1254594"/>
            <a:ext cx="7533577" cy="1915329"/>
          </a:xfrm>
          <a:prstGeom prst="round2Diag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100" dirty="0">
                <a:solidFill>
                  <a:srgbClr val="333333"/>
                </a:solidFill>
                <a:latin typeface="Calibri" pitchFamily="34" charset="0"/>
                <a:cs typeface="Calibri" pitchFamily="34" charset="0"/>
              </a:rPr>
              <a:t>Problem has been framed as “</a:t>
            </a:r>
            <a:r>
              <a:rPr lang="en-US" sz="2100" b="1" dirty="0">
                <a:solidFill>
                  <a:srgbClr val="333333"/>
                </a:solidFill>
                <a:latin typeface="Calibri" pitchFamily="34" charset="0"/>
                <a:cs typeface="Calibri" pitchFamily="34" charset="0"/>
              </a:rPr>
              <a:t>Challenge of accurately measuring carbon footprint of companies and funds Aegon UK is in business, with reliable climate risks related data and seamless data access from industry-wide stakeholders, to ensure alignment with compliance reporting standard such as UK SDR ”. </a:t>
            </a:r>
          </a:p>
        </p:txBody>
      </p:sp>
      <p:grpSp>
        <p:nvGrpSpPr>
          <p:cNvPr id="52" name="Group 51"/>
          <p:cNvGrpSpPr>
            <a:grpSpLocks noChangeAspect="1"/>
          </p:cNvGrpSpPr>
          <p:nvPr/>
        </p:nvGrpSpPr>
        <p:grpSpPr>
          <a:xfrm>
            <a:off x="488633" y="1343073"/>
            <a:ext cx="751983" cy="711110"/>
            <a:chOff x="304800" y="3276599"/>
            <a:chExt cx="1295400" cy="1295400"/>
          </a:xfrm>
        </p:grpSpPr>
        <p:sp>
          <p:nvSpPr>
            <p:cNvPr id="145" name="Oval 144"/>
            <p:cNvSpPr/>
            <p:nvPr/>
          </p:nvSpPr>
          <p:spPr>
            <a:xfrm>
              <a:off x="304800" y="3276599"/>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p:nvGrpSpPr>
          <p:grpSpPr>
            <a:xfrm>
              <a:off x="568797" y="3501263"/>
              <a:ext cx="767406" cy="846074"/>
              <a:chOff x="697526" y="3228045"/>
              <a:chExt cx="767406" cy="846074"/>
            </a:xfrm>
            <a:solidFill>
              <a:srgbClr val="FFFFFF"/>
            </a:solidFill>
          </p:grpSpPr>
          <p:sp>
            <p:nvSpPr>
              <p:cNvPr id="3" name="Rectangle 2"/>
              <p:cNvSpPr/>
              <p:nvPr/>
            </p:nvSpPr>
            <p:spPr>
              <a:xfrm>
                <a:off x="808044" y="3228045"/>
                <a:ext cx="581868" cy="322586"/>
              </a:xfrm>
              <a:custGeom>
                <a:avLst/>
                <a:gdLst/>
                <a:ahLst/>
                <a:cxnLst/>
                <a:rect l="l" t="t" r="r" b="b"/>
                <a:pathLst>
                  <a:path w="581868" h="322586">
                    <a:moveTo>
                      <a:pt x="282283" y="83"/>
                    </a:moveTo>
                    <a:cubicBezTo>
                      <a:pt x="345224" y="900"/>
                      <a:pt x="409057" y="7671"/>
                      <a:pt x="429432" y="19800"/>
                    </a:cubicBezTo>
                    <a:cubicBezTo>
                      <a:pt x="456886" y="31134"/>
                      <a:pt x="491485" y="97235"/>
                      <a:pt x="516559" y="134762"/>
                    </a:cubicBezTo>
                    <a:lnTo>
                      <a:pt x="581868" y="97954"/>
                    </a:lnTo>
                    <a:lnTo>
                      <a:pt x="481223" y="274629"/>
                    </a:lnTo>
                    <a:lnTo>
                      <a:pt x="277765" y="285672"/>
                    </a:lnTo>
                    <a:lnTo>
                      <a:pt x="354981" y="239336"/>
                    </a:lnTo>
                    <a:cubicBezTo>
                      <a:pt x="332897" y="202816"/>
                      <a:pt x="306303" y="157274"/>
                      <a:pt x="283961" y="120280"/>
                    </a:cubicBezTo>
                    <a:lnTo>
                      <a:pt x="166687" y="322586"/>
                    </a:lnTo>
                    <a:lnTo>
                      <a:pt x="0" y="229717"/>
                    </a:lnTo>
                    <a:cubicBezTo>
                      <a:pt x="47531" y="159012"/>
                      <a:pt x="66601" y="52730"/>
                      <a:pt x="142475" y="17501"/>
                    </a:cubicBezTo>
                    <a:lnTo>
                      <a:pt x="140494" y="16086"/>
                    </a:lnTo>
                    <a:cubicBezTo>
                      <a:pt x="157296" y="4401"/>
                      <a:pt x="219343" y="-734"/>
                      <a:pt x="282283" y="8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2"/>
              <p:cNvSpPr/>
              <p:nvPr/>
            </p:nvSpPr>
            <p:spPr>
              <a:xfrm rot="7498483">
                <a:off x="1012704" y="3621892"/>
                <a:ext cx="581869" cy="322586"/>
              </a:xfrm>
              <a:custGeom>
                <a:avLst/>
                <a:gdLst/>
                <a:ahLst/>
                <a:cxnLst/>
                <a:rect l="l" t="t" r="r" b="b"/>
                <a:pathLst>
                  <a:path w="581869" h="322586">
                    <a:moveTo>
                      <a:pt x="0" y="229717"/>
                    </a:moveTo>
                    <a:cubicBezTo>
                      <a:pt x="47525" y="159021"/>
                      <a:pt x="66596" y="52756"/>
                      <a:pt x="142424" y="17464"/>
                    </a:cubicBezTo>
                    <a:lnTo>
                      <a:pt x="140494" y="16086"/>
                    </a:lnTo>
                    <a:cubicBezTo>
                      <a:pt x="174099" y="-7282"/>
                      <a:pt x="388683" y="-4457"/>
                      <a:pt x="429432" y="19801"/>
                    </a:cubicBezTo>
                    <a:cubicBezTo>
                      <a:pt x="456887" y="31134"/>
                      <a:pt x="491486" y="97235"/>
                      <a:pt x="516559" y="134762"/>
                    </a:cubicBezTo>
                    <a:lnTo>
                      <a:pt x="581869" y="97954"/>
                    </a:lnTo>
                    <a:lnTo>
                      <a:pt x="481224" y="274629"/>
                    </a:lnTo>
                    <a:lnTo>
                      <a:pt x="277765" y="285672"/>
                    </a:lnTo>
                    <a:lnTo>
                      <a:pt x="354982" y="239337"/>
                    </a:lnTo>
                    <a:cubicBezTo>
                      <a:pt x="332897" y="202817"/>
                      <a:pt x="306304" y="157274"/>
                      <a:pt x="283961" y="120280"/>
                    </a:cubicBezTo>
                    <a:lnTo>
                      <a:pt x="166687" y="3225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2"/>
              <p:cNvSpPr/>
              <p:nvPr/>
            </p:nvSpPr>
            <p:spPr>
              <a:xfrm rot="14403402">
                <a:off x="567885" y="3590579"/>
                <a:ext cx="581867" cy="322586"/>
              </a:xfrm>
              <a:custGeom>
                <a:avLst/>
                <a:gdLst/>
                <a:ahLst/>
                <a:cxnLst/>
                <a:rect l="l" t="t" r="r" b="b"/>
                <a:pathLst>
                  <a:path w="581867" h="322586">
                    <a:moveTo>
                      <a:pt x="481223" y="274629"/>
                    </a:moveTo>
                    <a:lnTo>
                      <a:pt x="277764" y="285672"/>
                    </a:lnTo>
                    <a:lnTo>
                      <a:pt x="354981" y="239337"/>
                    </a:lnTo>
                    <a:cubicBezTo>
                      <a:pt x="332897" y="202817"/>
                      <a:pt x="306303" y="157274"/>
                      <a:pt x="283960" y="120281"/>
                    </a:cubicBezTo>
                    <a:lnTo>
                      <a:pt x="166687" y="322586"/>
                    </a:lnTo>
                    <a:lnTo>
                      <a:pt x="0" y="229717"/>
                    </a:lnTo>
                    <a:cubicBezTo>
                      <a:pt x="47525" y="159021"/>
                      <a:pt x="66596" y="52756"/>
                      <a:pt x="142424" y="17464"/>
                    </a:cubicBezTo>
                    <a:lnTo>
                      <a:pt x="140493" y="16086"/>
                    </a:lnTo>
                    <a:cubicBezTo>
                      <a:pt x="174098" y="-7283"/>
                      <a:pt x="388682" y="-4457"/>
                      <a:pt x="429431" y="19800"/>
                    </a:cubicBezTo>
                    <a:cubicBezTo>
                      <a:pt x="456886" y="31134"/>
                      <a:pt x="491485" y="97235"/>
                      <a:pt x="516558" y="134762"/>
                    </a:cubicBezTo>
                    <a:lnTo>
                      <a:pt x="581867" y="9795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 name="Group 52"/>
          <p:cNvGrpSpPr>
            <a:grpSpLocks noChangeAspect="1"/>
          </p:cNvGrpSpPr>
          <p:nvPr/>
        </p:nvGrpSpPr>
        <p:grpSpPr>
          <a:xfrm>
            <a:off x="491398" y="3447981"/>
            <a:ext cx="754004" cy="702854"/>
            <a:chOff x="304800" y="4876800"/>
            <a:chExt cx="1295400" cy="1295400"/>
          </a:xfrm>
        </p:grpSpPr>
        <p:sp>
          <p:nvSpPr>
            <p:cNvPr id="146" name="Oval 145"/>
            <p:cNvSpPr/>
            <p:nvPr/>
          </p:nvSpPr>
          <p:spPr>
            <a:xfrm>
              <a:off x="304800" y="48768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763135" y="5392522"/>
              <a:ext cx="365759" cy="365760"/>
              <a:chOff x="763135" y="5392522"/>
              <a:chExt cx="365759" cy="365760"/>
            </a:xfrm>
          </p:grpSpPr>
          <p:sp>
            <p:nvSpPr>
              <p:cNvPr id="35" name="Oval 34"/>
              <p:cNvSpPr/>
              <p:nvPr/>
            </p:nvSpPr>
            <p:spPr>
              <a:xfrm>
                <a:off x="763135" y="5392522"/>
                <a:ext cx="365759" cy="365760"/>
              </a:xfrm>
              <a:prstGeom prst="ellipse">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a:spLocks noChangeAspect="1"/>
              </p:cNvSpPr>
              <p:nvPr/>
            </p:nvSpPr>
            <p:spPr>
              <a:xfrm>
                <a:off x="870633" y="5500020"/>
                <a:ext cx="150764" cy="15076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Rectangle 5">
            <a:extLst>
              <a:ext uri="{FF2B5EF4-FFF2-40B4-BE49-F238E27FC236}">
                <a16:creationId xmlns:a16="http://schemas.microsoft.com/office/drawing/2014/main" id="{7246ABFF-E4A2-28C5-5B32-4DAD76C25B12}"/>
              </a:ext>
            </a:extLst>
          </p:cNvPr>
          <p:cNvSpPr/>
          <p:nvPr/>
        </p:nvSpPr>
        <p:spPr>
          <a:xfrm>
            <a:off x="152400" y="381000"/>
            <a:ext cx="883920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760C2F-0DCF-FEE9-2BDF-070BA3268CD0}"/>
              </a:ext>
            </a:extLst>
          </p:cNvPr>
          <p:cNvSpPr/>
          <p:nvPr/>
        </p:nvSpPr>
        <p:spPr>
          <a:xfrm>
            <a:off x="111178" y="327902"/>
            <a:ext cx="8921644" cy="6463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noFill/>
              </a:rPr>
              <a:t>Research and </a:t>
            </a:r>
            <a:endParaRPr lang="en-US" dirty="0">
              <a:solidFill>
                <a:srgbClr val="7030A0"/>
              </a:solidFill>
            </a:endParaRPr>
          </a:p>
        </p:txBody>
      </p:sp>
      <p:sp>
        <p:nvSpPr>
          <p:cNvPr id="8" name="TextBox 7">
            <a:extLst>
              <a:ext uri="{FF2B5EF4-FFF2-40B4-BE49-F238E27FC236}">
                <a16:creationId xmlns:a16="http://schemas.microsoft.com/office/drawing/2014/main" id="{87629D05-25B6-89FF-7DA2-444C0585118E}"/>
              </a:ext>
            </a:extLst>
          </p:cNvPr>
          <p:cNvSpPr txBox="1"/>
          <p:nvPr/>
        </p:nvSpPr>
        <p:spPr>
          <a:xfrm>
            <a:off x="111178" y="362042"/>
            <a:ext cx="8880422" cy="461665"/>
          </a:xfrm>
          <a:prstGeom prst="rect">
            <a:avLst/>
          </a:prstGeom>
          <a:noFill/>
        </p:spPr>
        <p:txBody>
          <a:bodyPr wrap="square" rtlCol="0">
            <a:spAutoFit/>
          </a:bodyPr>
          <a:lstStyle/>
          <a:p>
            <a:pPr algn="ctr"/>
            <a:r>
              <a:rPr lang="en-US" sz="2400" b="1" dirty="0">
                <a:solidFill>
                  <a:srgbClr val="7030A0"/>
                </a:solidFill>
              </a:rPr>
              <a:t>Problem Statement: Aegon UK Portfolio Decarbonization  </a:t>
            </a:r>
          </a:p>
        </p:txBody>
      </p:sp>
      <p:pic>
        <p:nvPicPr>
          <p:cNvPr id="14" name="Picture 13" descr="A blue and white circle with a blue dot&#10;&#10;Description automatically generated">
            <a:extLst>
              <a:ext uri="{FF2B5EF4-FFF2-40B4-BE49-F238E27FC236}">
                <a16:creationId xmlns:a16="http://schemas.microsoft.com/office/drawing/2014/main" id="{B7DD768A-CAFA-4841-C768-CC24CEDF6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23" y="3600810"/>
            <a:ext cx="429402" cy="397196"/>
          </a:xfrm>
          <a:prstGeom prst="rect">
            <a:avLst/>
          </a:prstGeom>
        </p:spPr>
      </p:pic>
      <p:sp>
        <p:nvSpPr>
          <p:cNvPr id="22" name="TextBox 21">
            <a:extLst>
              <a:ext uri="{FF2B5EF4-FFF2-40B4-BE49-F238E27FC236}">
                <a16:creationId xmlns:a16="http://schemas.microsoft.com/office/drawing/2014/main" id="{3323DD2B-149D-31BC-AACD-3D67B7AFC792}"/>
              </a:ext>
            </a:extLst>
          </p:cNvPr>
          <p:cNvSpPr txBox="1"/>
          <p:nvPr/>
        </p:nvSpPr>
        <p:spPr>
          <a:xfrm>
            <a:off x="1556639" y="3169923"/>
            <a:ext cx="6477000" cy="430887"/>
          </a:xfrm>
          <a:prstGeom prst="rect">
            <a:avLst/>
          </a:prstGeom>
          <a:noFill/>
        </p:spPr>
        <p:txBody>
          <a:bodyPr wrap="square" rtlCol="0">
            <a:spAutoFit/>
          </a:bodyPr>
          <a:lstStyle/>
          <a:p>
            <a:r>
              <a:rPr lang="en-US" sz="2200" b="1" dirty="0">
                <a:solidFill>
                  <a:srgbClr val="7030A0"/>
                </a:solidFill>
              </a:rPr>
              <a:t>  Why this demands attention and solution ?   </a:t>
            </a:r>
          </a:p>
        </p:txBody>
      </p:sp>
      <p:sp>
        <p:nvSpPr>
          <p:cNvPr id="2" name="Round Diagonal Corner of Rectangle 1">
            <a:extLst>
              <a:ext uri="{FF2B5EF4-FFF2-40B4-BE49-F238E27FC236}">
                <a16:creationId xmlns:a16="http://schemas.microsoft.com/office/drawing/2014/main" id="{13BFD508-F325-0E27-7090-EA1339E997AC}"/>
              </a:ext>
            </a:extLst>
          </p:cNvPr>
          <p:cNvSpPr/>
          <p:nvPr/>
        </p:nvSpPr>
        <p:spPr>
          <a:xfrm>
            <a:off x="1403927" y="3660550"/>
            <a:ext cx="7411077" cy="2816450"/>
          </a:xfrm>
          <a:prstGeom prst="round2Diag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Ø"/>
            </a:pPr>
            <a:endParaRPr lang="en-US" sz="2200" dirty="0">
              <a:solidFill>
                <a:srgbClr val="654C00"/>
              </a:solidFill>
              <a:latin typeface="Calibri" pitchFamily="34" charset="0"/>
              <a:cs typeface="Calibri" pitchFamily="34" charset="0"/>
            </a:endParaRPr>
          </a:p>
          <a:p>
            <a:pPr marL="342900" indent="-342900">
              <a:buFont typeface="Wingdings" pitchFamily="2" charset="2"/>
              <a:buChar char="Ø"/>
            </a:pPr>
            <a:r>
              <a:rPr lang="en-US" sz="2200" dirty="0">
                <a:solidFill>
                  <a:srgbClr val="333333"/>
                </a:solidFill>
                <a:latin typeface="Calibri" pitchFamily="34" charset="0"/>
                <a:cs typeface="Calibri" pitchFamily="34" charset="0"/>
              </a:rPr>
              <a:t>To avoid misaligned and incomplete SDR reporting. </a:t>
            </a:r>
          </a:p>
          <a:p>
            <a:pPr marL="342900" indent="-342900">
              <a:buFont typeface="Wingdings" pitchFamily="2" charset="2"/>
              <a:buChar char="Ø"/>
            </a:pPr>
            <a:endParaRPr lang="en-US" sz="2200" dirty="0">
              <a:solidFill>
                <a:srgbClr val="333333"/>
              </a:solidFill>
              <a:latin typeface="Calibri" pitchFamily="34" charset="0"/>
              <a:cs typeface="Calibri" pitchFamily="34" charset="0"/>
            </a:endParaRPr>
          </a:p>
          <a:p>
            <a:pPr marL="342900" indent="-342900">
              <a:buFont typeface="Wingdings" pitchFamily="2" charset="2"/>
              <a:buChar char="Ø"/>
            </a:pPr>
            <a:r>
              <a:rPr lang="en-US" sz="2200" dirty="0">
                <a:solidFill>
                  <a:srgbClr val="333333"/>
                </a:solidFill>
                <a:latin typeface="Calibri" pitchFamily="34" charset="0"/>
                <a:cs typeface="Calibri" pitchFamily="34" charset="0"/>
              </a:rPr>
              <a:t>To reduce costs and promote smooth operational dataflow in climate risks and ESG data. </a:t>
            </a:r>
          </a:p>
          <a:p>
            <a:pPr marL="342900" indent="-342900">
              <a:buFont typeface="Wingdings" pitchFamily="2" charset="2"/>
              <a:buChar char="Ø"/>
            </a:pPr>
            <a:endParaRPr lang="en-US" sz="2200" dirty="0">
              <a:solidFill>
                <a:srgbClr val="333333"/>
              </a:solidFill>
              <a:latin typeface="Calibri" pitchFamily="34" charset="0"/>
              <a:cs typeface="Calibri" pitchFamily="34" charset="0"/>
            </a:endParaRPr>
          </a:p>
          <a:p>
            <a:pPr marL="342900" indent="-342900">
              <a:buFont typeface="Wingdings" pitchFamily="2" charset="2"/>
              <a:buChar char="Ø"/>
            </a:pPr>
            <a:r>
              <a:rPr lang="en-US" sz="2200" dirty="0">
                <a:solidFill>
                  <a:srgbClr val="333333"/>
                </a:solidFill>
                <a:latin typeface="Calibri" pitchFamily="34" charset="0"/>
                <a:cs typeface="Calibri" pitchFamily="34" charset="0"/>
              </a:rPr>
              <a:t>To avoid existing and upcoming regulatory hurdles.</a:t>
            </a:r>
          </a:p>
          <a:p>
            <a:pPr marL="342900" indent="-342900">
              <a:buFont typeface="Wingdings" pitchFamily="2" charset="2"/>
              <a:buChar char="Ø"/>
            </a:pPr>
            <a:endParaRPr lang="en-US" sz="2200" dirty="0">
              <a:solidFill>
                <a:srgbClr val="333333"/>
              </a:solidFill>
              <a:latin typeface="Calibri" pitchFamily="34" charset="0"/>
              <a:cs typeface="Calibri" pitchFamily="34" charset="0"/>
            </a:endParaRPr>
          </a:p>
          <a:p>
            <a:pPr marL="342900" indent="-342900">
              <a:buFont typeface="Wingdings" pitchFamily="2" charset="2"/>
              <a:buChar char="Ø"/>
            </a:pPr>
            <a:r>
              <a:rPr lang="en-US" sz="2200" dirty="0">
                <a:solidFill>
                  <a:srgbClr val="333333"/>
                </a:solidFill>
                <a:latin typeface="Calibri" pitchFamily="34" charset="0"/>
                <a:cs typeface="Calibri" pitchFamily="34" charset="0"/>
              </a:rPr>
              <a:t>To track and reduce the financed emissions footprint.</a:t>
            </a:r>
          </a:p>
          <a:p>
            <a:pPr marL="342900" indent="-342900">
              <a:buFont typeface="Wingdings" pitchFamily="2" charset="2"/>
              <a:buChar char="Ø"/>
            </a:pPr>
            <a:endParaRPr lang="en-US" sz="2200" b="1" dirty="0">
              <a:solidFill>
                <a:srgbClr val="654C00"/>
              </a:solidFill>
              <a:latin typeface="Calibri" pitchFamily="34" charset="0"/>
              <a:cs typeface="Calibri" pitchFamily="34" charset="0"/>
            </a:endParaRPr>
          </a:p>
        </p:txBody>
      </p:sp>
    </p:spTree>
    <p:extLst>
      <p:ext uri="{BB962C8B-B14F-4D97-AF65-F5344CB8AC3E}">
        <p14:creationId xmlns:p14="http://schemas.microsoft.com/office/powerpoint/2010/main" val="77360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96997">
              <a:schemeClr val="accent5">
                <a:lumMod val="50000"/>
              </a:schemeClr>
            </a:gs>
            <a:gs pos="91993">
              <a:schemeClr val="tx1">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97000">
              <a:srgbClr val="559335"/>
            </a:gs>
            <a:gs pos="97000">
              <a:srgbClr val="559335"/>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41E63C7-02F5-6635-3AB5-EA60E0EB7645}"/>
              </a:ext>
            </a:extLst>
          </p:cNvPr>
          <p:cNvSpPr/>
          <p:nvPr/>
        </p:nvSpPr>
        <p:spPr>
          <a:xfrm>
            <a:off x="326040" y="2661722"/>
            <a:ext cx="8513161" cy="931409"/>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30BF9E33-1642-731B-38AC-A5740A173230}"/>
              </a:ext>
            </a:extLst>
          </p:cNvPr>
          <p:cNvSpPr/>
          <p:nvPr/>
        </p:nvSpPr>
        <p:spPr>
          <a:xfrm>
            <a:off x="269023" y="1227213"/>
            <a:ext cx="8570178" cy="1351170"/>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843159" y="2277112"/>
            <a:ext cx="408796" cy="513245"/>
            <a:chOff x="843159" y="2277112"/>
            <a:chExt cx="408796" cy="513245"/>
          </a:xfrm>
        </p:grpSpPr>
        <p:sp>
          <p:nvSpPr>
            <p:cNvPr id="135" name="Oval 134"/>
            <p:cNvSpPr>
              <a:spLocks noChangeAspect="1"/>
            </p:cNvSpPr>
            <p:nvPr/>
          </p:nvSpPr>
          <p:spPr>
            <a:xfrm>
              <a:off x="843159" y="2685208"/>
              <a:ext cx="105149" cy="10514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7"/>
            <p:cNvSpPr/>
            <p:nvPr/>
          </p:nvSpPr>
          <p:spPr>
            <a:xfrm rot="4850925">
              <a:off x="1022388" y="2177293"/>
              <a:ext cx="129748" cy="329386"/>
            </a:xfrm>
            <a:custGeom>
              <a:avLst/>
              <a:gdLst>
                <a:gd name="connsiteX0" fmla="*/ 0 w 45719"/>
                <a:gd name="connsiteY0" fmla="*/ 0 h 184642"/>
                <a:gd name="connsiteX1" fmla="*/ 45719 w 45719"/>
                <a:gd name="connsiteY1" fmla="*/ 0 h 184642"/>
                <a:gd name="connsiteX2" fmla="*/ 45719 w 45719"/>
                <a:gd name="connsiteY2" fmla="*/ 184642 h 184642"/>
                <a:gd name="connsiteX3" fmla="*/ 0 w 45719"/>
                <a:gd name="connsiteY3" fmla="*/ 184642 h 184642"/>
                <a:gd name="connsiteX4" fmla="*/ 0 w 45719"/>
                <a:gd name="connsiteY4" fmla="*/ 0 h 184642"/>
                <a:gd name="connsiteX0" fmla="*/ 0 w 102869"/>
                <a:gd name="connsiteY0" fmla="*/ 0 h 189405"/>
                <a:gd name="connsiteX1" fmla="*/ 102869 w 102869"/>
                <a:gd name="connsiteY1" fmla="*/ 4763 h 189405"/>
                <a:gd name="connsiteX2" fmla="*/ 102869 w 102869"/>
                <a:gd name="connsiteY2" fmla="*/ 189405 h 189405"/>
                <a:gd name="connsiteX3" fmla="*/ 57150 w 102869"/>
                <a:gd name="connsiteY3" fmla="*/ 189405 h 189405"/>
                <a:gd name="connsiteX4" fmla="*/ 0 w 102869"/>
                <a:gd name="connsiteY4" fmla="*/ 0 h 189405"/>
                <a:gd name="connsiteX0" fmla="*/ 0 w 102869"/>
                <a:gd name="connsiteY0" fmla="*/ 7144 h 196549"/>
                <a:gd name="connsiteX1" fmla="*/ 2857 w 102869"/>
                <a:gd name="connsiteY1" fmla="*/ 0 h 196549"/>
                <a:gd name="connsiteX2" fmla="*/ 102869 w 102869"/>
                <a:gd name="connsiteY2" fmla="*/ 196549 h 196549"/>
                <a:gd name="connsiteX3" fmla="*/ 57150 w 102869"/>
                <a:gd name="connsiteY3" fmla="*/ 196549 h 196549"/>
                <a:gd name="connsiteX4" fmla="*/ 0 w 102869"/>
                <a:gd name="connsiteY4" fmla="*/ 7144 h 196549"/>
                <a:gd name="connsiteX0" fmla="*/ 1905 w 100012"/>
                <a:gd name="connsiteY0" fmla="*/ 4763 h 196549"/>
                <a:gd name="connsiteX1" fmla="*/ 0 w 100012"/>
                <a:gd name="connsiteY1" fmla="*/ 0 h 196549"/>
                <a:gd name="connsiteX2" fmla="*/ 100012 w 100012"/>
                <a:gd name="connsiteY2" fmla="*/ 196549 h 196549"/>
                <a:gd name="connsiteX3" fmla="*/ 54293 w 100012"/>
                <a:gd name="connsiteY3" fmla="*/ 196549 h 196549"/>
                <a:gd name="connsiteX4" fmla="*/ 1905 w 100012"/>
                <a:gd name="connsiteY4" fmla="*/ 4763 h 196549"/>
                <a:gd name="connsiteX0" fmla="*/ 1905 w 100012"/>
                <a:gd name="connsiteY0" fmla="*/ 4763 h 196549"/>
                <a:gd name="connsiteX1" fmla="*/ 0 w 100012"/>
                <a:gd name="connsiteY1" fmla="*/ 0 h 196549"/>
                <a:gd name="connsiteX2" fmla="*/ 100012 w 100012"/>
                <a:gd name="connsiteY2" fmla="*/ 196549 h 196549"/>
                <a:gd name="connsiteX3" fmla="*/ 54293 w 100012"/>
                <a:gd name="connsiteY3" fmla="*/ 196549 h 196549"/>
                <a:gd name="connsiteX4" fmla="*/ 1905 w 100012"/>
                <a:gd name="connsiteY4" fmla="*/ 4763 h 196549"/>
                <a:gd name="connsiteX0" fmla="*/ 1905 w 100012"/>
                <a:gd name="connsiteY0" fmla="*/ 4763 h 196549"/>
                <a:gd name="connsiteX1" fmla="*/ 0 w 100012"/>
                <a:gd name="connsiteY1" fmla="*/ 0 h 196549"/>
                <a:gd name="connsiteX2" fmla="*/ 100012 w 100012"/>
                <a:gd name="connsiteY2" fmla="*/ 196549 h 196549"/>
                <a:gd name="connsiteX3" fmla="*/ 54293 w 100012"/>
                <a:gd name="connsiteY3" fmla="*/ 196549 h 196549"/>
                <a:gd name="connsiteX4" fmla="*/ 1905 w 100012"/>
                <a:gd name="connsiteY4" fmla="*/ 4763 h 196549"/>
                <a:gd name="connsiteX0" fmla="*/ 1905 w 100012"/>
                <a:gd name="connsiteY0" fmla="*/ 4763 h 196549"/>
                <a:gd name="connsiteX1" fmla="*/ 0 w 100012"/>
                <a:gd name="connsiteY1" fmla="*/ 0 h 196549"/>
                <a:gd name="connsiteX2" fmla="*/ 100012 w 100012"/>
                <a:gd name="connsiteY2" fmla="*/ 196549 h 196549"/>
                <a:gd name="connsiteX3" fmla="*/ 54293 w 100012"/>
                <a:gd name="connsiteY3" fmla="*/ 196549 h 196549"/>
                <a:gd name="connsiteX4" fmla="*/ 1905 w 100012"/>
                <a:gd name="connsiteY4" fmla="*/ 4763 h 196549"/>
                <a:gd name="connsiteX0" fmla="*/ 1905 w 100012"/>
                <a:gd name="connsiteY0" fmla="*/ 4763 h 244174"/>
                <a:gd name="connsiteX1" fmla="*/ 0 w 100012"/>
                <a:gd name="connsiteY1" fmla="*/ 0 h 244174"/>
                <a:gd name="connsiteX2" fmla="*/ 100012 w 100012"/>
                <a:gd name="connsiteY2" fmla="*/ 196549 h 244174"/>
                <a:gd name="connsiteX3" fmla="*/ 80487 w 100012"/>
                <a:gd name="connsiteY3" fmla="*/ 244174 h 244174"/>
                <a:gd name="connsiteX4" fmla="*/ 1905 w 100012"/>
                <a:gd name="connsiteY4" fmla="*/ 4763 h 244174"/>
                <a:gd name="connsiteX0" fmla="*/ 1905 w 100012"/>
                <a:gd name="connsiteY0" fmla="*/ 4763 h 244174"/>
                <a:gd name="connsiteX1" fmla="*/ 0 w 100012"/>
                <a:gd name="connsiteY1" fmla="*/ 0 h 244174"/>
                <a:gd name="connsiteX2" fmla="*/ 100012 w 100012"/>
                <a:gd name="connsiteY2" fmla="*/ 244174 h 244174"/>
                <a:gd name="connsiteX3" fmla="*/ 80487 w 100012"/>
                <a:gd name="connsiteY3" fmla="*/ 244174 h 244174"/>
                <a:gd name="connsiteX4" fmla="*/ 1905 w 100012"/>
                <a:gd name="connsiteY4" fmla="*/ 4763 h 244174"/>
                <a:gd name="connsiteX0" fmla="*/ 1905 w 100238"/>
                <a:gd name="connsiteY0" fmla="*/ 4763 h 244174"/>
                <a:gd name="connsiteX1" fmla="*/ 0 w 100238"/>
                <a:gd name="connsiteY1" fmla="*/ 0 h 244174"/>
                <a:gd name="connsiteX2" fmla="*/ 100012 w 100238"/>
                <a:gd name="connsiteY2" fmla="*/ 244174 h 244174"/>
                <a:gd name="connsiteX3" fmla="*/ 80487 w 100238"/>
                <a:gd name="connsiteY3" fmla="*/ 244174 h 244174"/>
                <a:gd name="connsiteX4" fmla="*/ 1905 w 100238"/>
                <a:gd name="connsiteY4" fmla="*/ 4763 h 244174"/>
                <a:gd name="connsiteX0" fmla="*/ 1905 w 100238"/>
                <a:gd name="connsiteY0" fmla="*/ 4763 h 244174"/>
                <a:gd name="connsiteX1" fmla="*/ 0 w 100238"/>
                <a:gd name="connsiteY1" fmla="*/ 0 h 244174"/>
                <a:gd name="connsiteX2" fmla="*/ 100012 w 100238"/>
                <a:gd name="connsiteY2" fmla="*/ 244174 h 244174"/>
                <a:gd name="connsiteX3" fmla="*/ 73343 w 100238"/>
                <a:gd name="connsiteY3" fmla="*/ 244174 h 244174"/>
                <a:gd name="connsiteX4" fmla="*/ 1905 w 100238"/>
                <a:gd name="connsiteY4" fmla="*/ 4763 h 244174"/>
                <a:gd name="connsiteX0" fmla="*/ 1905 w 100238"/>
                <a:gd name="connsiteY0" fmla="*/ 4763 h 244174"/>
                <a:gd name="connsiteX1" fmla="*/ 0 w 100238"/>
                <a:gd name="connsiteY1" fmla="*/ 0 h 244174"/>
                <a:gd name="connsiteX2" fmla="*/ 100012 w 100238"/>
                <a:gd name="connsiteY2" fmla="*/ 244174 h 244174"/>
                <a:gd name="connsiteX3" fmla="*/ 73343 w 100238"/>
                <a:gd name="connsiteY3" fmla="*/ 244174 h 244174"/>
                <a:gd name="connsiteX4" fmla="*/ 1905 w 100238"/>
                <a:gd name="connsiteY4" fmla="*/ 4763 h 244174"/>
                <a:gd name="connsiteX0" fmla="*/ 0 w 107858"/>
                <a:gd name="connsiteY0" fmla="*/ 14288 h 244174"/>
                <a:gd name="connsiteX1" fmla="*/ 7620 w 107858"/>
                <a:gd name="connsiteY1" fmla="*/ 0 h 244174"/>
                <a:gd name="connsiteX2" fmla="*/ 107632 w 107858"/>
                <a:gd name="connsiteY2" fmla="*/ 244174 h 244174"/>
                <a:gd name="connsiteX3" fmla="*/ 80963 w 107858"/>
                <a:gd name="connsiteY3" fmla="*/ 244174 h 244174"/>
                <a:gd name="connsiteX4" fmla="*/ 0 w 107858"/>
                <a:gd name="connsiteY4" fmla="*/ 14288 h 244174"/>
                <a:gd name="connsiteX0" fmla="*/ 0 w 107874"/>
                <a:gd name="connsiteY0" fmla="*/ 19050 h 248936"/>
                <a:gd name="connsiteX1" fmla="*/ 12382 w 107874"/>
                <a:gd name="connsiteY1" fmla="*/ 0 h 248936"/>
                <a:gd name="connsiteX2" fmla="*/ 107632 w 107874"/>
                <a:gd name="connsiteY2" fmla="*/ 248936 h 248936"/>
                <a:gd name="connsiteX3" fmla="*/ 80963 w 107874"/>
                <a:gd name="connsiteY3" fmla="*/ 248936 h 248936"/>
                <a:gd name="connsiteX4" fmla="*/ 0 w 107874"/>
                <a:gd name="connsiteY4" fmla="*/ 19050 h 248936"/>
                <a:gd name="connsiteX0" fmla="*/ 0 w 98349"/>
                <a:gd name="connsiteY0" fmla="*/ 2381 h 248936"/>
                <a:gd name="connsiteX1" fmla="*/ 2857 w 98349"/>
                <a:gd name="connsiteY1" fmla="*/ 0 h 248936"/>
                <a:gd name="connsiteX2" fmla="*/ 98107 w 98349"/>
                <a:gd name="connsiteY2" fmla="*/ 248936 h 248936"/>
                <a:gd name="connsiteX3" fmla="*/ 71438 w 98349"/>
                <a:gd name="connsiteY3" fmla="*/ 248936 h 248936"/>
                <a:gd name="connsiteX4" fmla="*/ 0 w 98349"/>
                <a:gd name="connsiteY4" fmla="*/ 2381 h 248936"/>
                <a:gd name="connsiteX0" fmla="*/ 0 w 88861"/>
                <a:gd name="connsiteY0" fmla="*/ 2381 h 248936"/>
                <a:gd name="connsiteX1" fmla="*/ 2857 w 88861"/>
                <a:gd name="connsiteY1" fmla="*/ 0 h 248936"/>
                <a:gd name="connsiteX2" fmla="*/ 88582 w 88861"/>
                <a:gd name="connsiteY2" fmla="*/ 248936 h 248936"/>
                <a:gd name="connsiteX3" fmla="*/ 71438 w 88861"/>
                <a:gd name="connsiteY3" fmla="*/ 248936 h 248936"/>
                <a:gd name="connsiteX4" fmla="*/ 0 w 88861"/>
                <a:gd name="connsiteY4" fmla="*/ 2381 h 248936"/>
                <a:gd name="connsiteX0" fmla="*/ 0 w 88861"/>
                <a:gd name="connsiteY0" fmla="*/ 2381 h 248936"/>
                <a:gd name="connsiteX1" fmla="*/ 2857 w 88861"/>
                <a:gd name="connsiteY1" fmla="*/ 0 h 248936"/>
                <a:gd name="connsiteX2" fmla="*/ 88582 w 88861"/>
                <a:gd name="connsiteY2" fmla="*/ 248936 h 248936"/>
                <a:gd name="connsiteX3" fmla="*/ 71438 w 88861"/>
                <a:gd name="connsiteY3" fmla="*/ 248936 h 248936"/>
                <a:gd name="connsiteX4" fmla="*/ 0 w 88861"/>
                <a:gd name="connsiteY4" fmla="*/ 2381 h 248936"/>
                <a:gd name="connsiteX0" fmla="*/ 0 w 98386"/>
                <a:gd name="connsiteY0" fmla="*/ 9525 h 248936"/>
                <a:gd name="connsiteX1" fmla="*/ 12382 w 98386"/>
                <a:gd name="connsiteY1" fmla="*/ 0 h 248936"/>
                <a:gd name="connsiteX2" fmla="*/ 98107 w 98386"/>
                <a:gd name="connsiteY2" fmla="*/ 248936 h 248936"/>
                <a:gd name="connsiteX3" fmla="*/ 80963 w 98386"/>
                <a:gd name="connsiteY3" fmla="*/ 248936 h 248936"/>
                <a:gd name="connsiteX4" fmla="*/ 0 w 98386"/>
                <a:gd name="connsiteY4" fmla="*/ 9525 h 248936"/>
                <a:gd name="connsiteX0" fmla="*/ 0 w 98341"/>
                <a:gd name="connsiteY0" fmla="*/ 0 h 239411"/>
                <a:gd name="connsiteX1" fmla="*/ 475 w 98341"/>
                <a:gd name="connsiteY1" fmla="*/ 0 h 239411"/>
                <a:gd name="connsiteX2" fmla="*/ 98107 w 98341"/>
                <a:gd name="connsiteY2" fmla="*/ 239411 h 239411"/>
                <a:gd name="connsiteX3" fmla="*/ 80963 w 98341"/>
                <a:gd name="connsiteY3" fmla="*/ 239411 h 239411"/>
                <a:gd name="connsiteX4" fmla="*/ 0 w 98341"/>
                <a:gd name="connsiteY4" fmla="*/ 0 h 239411"/>
                <a:gd name="connsiteX0" fmla="*/ 0 w 98375"/>
                <a:gd name="connsiteY0" fmla="*/ 0 h 239411"/>
                <a:gd name="connsiteX1" fmla="*/ 475 w 98375"/>
                <a:gd name="connsiteY1" fmla="*/ 0 h 239411"/>
                <a:gd name="connsiteX2" fmla="*/ 98107 w 98375"/>
                <a:gd name="connsiteY2" fmla="*/ 239411 h 239411"/>
                <a:gd name="connsiteX3" fmla="*/ 80963 w 98375"/>
                <a:gd name="connsiteY3" fmla="*/ 239411 h 239411"/>
                <a:gd name="connsiteX4" fmla="*/ 0 w 98375"/>
                <a:gd name="connsiteY4" fmla="*/ 0 h 239411"/>
                <a:gd name="connsiteX0" fmla="*/ 0 w 98375"/>
                <a:gd name="connsiteY0" fmla="*/ 0 h 239411"/>
                <a:gd name="connsiteX1" fmla="*/ 475 w 98375"/>
                <a:gd name="connsiteY1" fmla="*/ 0 h 239411"/>
                <a:gd name="connsiteX2" fmla="*/ 98107 w 98375"/>
                <a:gd name="connsiteY2" fmla="*/ 239411 h 239411"/>
                <a:gd name="connsiteX3" fmla="*/ 80963 w 98375"/>
                <a:gd name="connsiteY3" fmla="*/ 239411 h 239411"/>
                <a:gd name="connsiteX4" fmla="*/ 0 w 98375"/>
                <a:gd name="connsiteY4" fmla="*/ 0 h 239411"/>
                <a:gd name="connsiteX0" fmla="*/ 0 w 91265"/>
                <a:gd name="connsiteY0" fmla="*/ 0 h 239411"/>
                <a:gd name="connsiteX1" fmla="*/ 475 w 91265"/>
                <a:gd name="connsiteY1" fmla="*/ 0 h 239411"/>
                <a:gd name="connsiteX2" fmla="*/ 90963 w 91265"/>
                <a:gd name="connsiteY2" fmla="*/ 239411 h 239411"/>
                <a:gd name="connsiteX3" fmla="*/ 80963 w 91265"/>
                <a:gd name="connsiteY3" fmla="*/ 239411 h 239411"/>
                <a:gd name="connsiteX4" fmla="*/ 0 w 91265"/>
                <a:gd name="connsiteY4" fmla="*/ 0 h 239411"/>
                <a:gd name="connsiteX0" fmla="*/ 0 w 94306"/>
                <a:gd name="connsiteY0" fmla="*/ 0 h 239411"/>
                <a:gd name="connsiteX1" fmla="*/ 475 w 94306"/>
                <a:gd name="connsiteY1" fmla="*/ 0 h 239411"/>
                <a:gd name="connsiteX2" fmla="*/ 90963 w 94306"/>
                <a:gd name="connsiteY2" fmla="*/ 239411 h 239411"/>
                <a:gd name="connsiteX3" fmla="*/ 80963 w 94306"/>
                <a:gd name="connsiteY3" fmla="*/ 239411 h 239411"/>
                <a:gd name="connsiteX4" fmla="*/ 0 w 94306"/>
                <a:gd name="connsiteY4" fmla="*/ 0 h 239411"/>
                <a:gd name="connsiteX0" fmla="*/ 0 w 94306"/>
                <a:gd name="connsiteY0" fmla="*/ 0 h 239411"/>
                <a:gd name="connsiteX1" fmla="*/ 475 w 94306"/>
                <a:gd name="connsiteY1" fmla="*/ 0 h 239411"/>
                <a:gd name="connsiteX2" fmla="*/ 90963 w 94306"/>
                <a:gd name="connsiteY2" fmla="*/ 239411 h 239411"/>
                <a:gd name="connsiteX3" fmla="*/ 80963 w 94306"/>
                <a:gd name="connsiteY3" fmla="*/ 239411 h 239411"/>
                <a:gd name="connsiteX4" fmla="*/ 0 w 94306"/>
                <a:gd name="connsiteY4" fmla="*/ 0 h 239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06" h="239411">
                  <a:moveTo>
                    <a:pt x="0" y="0"/>
                  </a:moveTo>
                  <a:lnTo>
                    <a:pt x="475" y="0"/>
                  </a:lnTo>
                  <a:cubicBezTo>
                    <a:pt x="43337" y="44085"/>
                    <a:pt x="110013" y="73884"/>
                    <a:pt x="90963" y="239411"/>
                  </a:cubicBezTo>
                  <a:lnTo>
                    <a:pt x="80963" y="239411"/>
                  </a:lnTo>
                  <a:cubicBezTo>
                    <a:pt x="96838" y="92139"/>
                    <a:pt x="50800" y="54404"/>
                    <a:pt x="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p:cNvSpPr txBox="1"/>
          <p:nvPr/>
        </p:nvSpPr>
        <p:spPr>
          <a:xfrm>
            <a:off x="326040" y="1215089"/>
            <a:ext cx="8302862" cy="1363294"/>
          </a:xfrm>
          <a:prstGeom prst="rect">
            <a:avLst/>
          </a:prstGeom>
          <a:noFill/>
        </p:spPr>
        <p:txBody>
          <a:bodyPr wrap="square" rtlCol="0">
            <a:spAutoFit/>
          </a:bodyPr>
          <a:lstStyle/>
          <a:p>
            <a:pPr algn="just"/>
            <a:r>
              <a:rPr lang="en-US" sz="1600" dirty="0">
                <a:solidFill>
                  <a:srgbClr val="333333"/>
                </a:solidFill>
                <a:latin typeface="Calibri" pitchFamily="34" charset="0"/>
                <a:cs typeface="Calibri" pitchFamily="34" charset="0"/>
              </a:rPr>
              <a:t>On the one hand, accurate measuring of carbon footprint of  financed emissions and climate-related data gaps has been a major challenge for many giants including Aegon UK, on the other hand,  Euromonitor global consumer trend 2024 survey indicates Consumers are flagging corporate greenwashing specially misleading claims and  demand genuine evidence of sustainability impacts or evidences (Noel et. al, 2023; Euromonitor International, 2024).  </a:t>
            </a:r>
          </a:p>
        </p:txBody>
      </p:sp>
      <p:sp>
        <p:nvSpPr>
          <p:cNvPr id="85" name="TextBox 84"/>
          <p:cNvSpPr txBox="1"/>
          <p:nvPr/>
        </p:nvSpPr>
        <p:spPr>
          <a:xfrm>
            <a:off x="409951" y="3593285"/>
            <a:ext cx="8187522" cy="830997"/>
          </a:xfrm>
          <a:prstGeom prst="rect">
            <a:avLst/>
          </a:prstGeom>
          <a:noFill/>
        </p:spPr>
        <p:txBody>
          <a:bodyPr wrap="square" rtlCol="0">
            <a:spAutoFit/>
          </a:bodyPr>
          <a:lstStyle/>
          <a:p>
            <a:pPr algn="just"/>
            <a:r>
              <a:rPr lang="en-US" sz="1600" b="1" dirty="0">
                <a:solidFill>
                  <a:srgbClr val="333333"/>
                </a:solidFill>
                <a:latin typeface="Calibri" pitchFamily="34" charset="0"/>
                <a:cs typeface="Calibri" pitchFamily="34" charset="0"/>
              </a:rPr>
              <a:t>Aegon UK, a signatory of NZAOA </a:t>
            </a:r>
            <a:r>
              <a:rPr lang="en-US" sz="1600" dirty="0">
                <a:solidFill>
                  <a:srgbClr val="333333"/>
                </a:solidFill>
                <a:latin typeface="Calibri" pitchFamily="34" charset="0"/>
                <a:cs typeface="Calibri" pitchFamily="34" charset="0"/>
              </a:rPr>
              <a:t>(Net Zero Asset Owner Reliance) , </a:t>
            </a:r>
            <a:r>
              <a:rPr lang="en-US" sz="1600" b="1" dirty="0">
                <a:solidFill>
                  <a:srgbClr val="333333"/>
                </a:solidFill>
                <a:latin typeface="Calibri" pitchFamily="34" charset="0"/>
                <a:cs typeface="Calibri" pitchFamily="34" charset="0"/>
              </a:rPr>
              <a:t>UN PRI </a:t>
            </a:r>
            <a:r>
              <a:rPr lang="en-US" sz="1600" dirty="0">
                <a:solidFill>
                  <a:srgbClr val="333333"/>
                </a:solidFill>
                <a:latin typeface="Calibri" pitchFamily="34" charset="0"/>
                <a:cs typeface="Calibri" pitchFamily="34" charset="0"/>
              </a:rPr>
              <a:t>(Principles of Responsible Investment) highlights </a:t>
            </a:r>
            <a:r>
              <a:rPr lang="en-US" sz="1600" b="1" dirty="0">
                <a:solidFill>
                  <a:srgbClr val="333333"/>
                </a:solidFill>
                <a:latin typeface="Calibri" pitchFamily="34" charset="0"/>
                <a:cs typeface="Calibri" pitchFamily="34" charset="0"/>
              </a:rPr>
              <a:t>actions taken </a:t>
            </a:r>
            <a:r>
              <a:rPr lang="en-US" sz="1600" dirty="0">
                <a:solidFill>
                  <a:srgbClr val="333333"/>
                </a:solidFill>
                <a:latin typeface="Calibri" pitchFamily="34" charset="0"/>
                <a:cs typeface="Calibri" pitchFamily="34" charset="0"/>
              </a:rPr>
              <a:t>to identified material topics during its second </a:t>
            </a:r>
            <a:r>
              <a:rPr lang="en-US" sz="1600" b="1" u="sng" dirty="0">
                <a:solidFill>
                  <a:srgbClr val="333333"/>
                </a:solidFill>
                <a:latin typeface="Calibri" pitchFamily="34" charset="0"/>
                <a:cs typeface="Calibri" pitchFamily="34" charset="0"/>
              </a:rPr>
              <a:t>Double Materiality Assessment in 2023 </a:t>
            </a:r>
            <a:r>
              <a:rPr lang="en-US" sz="1600" dirty="0">
                <a:solidFill>
                  <a:srgbClr val="333333"/>
                </a:solidFill>
                <a:latin typeface="Calibri" pitchFamily="34" charset="0"/>
                <a:cs typeface="Calibri" pitchFamily="34" charset="0"/>
              </a:rPr>
              <a:t>complying EU’s CSRD. Most targets achieved or on track.</a:t>
            </a:r>
          </a:p>
        </p:txBody>
      </p:sp>
      <p:sp>
        <p:nvSpPr>
          <p:cNvPr id="90" name="TextBox 89"/>
          <p:cNvSpPr txBox="1"/>
          <p:nvPr/>
        </p:nvSpPr>
        <p:spPr>
          <a:xfrm>
            <a:off x="329788" y="2690952"/>
            <a:ext cx="8513160" cy="784830"/>
          </a:xfrm>
          <a:prstGeom prst="rect">
            <a:avLst/>
          </a:prstGeom>
          <a:noFill/>
        </p:spPr>
        <p:txBody>
          <a:bodyPr wrap="square" rtlCol="0">
            <a:spAutoFit/>
          </a:bodyPr>
          <a:lstStyle/>
          <a:p>
            <a:r>
              <a:rPr lang="en-GB" sz="1500" dirty="0">
                <a:solidFill>
                  <a:srgbClr val="333333"/>
                </a:solidFill>
              </a:rPr>
              <a:t>From professional level, NGFS Expert Network on Data (EN Data) was launched at the beginning of 2023 in attempt to bridge Climate-related Data Gaps. While from Corporate levels, companies including Aegon UK have been using different frameworks and technologies (NGFS, 2024) </a:t>
            </a:r>
            <a:endParaRPr lang="en-US" sz="1500" dirty="0">
              <a:solidFill>
                <a:srgbClr val="333333"/>
              </a:solidFill>
              <a:latin typeface="Calibri" pitchFamily="34" charset="0"/>
              <a:cs typeface="Calibri" pitchFamily="34" charset="0"/>
            </a:endParaRPr>
          </a:p>
        </p:txBody>
      </p:sp>
      <p:sp>
        <p:nvSpPr>
          <p:cNvPr id="6" name="Rectangle 5">
            <a:extLst>
              <a:ext uri="{FF2B5EF4-FFF2-40B4-BE49-F238E27FC236}">
                <a16:creationId xmlns:a16="http://schemas.microsoft.com/office/drawing/2014/main" id="{C482F99D-72C3-E611-CA93-375D3047C69B}"/>
              </a:ext>
            </a:extLst>
          </p:cNvPr>
          <p:cNvSpPr/>
          <p:nvPr/>
        </p:nvSpPr>
        <p:spPr>
          <a:xfrm>
            <a:off x="111178" y="327902"/>
            <a:ext cx="8921644" cy="6463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TextBox 6">
            <a:extLst>
              <a:ext uri="{FF2B5EF4-FFF2-40B4-BE49-F238E27FC236}">
                <a16:creationId xmlns:a16="http://schemas.microsoft.com/office/drawing/2014/main" id="{2622749C-C5AA-794F-F817-2B10B217D4D1}"/>
              </a:ext>
            </a:extLst>
          </p:cNvPr>
          <p:cNvSpPr txBox="1"/>
          <p:nvPr/>
        </p:nvSpPr>
        <p:spPr>
          <a:xfrm>
            <a:off x="269022" y="390354"/>
            <a:ext cx="8328451" cy="477054"/>
          </a:xfrm>
          <a:prstGeom prst="rect">
            <a:avLst/>
          </a:prstGeom>
          <a:noFill/>
        </p:spPr>
        <p:txBody>
          <a:bodyPr wrap="square" rtlCol="0">
            <a:spAutoFit/>
          </a:bodyPr>
          <a:lstStyle/>
          <a:p>
            <a:pPr algn="ctr"/>
            <a:r>
              <a:rPr lang="en-US" sz="2500" b="1" dirty="0">
                <a:solidFill>
                  <a:srgbClr val="7030A0"/>
                </a:solidFill>
              </a:rPr>
              <a:t>Data and Research</a:t>
            </a:r>
          </a:p>
        </p:txBody>
      </p:sp>
      <p:pic>
        <p:nvPicPr>
          <p:cNvPr id="8" name="Picture 7" descr="A white table with black text&#10;&#10;Description automatically generated">
            <a:extLst>
              <a:ext uri="{FF2B5EF4-FFF2-40B4-BE49-F238E27FC236}">
                <a16:creationId xmlns:a16="http://schemas.microsoft.com/office/drawing/2014/main" id="{C976BA0B-83E0-C096-5B90-C36537718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34" y="4541785"/>
            <a:ext cx="7772400" cy="1865048"/>
          </a:xfrm>
          <a:prstGeom prst="rect">
            <a:avLst/>
          </a:prstGeom>
        </p:spPr>
      </p:pic>
      <p:sp>
        <p:nvSpPr>
          <p:cNvPr id="9" name="TextBox 8">
            <a:extLst>
              <a:ext uri="{FF2B5EF4-FFF2-40B4-BE49-F238E27FC236}">
                <a16:creationId xmlns:a16="http://schemas.microsoft.com/office/drawing/2014/main" id="{6B0F6DE6-C7AF-BF26-95DE-8245BF63339C}"/>
              </a:ext>
            </a:extLst>
          </p:cNvPr>
          <p:cNvSpPr txBox="1"/>
          <p:nvPr/>
        </p:nvSpPr>
        <p:spPr>
          <a:xfrm>
            <a:off x="6528842" y="6406987"/>
            <a:ext cx="2503980" cy="246221"/>
          </a:xfrm>
          <a:prstGeom prst="rect">
            <a:avLst/>
          </a:prstGeom>
          <a:noFill/>
        </p:spPr>
        <p:txBody>
          <a:bodyPr wrap="square" rtlCol="0">
            <a:spAutoFit/>
          </a:bodyPr>
          <a:lstStyle/>
          <a:p>
            <a:r>
              <a:rPr lang="en-US" sz="1000" dirty="0">
                <a:solidFill>
                  <a:srgbClr val="333333"/>
                </a:solidFill>
              </a:rPr>
              <a:t>(Aegon Annual Report, 2023)</a:t>
            </a:r>
          </a:p>
        </p:txBody>
      </p:sp>
      <p:sp>
        <p:nvSpPr>
          <p:cNvPr id="10" name="TextBox 9">
            <a:extLst>
              <a:ext uri="{FF2B5EF4-FFF2-40B4-BE49-F238E27FC236}">
                <a16:creationId xmlns:a16="http://schemas.microsoft.com/office/drawing/2014/main" id="{C7F1CE59-AAAE-29B6-958D-E536290A8058}"/>
              </a:ext>
            </a:extLst>
          </p:cNvPr>
          <p:cNvSpPr txBox="1"/>
          <p:nvPr/>
        </p:nvSpPr>
        <p:spPr>
          <a:xfrm>
            <a:off x="3186545" y="66363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1884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96A2F-EAA0-7275-83AF-350DE0564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EDF0A7-76AA-4EB2-E529-B002C23A0401}"/>
              </a:ext>
            </a:extLst>
          </p:cNvPr>
          <p:cNvSpPr>
            <a:spLocks noGrp="1"/>
          </p:cNvSpPr>
          <p:nvPr>
            <p:ph type="title"/>
          </p:nvPr>
        </p:nvSpPr>
        <p:spPr>
          <a:xfrm>
            <a:off x="457200" y="326037"/>
            <a:ext cx="6248400" cy="588364"/>
          </a:xfrm>
        </p:spPr>
        <p:txBody>
          <a:bodyPr/>
          <a:lstStyle/>
          <a:p>
            <a:endParaRPr lang="en-US" dirty="0"/>
          </a:p>
        </p:txBody>
      </p:sp>
      <p:sp>
        <p:nvSpPr>
          <p:cNvPr id="3" name="Content Placeholder 2">
            <a:extLst>
              <a:ext uri="{FF2B5EF4-FFF2-40B4-BE49-F238E27FC236}">
                <a16:creationId xmlns:a16="http://schemas.microsoft.com/office/drawing/2014/main" id="{96267A97-6D12-30BA-7652-E689CAC302C2}"/>
              </a:ext>
            </a:extLst>
          </p:cNvPr>
          <p:cNvSpPr>
            <a:spLocks noGrp="1"/>
          </p:cNvSpPr>
          <p:nvPr>
            <p:ph idx="1"/>
          </p:nvPr>
        </p:nvSpPr>
        <p:spPr>
          <a:xfrm>
            <a:off x="492177" y="4759554"/>
            <a:ext cx="8229600" cy="1565046"/>
          </a:xfrm>
        </p:spPr>
        <p:txBody>
          <a:bodyPr/>
          <a:lstStyle/>
          <a:p>
            <a:r>
              <a:rPr lang="en-GB" sz="1200" dirty="0"/>
              <a:t>.</a:t>
            </a:r>
            <a:endParaRPr lang="en-US" sz="1200" dirty="0"/>
          </a:p>
        </p:txBody>
      </p:sp>
      <p:sp>
        <p:nvSpPr>
          <p:cNvPr id="6" name="Rectangle 5">
            <a:extLst>
              <a:ext uri="{FF2B5EF4-FFF2-40B4-BE49-F238E27FC236}">
                <a16:creationId xmlns:a16="http://schemas.microsoft.com/office/drawing/2014/main" id="{F2B8E250-06C7-EE8C-8A9B-4B67BD4DD134}"/>
              </a:ext>
            </a:extLst>
          </p:cNvPr>
          <p:cNvSpPr/>
          <p:nvPr/>
        </p:nvSpPr>
        <p:spPr>
          <a:xfrm>
            <a:off x="95250" y="326037"/>
            <a:ext cx="89535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solidFill>
                  <a:srgbClr val="7030A0"/>
                </a:solidFill>
              </a:rPr>
              <a:t>     </a:t>
            </a:r>
          </a:p>
          <a:p>
            <a:pPr algn="ctr"/>
            <a:r>
              <a:rPr lang="en-US" sz="2500" b="1" dirty="0">
                <a:solidFill>
                  <a:srgbClr val="7030A0"/>
                </a:solidFill>
              </a:rPr>
              <a:t>Data and Research</a:t>
            </a:r>
          </a:p>
          <a:p>
            <a:pPr algn="ctr"/>
            <a:r>
              <a:rPr lang="en-US" sz="1500" b="1" dirty="0">
                <a:solidFill>
                  <a:srgbClr val="7030A0"/>
                </a:solidFill>
                <a:latin typeface="Calibri" pitchFamily="34" charset="0"/>
                <a:cs typeface="Calibri" pitchFamily="34" charset="0"/>
              </a:rPr>
              <a:t>Competitor Benchmarking  </a:t>
            </a:r>
          </a:p>
          <a:p>
            <a:pPr algn="ctr"/>
            <a:r>
              <a:rPr lang="en-US" sz="2500" b="1" dirty="0">
                <a:solidFill>
                  <a:srgbClr val="7030A0"/>
                </a:solidFill>
              </a:rPr>
              <a:t> </a:t>
            </a:r>
          </a:p>
        </p:txBody>
      </p:sp>
      <p:sp>
        <p:nvSpPr>
          <p:cNvPr id="4" name="TextBox 3">
            <a:extLst>
              <a:ext uri="{FF2B5EF4-FFF2-40B4-BE49-F238E27FC236}">
                <a16:creationId xmlns:a16="http://schemas.microsoft.com/office/drawing/2014/main" id="{1411AFC4-28D2-2DBD-634B-2195067BCFDB}"/>
              </a:ext>
            </a:extLst>
          </p:cNvPr>
          <p:cNvSpPr txBox="1"/>
          <p:nvPr/>
        </p:nvSpPr>
        <p:spPr>
          <a:xfrm>
            <a:off x="75263" y="4318807"/>
            <a:ext cx="2819400" cy="369332"/>
          </a:xfrm>
          <a:prstGeom prst="rect">
            <a:avLst/>
          </a:prstGeom>
          <a:noFill/>
        </p:spPr>
        <p:txBody>
          <a:bodyPr wrap="square" rtlCol="0">
            <a:spAutoFit/>
          </a:bodyPr>
          <a:lstStyle/>
          <a:p>
            <a:r>
              <a:rPr lang="en-US" b="1" dirty="0">
                <a:solidFill>
                  <a:srgbClr val="333333"/>
                </a:solidFill>
                <a:latin typeface="Calibri" pitchFamily="34" charset="0"/>
                <a:cs typeface="Calibri" pitchFamily="34" charset="0"/>
              </a:rPr>
              <a:t> Gap Analysis   </a:t>
            </a:r>
          </a:p>
        </p:txBody>
      </p:sp>
      <p:graphicFrame>
        <p:nvGraphicFramePr>
          <p:cNvPr id="7" name="Table 6">
            <a:extLst>
              <a:ext uri="{FF2B5EF4-FFF2-40B4-BE49-F238E27FC236}">
                <a16:creationId xmlns:a16="http://schemas.microsoft.com/office/drawing/2014/main" id="{4F9B0864-2744-965B-24FD-1163610D0D1F}"/>
              </a:ext>
            </a:extLst>
          </p:cNvPr>
          <p:cNvGraphicFramePr>
            <a:graphicFrameLocks noGrp="1"/>
          </p:cNvGraphicFramePr>
          <p:nvPr>
            <p:extLst>
              <p:ext uri="{D42A27DB-BD31-4B8C-83A1-F6EECF244321}">
                <p14:modId xmlns:p14="http://schemas.microsoft.com/office/powerpoint/2010/main" val="3396705212"/>
              </p:ext>
            </p:extLst>
          </p:nvPr>
        </p:nvGraphicFramePr>
        <p:xfrm>
          <a:off x="196901" y="1144939"/>
          <a:ext cx="8820151" cy="3542669"/>
        </p:xfrm>
        <a:graphic>
          <a:graphicData uri="http://schemas.openxmlformats.org/drawingml/2006/table">
            <a:tbl>
              <a:tblPr firstRow="1" bandRow="1">
                <a:tableStyleId>{5C22544A-7EE6-4342-B048-85BDC9FD1C3A}</a:tableStyleId>
              </a:tblPr>
              <a:tblGrid>
                <a:gridCol w="1123950">
                  <a:extLst>
                    <a:ext uri="{9D8B030D-6E8A-4147-A177-3AD203B41FA5}">
                      <a16:colId xmlns:a16="http://schemas.microsoft.com/office/drawing/2014/main" val="294033529"/>
                    </a:ext>
                  </a:extLst>
                </a:gridCol>
                <a:gridCol w="1905000">
                  <a:extLst>
                    <a:ext uri="{9D8B030D-6E8A-4147-A177-3AD203B41FA5}">
                      <a16:colId xmlns:a16="http://schemas.microsoft.com/office/drawing/2014/main" val="3358768618"/>
                    </a:ext>
                  </a:extLst>
                </a:gridCol>
                <a:gridCol w="2693584">
                  <a:extLst>
                    <a:ext uri="{9D8B030D-6E8A-4147-A177-3AD203B41FA5}">
                      <a16:colId xmlns:a16="http://schemas.microsoft.com/office/drawing/2014/main" val="1668795473"/>
                    </a:ext>
                  </a:extLst>
                </a:gridCol>
                <a:gridCol w="2220114">
                  <a:extLst>
                    <a:ext uri="{9D8B030D-6E8A-4147-A177-3AD203B41FA5}">
                      <a16:colId xmlns:a16="http://schemas.microsoft.com/office/drawing/2014/main" val="4085754348"/>
                    </a:ext>
                  </a:extLst>
                </a:gridCol>
                <a:gridCol w="877503">
                  <a:extLst>
                    <a:ext uri="{9D8B030D-6E8A-4147-A177-3AD203B41FA5}">
                      <a16:colId xmlns:a16="http://schemas.microsoft.com/office/drawing/2014/main" val="2463422907"/>
                    </a:ext>
                  </a:extLst>
                </a:gridCol>
              </a:tblGrid>
              <a:tr h="294877">
                <a:tc>
                  <a:txBody>
                    <a:bodyPr/>
                    <a:lstStyle/>
                    <a:p>
                      <a:r>
                        <a:rPr lang="en-US" sz="1400" dirty="0">
                          <a:solidFill>
                            <a:srgbClr val="333333"/>
                          </a:solidFill>
                        </a:rPr>
                        <a:t>Firms</a:t>
                      </a:r>
                    </a:p>
                  </a:txBody>
                  <a:tcPr/>
                </a:tc>
                <a:tc>
                  <a:txBody>
                    <a:bodyPr/>
                    <a:lstStyle/>
                    <a:p>
                      <a:r>
                        <a:rPr lang="en-US" sz="1400" dirty="0">
                          <a:solidFill>
                            <a:srgbClr val="333333"/>
                          </a:solidFill>
                        </a:rPr>
                        <a:t>Process/Technology </a:t>
                      </a:r>
                    </a:p>
                  </a:txBody>
                  <a:tcPr/>
                </a:tc>
                <a:tc>
                  <a:txBody>
                    <a:bodyPr/>
                    <a:lstStyle/>
                    <a:p>
                      <a:r>
                        <a:rPr lang="en-US" sz="1400" dirty="0">
                          <a:solidFill>
                            <a:srgbClr val="333333"/>
                          </a:solidFill>
                        </a:rPr>
                        <a:t>Main Features</a:t>
                      </a:r>
                    </a:p>
                  </a:txBody>
                  <a:tcPr/>
                </a:tc>
                <a:tc>
                  <a:txBody>
                    <a:bodyPr/>
                    <a:lstStyle/>
                    <a:p>
                      <a:r>
                        <a:rPr lang="en-US" sz="1400" dirty="0">
                          <a:solidFill>
                            <a:srgbClr val="333333"/>
                          </a:solidFill>
                        </a:rPr>
                        <a:t>Limitations </a:t>
                      </a:r>
                    </a:p>
                  </a:txBody>
                  <a:tcPr/>
                </a:tc>
                <a:tc>
                  <a:txBody>
                    <a:bodyPr/>
                    <a:lstStyle/>
                    <a:p>
                      <a:r>
                        <a:rPr lang="en-US" sz="1400" dirty="0">
                          <a:solidFill>
                            <a:srgbClr val="333333"/>
                          </a:solidFill>
                        </a:rPr>
                        <a:t>Source</a:t>
                      </a:r>
                    </a:p>
                  </a:txBody>
                  <a:tcPr/>
                </a:tc>
                <a:extLst>
                  <a:ext uri="{0D108BD9-81ED-4DB2-BD59-A6C34878D82A}">
                    <a16:rowId xmlns:a16="http://schemas.microsoft.com/office/drawing/2014/main" val="399730321"/>
                  </a:ext>
                </a:extLst>
              </a:tr>
              <a:tr h="1046812">
                <a:tc>
                  <a:txBody>
                    <a:bodyPr/>
                    <a:lstStyle/>
                    <a:p>
                      <a:r>
                        <a:rPr lang="en-US" sz="1400" b="1" dirty="0">
                          <a:solidFill>
                            <a:srgbClr val="333333"/>
                          </a:solidFill>
                        </a:rPr>
                        <a:t>Aegon UK</a:t>
                      </a:r>
                    </a:p>
                  </a:txBody>
                  <a:tcPr/>
                </a:tc>
                <a:tc>
                  <a:txBody>
                    <a:bodyPr/>
                    <a:lstStyle/>
                    <a:p>
                      <a:r>
                        <a:rPr lang="en-GB" sz="1300" dirty="0">
                          <a:solidFill>
                            <a:srgbClr val="333333"/>
                          </a:solidFill>
                        </a:rPr>
                        <a:t>Double Materiality Assessment (DMA)</a:t>
                      </a:r>
                    </a:p>
                    <a:p>
                      <a:r>
                        <a:rPr lang="en-GB" sz="1300" dirty="0">
                          <a:solidFill>
                            <a:srgbClr val="333333"/>
                          </a:solidFill>
                        </a:rPr>
                        <a:t>MSCI Climate Data, Clarity AI</a:t>
                      </a:r>
                    </a:p>
                  </a:txBody>
                  <a:tcPr anchor="ctr"/>
                </a:tc>
                <a:tc>
                  <a:txBody>
                    <a:bodyPr/>
                    <a:lstStyle/>
                    <a:p>
                      <a:r>
                        <a:rPr lang="en-GB" sz="1300" dirty="0">
                          <a:solidFill>
                            <a:srgbClr val="333333"/>
                          </a:solidFill>
                        </a:rPr>
                        <a:t>Integrates ESG factors, climate risk analytics, reporting tools</a:t>
                      </a:r>
                    </a:p>
                  </a:txBody>
                  <a:tcPr anchor="ctr"/>
                </a:tc>
                <a:tc>
                  <a:txBody>
                    <a:bodyPr/>
                    <a:lstStyle/>
                    <a:p>
                      <a:r>
                        <a:rPr lang="en-GB" sz="1300" dirty="0">
                          <a:solidFill>
                            <a:srgbClr val="333333"/>
                          </a:solidFill>
                        </a:rPr>
                        <a:t>Limited scope for individual investment assessments,</a:t>
                      </a:r>
                    </a:p>
                    <a:p>
                      <a:r>
                        <a:rPr lang="en-GB" sz="1300" dirty="0">
                          <a:solidFill>
                            <a:srgbClr val="333333"/>
                          </a:solidFill>
                        </a:rPr>
                        <a:t>Limitations on cross-industry data sharing, data aggregation and reporting</a:t>
                      </a:r>
                      <a:endParaRPr lang="en-US" sz="1300" dirty="0">
                        <a:solidFill>
                          <a:srgbClr val="333333"/>
                        </a:solidFill>
                      </a:endParaRPr>
                    </a:p>
                  </a:txBody>
                  <a:tcPr/>
                </a:tc>
                <a:tc>
                  <a:txBody>
                    <a:bodyPr/>
                    <a:lstStyle/>
                    <a:p>
                      <a:r>
                        <a:rPr lang="en-US" sz="1000" dirty="0">
                          <a:solidFill>
                            <a:srgbClr val="333333"/>
                          </a:solidFill>
                        </a:rPr>
                        <a:t>(Annual</a:t>
                      </a:r>
                    </a:p>
                    <a:p>
                      <a:r>
                        <a:rPr lang="en-US" sz="1000" dirty="0">
                          <a:solidFill>
                            <a:srgbClr val="333333"/>
                          </a:solidFill>
                        </a:rPr>
                        <a:t>Report</a:t>
                      </a:r>
                    </a:p>
                    <a:p>
                      <a:r>
                        <a:rPr lang="en-US" sz="1000" dirty="0">
                          <a:solidFill>
                            <a:srgbClr val="333333"/>
                          </a:solidFill>
                        </a:rPr>
                        <a:t>2023;</a:t>
                      </a:r>
                    </a:p>
                    <a:p>
                      <a:r>
                        <a:rPr lang="en-US" sz="1000" dirty="0">
                          <a:solidFill>
                            <a:srgbClr val="333333"/>
                          </a:solidFill>
                        </a:rPr>
                        <a:t>Aegon UK, 2024)</a:t>
                      </a:r>
                    </a:p>
                  </a:txBody>
                  <a:tcPr/>
                </a:tc>
                <a:extLst>
                  <a:ext uri="{0D108BD9-81ED-4DB2-BD59-A6C34878D82A}">
                    <a16:rowId xmlns:a16="http://schemas.microsoft.com/office/drawing/2014/main" val="2153137872"/>
                  </a:ext>
                </a:extLst>
              </a:tr>
              <a:tr h="663472">
                <a:tc>
                  <a:txBody>
                    <a:bodyPr/>
                    <a:lstStyle/>
                    <a:p>
                      <a:r>
                        <a:rPr lang="en-US" sz="1300" b="1" dirty="0">
                          <a:solidFill>
                            <a:srgbClr val="333333"/>
                          </a:solidFill>
                        </a:rPr>
                        <a:t>Zurich Insurance</a:t>
                      </a:r>
                    </a:p>
                  </a:txBody>
                  <a:tcPr/>
                </a:tc>
                <a:tc>
                  <a:txBody>
                    <a:bodyPr/>
                    <a:lstStyle/>
                    <a:p>
                      <a:r>
                        <a:rPr lang="en-GB" sz="1300" dirty="0" err="1">
                          <a:solidFill>
                            <a:srgbClr val="333333"/>
                          </a:solidFill>
                        </a:rPr>
                        <a:t>Ortec</a:t>
                      </a:r>
                      <a:r>
                        <a:rPr lang="en-GB" sz="1300" dirty="0">
                          <a:solidFill>
                            <a:srgbClr val="333333"/>
                          </a:solidFill>
                        </a:rPr>
                        <a:t> Finance Climate Navigator, DMA</a:t>
                      </a:r>
                      <a:endParaRPr lang="en-US" sz="1300" dirty="0">
                        <a:solidFill>
                          <a:srgbClr val="333333"/>
                        </a:solidFill>
                      </a:endParaRPr>
                    </a:p>
                  </a:txBody>
                  <a:tcPr/>
                </a:tc>
                <a:tc>
                  <a:txBody>
                    <a:bodyPr/>
                    <a:lstStyle/>
                    <a:p>
                      <a:r>
                        <a:rPr lang="en-GB" sz="1300" dirty="0">
                          <a:solidFill>
                            <a:srgbClr val="333333"/>
                          </a:solidFill>
                        </a:rPr>
                        <a:t>Climate risk integration, forward-looking risk metrics</a:t>
                      </a:r>
                      <a:endParaRPr lang="en-US" sz="1300" dirty="0">
                        <a:solidFill>
                          <a:srgbClr val="333333"/>
                        </a:solidFill>
                      </a:endParaRPr>
                    </a:p>
                  </a:txBody>
                  <a:tcPr/>
                </a:tc>
                <a:tc>
                  <a:txBody>
                    <a:bodyPr/>
                    <a:lstStyle/>
                    <a:p>
                      <a:r>
                        <a:rPr lang="en-GB" sz="1300" dirty="0">
                          <a:solidFill>
                            <a:srgbClr val="333333"/>
                          </a:solidFill>
                        </a:rPr>
                        <a:t>High model dependency, regulatory compliance pressures</a:t>
                      </a:r>
                      <a:endParaRPr lang="en-US" sz="1300" dirty="0">
                        <a:solidFill>
                          <a:srgbClr val="333333"/>
                        </a:solidFill>
                      </a:endParaRPr>
                    </a:p>
                  </a:txBody>
                  <a:tcPr/>
                </a:tc>
                <a:tc>
                  <a:txBody>
                    <a:bodyPr/>
                    <a:lstStyle/>
                    <a:p>
                      <a:r>
                        <a:rPr lang="en-US" sz="1000" dirty="0">
                          <a:solidFill>
                            <a:srgbClr val="333333"/>
                          </a:solidFill>
                        </a:rPr>
                        <a:t>(Zurich UK, 2024)</a:t>
                      </a:r>
                    </a:p>
                  </a:txBody>
                  <a:tcPr/>
                </a:tc>
                <a:extLst>
                  <a:ext uri="{0D108BD9-81ED-4DB2-BD59-A6C34878D82A}">
                    <a16:rowId xmlns:a16="http://schemas.microsoft.com/office/drawing/2014/main" val="156732085"/>
                  </a:ext>
                </a:extLst>
              </a:tr>
              <a:tr h="855142">
                <a:tc>
                  <a:txBody>
                    <a:bodyPr/>
                    <a:lstStyle/>
                    <a:p>
                      <a:r>
                        <a:rPr lang="en-US" sz="1200" b="1" dirty="0">
                          <a:solidFill>
                            <a:srgbClr val="333333"/>
                          </a:solidFill>
                        </a:rPr>
                        <a:t>M &amp; G Investments </a:t>
                      </a:r>
                    </a:p>
                  </a:txBody>
                  <a:tcPr/>
                </a:tc>
                <a:tc>
                  <a:txBody>
                    <a:bodyPr/>
                    <a:lstStyle/>
                    <a:p>
                      <a:r>
                        <a:rPr lang="en-GB" sz="1300" dirty="0">
                          <a:solidFill>
                            <a:srgbClr val="333333"/>
                          </a:solidFill>
                        </a:rPr>
                        <a:t>Carbon Intelligence Platform</a:t>
                      </a:r>
                    </a:p>
                    <a:p>
                      <a:r>
                        <a:rPr lang="en-GB" sz="1300" dirty="0">
                          <a:solidFill>
                            <a:srgbClr val="333333"/>
                          </a:solidFill>
                        </a:rPr>
                        <a:t>Sustainalytics</a:t>
                      </a:r>
                      <a:endParaRPr lang="en-US" sz="1300" dirty="0">
                        <a:solidFill>
                          <a:srgbClr val="333333"/>
                        </a:solidFill>
                      </a:endParaRPr>
                    </a:p>
                  </a:txBody>
                  <a:tcPr/>
                </a:tc>
                <a:tc>
                  <a:txBody>
                    <a:bodyPr/>
                    <a:lstStyle/>
                    <a:p>
                      <a:r>
                        <a:rPr lang="en-GB" sz="1300" dirty="0">
                          <a:solidFill>
                            <a:srgbClr val="333333"/>
                          </a:solidFill>
                        </a:rPr>
                        <a:t>Focuses on reducing Scope 1, 2, and 3 emissions, asset-level reporting  predictive analytics</a:t>
                      </a:r>
                      <a:endParaRPr lang="en-US" sz="1300" dirty="0">
                        <a:solidFill>
                          <a:srgbClr val="333333"/>
                        </a:solidFill>
                      </a:endParaRPr>
                    </a:p>
                  </a:txBody>
                  <a:tcPr/>
                </a:tc>
                <a:tc>
                  <a:txBody>
                    <a:bodyPr/>
                    <a:lstStyle/>
                    <a:p>
                      <a:r>
                        <a:rPr lang="en-GB" sz="1300" dirty="0">
                          <a:solidFill>
                            <a:srgbClr val="333333"/>
                          </a:solidFill>
                        </a:rPr>
                        <a:t>data integration challenges, resource-intensive data processing, limitations on depth</a:t>
                      </a:r>
                      <a:endParaRPr lang="en-US" sz="1300" dirty="0">
                        <a:solidFill>
                          <a:srgbClr val="333333"/>
                        </a:solidFill>
                      </a:endParaRPr>
                    </a:p>
                  </a:txBody>
                  <a:tcPr/>
                </a:tc>
                <a:tc>
                  <a:txBody>
                    <a:bodyPr/>
                    <a:lstStyle/>
                    <a:p>
                      <a:r>
                        <a:rPr lang="en-US" sz="1000" dirty="0">
                          <a:solidFill>
                            <a:srgbClr val="333333"/>
                          </a:solidFill>
                        </a:rPr>
                        <a:t>(M &amp; G Investments, 2024) </a:t>
                      </a:r>
                    </a:p>
                  </a:txBody>
                  <a:tcPr/>
                </a:tc>
                <a:extLst>
                  <a:ext uri="{0D108BD9-81ED-4DB2-BD59-A6C34878D82A}">
                    <a16:rowId xmlns:a16="http://schemas.microsoft.com/office/drawing/2014/main" val="4070489978"/>
                  </a:ext>
                </a:extLst>
              </a:tr>
              <a:tr h="586109">
                <a:tc>
                  <a:txBody>
                    <a:bodyPr/>
                    <a:lstStyle/>
                    <a:p>
                      <a:r>
                        <a:rPr lang="en-US" sz="1400" b="1" dirty="0">
                          <a:solidFill>
                            <a:srgbClr val="333333"/>
                          </a:solidFill>
                        </a:rPr>
                        <a:t>Legal &amp; General </a:t>
                      </a:r>
                    </a:p>
                  </a:txBody>
                  <a:tcPr/>
                </a:tc>
                <a:tc>
                  <a:txBody>
                    <a:bodyPr/>
                    <a:lstStyle/>
                    <a:p>
                      <a:r>
                        <a:rPr lang="en-GB" sz="1300" dirty="0">
                          <a:solidFill>
                            <a:srgbClr val="333333"/>
                          </a:solidFill>
                        </a:rPr>
                        <a:t>Carbon Trust &amp; SBTi</a:t>
                      </a:r>
                      <a:endParaRPr lang="en-US" sz="1300" dirty="0">
                        <a:solidFill>
                          <a:srgbClr val="333333"/>
                        </a:solidFill>
                      </a:endParaRPr>
                    </a:p>
                  </a:txBody>
                  <a:tcPr/>
                </a:tc>
                <a:tc>
                  <a:txBody>
                    <a:bodyPr/>
                    <a:lstStyle/>
                    <a:p>
                      <a:r>
                        <a:rPr lang="en-GB" sz="1300" dirty="0">
                          <a:solidFill>
                            <a:srgbClr val="333333"/>
                          </a:solidFill>
                        </a:rPr>
                        <a:t>Carbon reduction strategy and science-based targets</a:t>
                      </a:r>
                      <a:endParaRPr lang="en-US" sz="1300" dirty="0">
                        <a:solidFill>
                          <a:srgbClr val="333333"/>
                        </a:solidFill>
                      </a:endParaRPr>
                    </a:p>
                  </a:txBody>
                  <a:tcPr/>
                </a:tc>
                <a:tc>
                  <a:txBody>
                    <a:bodyPr/>
                    <a:lstStyle/>
                    <a:p>
                      <a:r>
                        <a:rPr lang="en-GB" sz="1300" dirty="0">
                          <a:solidFill>
                            <a:srgbClr val="333333"/>
                          </a:solidFill>
                        </a:rPr>
                        <a:t>May require third-party verification and updates</a:t>
                      </a:r>
                      <a:endParaRPr lang="en-US" sz="1300" dirty="0">
                        <a:solidFill>
                          <a:srgbClr val="333333"/>
                        </a:solidFill>
                      </a:endParaRPr>
                    </a:p>
                  </a:txBody>
                  <a:tcPr/>
                </a:tc>
                <a:tc>
                  <a:txBody>
                    <a:bodyPr/>
                    <a:lstStyle/>
                    <a:p>
                      <a:r>
                        <a:rPr lang="en-US" sz="1000" dirty="0">
                          <a:solidFill>
                            <a:srgbClr val="333333"/>
                          </a:solidFill>
                        </a:rPr>
                        <a:t>(Legal &amp; General, 2024)</a:t>
                      </a:r>
                    </a:p>
                  </a:txBody>
                  <a:tcPr/>
                </a:tc>
                <a:extLst>
                  <a:ext uri="{0D108BD9-81ED-4DB2-BD59-A6C34878D82A}">
                    <a16:rowId xmlns:a16="http://schemas.microsoft.com/office/drawing/2014/main" val="2918940248"/>
                  </a:ext>
                </a:extLst>
              </a:tr>
            </a:tbl>
          </a:graphicData>
        </a:graphic>
      </p:graphicFrame>
      <p:sp>
        <p:nvSpPr>
          <p:cNvPr id="9" name="TextBox 8">
            <a:extLst>
              <a:ext uri="{FF2B5EF4-FFF2-40B4-BE49-F238E27FC236}">
                <a16:creationId xmlns:a16="http://schemas.microsoft.com/office/drawing/2014/main" id="{738965E4-5EE0-6605-2CC8-5D1F3564D1B4}"/>
              </a:ext>
            </a:extLst>
          </p:cNvPr>
          <p:cNvSpPr txBox="1"/>
          <p:nvPr/>
        </p:nvSpPr>
        <p:spPr>
          <a:xfrm>
            <a:off x="3581400" y="4656737"/>
            <a:ext cx="1524000" cy="307777"/>
          </a:xfrm>
          <a:prstGeom prst="rect">
            <a:avLst/>
          </a:prstGeom>
          <a:noFill/>
        </p:spPr>
        <p:txBody>
          <a:bodyPr wrap="square" rtlCol="0">
            <a:spAutoFit/>
          </a:bodyPr>
          <a:lstStyle/>
          <a:p>
            <a:r>
              <a:rPr lang="en-US" sz="1400" b="1" dirty="0">
                <a:solidFill>
                  <a:srgbClr val="7030A0"/>
                </a:solidFill>
                <a:latin typeface="Calibri" pitchFamily="34" charset="0"/>
                <a:cs typeface="Calibri" pitchFamily="34" charset="0"/>
              </a:rPr>
              <a:t>Gap Analysis   </a:t>
            </a:r>
          </a:p>
        </p:txBody>
      </p:sp>
      <p:graphicFrame>
        <p:nvGraphicFramePr>
          <p:cNvPr id="10" name="Table 9">
            <a:extLst>
              <a:ext uri="{FF2B5EF4-FFF2-40B4-BE49-F238E27FC236}">
                <a16:creationId xmlns:a16="http://schemas.microsoft.com/office/drawing/2014/main" id="{2FB15303-8865-87E0-AC55-F4B3A244E261}"/>
              </a:ext>
            </a:extLst>
          </p:cNvPr>
          <p:cNvGraphicFramePr>
            <a:graphicFrameLocks noGrp="1"/>
          </p:cNvGraphicFramePr>
          <p:nvPr>
            <p:extLst>
              <p:ext uri="{D42A27DB-BD31-4B8C-83A1-F6EECF244321}">
                <p14:modId xmlns:p14="http://schemas.microsoft.com/office/powerpoint/2010/main" val="110912530"/>
              </p:ext>
            </p:extLst>
          </p:nvPr>
        </p:nvGraphicFramePr>
        <p:xfrm>
          <a:off x="212361" y="4928201"/>
          <a:ext cx="8820150" cy="1569720"/>
        </p:xfrm>
        <a:graphic>
          <a:graphicData uri="http://schemas.openxmlformats.org/drawingml/2006/table">
            <a:tbl>
              <a:tblPr firstRow="1" bandRow="1">
                <a:tableStyleId>{7DF18680-E054-41AD-8BC1-D1AEF772440D}</a:tableStyleId>
              </a:tblPr>
              <a:tblGrid>
                <a:gridCol w="8820150">
                  <a:extLst>
                    <a:ext uri="{9D8B030D-6E8A-4147-A177-3AD203B41FA5}">
                      <a16:colId xmlns:a16="http://schemas.microsoft.com/office/drawing/2014/main" val="2145583556"/>
                    </a:ext>
                  </a:extLst>
                </a:gridCol>
              </a:tblGrid>
              <a:tr h="447500">
                <a:tc>
                  <a:txBody>
                    <a:bodyPr/>
                    <a:lstStyle/>
                    <a:p>
                      <a:r>
                        <a:rPr lang="en-US" sz="1300" u="sng" dirty="0">
                          <a:solidFill>
                            <a:srgbClr val="333333"/>
                          </a:solidFill>
                        </a:rPr>
                        <a:t>Process Gap:  </a:t>
                      </a:r>
                      <a:r>
                        <a:rPr lang="en-US" sz="1300" b="0" dirty="0">
                          <a:solidFill>
                            <a:srgbClr val="333333"/>
                          </a:solidFill>
                        </a:rPr>
                        <a:t>Aegon UK has sound ESG policies and formal DMA process in place to monitor, track and reduce financed emissions, ultimately contributing in decarbonizing its portfolio. </a:t>
                      </a:r>
                    </a:p>
                  </a:txBody>
                  <a:tcPr/>
                </a:tc>
                <a:extLst>
                  <a:ext uri="{0D108BD9-81ED-4DB2-BD59-A6C34878D82A}">
                    <a16:rowId xmlns:a16="http://schemas.microsoft.com/office/drawing/2014/main" val="992082672"/>
                  </a:ext>
                </a:extLst>
              </a:tr>
              <a:tr h="675667">
                <a:tc>
                  <a:txBody>
                    <a:bodyPr/>
                    <a:lstStyle/>
                    <a:p>
                      <a:r>
                        <a:rPr lang="en-US" sz="1300" b="1" u="sng" dirty="0">
                          <a:solidFill>
                            <a:srgbClr val="333333"/>
                          </a:solidFill>
                        </a:rPr>
                        <a:t>Technology Gap:  </a:t>
                      </a:r>
                      <a:r>
                        <a:rPr lang="en-US" sz="1300" b="0" dirty="0">
                          <a:solidFill>
                            <a:srgbClr val="333333"/>
                          </a:solidFill>
                        </a:rPr>
                        <a:t>Despite progress, Aegon acknowledges difficulties in measuring climate-related risks, especially due to limited data availability and the evolving nature of climate modeling. Ensuring accurate and comprehensive climate risk assessments for its portfolio remains a significant hurdle. A solution which can holistically address the end-to-end ESG &amp; climate-related data has been observed as a technology gap during research specially now as easier emissions reductions (Scope 1 &amp; 2 emissions) are already achieved. </a:t>
                      </a:r>
                    </a:p>
                  </a:txBody>
                  <a:tcPr/>
                </a:tc>
                <a:extLst>
                  <a:ext uri="{0D108BD9-81ED-4DB2-BD59-A6C34878D82A}">
                    <a16:rowId xmlns:a16="http://schemas.microsoft.com/office/drawing/2014/main" val="505249883"/>
                  </a:ext>
                </a:extLst>
              </a:tr>
            </a:tbl>
          </a:graphicData>
        </a:graphic>
      </p:graphicFrame>
    </p:spTree>
    <p:extLst>
      <p:ext uri="{BB962C8B-B14F-4D97-AF65-F5344CB8AC3E}">
        <p14:creationId xmlns:p14="http://schemas.microsoft.com/office/powerpoint/2010/main" val="340379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189AC1CE-71FB-9DCF-E33C-9E121003FEE1}"/>
              </a:ext>
            </a:extLst>
          </p:cNvPr>
          <p:cNvSpPr/>
          <p:nvPr/>
        </p:nvSpPr>
        <p:spPr>
          <a:xfrm>
            <a:off x="260548" y="1105073"/>
            <a:ext cx="5614252" cy="140184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noChangeArrowheads="1"/>
          </p:cNvSpPr>
          <p:nvPr>
            <p:ph type="title"/>
          </p:nvPr>
        </p:nvSpPr>
        <p:spPr>
          <a:xfrm>
            <a:off x="352864" y="1257138"/>
            <a:ext cx="5453162" cy="1129451"/>
          </a:xfrm>
          <a:solidFill>
            <a:schemeClr val="accent2">
              <a:lumMod val="20000"/>
              <a:lumOff val="80000"/>
            </a:schemeClr>
          </a:solidFill>
        </p:spPr>
        <p:txBody>
          <a:bodyPr/>
          <a:lstStyle/>
          <a:p>
            <a:pPr algn="just"/>
            <a:r>
              <a:rPr lang="en-US" sz="1800" dirty="0">
                <a:solidFill>
                  <a:srgbClr val="333333"/>
                </a:solidFill>
              </a:rPr>
              <a:t>An AI-enabled cloud platform with features to measure carbon footprint, seamlessly access industry-wise sustainability data, reconcile and standardize it  to align with industry-standard compliance reporting.  </a:t>
            </a:r>
          </a:p>
        </p:txBody>
      </p:sp>
      <p:sp>
        <p:nvSpPr>
          <p:cNvPr id="24596" name="Rectangle 20"/>
          <p:cNvSpPr>
            <a:spLocks noChangeArrowheads="1"/>
          </p:cNvSpPr>
          <p:nvPr/>
        </p:nvSpPr>
        <p:spPr bwMode="gray">
          <a:xfrm>
            <a:off x="573715" y="5398070"/>
            <a:ext cx="176847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a:solidFill>
                  <a:srgbClr val="000000"/>
                </a:solidFill>
                <a:latin typeface="Calibri" pitchFamily="34" charset="0"/>
                <a:cs typeface="Calibri" pitchFamily="34" charset="0"/>
              </a:rPr>
              <a:t>Through analysis of Value Chain Activities [DMA]</a:t>
            </a:r>
          </a:p>
          <a:p>
            <a:r>
              <a:rPr lang="en-US" sz="1600" dirty="0">
                <a:solidFill>
                  <a:srgbClr val="000000"/>
                </a:solidFill>
                <a:latin typeface="Calibri" pitchFamily="34" charset="0"/>
                <a:cs typeface="Calibri" pitchFamily="34" charset="0"/>
              </a:rPr>
              <a:t> &amp;  KPIs  </a:t>
            </a:r>
          </a:p>
        </p:txBody>
      </p:sp>
      <p:sp>
        <p:nvSpPr>
          <p:cNvPr id="24597" name="Rectangle 21"/>
          <p:cNvSpPr>
            <a:spLocks noChangeArrowheads="1"/>
          </p:cNvSpPr>
          <p:nvPr/>
        </p:nvSpPr>
        <p:spPr bwMode="gray">
          <a:xfrm>
            <a:off x="2826653" y="4750438"/>
            <a:ext cx="18617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dirty="0">
                <a:solidFill>
                  <a:srgbClr val="000000"/>
                </a:solidFill>
                <a:latin typeface="Calibri" pitchFamily="34" charset="0"/>
                <a:cs typeface="Calibri" pitchFamily="34" charset="0"/>
              </a:rPr>
              <a:t>Through  Data ingestion pipelines and AI-enabled real-time monitoring</a:t>
            </a:r>
          </a:p>
        </p:txBody>
      </p:sp>
      <p:sp>
        <p:nvSpPr>
          <p:cNvPr id="24599" name="Rectangle 23"/>
          <p:cNvSpPr>
            <a:spLocks noChangeArrowheads="1"/>
          </p:cNvSpPr>
          <p:nvPr/>
        </p:nvSpPr>
        <p:spPr bwMode="gray">
          <a:xfrm>
            <a:off x="4924425" y="3972783"/>
            <a:ext cx="20575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dirty="0">
                <a:solidFill>
                  <a:srgbClr val="000000"/>
                </a:solidFill>
                <a:latin typeface="Calibri" pitchFamily="34" charset="0"/>
                <a:cs typeface="Calibri" pitchFamily="34" charset="0"/>
              </a:rPr>
              <a:t>Data Aggregation Functions, ETL, Cleansing Algorithms and Schema Mapping</a:t>
            </a:r>
          </a:p>
        </p:txBody>
      </p:sp>
      <p:sp>
        <p:nvSpPr>
          <p:cNvPr id="3" name="Rectangle 2"/>
          <p:cNvSpPr/>
          <p:nvPr/>
        </p:nvSpPr>
        <p:spPr>
          <a:xfrm>
            <a:off x="653338" y="4419657"/>
            <a:ext cx="1924956" cy="609541"/>
          </a:xfrm>
          <a:custGeom>
            <a:avLst/>
            <a:gdLst>
              <a:gd name="connsiteX0" fmla="*/ 0 w 996497"/>
              <a:gd name="connsiteY0" fmla="*/ 0 h 627830"/>
              <a:gd name="connsiteX1" fmla="*/ 996497 w 996497"/>
              <a:gd name="connsiteY1" fmla="*/ 0 h 627830"/>
              <a:gd name="connsiteX2" fmla="*/ 996497 w 996497"/>
              <a:gd name="connsiteY2" fmla="*/ 627830 h 627830"/>
              <a:gd name="connsiteX3" fmla="*/ 0 w 996497"/>
              <a:gd name="connsiteY3" fmla="*/ 627830 h 627830"/>
              <a:gd name="connsiteX4" fmla="*/ 0 w 996497"/>
              <a:gd name="connsiteY4" fmla="*/ 0 h 627830"/>
              <a:gd name="connsiteX0" fmla="*/ 658368 w 1654865"/>
              <a:gd name="connsiteY0" fmla="*/ 0 h 627830"/>
              <a:gd name="connsiteX1" fmla="*/ 1654865 w 1654865"/>
              <a:gd name="connsiteY1" fmla="*/ 0 h 627830"/>
              <a:gd name="connsiteX2" fmla="*/ 1654865 w 1654865"/>
              <a:gd name="connsiteY2" fmla="*/ 627830 h 627830"/>
              <a:gd name="connsiteX3" fmla="*/ 0 w 1654865"/>
              <a:gd name="connsiteY3" fmla="*/ 609542 h 627830"/>
              <a:gd name="connsiteX4" fmla="*/ 658368 w 1654865"/>
              <a:gd name="connsiteY4" fmla="*/ 0 h 627830"/>
              <a:gd name="connsiteX0" fmla="*/ 658368 w 1691441"/>
              <a:gd name="connsiteY0" fmla="*/ 0 h 613199"/>
              <a:gd name="connsiteX1" fmla="*/ 1654865 w 1691441"/>
              <a:gd name="connsiteY1" fmla="*/ 0 h 613199"/>
              <a:gd name="connsiteX2" fmla="*/ 1691441 w 1691441"/>
              <a:gd name="connsiteY2" fmla="*/ 613199 h 613199"/>
              <a:gd name="connsiteX3" fmla="*/ 0 w 1691441"/>
              <a:gd name="connsiteY3" fmla="*/ 609542 h 613199"/>
              <a:gd name="connsiteX4" fmla="*/ 658368 w 1691441"/>
              <a:gd name="connsiteY4" fmla="*/ 0 h 613199"/>
              <a:gd name="connsiteX0" fmla="*/ 658368 w 1695098"/>
              <a:gd name="connsiteY0" fmla="*/ 0 h 609542"/>
              <a:gd name="connsiteX1" fmla="*/ 1654865 w 1695098"/>
              <a:gd name="connsiteY1" fmla="*/ 0 h 609542"/>
              <a:gd name="connsiteX2" fmla="*/ 1695098 w 1695098"/>
              <a:gd name="connsiteY2" fmla="*/ 605883 h 609542"/>
              <a:gd name="connsiteX3" fmla="*/ 0 w 1695098"/>
              <a:gd name="connsiteY3" fmla="*/ 609542 h 609542"/>
              <a:gd name="connsiteX4" fmla="*/ 658368 w 1695098"/>
              <a:gd name="connsiteY4" fmla="*/ 0 h 609542"/>
              <a:gd name="connsiteX0" fmla="*/ 658368 w 1695098"/>
              <a:gd name="connsiteY0" fmla="*/ 0 h 616855"/>
              <a:gd name="connsiteX1" fmla="*/ 1654865 w 1695098"/>
              <a:gd name="connsiteY1" fmla="*/ 0 h 616855"/>
              <a:gd name="connsiteX2" fmla="*/ 1695098 w 1695098"/>
              <a:gd name="connsiteY2" fmla="*/ 616855 h 616855"/>
              <a:gd name="connsiteX3" fmla="*/ 0 w 1695098"/>
              <a:gd name="connsiteY3" fmla="*/ 609542 h 616855"/>
              <a:gd name="connsiteX4" fmla="*/ 658368 w 1695098"/>
              <a:gd name="connsiteY4" fmla="*/ 0 h 616855"/>
              <a:gd name="connsiteX0" fmla="*/ 658368 w 1695098"/>
              <a:gd name="connsiteY0" fmla="*/ 0 h 609542"/>
              <a:gd name="connsiteX1" fmla="*/ 1654865 w 1695098"/>
              <a:gd name="connsiteY1" fmla="*/ 0 h 609542"/>
              <a:gd name="connsiteX2" fmla="*/ 1695098 w 1695098"/>
              <a:gd name="connsiteY2" fmla="*/ 605883 h 609542"/>
              <a:gd name="connsiteX3" fmla="*/ 0 w 1695098"/>
              <a:gd name="connsiteY3" fmla="*/ 609542 h 609542"/>
              <a:gd name="connsiteX4" fmla="*/ 658368 w 1695098"/>
              <a:gd name="connsiteY4" fmla="*/ 0 h 609542"/>
              <a:gd name="connsiteX0" fmla="*/ 658368 w 1962103"/>
              <a:gd name="connsiteY0" fmla="*/ 0 h 609542"/>
              <a:gd name="connsiteX1" fmla="*/ 1962103 w 1962103"/>
              <a:gd name="connsiteY1" fmla="*/ 0 h 609542"/>
              <a:gd name="connsiteX2" fmla="*/ 1695098 w 1962103"/>
              <a:gd name="connsiteY2" fmla="*/ 605883 h 609542"/>
              <a:gd name="connsiteX3" fmla="*/ 0 w 1962103"/>
              <a:gd name="connsiteY3" fmla="*/ 609542 h 609542"/>
              <a:gd name="connsiteX4" fmla="*/ 658368 w 1962103"/>
              <a:gd name="connsiteY4" fmla="*/ 0 h 609542"/>
              <a:gd name="connsiteX0" fmla="*/ 658368 w 1962103"/>
              <a:gd name="connsiteY0" fmla="*/ 0 h 613198"/>
              <a:gd name="connsiteX1" fmla="*/ 1962103 w 1962103"/>
              <a:gd name="connsiteY1" fmla="*/ 0 h 613198"/>
              <a:gd name="connsiteX2" fmla="*/ 1695098 w 1962103"/>
              <a:gd name="connsiteY2" fmla="*/ 613198 h 613198"/>
              <a:gd name="connsiteX3" fmla="*/ 0 w 1962103"/>
              <a:gd name="connsiteY3" fmla="*/ 609542 h 613198"/>
              <a:gd name="connsiteX4" fmla="*/ 658368 w 1962103"/>
              <a:gd name="connsiteY4" fmla="*/ 0 h 613198"/>
              <a:gd name="connsiteX0" fmla="*/ 658368 w 1962103"/>
              <a:gd name="connsiteY0" fmla="*/ 0 h 609542"/>
              <a:gd name="connsiteX1" fmla="*/ 1962103 w 1962103"/>
              <a:gd name="connsiteY1" fmla="*/ 0 h 609542"/>
              <a:gd name="connsiteX2" fmla="*/ 1698755 w 1962103"/>
              <a:gd name="connsiteY2" fmla="*/ 605883 h 609542"/>
              <a:gd name="connsiteX3" fmla="*/ 0 w 1962103"/>
              <a:gd name="connsiteY3" fmla="*/ 609542 h 609542"/>
              <a:gd name="connsiteX4" fmla="*/ 658368 w 1962103"/>
              <a:gd name="connsiteY4" fmla="*/ 0 h 609542"/>
              <a:gd name="connsiteX0" fmla="*/ 658368 w 1962103"/>
              <a:gd name="connsiteY0" fmla="*/ 0 h 609542"/>
              <a:gd name="connsiteX1" fmla="*/ 1962103 w 1962103"/>
              <a:gd name="connsiteY1" fmla="*/ 0 h 609542"/>
              <a:gd name="connsiteX2" fmla="*/ 1687782 w 1962103"/>
              <a:gd name="connsiteY2" fmla="*/ 609541 h 609542"/>
              <a:gd name="connsiteX3" fmla="*/ 0 w 1962103"/>
              <a:gd name="connsiteY3" fmla="*/ 609542 h 609542"/>
              <a:gd name="connsiteX4" fmla="*/ 658368 w 1962103"/>
              <a:gd name="connsiteY4" fmla="*/ 0 h 609542"/>
              <a:gd name="connsiteX0" fmla="*/ 658368 w 1962103"/>
              <a:gd name="connsiteY0" fmla="*/ 0 h 609542"/>
              <a:gd name="connsiteX1" fmla="*/ 1962103 w 1962103"/>
              <a:gd name="connsiteY1" fmla="*/ 0 h 609542"/>
              <a:gd name="connsiteX2" fmla="*/ 1694926 w 1962103"/>
              <a:gd name="connsiteY2" fmla="*/ 609541 h 609542"/>
              <a:gd name="connsiteX3" fmla="*/ 0 w 1962103"/>
              <a:gd name="connsiteY3" fmla="*/ 609542 h 609542"/>
              <a:gd name="connsiteX4" fmla="*/ 658368 w 1962103"/>
              <a:gd name="connsiteY4" fmla="*/ 0 h 609542"/>
              <a:gd name="connsiteX0" fmla="*/ 658368 w 1966866"/>
              <a:gd name="connsiteY0" fmla="*/ 0 h 609542"/>
              <a:gd name="connsiteX1" fmla="*/ 1966866 w 1966866"/>
              <a:gd name="connsiteY1" fmla="*/ 2381 h 609542"/>
              <a:gd name="connsiteX2" fmla="*/ 1694926 w 1966866"/>
              <a:gd name="connsiteY2" fmla="*/ 609541 h 609542"/>
              <a:gd name="connsiteX3" fmla="*/ 0 w 1966866"/>
              <a:gd name="connsiteY3" fmla="*/ 609542 h 609542"/>
              <a:gd name="connsiteX4" fmla="*/ 658368 w 1966866"/>
              <a:gd name="connsiteY4" fmla="*/ 0 h 609542"/>
              <a:gd name="connsiteX0" fmla="*/ 608838 w 1917336"/>
              <a:gd name="connsiteY0" fmla="*/ 0 h 609541"/>
              <a:gd name="connsiteX1" fmla="*/ 1917336 w 1917336"/>
              <a:gd name="connsiteY1" fmla="*/ 2381 h 609541"/>
              <a:gd name="connsiteX2" fmla="*/ 1645396 w 1917336"/>
              <a:gd name="connsiteY2" fmla="*/ 609541 h 609541"/>
              <a:gd name="connsiteX3" fmla="*/ 0 w 1917336"/>
              <a:gd name="connsiteY3" fmla="*/ 556202 h 609541"/>
              <a:gd name="connsiteX4" fmla="*/ 608838 w 1917336"/>
              <a:gd name="connsiteY4" fmla="*/ 0 h 609541"/>
              <a:gd name="connsiteX0" fmla="*/ 616458 w 1924956"/>
              <a:gd name="connsiteY0" fmla="*/ 0 h 609541"/>
              <a:gd name="connsiteX1" fmla="*/ 1924956 w 1924956"/>
              <a:gd name="connsiteY1" fmla="*/ 2381 h 609541"/>
              <a:gd name="connsiteX2" fmla="*/ 1653016 w 1924956"/>
              <a:gd name="connsiteY2" fmla="*/ 609541 h 609541"/>
              <a:gd name="connsiteX3" fmla="*/ 0 w 1924956"/>
              <a:gd name="connsiteY3" fmla="*/ 560012 h 609541"/>
              <a:gd name="connsiteX4" fmla="*/ 616458 w 1924956"/>
              <a:gd name="connsiteY4" fmla="*/ 0 h 609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956" h="609541">
                <a:moveTo>
                  <a:pt x="616458" y="0"/>
                </a:moveTo>
                <a:lnTo>
                  <a:pt x="1924956" y="2381"/>
                </a:lnTo>
                <a:lnTo>
                  <a:pt x="1653016" y="609541"/>
                </a:lnTo>
                <a:lnTo>
                  <a:pt x="0" y="560012"/>
                </a:lnTo>
                <a:lnTo>
                  <a:pt x="61645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53336" y="4973276"/>
            <a:ext cx="1655229" cy="76084"/>
          </a:xfrm>
          <a:custGeom>
            <a:avLst/>
            <a:gdLst>
              <a:gd name="connsiteX0" fmla="*/ 0 w 1680470"/>
              <a:gd name="connsiteY0" fmla="*/ 0 h 45719"/>
              <a:gd name="connsiteX1" fmla="*/ 1680470 w 1680470"/>
              <a:gd name="connsiteY1" fmla="*/ 0 h 45719"/>
              <a:gd name="connsiteX2" fmla="*/ 1680470 w 1680470"/>
              <a:gd name="connsiteY2" fmla="*/ 45719 h 45719"/>
              <a:gd name="connsiteX3" fmla="*/ 0 w 1680470"/>
              <a:gd name="connsiteY3" fmla="*/ 45719 h 45719"/>
              <a:gd name="connsiteX4" fmla="*/ 0 w 1680470"/>
              <a:gd name="connsiteY4" fmla="*/ 0 h 45719"/>
              <a:gd name="connsiteX0" fmla="*/ 0 w 1680470"/>
              <a:gd name="connsiteY0" fmla="*/ 0 h 71322"/>
              <a:gd name="connsiteX1" fmla="*/ 1680470 w 1680470"/>
              <a:gd name="connsiteY1" fmla="*/ 0 h 71322"/>
              <a:gd name="connsiteX2" fmla="*/ 1680470 w 1680470"/>
              <a:gd name="connsiteY2" fmla="*/ 71322 h 71322"/>
              <a:gd name="connsiteX3" fmla="*/ 0 w 1680470"/>
              <a:gd name="connsiteY3" fmla="*/ 45719 h 71322"/>
              <a:gd name="connsiteX4" fmla="*/ 0 w 1680470"/>
              <a:gd name="connsiteY4" fmla="*/ 0 h 71322"/>
              <a:gd name="connsiteX0" fmla="*/ 0 w 1680470"/>
              <a:gd name="connsiteY0" fmla="*/ 0 h 74980"/>
              <a:gd name="connsiteX1" fmla="*/ 1680470 w 1680470"/>
              <a:gd name="connsiteY1" fmla="*/ 0 h 74980"/>
              <a:gd name="connsiteX2" fmla="*/ 1680470 w 1680470"/>
              <a:gd name="connsiteY2" fmla="*/ 71322 h 74980"/>
              <a:gd name="connsiteX3" fmla="*/ 0 w 1680470"/>
              <a:gd name="connsiteY3" fmla="*/ 74980 h 74980"/>
              <a:gd name="connsiteX4" fmla="*/ 0 w 1680470"/>
              <a:gd name="connsiteY4" fmla="*/ 0 h 74980"/>
              <a:gd name="connsiteX0" fmla="*/ 0 w 1699520"/>
              <a:gd name="connsiteY0" fmla="*/ 0 h 74980"/>
              <a:gd name="connsiteX1" fmla="*/ 1699520 w 1699520"/>
              <a:gd name="connsiteY1" fmla="*/ 0 h 74980"/>
              <a:gd name="connsiteX2" fmla="*/ 1680470 w 1699520"/>
              <a:gd name="connsiteY2" fmla="*/ 71322 h 74980"/>
              <a:gd name="connsiteX3" fmla="*/ 0 w 1699520"/>
              <a:gd name="connsiteY3" fmla="*/ 74980 h 74980"/>
              <a:gd name="connsiteX4" fmla="*/ 0 w 1699520"/>
              <a:gd name="connsiteY4" fmla="*/ 0 h 74980"/>
              <a:gd name="connsiteX0" fmla="*/ 0 w 1699520"/>
              <a:gd name="connsiteY0" fmla="*/ 0 h 74980"/>
              <a:gd name="connsiteX1" fmla="*/ 1699520 w 1699520"/>
              <a:gd name="connsiteY1" fmla="*/ 0 h 74980"/>
              <a:gd name="connsiteX2" fmla="*/ 1699520 w 1699520"/>
              <a:gd name="connsiteY2" fmla="*/ 73703 h 74980"/>
              <a:gd name="connsiteX3" fmla="*/ 0 w 1699520"/>
              <a:gd name="connsiteY3" fmla="*/ 74980 h 74980"/>
              <a:gd name="connsiteX4" fmla="*/ 0 w 1699520"/>
              <a:gd name="connsiteY4" fmla="*/ 0 h 74980"/>
              <a:gd name="connsiteX0" fmla="*/ 0 w 1699520"/>
              <a:gd name="connsiteY0" fmla="*/ 0 h 74980"/>
              <a:gd name="connsiteX1" fmla="*/ 1689995 w 1699520"/>
              <a:gd name="connsiteY1" fmla="*/ 0 h 74980"/>
              <a:gd name="connsiteX2" fmla="*/ 1699520 w 1699520"/>
              <a:gd name="connsiteY2" fmla="*/ 73703 h 74980"/>
              <a:gd name="connsiteX3" fmla="*/ 0 w 1699520"/>
              <a:gd name="connsiteY3" fmla="*/ 74980 h 74980"/>
              <a:gd name="connsiteX4" fmla="*/ 0 w 1699520"/>
              <a:gd name="connsiteY4" fmla="*/ 0 h 74980"/>
              <a:gd name="connsiteX0" fmla="*/ 0 w 1689995"/>
              <a:gd name="connsiteY0" fmla="*/ 0 h 76084"/>
              <a:gd name="connsiteX1" fmla="*/ 1689995 w 1689995"/>
              <a:gd name="connsiteY1" fmla="*/ 0 h 76084"/>
              <a:gd name="connsiteX2" fmla="*/ 1689995 w 1689995"/>
              <a:gd name="connsiteY2" fmla="*/ 76084 h 76084"/>
              <a:gd name="connsiteX3" fmla="*/ 0 w 1689995"/>
              <a:gd name="connsiteY3" fmla="*/ 74980 h 76084"/>
              <a:gd name="connsiteX4" fmla="*/ 0 w 1689995"/>
              <a:gd name="connsiteY4" fmla="*/ 0 h 76084"/>
              <a:gd name="connsiteX0" fmla="*/ 0 w 1697139"/>
              <a:gd name="connsiteY0" fmla="*/ 0 h 76084"/>
              <a:gd name="connsiteX1" fmla="*/ 1697139 w 1697139"/>
              <a:gd name="connsiteY1" fmla="*/ 0 h 76084"/>
              <a:gd name="connsiteX2" fmla="*/ 1689995 w 1697139"/>
              <a:gd name="connsiteY2" fmla="*/ 76084 h 76084"/>
              <a:gd name="connsiteX3" fmla="*/ 0 w 1697139"/>
              <a:gd name="connsiteY3" fmla="*/ 74980 h 76084"/>
              <a:gd name="connsiteX4" fmla="*/ 0 w 1697139"/>
              <a:gd name="connsiteY4" fmla="*/ 0 h 76084"/>
              <a:gd name="connsiteX0" fmla="*/ 45720 w 1697139"/>
              <a:gd name="connsiteY0" fmla="*/ 0 h 76084"/>
              <a:gd name="connsiteX1" fmla="*/ 1697139 w 1697139"/>
              <a:gd name="connsiteY1" fmla="*/ 0 h 76084"/>
              <a:gd name="connsiteX2" fmla="*/ 1689995 w 1697139"/>
              <a:gd name="connsiteY2" fmla="*/ 76084 h 76084"/>
              <a:gd name="connsiteX3" fmla="*/ 0 w 1697139"/>
              <a:gd name="connsiteY3" fmla="*/ 74980 h 76084"/>
              <a:gd name="connsiteX4" fmla="*/ 45720 w 1697139"/>
              <a:gd name="connsiteY4" fmla="*/ 0 h 76084"/>
              <a:gd name="connsiteX0" fmla="*/ 3810 w 1655229"/>
              <a:gd name="connsiteY0" fmla="*/ 0 h 76084"/>
              <a:gd name="connsiteX1" fmla="*/ 1655229 w 1655229"/>
              <a:gd name="connsiteY1" fmla="*/ 0 h 76084"/>
              <a:gd name="connsiteX2" fmla="*/ 1648085 w 1655229"/>
              <a:gd name="connsiteY2" fmla="*/ 76084 h 76084"/>
              <a:gd name="connsiteX3" fmla="*/ 0 w 1655229"/>
              <a:gd name="connsiteY3" fmla="*/ 74980 h 76084"/>
              <a:gd name="connsiteX4" fmla="*/ 3810 w 1655229"/>
              <a:gd name="connsiteY4" fmla="*/ 0 h 7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29" h="76084">
                <a:moveTo>
                  <a:pt x="3810" y="0"/>
                </a:moveTo>
                <a:lnTo>
                  <a:pt x="1655229" y="0"/>
                </a:lnTo>
                <a:lnTo>
                  <a:pt x="1648085" y="76084"/>
                </a:lnTo>
                <a:lnTo>
                  <a:pt x="0" y="74980"/>
                </a:lnTo>
                <a:lnTo>
                  <a:pt x="381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8451" y="4171796"/>
            <a:ext cx="402431" cy="877563"/>
          </a:xfrm>
          <a:custGeom>
            <a:avLst/>
            <a:gdLst>
              <a:gd name="connsiteX0" fmla="*/ 0 w 342438"/>
              <a:gd name="connsiteY0" fmla="*/ 0 h 872800"/>
              <a:gd name="connsiteX1" fmla="*/ 342438 w 342438"/>
              <a:gd name="connsiteY1" fmla="*/ 0 h 872800"/>
              <a:gd name="connsiteX2" fmla="*/ 342438 w 342438"/>
              <a:gd name="connsiteY2" fmla="*/ 872800 h 872800"/>
              <a:gd name="connsiteX3" fmla="*/ 0 w 342438"/>
              <a:gd name="connsiteY3" fmla="*/ 872800 h 872800"/>
              <a:gd name="connsiteX4" fmla="*/ 0 w 342438"/>
              <a:gd name="connsiteY4" fmla="*/ 0 h 872800"/>
              <a:gd name="connsiteX0" fmla="*/ 28575 w 371013"/>
              <a:gd name="connsiteY0" fmla="*/ 0 h 872800"/>
              <a:gd name="connsiteX1" fmla="*/ 371013 w 371013"/>
              <a:gd name="connsiteY1" fmla="*/ 0 h 872800"/>
              <a:gd name="connsiteX2" fmla="*/ 371013 w 371013"/>
              <a:gd name="connsiteY2" fmla="*/ 872800 h 872800"/>
              <a:gd name="connsiteX3" fmla="*/ 0 w 371013"/>
              <a:gd name="connsiteY3" fmla="*/ 796600 h 872800"/>
              <a:gd name="connsiteX4" fmla="*/ 28575 w 371013"/>
              <a:gd name="connsiteY4" fmla="*/ 0 h 872800"/>
              <a:gd name="connsiteX0" fmla="*/ 33799 w 376237"/>
              <a:gd name="connsiteY0" fmla="*/ 0 h 879944"/>
              <a:gd name="connsiteX1" fmla="*/ 376237 w 376237"/>
              <a:gd name="connsiteY1" fmla="*/ 0 h 879944"/>
              <a:gd name="connsiteX2" fmla="*/ 0 w 376237"/>
              <a:gd name="connsiteY2" fmla="*/ 879944 h 879944"/>
              <a:gd name="connsiteX3" fmla="*/ 5224 w 376237"/>
              <a:gd name="connsiteY3" fmla="*/ 796600 h 879944"/>
              <a:gd name="connsiteX4" fmla="*/ 33799 w 376237"/>
              <a:gd name="connsiteY4" fmla="*/ 0 h 879944"/>
              <a:gd name="connsiteX0" fmla="*/ 33799 w 376237"/>
              <a:gd name="connsiteY0" fmla="*/ 0 h 879944"/>
              <a:gd name="connsiteX1" fmla="*/ 376237 w 376237"/>
              <a:gd name="connsiteY1" fmla="*/ 0 h 879944"/>
              <a:gd name="connsiteX2" fmla="*/ 0 w 376237"/>
              <a:gd name="connsiteY2" fmla="*/ 879944 h 879944"/>
              <a:gd name="connsiteX3" fmla="*/ 461 w 376237"/>
              <a:gd name="connsiteY3" fmla="*/ 796600 h 879944"/>
              <a:gd name="connsiteX4" fmla="*/ 33799 w 376237"/>
              <a:gd name="connsiteY4" fmla="*/ 0 h 879944"/>
              <a:gd name="connsiteX0" fmla="*/ 33799 w 402431"/>
              <a:gd name="connsiteY0" fmla="*/ 0 h 879944"/>
              <a:gd name="connsiteX1" fmla="*/ 402431 w 402431"/>
              <a:gd name="connsiteY1" fmla="*/ 2381 h 879944"/>
              <a:gd name="connsiteX2" fmla="*/ 0 w 402431"/>
              <a:gd name="connsiteY2" fmla="*/ 879944 h 879944"/>
              <a:gd name="connsiteX3" fmla="*/ 461 w 402431"/>
              <a:gd name="connsiteY3" fmla="*/ 796600 h 879944"/>
              <a:gd name="connsiteX4" fmla="*/ 33799 w 402431"/>
              <a:gd name="connsiteY4" fmla="*/ 0 h 879944"/>
              <a:gd name="connsiteX0" fmla="*/ 33799 w 402431"/>
              <a:gd name="connsiteY0" fmla="*/ 0 h 879944"/>
              <a:gd name="connsiteX1" fmla="*/ 402431 w 402431"/>
              <a:gd name="connsiteY1" fmla="*/ 2381 h 879944"/>
              <a:gd name="connsiteX2" fmla="*/ 0 w 402431"/>
              <a:gd name="connsiteY2" fmla="*/ 879944 h 879944"/>
              <a:gd name="connsiteX3" fmla="*/ 461 w 402431"/>
              <a:gd name="connsiteY3" fmla="*/ 796600 h 879944"/>
              <a:gd name="connsiteX4" fmla="*/ 33799 w 402431"/>
              <a:gd name="connsiteY4" fmla="*/ 0 h 879944"/>
              <a:gd name="connsiteX0" fmla="*/ 33799 w 402431"/>
              <a:gd name="connsiteY0" fmla="*/ 0 h 879944"/>
              <a:gd name="connsiteX1" fmla="*/ 402431 w 402431"/>
              <a:gd name="connsiteY1" fmla="*/ 2381 h 879944"/>
              <a:gd name="connsiteX2" fmla="*/ 0 w 402431"/>
              <a:gd name="connsiteY2" fmla="*/ 879944 h 879944"/>
              <a:gd name="connsiteX3" fmla="*/ 461 w 402431"/>
              <a:gd name="connsiteY3" fmla="*/ 796600 h 879944"/>
              <a:gd name="connsiteX4" fmla="*/ 33799 w 402431"/>
              <a:gd name="connsiteY4" fmla="*/ 0 h 879944"/>
              <a:gd name="connsiteX0" fmla="*/ 364793 w 402431"/>
              <a:gd name="connsiteY0" fmla="*/ 0 h 884707"/>
              <a:gd name="connsiteX1" fmla="*/ 402431 w 402431"/>
              <a:gd name="connsiteY1" fmla="*/ 7144 h 884707"/>
              <a:gd name="connsiteX2" fmla="*/ 0 w 402431"/>
              <a:gd name="connsiteY2" fmla="*/ 884707 h 884707"/>
              <a:gd name="connsiteX3" fmla="*/ 461 w 402431"/>
              <a:gd name="connsiteY3" fmla="*/ 801363 h 884707"/>
              <a:gd name="connsiteX4" fmla="*/ 364793 w 402431"/>
              <a:gd name="connsiteY4" fmla="*/ 0 h 884707"/>
              <a:gd name="connsiteX0" fmla="*/ 364793 w 402431"/>
              <a:gd name="connsiteY0" fmla="*/ 0 h 877563"/>
              <a:gd name="connsiteX1" fmla="*/ 402431 w 402431"/>
              <a:gd name="connsiteY1" fmla="*/ 7144 h 877563"/>
              <a:gd name="connsiteX2" fmla="*/ 0 w 402431"/>
              <a:gd name="connsiteY2" fmla="*/ 877563 h 877563"/>
              <a:gd name="connsiteX3" fmla="*/ 461 w 402431"/>
              <a:gd name="connsiteY3" fmla="*/ 801363 h 877563"/>
              <a:gd name="connsiteX4" fmla="*/ 364793 w 402431"/>
              <a:gd name="connsiteY4" fmla="*/ 0 h 877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31" h="877563">
                <a:moveTo>
                  <a:pt x="364793" y="0"/>
                </a:moveTo>
                <a:lnTo>
                  <a:pt x="402431" y="7144"/>
                </a:lnTo>
                <a:cubicBezTo>
                  <a:pt x="399256" y="6771"/>
                  <a:pt x="5556" y="873173"/>
                  <a:pt x="0" y="877563"/>
                </a:cubicBezTo>
                <a:cubicBezTo>
                  <a:pt x="154" y="849782"/>
                  <a:pt x="307" y="829144"/>
                  <a:pt x="461" y="801363"/>
                </a:cubicBezTo>
                <a:lnTo>
                  <a:pt x="364793"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
          <p:cNvSpPr/>
          <p:nvPr/>
        </p:nvSpPr>
        <p:spPr>
          <a:xfrm>
            <a:off x="2663825" y="4172965"/>
            <a:ext cx="1697139" cy="78465"/>
          </a:xfrm>
          <a:custGeom>
            <a:avLst/>
            <a:gdLst>
              <a:gd name="connsiteX0" fmla="*/ 0 w 1680470"/>
              <a:gd name="connsiteY0" fmla="*/ 0 h 45719"/>
              <a:gd name="connsiteX1" fmla="*/ 1680470 w 1680470"/>
              <a:gd name="connsiteY1" fmla="*/ 0 h 45719"/>
              <a:gd name="connsiteX2" fmla="*/ 1680470 w 1680470"/>
              <a:gd name="connsiteY2" fmla="*/ 45719 h 45719"/>
              <a:gd name="connsiteX3" fmla="*/ 0 w 1680470"/>
              <a:gd name="connsiteY3" fmla="*/ 45719 h 45719"/>
              <a:gd name="connsiteX4" fmla="*/ 0 w 1680470"/>
              <a:gd name="connsiteY4" fmla="*/ 0 h 45719"/>
              <a:gd name="connsiteX0" fmla="*/ 0 w 1680470"/>
              <a:gd name="connsiteY0" fmla="*/ 0 h 71322"/>
              <a:gd name="connsiteX1" fmla="*/ 1680470 w 1680470"/>
              <a:gd name="connsiteY1" fmla="*/ 0 h 71322"/>
              <a:gd name="connsiteX2" fmla="*/ 1680470 w 1680470"/>
              <a:gd name="connsiteY2" fmla="*/ 71322 h 71322"/>
              <a:gd name="connsiteX3" fmla="*/ 0 w 1680470"/>
              <a:gd name="connsiteY3" fmla="*/ 45719 h 71322"/>
              <a:gd name="connsiteX4" fmla="*/ 0 w 1680470"/>
              <a:gd name="connsiteY4" fmla="*/ 0 h 71322"/>
              <a:gd name="connsiteX0" fmla="*/ 0 w 1680470"/>
              <a:gd name="connsiteY0" fmla="*/ 0 h 74980"/>
              <a:gd name="connsiteX1" fmla="*/ 1680470 w 1680470"/>
              <a:gd name="connsiteY1" fmla="*/ 0 h 74980"/>
              <a:gd name="connsiteX2" fmla="*/ 1680470 w 1680470"/>
              <a:gd name="connsiteY2" fmla="*/ 71322 h 74980"/>
              <a:gd name="connsiteX3" fmla="*/ 0 w 1680470"/>
              <a:gd name="connsiteY3" fmla="*/ 74980 h 74980"/>
              <a:gd name="connsiteX4" fmla="*/ 0 w 1680470"/>
              <a:gd name="connsiteY4" fmla="*/ 0 h 74980"/>
              <a:gd name="connsiteX0" fmla="*/ 0 w 1699520"/>
              <a:gd name="connsiteY0" fmla="*/ 0 h 74980"/>
              <a:gd name="connsiteX1" fmla="*/ 1699520 w 1699520"/>
              <a:gd name="connsiteY1" fmla="*/ 0 h 74980"/>
              <a:gd name="connsiteX2" fmla="*/ 1680470 w 1699520"/>
              <a:gd name="connsiteY2" fmla="*/ 71322 h 74980"/>
              <a:gd name="connsiteX3" fmla="*/ 0 w 1699520"/>
              <a:gd name="connsiteY3" fmla="*/ 74980 h 74980"/>
              <a:gd name="connsiteX4" fmla="*/ 0 w 1699520"/>
              <a:gd name="connsiteY4" fmla="*/ 0 h 74980"/>
              <a:gd name="connsiteX0" fmla="*/ 0 w 1699520"/>
              <a:gd name="connsiteY0" fmla="*/ 0 h 74980"/>
              <a:gd name="connsiteX1" fmla="*/ 1699520 w 1699520"/>
              <a:gd name="connsiteY1" fmla="*/ 0 h 74980"/>
              <a:gd name="connsiteX2" fmla="*/ 1699520 w 1699520"/>
              <a:gd name="connsiteY2" fmla="*/ 73703 h 74980"/>
              <a:gd name="connsiteX3" fmla="*/ 0 w 1699520"/>
              <a:gd name="connsiteY3" fmla="*/ 74980 h 74980"/>
              <a:gd name="connsiteX4" fmla="*/ 0 w 1699520"/>
              <a:gd name="connsiteY4" fmla="*/ 0 h 74980"/>
              <a:gd name="connsiteX0" fmla="*/ 0 w 1699520"/>
              <a:gd name="connsiteY0" fmla="*/ 0 h 74980"/>
              <a:gd name="connsiteX1" fmla="*/ 1689995 w 1699520"/>
              <a:gd name="connsiteY1" fmla="*/ 0 h 74980"/>
              <a:gd name="connsiteX2" fmla="*/ 1699520 w 1699520"/>
              <a:gd name="connsiteY2" fmla="*/ 73703 h 74980"/>
              <a:gd name="connsiteX3" fmla="*/ 0 w 1699520"/>
              <a:gd name="connsiteY3" fmla="*/ 74980 h 74980"/>
              <a:gd name="connsiteX4" fmla="*/ 0 w 1699520"/>
              <a:gd name="connsiteY4" fmla="*/ 0 h 74980"/>
              <a:gd name="connsiteX0" fmla="*/ 0 w 1689995"/>
              <a:gd name="connsiteY0" fmla="*/ 0 h 76084"/>
              <a:gd name="connsiteX1" fmla="*/ 1689995 w 1689995"/>
              <a:gd name="connsiteY1" fmla="*/ 0 h 76084"/>
              <a:gd name="connsiteX2" fmla="*/ 1689995 w 1689995"/>
              <a:gd name="connsiteY2" fmla="*/ 76084 h 76084"/>
              <a:gd name="connsiteX3" fmla="*/ 0 w 1689995"/>
              <a:gd name="connsiteY3" fmla="*/ 74980 h 76084"/>
              <a:gd name="connsiteX4" fmla="*/ 0 w 1689995"/>
              <a:gd name="connsiteY4" fmla="*/ 0 h 76084"/>
              <a:gd name="connsiteX0" fmla="*/ 0 w 1697139"/>
              <a:gd name="connsiteY0" fmla="*/ 0 h 76084"/>
              <a:gd name="connsiteX1" fmla="*/ 1697139 w 1697139"/>
              <a:gd name="connsiteY1" fmla="*/ 0 h 76084"/>
              <a:gd name="connsiteX2" fmla="*/ 1689995 w 1697139"/>
              <a:gd name="connsiteY2" fmla="*/ 76084 h 76084"/>
              <a:gd name="connsiteX3" fmla="*/ 0 w 1697139"/>
              <a:gd name="connsiteY3" fmla="*/ 74980 h 76084"/>
              <a:gd name="connsiteX4" fmla="*/ 0 w 1697139"/>
              <a:gd name="connsiteY4" fmla="*/ 0 h 76084"/>
              <a:gd name="connsiteX0" fmla="*/ 0 w 1697139"/>
              <a:gd name="connsiteY0" fmla="*/ 0 h 78465"/>
              <a:gd name="connsiteX1" fmla="*/ 1697139 w 1697139"/>
              <a:gd name="connsiteY1" fmla="*/ 0 h 78465"/>
              <a:gd name="connsiteX2" fmla="*/ 1697138 w 1697139"/>
              <a:gd name="connsiteY2" fmla="*/ 78465 h 78465"/>
              <a:gd name="connsiteX3" fmla="*/ 0 w 1697139"/>
              <a:gd name="connsiteY3" fmla="*/ 74980 h 78465"/>
              <a:gd name="connsiteX4" fmla="*/ 0 w 1697139"/>
              <a:gd name="connsiteY4" fmla="*/ 0 h 78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139" h="78465">
                <a:moveTo>
                  <a:pt x="0" y="0"/>
                </a:moveTo>
                <a:lnTo>
                  <a:pt x="1697139" y="0"/>
                </a:lnTo>
                <a:cubicBezTo>
                  <a:pt x="1697139" y="26155"/>
                  <a:pt x="1697138" y="52310"/>
                  <a:pt x="1697138" y="78465"/>
                </a:cubicBezTo>
                <a:lnTo>
                  <a:pt x="0" y="7498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2"/>
          <p:cNvSpPr/>
          <p:nvPr/>
        </p:nvSpPr>
        <p:spPr>
          <a:xfrm>
            <a:off x="2662285" y="3697303"/>
            <a:ext cx="1731121" cy="478573"/>
          </a:xfrm>
          <a:custGeom>
            <a:avLst/>
            <a:gdLst>
              <a:gd name="connsiteX0" fmla="*/ 0 w 996497"/>
              <a:gd name="connsiteY0" fmla="*/ 0 h 627830"/>
              <a:gd name="connsiteX1" fmla="*/ 996497 w 996497"/>
              <a:gd name="connsiteY1" fmla="*/ 0 h 627830"/>
              <a:gd name="connsiteX2" fmla="*/ 996497 w 996497"/>
              <a:gd name="connsiteY2" fmla="*/ 627830 h 627830"/>
              <a:gd name="connsiteX3" fmla="*/ 0 w 996497"/>
              <a:gd name="connsiteY3" fmla="*/ 627830 h 627830"/>
              <a:gd name="connsiteX4" fmla="*/ 0 w 996497"/>
              <a:gd name="connsiteY4" fmla="*/ 0 h 627830"/>
              <a:gd name="connsiteX0" fmla="*/ 658368 w 1654865"/>
              <a:gd name="connsiteY0" fmla="*/ 0 h 627830"/>
              <a:gd name="connsiteX1" fmla="*/ 1654865 w 1654865"/>
              <a:gd name="connsiteY1" fmla="*/ 0 h 627830"/>
              <a:gd name="connsiteX2" fmla="*/ 1654865 w 1654865"/>
              <a:gd name="connsiteY2" fmla="*/ 627830 h 627830"/>
              <a:gd name="connsiteX3" fmla="*/ 0 w 1654865"/>
              <a:gd name="connsiteY3" fmla="*/ 609542 h 627830"/>
              <a:gd name="connsiteX4" fmla="*/ 658368 w 1654865"/>
              <a:gd name="connsiteY4" fmla="*/ 0 h 627830"/>
              <a:gd name="connsiteX0" fmla="*/ 658368 w 1691441"/>
              <a:gd name="connsiteY0" fmla="*/ 0 h 613199"/>
              <a:gd name="connsiteX1" fmla="*/ 1654865 w 1691441"/>
              <a:gd name="connsiteY1" fmla="*/ 0 h 613199"/>
              <a:gd name="connsiteX2" fmla="*/ 1691441 w 1691441"/>
              <a:gd name="connsiteY2" fmla="*/ 613199 h 613199"/>
              <a:gd name="connsiteX3" fmla="*/ 0 w 1691441"/>
              <a:gd name="connsiteY3" fmla="*/ 609542 h 613199"/>
              <a:gd name="connsiteX4" fmla="*/ 658368 w 1691441"/>
              <a:gd name="connsiteY4" fmla="*/ 0 h 613199"/>
              <a:gd name="connsiteX0" fmla="*/ 658368 w 1695098"/>
              <a:gd name="connsiteY0" fmla="*/ 0 h 609542"/>
              <a:gd name="connsiteX1" fmla="*/ 1654865 w 1695098"/>
              <a:gd name="connsiteY1" fmla="*/ 0 h 609542"/>
              <a:gd name="connsiteX2" fmla="*/ 1695098 w 1695098"/>
              <a:gd name="connsiteY2" fmla="*/ 605883 h 609542"/>
              <a:gd name="connsiteX3" fmla="*/ 0 w 1695098"/>
              <a:gd name="connsiteY3" fmla="*/ 609542 h 609542"/>
              <a:gd name="connsiteX4" fmla="*/ 658368 w 1695098"/>
              <a:gd name="connsiteY4" fmla="*/ 0 h 609542"/>
              <a:gd name="connsiteX0" fmla="*/ 658368 w 1695098"/>
              <a:gd name="connsiteY0" fmla="*/ 0 h 616855"/>
              <a:gd name="connsiteX1" fmla="*/ 1654865 w 1695098"/>
              <a:gd name="connsiteY1" fmla="*/ 0 h 616855"/>
              <a:gd name="connsiteX2" fmla="*/ 1695098 w 1695098"/>
              <a:gd name="connsiteY2" fmla="*/ 616855 h 616855"/>
              <a:gd name="connsiteX3" fmla="*/ 0 w 1695098"/>
              <a:gd name="connsiteY3" fmla="*/ 609542 h 616855"/>
              <a:gd name="connsiteX4" fmla="*/ 658368 w 1695098"/>
              <a:gd name="connsiteY4" fmla="*/ 0 h 616855"/>
              <a:gd name="connsiteX0" fmla="*/ 658368 w 1695098"/>
              <a:gd name="connsiteY0" fmla="*/ 0 h 609542"/>
              <a:gd name="connsiteX1" fmla="*/ 1654865 w 1695098"/>
              <a:gd name="connsiteY1" fmla="*/ 0 h 609542"/>
              <a:gd name="connsiteX2" fmla="*/ 1695098 w 1695098"/>
              <a:gd name="connsiteY2" fmla="*/ 605883 h 609542"/>
              <a:gd name="connsiteX3" fmla="*/ 0 w 1695098"/>
              <a:gd name="connsiteY3" fmla="*/ 609542 h 609542"/>
              <a:gd name="connsiteX4" fmla="*/ 658368 w 1695098"/>
              <a:gd name="connsiteY4" fmla="*/ 0 h 609542"/>
              <a:gd name="connsiteX0" fmla="*/ 658368 w 1962103"/>
              <a:gd name="connsiteY0" fmla="*/ 0 h 609542"/>
              <a:gd name="connsiteX1" fmla="*/ 1962103 w 1962103"/>
              <a:gd name="connsiteY1" fmla="*/ 0 h 609542"/>
              <a:gd name="connsiteX2" fmla="*/ 1695098 w 1962103"/>
              <a:gd name="connsiteY2" fmla="*/ 605883 h 609542"/>
              <a:gd name="connsiteX3" fmla="*/ 0 w 1962103"/>
              <a:gd name="connsiteY3" fmla="*/ 609542 h 609542"/>
              <a:gd name="connsiteX4" fmla="*/ 658368 w 1962103"/>
              <a:gd name="connsiteY4" fmla="*/ 0 h 609542"/>
              <a:gd name="connsiteX0" fmla="*/ 658368 w 1962103"/>
              <a:gd name="connsiteY0" fmla="*/ 0 h 613198"/>
              <a:gd name="connsiteX1" fmla="*/ 1962103 w 1962103"/>
              <a:gd name="connsiteY1" fmla="*/ 0 h 613198"/>
              <a:gd name="connsiteX2" fmla="*/ 1695098 w 1962103"/>
              <a:gd name="connsiteY2" fmla="*/ 613198 h 613198"/>
              <a:gd name="connsiteX3" fmla="*/ 0 w 1962103"/>
              <a:gd name="connsiteY3" fmla="*/ 609542 h 613198"/>
              <a:gd name="connsiteX4" fmla="*/ 658368 w 1962103"/>
              <a:gd name="connsiteY4" fmla="*/ 0 h 613198"/>
              <a:gd name="connsiteX0" fmla="*/ 658368 w 1962103"/>
              <a:gd name="connsiteY0" fmla="*/ 0 h 609542"/>
              <a:gd name="connsiteX1" fmla="*/ 1962103 w 1962103"/>
              <a:gd name="connsiteY1" fmla="*/ 0 h 609542"/>
              <a:gd name="connsiteX2" fmla="*/ 1698755 w 1962103"/>
              <a:gd name="connsiteY2" fmla="*/ 605883 h 609542"/>
              <a:gd name="connsiteX3" fmla="*/ 0 w 1962103"/>
              <a:gd name="connsiteY3" fmla="*/ 609542 h 609542"/>
              <a:gd name="connsiteX4" fmla="*/ 658368 w 1962103"/>
              <a:gd name="connsiteY4" fmla="*/ 0 h 609542"/>
              <a:gd name="connsiteX0" fmla="*/ 658368 w 1962103"/>
              <a:gd name="connsiteY0" fmla="*/ 0 h 609542"/>
              <a:gd name="connsiteX1" fmla="*/ 1962103 w 1962103"/>
              <a:gd name="connsiteY1" fmla="*/ 0 h 609542"/>
              <a:gd name="connsiteX2" fmla="*/ 1687782 w 1962103"/>
              <a:gd name="connsiteY2" fmla="*/ 609541 h 609542"/>
              <a:gd name="connsiteX3" fmla="*/ 0 w 1962103"/>
              <a:gd name="connsiteY3" fmla="*/ 609542 h 609542"/>
              <a:gd name="connsiteX4" fmla="*/ 658368 w 1962103"/>
              <a:gd name="connsiteY4" fmla="*/ 0 h 609542"/>
              <a:gd name="connsiteX0" fmla="*/ 658368 w 1962103"/>
              <a:gd name="connsiteY0" fmla="*/ 0 h 609542"/>
              <a:gd name="connsiteX1" fmla="*/ 1962103 w 1962103"/>
              <a:gd name="connsiteY1" fmla="*/ 0 h 609542"/>
              <a:gd name="connsiteX2" fmla="*/ 1694926 w 1962103"/>
              <a:gd name="connsiteY2" fmla="*/ 609541 h 609542"/>
              <a:gd name="connsiteX3" fmla="*/ 0 w 1962103"/>
              <a:gd name="connsiteY3" fmla="*/ 609542 h 609542"/>
              <a:gd name="connsiteX4" fmla="*/ 658368 w 1962103"/>
              <a:gd name="connsiteY4" fmla="*/ 0 h 609542"/>
              <a:gd name="connsiteX0" fmla="*/ 658368 w 1966866"/>
              <a:gd name="connsiteY0" fmla="*/ 0 h 609542"/>
              <a:gd name="connsiteX1" fmla="*/ 1966866 w 1966866"/>
              <a:gd name="connsiteY1" fmla="*/ 2381 h 609542"/>
              <a:gd name="connsiteX2" fmla="*/ 1694926 w 1966866"/>
              <a:gd name="connsiteY2" fmla="*/ 609541 h 609542"/>
              <a:gd name="connsiteX3" fmla="*/ 0 w 1966866"/>
              <a:gd name="connsiteY3" fmla="*/ 609542 h 609542"/>
              <a:gd name="connsiteX4" fmla="*/ 658368 w 1966866"/>
              <a:gd name="connsiteY4" fmla="*/ 0 h 609542"/>
              <a:gd name="connsiteX0" fmla="*/ 315468 w 1966866"/>
              <a:gd name="connsiteY0" fmla="*/ 128587 h 607161"/>
              <a:gd name="connsiteX1" fmla="*/ 1966866 w 1966866"/>
              <a:gd name="connsiteY1" fmla="*/ 0 h 607161"/>
              <a:gd name="connsiteX2" fmla="*/ 1694926 w 1966866"/>
              <a:gd name="connsiteY2" fmla="*/ 607160 h 607161"/>
              <a:gd name="connsiteX3" fmla="*/ 0 w 1966866"/>
              <a:gd name="connsiteY3" fmla="*/ 607161 h 607161"/>
              <a:gd name="connsiteX4" fmla="*/ 315468 w 1966866"/>
              <a:gd name="connsiteY4" fmla="*/ 128587 h 607161"/>
              <a:gd name="connsiteX0" fmla="*/ 315468 w 1723978"/>
              <a:gd name="connsiteY0" fmla="*/ 0 h 478574"/>
              <a:gd name="connsiteX1" fmla="*/ 1723978 w 1723978"/>
              <a:gd name="connsiteY1" fmla="*/ 7144 h 478574"/>
              <a:gd name="connsiteX2" fmla="*/ 1694926 w 1723978"/>
              <a:gd name="connsiteY2" fmla="*/ 478573 h 478574"/>
              <a:gd name="connsiteX3" fmla="*/ 0 w 1723978"/>
              <a:gd name="connsiteY3" fmla="*/ 478574 h 478574"/>
              <a:gd name="connsiteX4" fmla="*/ 315468 w 1723978"/>
              <a:gd name="connsiteY4" fmla="*/ 0 h 478574"/>
              <a:gd name="connsiteX0" fmla="*/ 322611 w 1731121"/>
              <a:gd name="connsiteY0" fmla="*/ 0 h 478573"/>
              <a:gd name="connsiteX1" fmla="*/ 1731121 w 1731121"/>
              <a:gd name="connsiteY1" fmla="*/ 7144 h 478573"/>
              <a:gd name="connsiteX2" fmla="*/ 1702069 w 1731121"/>
              <a:gd name="connsiteY2" fmla="*/ 478573 h 478573"/>
              <a:gd name="connsiteX3" fmla="*/ 0 w 1731121"/>
              <a:gd name="connsiteY3" fmla="*/ 476192 h 478573"/>
              <a:gd name="connsiteX4" fmla="*/ 322611 w 1731121"/>
              <a:gd name="connsiteY4" fmla="*/ 0 h 478573"/>
              <a:gd name="connsiteX0" fmla="*/ 322611 w 1738265"/>
              <a:gd name="connsiteY0" fmla="*/ 0 h 478573"/>
              <a:gd name="connsiteX1" fmla="*/ 1738265 w 1738265"/>
              <a:gd name="connsiteY1" fmla="*/ 7144 h 478573"/>
              <a:gd name="connsiteX2" fmla="*/ 1702069 w 1738265"/>
              <a:gd name="connsiteY2" fmla="*/ 478573 h 478573"/>
              <a:gd name="connsiteX3" fmla="*/ 0 w 1738265"/>
              <a:gd name="connsiteY3" fmla="*/ 476192 h 478573"/>
              <a:gd name="connsiteX4" fmla="*/ 322611 w 1738265"/>
              <a:gd name="connsiteY4" fmla="*/ 0 h 478573"/>
              <a:gd name="connsiteX0" fmla="*/ 322611 w 1740646"/>
              <a:gd name="connsiteY0" fmla="*/ 0 h 478573"/>
              <a:gd name="connsiteX1" fmla="*/ 1740646 w 1740646"/>
              <a:gd name="connsiteY1" fmla="*/ 4762 h 478573"/>
              <a:gd name="connsiteX2" fmla="*/ 1702069 w 1740646"/>
              <a:gd name="connsiteY2" fmla="*/ 478573 h 478573"/>
              <a:gd name="connsiteX3" fmla="*/ 0 w 1740646"/>
              <a:gd name="connsiteY3" fmla="*/ 476192 h 478573"/>
              <a:gd name="connsiteX4" fmla="*/ 322611 w 1740646"/>
              <a:gd name="connsiteY4" fmla="*/ 0 h 478573"/>
              <a:gd name="connsiteX0" fmla="*/ 322611 w 1731121"/>
              <a:gd name="connsiteY0" fmla="*/ 0 h 478573"/>
              <a:gd name="connsiteX1" fmla="*/ 1731121 w 1731121"/>
              <a:gd name="connsiteY1" fmla="*/ 7143 h 478573"/>
              <a:gd name="connsiteX2" fmla="*/ 1702069 w 1731121"/>
              <a:gd name="connsiteY2" fmla="*/ 478573 h 478573"/>
              <a:gd name="connsiteX3" fmla="*/ 0 w 1731121"/>
              <a:gd name="connsiteY3" fmla="*/ 476192 h 478573"/>
              <a:gd name="connsiteX4" fmla="*/ 322611 w 1731121"/>
              <a:gd name="connsiteY4" fmla="*/ 0 h 47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121" h="478573">
                <a:moveTo>
                  <a:pt x="322611" y="0"/>
                </a:moveTo>
                <a:lnTo>
                  <a:pt x="1731121" y="7143"/>
                </a:lnTo>
                <a:lnTo>
                  <a:pt x="1702069" y="478573"/>
                </a:lnTo>
                <a:lnTo>
                  <a:pt x="0" y="476192"/>
                </a:lnTo>
                <a:lnTo>
                  <a:pt x="322611"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4"/>
          <p:cNvSpPr/>
          <p:nvPr/>
        </p:nvSpPr>
        <p:spPr>
          <a:xfrm>
            <a:off x="4355772" y="3381167"/>
            <a:ext cx="440530" cy="875181"/>
          </a:xfrm>
          <a:custGeom>
            <a:avLst/>
            <a:gdLst>
              <a:gd name="connsiteX0" fmla="*/ 0 w 342438"/>
              <a:gd name="connsiteY0" fmla="*/ 0 h 872800"/>
              <a:gd name="connsiteX1" fmla="*/ 342438 w 342438"/>
              <a:gd name="connsiteY1" fmla="*/ 0 h 872800"/>
              <a:gd name="connsiteX2" fmla="*/ 342438 w 342438"/>
              <a:gd name="connsiteY2" fmla="*/ 872800 h 872800"/>
              <a:gd name="connsiteX3" fmla="*/ 0 w 342438"/>
              <a:gd name="connsiteY3" fmla="*/ 872800 h 872800"/>
              <a:gd name="connsiteX4" fmla="*/ 0 w 342438"/>
              <a:gd name="connsiteY4" fmla="*/ 0 h 872800"/>
              <a:gd name="connsiteX0" fmla="*/ 28575 w 371013"/>
              <a:gd name="connsiteY0" fmla="*/ 0 h 872800"/>
              <a:gd name="connsiteX1" fmla="*/ 371013 w 371013"/>
              <a:gd name="connsiteY1" fmla="*/ 0 h 872800"/>
              <a:gd name="connsiteX2" fmla="*/ 371013 w 371013"/>
              <a:gd name="connsiteY2" fmla="*/ 872800 h 872800"/>
              <a:gd name="connsiteX3" fmla="*/ 0 w 371013"/>
              <a:gd name="connsiteY3" fmla="*/ 796600 h 872800"/>
              <a:gd name="connsiteX4" fmla="*/ 28575 w 371013"/>
              <a:gd name="connsiteY4" fmla="*/ 0 h 872800"/>
              <a:gd name="connsiteX0" fmla="*/ 33799 w 376237"/>
              <a:gd name="connsiteY0" fmla="*/ 0 h 879944"/>
              <a:gd name="connsiteX1" fmla="*/ 376237 w 376237"/>
              <a:gd name="connsiteY1" fmla="*/ 0 h 879944"/>
              <a:gd name="connsiteX2" fmla="*/ 0 w 376237"/>
              <a:gd name="connsiteY2" fmla="*/ 879944 h 879944"/>
              <a:gd name="connsiteX3" fmla="*/ 5224 w 376237"/>
              <a:gd name="connsiteY3" fmla="*/ 796600 h 879944"/>
              <a:gd name="connsiteX4" fmla="*/ 33799 w 376237"/>
              <a:gd name="connsiteY4" fmla="*/ 0 h 879944"/>
              <a:gd name="connsiteX0" fmla="*/ 33799 w 376237"/>
              <a:gd name="connsiteY0" fmla="*/ 0 h 879944"/>
              <a:gd name="connsiteX1" fmla="*/ 376237 w 376237"/>
              <a:gd name="connsiteY1" fmla="*/ 0 h 879944"/>
              <a:gd name="connsiteX2" fmla="*/ 0 w 376237"/>
              <a:gd name="connsiteY2" fmla="*/ 879944 h 879944"/>
              <a:gd name="connsiteX3" fmla="*/ 461 w 376237"/>
              <a:gd name="connsiteY3" fmla="*/ 796600 h 879944"/>
              <a:gd name="connsiteX4" fmla="*/ 33799 w 376237"/>
              <a:gd name="connsiteY4" fmla="*/ 0 h 879944"/>
              <a:gd name="connsiteX0" fmla="*/ 33799 w 402431"/>
              <a:gd name="connsiteY0" fmla="*/ 0 h 879944"/>
              <a:gd name="connsiteX1" fmla="*/ 402431 w 402431"/>
              <a:gd name="connsiteY1" fmla="*/ 2381 h 879944"/>
              <a:gd name="connsiteX2" fmla="*/ 0 w 402431"/>
              <a:gd name="connsiteY2" fmla="*/ 879944 h 879944"/>
              <a:gd name="connsiteX3" fmla="*/ 461 w 402431"/>
              <a:gd name="connsiteY3" fmla="*/ 796600 h 879944"/>
              <a:gd name="connsiteX4" fmla="*/ 33799 w 402431"/>
              <a:gd name="connsiteY4" fmla="*/ 0 h 879944"/>
              <a:gd name="connsiteX0" fmla="*/ 33799 w 402431"/>
              <a:gd name="connsiteY0" fmla="*/ 0 h 879944"/>
              <a:gd name="connsiteX1" fmla="*/ 402431 w 402431"/>
              <a:gd name="connsiteY1" fmla="*/ 2381 h 879944"/>
              <a:gd name="connsiteX2" fmla="*/ 0 w 402431"/>
              <a:gd name="connsiteY2" fmla="*/ 879944 h 879944"/>
              <a:gd name="connsiteX3" fmla="*/ 461 w 402431"/>
              <a:gd name="connsiteY3" fmla="*/ 796600 h 879944"/>
              <a:gd name="connsiteX4" fmla="*/ 33799 w 402431"/>
              <a:gd name="connsiteY4" fmla="*/ 0 h 879944"/>
              <a:gd name="connsiteX0" fmla="*/ 33799 w 402431"/>
              <a:gd name="connsiteY0" fmla="*/ 0 h 879944"/>
              <a:gd name="connsiteX1" fmla="*/ 402431 w 402431"/>
              <a:gd name="connsiteY1" fmla="*/ 2381 h 879944"/>
              <a:gd name="connsiteX2" fmla="*/ 0 w 402431"/>
              <a:gd name="connsiteY2" fmla="*/ 879944 h 879944"/>
              <a:gd name="connsiteX3" fmla="*/ 461 w 402431"/>
              <a:gd name="connsiteY3" fmla="*/ 796600 h 879944"/>
              <a:gd name="connsiteX4" fmla="*/ 33799 w 402431"/>
              <a:gd name="connsiteY4" fmla="*/ 0 h 879944"/>
              <a:gd name="connsiteX0" fmla="*/ 364793 w 402431"/>
              <a:gd name="connsiteY0" fmla="*/ 0 h 884707"/>
              <a:gd name="connsiteX1" fmla="*/ 402431 w 402431"/>
              <a:gd name="connsiteY1" fmla="*/ 7144 h 884707"/>
              <a:gd name="connsiteX2" fmla="*/ 0 w 402431"/>
              <a:gd name="connsiteY2" fmla="*/ 884707 h 884707"/>
              <a:gd name="connsiteX3" fmla="*/ 461 w 402431"/>
              <a:gd name="connsiteY3" fmla="*/ 801363 h 884707"/>
              <a:gd name="connsiteX4" fmla="*/ 364793 w 402431"/>
              <a:gd name="connsiteY4" fmla="*/ 0 h 884707"/>
              <a:gd name="connsiteX0" fmla="*/ 364793 w 447675"/>
              <a:gd name="connsiteY0" fmla="*/ 11906 h 896613"/>
              <a:gd name="connsiteX1" fmla="*/ 447675 w 447675"/>
              <a:gd name="connsiteY1" fmla="*/ 0 h 896613"/>
              <a:gd name="connsiteX2" fmla="*/ 0 w 447675"/>
              <a:gd name="connsiteY2" fmla="*/ 896613 h 896613"/>
              <a:gd name="connsiteX3" fmla="*/ 461 w 447675"/>
              <a:gd name="connsiteY3" fmla="*/ 813269 h 896613"/>
              <a:gd name="connsiteX4" fmla="*/ 364793 w 447675"/>
              <a:gd name="connsiteY4" fmla="*/ 11906 h 896613"/>
              <a:gd name="connsiteX0" fmla="*/ 364793 w 438150"/>
              <a:gd name="connsiteY0" fmla="*/ 0 h 884707"/>
              <a:gd name="connsiteX1" fmla="*/ 438150 w 438150"/>
              <a:gd name="connsiteY1" fmla="*/ 42863 h 884707"/>
              <a:gd name="connsiteX2" fmla="*/ 0 w 438150"/>
              <a:gd name="connsiteY2" fmla="*/ 884707 h 884707"/>
              <a:gd name="connsiteX3" fmla="*/ 461 w 438150"/>
              <a:gd name="connsiteY3" fmla="*/ 801363 h 884707"/>
              <a:gd name="connsiteX4" fmla="*/ 364793 w 438150"/>
              <a:gd name="connsiteY4" fmla="*/ 0 h 884707"/>
              <a:gd name="connsiteX0" fmla="*/ 431468 w 438150"/>
              <a:gd name="connsiteY0" fmla="*/ 0 h 903757"/>
              <a:gd name="connsiteX1" fmla="*/ 438150 w 438150"/>
              <a:gd name="connsiteY1" fmla="*/ 61913 h 903757"/>
              <a:gd name="connsiteX2" fmla="*/ 0 w 438150"/>
              <a:gd name="connsiteY2" fmla="*/ 903757 h 903757"/>
              <a:gd name="connsiteX3" fmla="*/ 461 w 438150"/>
              <a:gd name="connsiteY3" fmla="*/ 820413 h 903757"/>
              <a:gd name="connsiteX4" fmla="*/ 431468 w 438150"/>
              <a:gd name="connsiteY4" fmla="*/ 0 h 903757"/>
              <a:gd name="connsiteX0" fmla="*/ 421943 w 438150"/>
              <a:gd name="connsiteY0" fmla="*/ 0 h 898995"/>
              <a:gd name="connsiteX1" fmla="*/ 438150 w 438150"/>
              <a:gd name="connsiteY1" fmla="*/ 57151 h 898995"/>
              <a:gd name="connsiteX2" fmla="*/ 0 w 438150"/>
              <a:gd name="connsiteY2" fmla="*/ 898995 h 898995"/>
              <a:gd name="connsiteX3" fmla="*/ 461 w 438150"/>
              <a:gd name="connsiteY3" fmla="*/ 815651 h 898995"/>
              <a:gd name="connsiteX4" fmla="*/ 421943 w 438150"/>
              <a:gd name="connsiteY4" fmla="*/ 0 h 898995"/>
              <a:gd name="connsiteX0" fmla="*/ 424324 w 440531"/>
              <a:gd name="connsiteY0" fmla="*/ 0 h 877564"/>
              <a:gd name="connsiteX1" fmla="*/ 440531 w 440531"/>
              <a:gd name="connsiteY1" fmla="*/ 57151 h 877564"/>
              <a:gd name="connsiteX2" fmla="*/ 0 w 440531"/>
              <a:gd name="connsiteY2" fmla="*/ 877564 h 877564"/>
              <a:gd name="connsiteX3" fmla="*/ 2842 w 440531"/>
              <a:gd name="connsiteY3" fmla="*/ 815651 h 877564"/>
              <a:gd name="connsiteX4" fmla="*/ 424324 w 440531"/>
              <a:gd name="connsiteY4" fmla="*/ 0 h 877564"/>
              <a:gd name="connsiteX0" fmla="*/ 424324 w 440531"/>
              <a:gd name="connsiteY0" fmla="*/ 0 h 877564"/>
              <a:gd name="connsiteX1" fmla="*/ 440531 w 440531"/>
              <a:gd name="connsiteY1" fmla="*/ 57151 h 877564"/>
              <a:gd name="connsiteX2" fmla="*/ 0 w 440531"/>
              <a:gd name="connsiteY2" fmla="*/ 877564 h 877564"/>
              <a:gd name="connsiteX3" fmla="*/ 2842 w 440531"/>
              <a:gd name="connsiteY3" fmla="*/ 791839 h 877564"/>
              <a:gd name="connsiteX4" fmla="*/ 424324 w 440531"/>
              <a:gd name="connsiteY4" fmla="*/ 0 h 877564"/>
              <a:gd name="connsiteX0" fmla="*/ 424324 w 440531"/>
              <a:gd name="connsiteY0" fmla="*/ 0 h 865658"/>
              <a:gd name="connsiteX1" fmla="*/ 440531 w 440531"/>
              <a:gd name="connsiteY1" fmla="*/ 57151 h 865658"/>
              <a:gd name="connsiteX2" fmla="*/ 0 w 440531"/>
              <a:gd name="connsiteY2" fmla="*/ 865658 h 865658"/>
              <a:gd name="connsiteX3" fmla="*/ 2842 w 440531"/>
              <a:gd name="connsiteY3" fmla="*/ 791839 h 865658"/>
              <a:gd name="connsiteX4" fmla="*/ 424324 w 440531"/>
              <a:gd name="connsiteY4" fmla="*/ 0 h 865658"/>
              <a:gd name="connsiteX0" fmla="*/ 424324 w 440531"/>
              <a:gd name="connsiteY0" fmla="*/ 0 h 872801"/>
              <a:gd name="connsiteX1" fmla="*/ 440531 w 440531"/>
              <a:gd name="connsiteY1" fmla="*/ 57151 h 872801"/>
              <a:gd name="connsiteX2" fmla="*/ 0 w 440531"/>
              <a:gd name="connsiteY2" fmla="*/ 872801 h 872801"/>
              <a:gd name="connsiteX3" fmla="*/ 2842 w 440531"/>
              <a:gd name="connsiteY3" fmla="*/ 791839 h 872801"/>
              <a:gd name="connsiteX4" fmla="*/ 424324 w 440531"/>
              <a:gd name="connsiteY4" fmla="*/ 0 h 872801"/>
              <a:gd name="connsiteX0" fmla="*/ 424324 w 440531"/>
              <a:gd name="connsiteY0" fmla="*/ 0 h 865657"/>
              <a:gd name="connsiteX1" fmla="*/ 440531 w 440531"/>
              <a:gd name="connsiteY1" fmla="*/ 57151 h 865657"/>
              <a:gd name="connsiteX2" fmla="*/ 0 w 440531"/>
              <a:gd name="connsiteY2" fmla="*/ 865657 h 865657"/>
              <a:gd name="connsiteX3" fmla="*/ 2842 w 440531"/>
              <a:gd name="connsiteY3" fmla="*/ 791839 h 865657"/>
              <a:gd name="connsiteX4" fmla="*/ 424324 w 440531"/>
              <a:gd name="connsiteY4" fmla="*/ 0 h 865657"/>
              <a:gd name="connsiteX0" fmla="*/ 424324 w 440531"/>
              <a:gd name="connsiteY0" fmla="*/ 0 h 865657"/>
              <a:gd name="connsiteX1" fmla="*/ 440531 w 440531"/>
              <a:gd name="connsiteY1" fmla="*/ 57151 h 865657"/>
              <a:gd name="connsiteX2" fmla="*/ 0 w 440531"/>
              <a:gd name="connsiteY2" fmla="*/ 865657 h 865657"/>
              <a:gd name="connsiteX3" fmla="*/ 461 w 440531"/>
              <a:gd name="connsiteY3" fmla="*/ 794220 h 865657"/>
              <a:gd name="connsiteX4" fmla="*/ 424324 w 440531"/>
              <a:gd name="connsiteY4" fmla="*/ 0 h 865657"/>
              <a:gd name="connsiteX0" fmla="*/ 424324 w 440531"/>
              <a:gd name="connsiteY0" fmla="*/ 0 h 860894"/>
              <a:gd name="connsiteX1" fmla="*/ 440531 w 440531"/>
              <a:gd name="connsiteY1" fmla="*/ 57151 h 860894"/>
              <a:gd name="connsiteX2" fmla="*/ 0 w 440531"/>
              <a:gd name="connsiteY2" fmla="*/ 860894 h 860894"/>
              <a:gd name="connsiteX3" fmla="*/ 461 w 440531"/>
              <a:gd name="connsiteY3" fmla="*/ 794220 h 860894"/>
              <a:gd name="connsiteX4" fmla="*/ 424324 w 440531"/>
              <a:gd name="connsiteY4" fmla="*/ 0 h 860894"/>
              <a:gd name="connsiteX0" fmla="*/ 424324 w 440531"/>
              <a:gd name="connsiteY0" fmla="*/ 0 h 868038"/>
              <a:gd name="connsiteX1" fmla="*/ 440531 w 440531"/>
              <a:gd name="connsiteY1" fmla="*/ 57151 h 868038"/>
              <a:gd name="connsiteX2" fmla="*/ 0 w 440531"/>
              <a:gd name="connsiteY2" fmla="*/ 868038 h 868038"/>
              <a:gd name="connsiteX3" fmla="*/ 461 w 440531"/>
              <a:gd name="connsiteY3" fmla="*/ 794220 h 868038"/>
              <a:gd name="connsiteX4" fmla="*/ 424324 w 440531"/>
              <a:gd name="connsiteY4" fmla="*/ 0 h 868038"/>
              <a:gd name="connsiteX0" fmla="*/ 424324 w 440531"/>
              <a:gd name="connsiteY0" fmla="*/ 0 h 860894"/>
              <a:gd name="connsiteX1" fmla="*/ 440531 w 440531"/>
              <a:gd name="connsiteY1" fmla="*/ 57151 h 860894"/>
              <a:gd name="connsiteX2" fmla="*/ 0 w 440531"/>
              <a:gd name="connsiteY2" fmla="*/ 860894 h 860894"/>
              <a:gd name="connsiteX3" fmla="*/ 461 w 440531"/>
              <a:gd name="connsiteY3" fmla="*/ 794220 h 860894"/>
              <a:gd name="connsiteX4" fmla="*/ 424324 w 440531"/>
              <a:gd name="connsiteY4" fmla="*/ 0 h 860894"/>
              <a:gd name="connsiteX0" fmla="*/ 424324 w 440531"/>
              <a:gd name="connsiteY0" fmla="*/ 0 h 868038"/>
              <a:gd name="connsiteX1" fmla="*/ 440531 w 440531"/>
              <a:gd name="connsiteY1" fmla="*/ 57151 h 868038"/>
              <a:gd name="connsiteX2" fmla="*/ 0 w 440531"/>
              <a:gd name="connsiteY2" fmla="*/ 868038 h 868038"/>
              <a:gd name="connsiteX3" fmla="*/ 461 w 440531"/>
              <a:gd name="connsiteY3" fmla="*/ 794220 h 868038"/>
              <a:gd name="connsiteX4" fmla="*/ 424324 w 440531"/>
              <a:gd name="connsiteY4" fmla="*/ 0 h 868038"/>
              <a:gd name="connsiteX0" fmla="*/ 424324 w 440531"/>
              <a:gd name="connsiteY0" fmla="*/ 0 h 875181"/>
              <a:gd name="connsiteX1" fmla="*/ 440531 w 440531"/>
              <a:gd name="connsiteY1" fmla="*/ 64294 h 875181"/>
              <a:gd name="connsiteX2" fmla="*/ 0 w 440531"/>
              <a:gd name="connsiteY2" fmla="*/ 875181 h 875181"/>
              <a:gd name="connsiteX3" fmla="*/ 461 w 440531"/>
              <a:gd name="connsiteY3" fmla="*/ 801363 h 875181"/>
              <a:gd name="connsiteX4" fmla="*/ 424324 w 440531"/>
              <a:gd name="connsiteY4" fmla="*/ 0 h 875181"/>
              <a:gd name="connsiteX0" fmla="*/ 424324 w 452437"/>
              <a:gd name="connsiteY0" fmla="*/ 0 h 875181"/>
              <a:gd name="connsiteX1" fmla="*/ 452437 w 452437"/>
              <a:gd name="connsiteY1" fmla="*/ 64294 h 875181"/>
              <a:gd name="connsiteX2" fmla="*/ 0 w 452437"/>
              <a:gd name="connsiteY2" fmla="*/ 875181 h 875181"/>
              <a:gd name="connsiteX3" fmla="*/ 461 w 452437"/>
              <a:gd name="connsiteY3" fmla="*/ 801363 h 875181"/>
              <a:gd name="connsiteX4" fmla="*/ 424324 w 452437"/>
              <a:gd name="connsiteY4" fmla="*/ 0 h 875181"/>
              <a:gd name="connsiteX0" fmla="*/ 424324 w 440530"/>
              <a:gd name="connsiteY0" fmla="*/ 0 h 875181"/>
              <a:gd name="connsiteX1" fmla="*/ 440530 w 440530"/>
              <a:gd name="connsiteY1" fmla="*/ 66675 h 875181"/>
              <a:gd name="connsiteX2" fmla="*/ 0 w 440530"/>
              <a:gd name="connsiteY2" fmla="*/ 875181 h 875181"/>
              <a:gd name="connsiteX3" fmla="*/ 461 w 440530"/>
              <a:gd name="connsiteY3" fmla="*/ 801363 h 875181"/>
              <a:gd name="connsiteX4" fmla="*/ 424324 w 440530"/>
              <a:gd name="connsiteY4" fmla="*/ 0 h 8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530" h="875181">
                <a:moveTo>
                  <a:pt x="424324" y="0"/>
                </a:moveTo>
                <a:lnTo>
                  <a:pt x="440530" y="66675"/>
                </a:lnTo>
                <a:cubicBezTo>
                  <a:pt x="437355" y="66302"/>
                  <a:pt x="5556" y="870791"/>
                  <a:pt x="0" y="875181"/>
                </a:cubicBezTo>
                <a:cubicBezTo>
                  <a:pt x="154" y="847400"/>
                  <a:pt x="307" y="829144"/>
                  <a:pt x="461" y="801363"/>
                </a:cubicBezTo>
                <a:lnTo>
                  <a:pt x="424324"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3"/>
          <p:cNvSpPr/>
          <p:nvPr/>
        </p:nvSpPr>
        <p:spPr>
          <a:xfrm>
            <a:off x="4779067" y="3376544"/>
            <a:ext cx="1720952" cy="76084"/>
          </a:xfrm>
          <a:custGeom>
            <a:avLst/>
            <a:gdLst>
              <a:gd name="connsiteX0" fmla="*/ 0 w 1680470"/>
              <a:gd name="connsiteY0" fmla="*/ 0 h 45719"/>
              <a:gd name="connsiteX1" fmla="*/ 1680470 w 1680470"/>
              <a:gd name="connsiteY1" fmla="*/ 0 h 45719"/>
              <a:gd name="connsiteX2" fmla="*/ 1680470 w 1680470"/>
              <a:gd name="connsiteY2" fmla="*/ 45719 h 45719"/>
              <a:gd name="connsiteX3" fmla="*/ 0 w 1680470"/>
              <a:gd name="connsiteY3" fmla="*/ 45719 h 45719"/>
              <a:gd name="connsiteX4" fmla="*/ 0 w 1680470"/>
              <a:gd name="connsiteY4" fmla="*/ 0 h 45719"/>
              <a:gd name="connsiteX0" fmla="*/ 0 w 1680470"/>
              <a:gd name="connsiteY0" fmla="*/ 0 h 71322"/>
              <a:gd name="connsiteX1" fmla="*/ 1680470 w 1680470"/>
              <a:gd name="connsiteY1" fmla="*/ 0 h 71322"/>
              <a:gd name="connsiteX2" fmla="*/ 1680470 w 1680470"/>
              <a:gd name="connsiteY2" fmla="*/ 71322 h 71322"/>
              <a:gd name="connsiteX3" fmla="*/ 0 w 1680470"/>
              <a:gd name="connsiteY3" fmla="*/ 45719 h 71322"/>
              <a:gd name="connsiteX4" fmla="*/ 0 w 1680470"/>
              <a:gd name="connsiteY4" fmla="*/ 0 h 71322"/>
              <a:gd name="connsiteX0" fmla="*/ 0 w 1680470"/>
              <a:gd name="connsiteY0" fmla="*/ 0 h 74980"/>
              <a:gd name="connsiteX1" fmla="*/ 1680470 w 1680470"/>
              <a:gd name="connsiteY1" fmla="*/ 0 h 74980"/>
              <a:gd name="connsiteX2" fmla="*/ 1680470 w 1680470"/>
              <a:gd name="connsiteY2" fmla="*/ 71322 h 74980"/>
              <a:gd name="connsiteX3" fmla="*/ 0 w 1680470"/>
              <a:gd name="connsiteY3" fmla="*/ 74980 h 74980"/>
              <a:gd name="connsiteX4" fmla="*/ 0 w 1680470"/>
              <a:gd name="connsiteY4" fmla="*/ 0 h 74980"/>
              <a:gd name="connsiteX0" fmla="*/ 0 w 1699520"/>
              <a:gd name="connsiteY0" fmla="*/ 0 h 74980"/>
              <a:gd name="connsiteX1" fmla="*/ 1699520 w 1699520"/>
              <a:gd name="connsiteY1" fmla="*/ 0 h 74980"/>
              <a:gd name="connsiteX2" fmla="*/ 1680470 w 1699520"/>
              <a:gd name="connsiteY2" fmla="*/ 71322 h 74980"/>
              <a:gd name="connsiteX3" fmla="*/ 0 w 1699520"/>
              <a:gd name="connsiteY3" fmla="*/ 74980 h 74980"/>
              <a:gd name="connsiteX4" fmla="*/ 0 w 1699520"/>
              <a:gd name="connsiteY4" fmla="*/ 0 h 74980"/>
              <a:gd name="connsiteX0" fmla="*/ 0 w 1699520"/>
              <a:gd name="connsiteY0" fmla="*/ 0 h 74980"/>
              <a:gd name="connsiteX1" fmla="*/ 1699520 w 1699520"/>
              <a:gd name="connsiteY1" fmla="*/ 0 h 74980"/>
              <a:gd name="connsiteX2" fmla="*/ 1699520 w 1699520"/>
              <a:gd name="connsiteY2" fmla="*/ 73703 h 74980"/>
              <a:gd name="connsiteX3" fmla="*/ 0 w 1699520"/>
              <a:gd name="connsiteY3" fmla="*/ 74980 h 74980"/>
              <a:gd name="connsiteX4" fmla="*/ 0 w 1699520"/>
              <a:gd name="connsiteY4" fmla="*/ 0 h 74980"/>
              <a:gd name="connsiteX0" fmla="*/ 0 w 1699520"/>
              <a:gd name="connsiteY0" fmla="*/ 0 h 74980"/>
              <a:gd name="connsiteX1" fmla="*/ 1689995 w 1699520"/>
              <a:gd name="connsiteY1" fmla="*/ 0 h 74980"/>
              <a:gd name="connsiteX2" fmla="*/ 1699520 w 1699520"/>
              <a:gd name="connsiteY2" fmla="*/ 73703 h 74980"/>
              <a:gd name="connsiteX3" fmla="*/ 0 w 1699520"/>
              <a:gd name="connsiteY3" fmla="*/ 74980 h 74980"/>
              <a:gd name="connsiteX4" fmla="*/ 0 w 1699520"/>
              <a:gd name="connsiteY4" fmla="*/ 0 h 74980"/>
              <a:gd name="connsiteX0" fmla="*/ 0 w 1689995"/>
              <a:gd name="connsiteY0" fmla="*/ 0 h 76084"/>
              <a:gd name="connsiteX1" fmla="*/ 1689995 w 1689995"/>
              <a:gd name="connsiteY1" fmla="*/ 0 h 76084"/>
              <a:gd name="connsiteX2" fmla="*/ 1689995 w 1689995"/>
              <a:gd name="connsiteY2" fmla="*/ 76084 h 76084"/>
              <a:gd name="connsiteX3" fmla="*/ 0 w 1689995"/>
              <a:gd name="connsiteY3" fmla="*/ 74980 h 76084"/>
              <a:gd name="connsiteX4" fmla="*/ 0 w 1689995"/>
              <a:gd name="connsiteY4" fmla="*/ 0 h 76084"/>
              <a:gd name="connsiteX0" fmla="*/ 0 w 1697139"/>
              <a:gd name="connsiteY0" fmla="*/ 0 h 76084"/>
              <a:gd name="connsiteX1" fmla="*/ 1697139 w 1697139"/>
              <a:gd name="connsiteY1" fmla="*/ 0 h 76084"/>
              <a:gd name="connsiteX2" fmla="*/ 1689995 w 1697139"/>
              <a:gd name="connsiteY2" fmla="*/ 76084 h 76084"/>
              <a:gd name="connsiteX3" fmla="*/ 0 w 1697139"/>
              <a:gd name="connsiteY3" fmla="*/ 74980 h 76084"/>
              <a:gd name="connsiteX4" fmla="*/ 0 w 1697139"/>
              <a:gd name="connsiteY4" fmla="*/ 0 h 76084"/>
              <a:gd name="connsiteX0" fmla="*/ 0 w 1720952"/>
              <a:gd name="connsiteY0" fmla="*/ 0 h 76084"/>
              <a:gd name="connsiteX1" fmla="*/ 1720952 w 1720952"/>
              <a:gd name="connsiteY1" fmla="*/ 0 h 76084"/>
              <a:gd name="connsiteX2" fmla="*/ 1713808 w 1720952"/>
              <a:gd name="connsiteY2" fmla="*/ 76084 h 76084"/>
              <a:gd name="connsiteX3" fmla="*/ 23813 w 1720952"/>
              <a:gd name="connsiteY3" fmla="*/ 74980 h 76084"/>
              <a:gd name="connsiteX4" fmla="*/ 0 w 1720952"/>
              <a:gd name="connsiteY4" fmla="*/ 0 h 76084"/>
              <a:gd name="connsiteX0" fmla="*/ 0 w 1720952"/>
              <a:gd name="connsiteY0" fmla="*/ 0 h 76084"/>
              <a:gd name="connsiteX1" fmla="*/ 1720952 w 1720952"/>
              <a:gd name="connsiteY1" fmla="*/ 0 h 76084"/>
              <a:gd name="connsiteX2" fmla="*/ 1713808 w 1720952"/>
              <a:gd name="connsiteY2" fmla="*/ 76084 h 76084"/>
              <a:gd name="connsiteX3" fmla="*/ 16669 w 1720952"/>
              <a:gd name="connsiteY3" fmla="*/ 74980 h 76084"/>
              <a:gd name="connsiteX4" fmla="*/ 0 w 1720952"/>
              <a:gd name="connsiteY4" fmla="*/ 0 h 76084"/>
              <a:gd name="connsiteX0" fmla="*/ 0 w 1720952"/>
              <a:gd name="connsiteY0" fmla="*/ 0 h 76084"/>
              <a:gd name="connsiteX1" fmla="*/ 1720952 w 1720952"/>
              <a:gd name="connsiteY1" fmla="*/ 0 h 76084"/>
              <a:gd name="connsiteX2" fmla="*/ 1713808 w 1720952"/>
              <a:gd name="connsiteY2" fmla="*/ 76084 h 76084"/>
              <a:gd name="connsiteX3" fmla="*/ 7144 w 1720952"/>
              <a:gd name="connsiteY3" fmla="*/ 74980 h 76084"/>
              <a:gd name="connsiteX4" fmla="*/ 0 w 1720952"/>
              <a:gd name="connsiteY4" fmla="*/ 0 h 7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952" h="76084">
                <a:moveTo>
                  <a:pt x="0" y="0"/>
                </a:moveTo>
                <a:lnTo>
                  <a:pt x="1720952" y="0"/>
                </a:lnTo>
                <a:lnTo>
                  <a:pt x="1713808" y="76084"/>
                </a:lnTo>
                <a:lnTo>
                  <a:pt x="7144" y="7498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3"/>
          <p:cNvSpPr/>
          <p:nvPr/>
        </p:nvSpPr>
        <p:spPr>
          <a:xfrm>
            <a:off x="6906319" y="2581275"/>
            <a:ext cx="1697139" cy="76084"/>
          </a:xfrm>
          <a:custGeom>
            <a:avLst/>
            <a:gdLst>
              <a:gd name="connsiteX0" fmla="*/ 0 w 1680470"/>
              <a:gd name="connsiteY0" fmla="*/ 0 h 45719"/>
              <a:gd name="connsiteX1" fmla="*/ 1680470 w 1680470"/>
              <a:gd name="connsiteY1" fmla="*/ 0 h 45719"/>
              <a:gd name="connsiteX2" fmla="*/ 1680470 w 1680470"/>
              <a:gd name="connsiteY2" fmla="*/ 45719 h 45719"/>
              <a:gd name="connsiteX3" fmla="*/ 0 w 1680470"/>
              <a:gd name="connsiteY3" fmla="*/ 45719 h 45719"/>
              <a:gd name="connsiteX4" fmla="*/ 0 w 1680470"/>
              <a:gd name="connsiteY4" fmla="*/ 0 h 45719"/>
              <a:gd name="connsiteX0" fmla="*/ 0 w 1680470"/>
              <a:gd name="connsiteY0" fmla="*/ 0 h 71322"/>
              <a:gd name="connsiteX1" fmla="*/ 1680470 w 1680470"/>
              <a:gd name="connsiteY1" fmla="*/ 0 h 71322"/>
              <a:gd name="connsiteX2" fmla="*/ 1680470 w 1680470"/>
              <a:gd name="connsiteY2" fmla="*/ 71322 h 71322"/>
              <a:gd name="connsiteX3" fmla="*/ 0 w 1680470"/>
              <a:gd name="connsiteY3" fmla="*/ 45719 h 71322"/>
              <a:gd name="connsiteX4" fmla="*/ 0 w 1680470"/>
              <a:gd name="connsiteY4" fmla="*/ 0 h 71322"/>
              <a:gd name="connsiteX0" fmla="*/ 0 w 1680470"/>
              <a:gd name="connsiteY0" fmla="*/ 0 h 74980"/>
              <a:gd name="connsiteX1" fmla="*/ 1680470 w 1680470"/>
              <a:gd name="connsiteY1" fmla="*/ 0 h 74980"/>
              <a:gd name="connsiteX2" fmla="*/ 1680470 w 1680470"/>
              <a:gd name="connsiteY2" fmla="*/ 71322 h 74980"/>
              <a:gd name="connsiteX3" fmla="*/ 0 w 1680470"/>
              <a:gd name="connsiteY3" fmla="*/ 74980 h 74980"/>
              <a:gd name="connsiteX4" fmla="*/ 0 w 1680470"/>
              <a:gd name="connsiteY4" fmla="*/ 0 h 74980"/>
              <a:gd name="connsiteX0" fmla="*/ 0 w 1699520"/>
              <a:gd name="connsiteY0" fmla="*/ 0 h 74980"/>
              <a:gd name="connsiteX1" fmla="*/ 1699520 w 1699520"/>
              <a:gd name="connsiteY1" fmla="*/ 0 h 74980"/>
              <a:gd name="connsiteX2" fmla="*/ 1680470 w 1699520"/>
              <a:gd name="connsiteY2" fmla="*/ 71322 h 74980"/>
              <a:gd name="connsiteX3" fmla="*/ 0 w 1699520"/>
              <a:gd name="connsiteY3" fmla="*/ 74980 h 74980"/>
              <a:gd name="connsiteX4" fmla="*/ 0 w 1699520"/>
              <a:gd name="connsiteY4" fmla="*/ 0 h 74980"/>
              <a:gd name="connsiteX0" fmla="*/ 0 w 1699520"/>
              <a:gd name="connsiteY0" fmla="*/ 0 h 74980"/>
              <a:gd name="connsiteX1" fmla="*/ 1699520 w 1699520"/>
              <a:gd name="connsiteY1" fmla="*/ 0 h 74980"/>
              <a:gd name="connsiteX2" fmla="*/ 1699520 w 1699520"/>
              <a:gd name="connsiteY2" fmla="*/ 73703 h 74980"/>
              <a:gd name="connsiteX3" fmla="*/ 0 w 1699520"/>
              <a:gd name="connsiteY3" fmla="*/ 74980 h 74980"/>
              <a:gd name="connsiteX4" fmla="*/ 0 w 1699520"/>
              <a:gd name="connsiteY4" fmla="*/ 0 h 74980"/>
              <a:gd name="connsiteX0" fmla="*/ 0 w 1699520"/>
              <a:gd name="connsiteY0" fmla="*/ 0 h 74980"/>
              <a:gd name="connsiteX1" fmla="*/ 1689995 w 1699520"/>
              <a:gd name="connsiteY1" fmla="*/ 0 h 74980"/>
              <a:gd name="connsiteX2" fmla="*/ 1699520 w 1699520"/>
              <a:gd name="connsiteY2" fmla="*/ 73703 h 74980"/>
              <a:gd name="connsiteX3" fmla="*/ 0 w 1699520"/>
              <a:gd name="connsiteY3" fmla="*/ 74980 h 74980"/>
              <a:gd name="connsiteX4" fmla="*/ 0 w 1699520"/>
              <a:gd name="connsiteY4" fmla="*/ 0 h 74980"/>
              <a:gd name="connsiteX0" fmla="*/ 0 w 1689995"/>
              <a:gd name="connsiteY0" fmla="*/ 0 h 76084"/>
              <a:gd name="connsiteX1" fmla="*/ 1689995 w 1689995"/>
              <a:gd name="connsiteY1" fmla="*/ 0 h 76084"/>
              <a:gd name="connsiteX2" fmla="*/ 1689995 w 1689995"/>
              <a:gd name="connsiteY2" fmla="*/ 76084 h 76084"/>
              <a:gd name="connsiteX3" fmla="*/ 0 w 1689995"/>
              <a:gd name="connsiteY3" fmla="*/ 74980 h 76084"/>
              <a:gd name="connsiteX4" fmla="*/ 0 w 1689995"/>
              <a:gd name="connsiteY4" fmla="*/ 0 h 76084"/>
              <a:gd name="connsiteX0" fmla="*/ 0 w 1697139"/>
              <a:gd name="connsiteY0" fmla="*/ 0 h 76084"/>
              <a:gd name="connsiteX1" fmla="*/ 1697139 w 1697139"/>
              <a:gd name="connsiteY1" fmla="*/ 0 h 76084"/>
              <a:gd name="connsiteX2" fmla="*/ 1689995 w 1697139"/>
              <a:gd name="connsiteY2" fmla="*/ 76084 h 76084"/>
              <a:gd name="connsiteX3" fmla="*/ 0 w 1697139"/>
              <a:gd name="connsiteY3" fmla="*/ 74980 h 76084"/>
              <a:gd name="connsiteX4" fmla="*/ 0 w 1697139"/>
              <a:gd name="connsiteY4" fmla="*/ 0 h 7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139" h="76084">
                <a:moveTo>
                  <a:pt x="0" y="0"/>
                </a:moveTo>
                <a:lnTo>
                  <a:pt x="1697139" y="0"/>
                </a:lnTo>
                <a:lnTo>
                  <a:pt x="1689995" y="76084"/>
                </a:lnTo>
                <a:lnTo>
                  <a:pt x="0" y="7498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
          <p:cNvSpPr/>
          <p:nvPr/>
        </p:nvSpPr>
        <p:spPr>
          <a:xfrm>
            <a:off x="6483810" y="2594114"/>
            <a:ext cx="432928" cy="860895"/>
          </a:xfrm>
          <a:custGeom>
            <a:avLst/>
            <a:gdLst>
              <a:gd name="connsiteX0" fmla="*/ 0 w 342438"/>
              <a:gd name="connsiteY0" fmla="*/ 0 h 872800"/>
              <a:gd name="connsiteX1" fmla="*/ 342438 w 342438"/>
              <a:gd name="connsiteY1" fmla="*/ 0 h 872800"/>
              <a:gd name="connsiteX2" fmla="*/ 342438 w 342438"/>
              <a:gd name="connsiteY2" fmla="*/ 872800 h 872800"/>
              <a:gd name="connsiteX3" fmla="*/ 0 w 342438"/>
              <a:gd name="connsiteY3" fmla="*/ 872800 h 872800"/>
              <a:gd name="connsiteX4" fmla="*/ 0 w 342438"/>
              <a:gd name="connsiteY4" fmla="*/ 0 h 872800"/>
              <a:gd name="connsiteX0" fmla="*/ 28575 w 371013"/>
              <a:gd name="connsiteY0" fmla="*/ 0 h 872800"/>
              <a:gd name="connsiteX1" fmla="*/ 371013 w 371013"/>
              <a:gd name="connsiteY1" fmla="*/ 0 h 872800"/>
              <a:gd name="connsiteX2" fmla="*/ 371013 w 371013"/>
              <a:gd name="connsiteY2" fmla="*/ 872800 h 872800"/>
              <a:gd name="connsiteX3" fmla="*/ 0 w 371013"/>
              <a:gd name="connsiteY3" fmla="*/ 796600 h 872800"/>
              <a:gd name="connsiteX4" fmla="*/ 28575 w 371013"/>
              <a:gd name="connsiteY4" fmla="*/ 0 h 872800"/>
              <a:gd name="connsiteX0" fmla="*/ 33799 w 376237"/>
              <a:gd name="connsiteY0" fmla="*/ 0 h 879944"/>
              <a:gd name="connsiteX1" fmla="*/ 376237 w 376237"/>
              <a:gd name="connsiteY1" fmla="*/ 0 h 879944"/>
              <a:gd name="connsiteX2" fmla="*/ 0 w 376237"/>
              <a:gd name="connsiteY2" fmla="*/ 879944 h 879944"/>
              <a:gd name="connsiteX3" fmla="*/ 5224 w 376237"/>
              <a:gd name="connsiteY3" fmla="*/ 796600 h 879944"/>
              <a:gd name="connsiteX4" fmla="*/ 33799 w 376237"/>
              <a:gd name="connsiteY4" fmla="*/ 0 h 879944"/>
              <a:gd name="connsiteX0" fmla="*/ 33799 w 376237"/>
              <a:gd name="connsiteY0" fmla="*/ 0 h 879944"/>
              <a:gd name="connsiteX1" fmla="*/ 376237 w 376237"/>
              <a:gd name="connsiteY1" fmla="*/ 0 h 879944"/>
              <a:gd name="connsiteX2" fmla="*/ 0 w 376237"/>
              <a:gd name="connsiteY2" fmla="*/ 879944 h 879944"/>
              <a:gd name="connsiteX3" fmla="*/ 461 w 376237"/>
              <a:gd name="connsiteY3" fmla="*/ 796600 h 879944"/>
              <a:gd name="connsiteX4" fmla="*/ 33799 w 376237"/>
              <a:gd name="connsiteY4" fmla="*/ 0 h 879944"/>
              <a:gd name="connsiteX0" fmla="*/ 33799 w 402431"/>
              <a:gd name="connsiteY0" fmla="*/ 0 h 879944"/>
              <a:gd name="connsiteX1" fmla="*/ 402431 w 402431"/>
              <a:gd name="connsiteY1" fmla="*/ 2381 h 879944"/>
              <a:gd name="connsiteX2" fmla="*/ 0 w 402431"/>
              <a:gd name="connsiteY2" fmla="*/ 879944 h 879944"/>
              <a:gd name="connsiteX3" fmla="*/ 461 w 402431"/>
              <a:gd name="connsiteY3" fmla="*/ 796600 h 879944"/>
              <a:gd name="connsiteX4" fmla="*/ 33799 w 402431"/>
              <a:gd name="connsiteY4" fmla="*/ 0 h 879944"/>
              <a:gd name="connsiteX0" fmla="*/ 33799 w 402431"/>
              <a:gd name="connsiteY0" fmla="*/ 0 h 879944"/>
              <a:gd name="connsiteX1" fmla="*/ 402431 w 402431"/>
              <a:gd name="connsiteY1" fmla="*/ 2381 h 879944"/>
              <a:gd name="connsiteX2" fmla="*/ 0 w 402431"/>
              <a:gd name="connsiteY2" fmla="*/ 879944 h 879944"/>
              <a:gd name="connsiteX3" fmla="*/ 461 w 402431"/>
              <a:gd name="connsiteY3" fmla="*/ 796600 h 879944"/>
              <a:gd name="connsiteX4" fmla="*/ 33799 w 402431"/>
              <a:gd name="connsiteY4" fmla="*/ 0 h 879944"/>
              <a:gd name="connsiteX0" fmla="*/ 33799 w 402431"/>
              <a:gd name="connsiteY0" fmla="*/ 0 h 879944"/>
              <a:gd name="connsiteX1" fmla="*/ 402431 w 402431"/>
              <a:gd name="connsiteY1" fmla="*/ 2381 h 879944"/>
              <a:gd name="connsiteX2" fmla="*/ 0 w 402431"/>
              <a:gd name="connsiteY2" fmla="*/ 879944 h 879944"/>
              <a:gd name="connsiteX3" fmla="*/ 461 w 402431"/>
              <a:gd name="connsiteY3" fmla="*/ 796600 h 879944"/>
              <a:gd name="connsiteX4" fmla="*/ 33799 w 402431"/>
              <a:gd name="connsiteY4" fmla="*/ 0 h 879944"/>
              <a:gd name="connsiteX0" fmla="*/ 364793 w 402431"/>
              <a:gd name="connsiteY0" fmla="*/ 0 h 884707"/>
              <a:gd name="connsiteX1" fmla="*/ 402431 w 402431"/>
              <a:gd name="connsiteY1" fmla="*/ 7144 h 884707"/>
              <a:gd name="connsiteX2" fmla="*/ 0 w 402431"/>
              <a:gd name="connsiteY2" fmla="*/ 884707 h 884707"/>
              <a:gd name="connsiteX3" fmla="*/ 461 w 402431"/>
              <a:gd name="connsiteY3" fmla="*/ 801363 h 884707"/>
              <a:gd name="connsiteX4" fmla="*/ 364793 w 402431"/>
              <a:gd name="connsiteY4" fmla="*/ 0 h 884707"/>
              <a:gd name="connsiteX0" fmla="*/ 364793 w 402431"/>
              <a:gd name="connsiteY0" fmla="*/ 0 h 884707"/>
              <a:gd name="connsiteX1" fmla="*/ 402431 w 402431"/>
              <a:gd name="connsiteY1" fmla="*/ 92869 h 884707"/>
              <a:gd name="connsiteX2" fmla="*/ 0 w 402431"/>
              <a:gd name="connsiteY2" fmla="*/ 884707 h 884707"/>
              <a:gd name="connsiteX3" fmla="*/ 461 w 402431"/>
              <a:gd name="connsiteY3" fmla="*/ 801363 h 884707"/>
              <a:gd name="connsiteX4" fmla="*/ 364793 w 402431"/>
              <a:gd name="connsiteY4" fmla="*/ 0 h 884707"/>
              <a:gd name="connsiteX0" fmla="*/ 412418 w 412418"/>
              <a:gd name="connsiteY0" fmla="*/ 0 h 865657"/>
              <a:gd name="connsiteX1" fmla="*/ 402431 w 412418"/>
              <a:gd name="connsiteY1" fmla="*/ 73819 h 865657"/>
              <a:gd name="connsiteX2" fmla="*/ 0 w 412418"/>
              <a:gd name="connsiteY2" fmla="*/ 865657 h 865657"/>
              <a:gd name="connsiteX3" fmla="*/ 461 w 412418"/>
              <a:gd name="connsiteY3" fmla="*/ 782313 h 865657"/>
              <a:gd name="connsiteX4" fmla="*/ 412418 w 412418"/>
              <a:gd name="connsiteY4" fmla="*/ 0 h 865657"/>
              <a:gd name="connsiteX0" fmla="*/ 405274 w 405274"/>
              <a:gd name="connsiteY0" fmla="*/ 0 h 863276"/>
              <a:gd name="connsiteX1" fmla="*/ 402431 w 405274"/>
              <a:gd name="connsiteY1" fmla="*/ 71438 h 863276"/>
              <a:gd name="connsiteX2" fmla="*/ 0 w 405274"/>
              <a:gd name="connsiteY2" fmla="*/ 863276 h 863276"/>
              <a:gd name="connsiteX3" fmla="*/ 461 w 405274"/>
              <a:gd name="connsiteY3" fmla="*/ 779932 h 863276"/>
              <a:gd name="connsiteX4" fmla="*/ 405274 w 405274"/>
              <a:gd name="connsiteY4" fmla="*/ 0 h 863276"/>
              <a:gd name="connsiteX0" fmla="*/ 423863 w 423863"/>
              <a:gd name="connsiteY0" fmla="*/ 0 h 863276"/>
              <a:gd name="connsiteX1" fmla="*/ 421020 w 423863"/>
              <a:gd name="connsiteY1" fmla="*/ 71438 h 863276"/>
              <a:gd name="connsiteX2" fmla="*/ 18589 w 423863"/>
              <a:gd name="connsiteY2" fmla="*/ 863276 h 863276"/>
              <a:gd name="connsiteX3" fmla="*/ 0 w 423863"/>
              <a:gd name="connsiteY3" fmla="*/ 779932 h 863276"/>
              <a:gd name="connsiteX4" fmla="*/ 423863 w 423863"/>
              <a:gd name="connsiteY4" fmla="*/ 0 h 863276"/>
              <a:gd name="connsiteX0" fmla="*/ 423870 w 423870"/>
              <a:gd name="connsiteY0" fmla="*/ 0 h 860895"/>
              <a:gd name="connsiteX1" fmla="*/ 421027 w 423870"/>
              <a:gd name="connsiteY1" fmla="*/ 71438 h 860895"/>
              <a:gd name="connsiteX2" fmla="*/ 1927 w 423870"/>
              <a:gd name="connsiteY2" fmla="*/ 860895 h 860895"/>
              <a:gd name="connsiteX3" fmla="*/ 7 w 423870"/>
              <a:gd name="connsiteY3" fmla="*/ 779932 h 860895"/>
              <a:gd name="connsiteX4" fmla="*/ 423870 w 423870"/>
              <a:gd name="connsiteY4" fmla="*/ 0 h 860895"/>
              <a:gd name="connsiteX0" fmla="*/ 423865 w 423865"/>
              <a:gd name="connsiteY0" fmla="*/ 0 h 860895"/>
              <a:gd name="connsiteX1" fmla="*/ 421022 w 423865"/>
              <a:gd name="connsiteY1" fmla="*/ 71438 h 860895"/>
              <a:gd name="connsiteX2" fmla="*/ 9066 w 423865"/>
              <a:gd name="connsiteY2" fmla="*/ 860895 h 860895"/>
              <a:gd name="connsiteX3" fmla="*/ 2 w 423865"/>
              <a:gd name="connsiteY3" fmla="*/ 779932 h 860895"/>
              <a:gd name="connsiteX4" fmla="*/ 423865 w 423865"/>
              <a:gd name="connsiteY4" fmla="*/ 0 h 860895"/>
              <a:gd name="connsiteX0" fmla="*/ 423865 w 423865"/>
              <a:gd name="connsiteY0" fmla="*/ 0 h 860895"/>
              <a:gd name="connsiteX1" fmla="*/ 421022 w 423865"/>
              <a:gd name="connsiteY1" fmla="*/ 71438 h 860895"/>
              <a:gd name="connsiteX2" fmla="*/ 9066 w 423865"/>
              <a:gd name="connsiteY2" fmla="*/ 860895 h 860895"/>
              <a:gd name="connsiteX3" fmla="*/ 2 w 423865"/>
              <a:gd name="connsiteY3" fmla="*/ 787076 h 860895"/>
              <a:gd name="connsiteX4" fmla="*/ 423865 w 423865"/>
              <a:gd name="connsiteY4" fmla="*/ 0 h 860895"/>
              <a:gd name="connsiteX0" fmla="*/ 423865 w 432928"/>
              <a:gd name="connsiteY0" fmla="*/ 0 h 860895"/>
              <a:gd name="connsiteX1" fmla="*/ 432928 w 432928"/>
              <a:gd name="connsiteY1" fmla="*/ 64294 h 860895"/>
              <a:gd name="connsiteX2" fmla="*/ 9066 w 432928"/>
              <a:gd name="connsiteY2" fmla="*/ 860895 h 860895"/>
              <a:gd name="connsiteX3" fmla="*/ 2 w 432928"/>
              <a:gd name="connsiteY3" fmla="*/ 787076 h 860895"/>
              <a:gd name="connsiteX4" fmla="*/ 423865 w 432928"/>
              <a:gd name="connsiteY4" fmla="*/ 0 h 860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928" h="860895">
                <a:moveTo>
                  <a:pt x="423865" y="0"/>
                </a:moveTo>
                <a:lnTo>
                  <a:pt x="432928" y="64294"/>
                </a:lnTo>
                <a:cubicBezTo>
                  <a:pt x="429753" y="63921"/>
                  <a:pt x="14622" y="856505"/>
                  <a:pt x="9066" y="860895"/>
                </a:cubicBezTo>
                <a:cubicBezTo>
                  <a:pt x="9220" y="833114"/>
                  <a:pt x="-152" y="814857"/>
                  <a:pt x="2" y="787076"/>
                </a:cubicBezTo>
                <a:lnTo>
                  <a:pt x="423865"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p:cNvSpPr/>
          <p:nvPr/>
        </p:nvSpPr>
        <p:spPr>
          <a:xfrm>
            <a:off x="4750942" y="3030170"/>
            <a:ext cx="1736647" cy="354749"/>
          </a:xfrm>
          <a:custGeom>
            <a:avLst/>
            <a:gdLst>
              <a:gd name="connsiteX0" fmla="*/ 0 w 996497"/>
              <a:gd name="connsiteY0" fmla="*/ 0 h 627830"/>
              <a:gd name="connsiteX1" fmla="*/ 996497 w 996497"/>
              <a:gd name="connsiteY1" fmla="*/ 0 h 627830"/>
              <a:gd name="connsiteX2" fmla="*/ 996497 w 996497"/>
              <a:gd name="connsiteY2" fmla="*/ 627830 h 627830"/>
              <a:gd name="connsiteX3" fmla="*/ 0 w 996497"/>
              <a:gd name="connsiteY3" fmla="*/ 627830 h 627830"/>
              <a:gd name="connsiteX4" fmla="*/ 0 w 996497"/>
              <a:gd name="connsiteY4" fmla="*/ 0 h 627830"/>
              <a:gd name="connsiteX0" fmla="*/ 658368 w 1654865"/>
              <a:gd name="connsiteY0" fmla="*/ 0 h 627830"/>
              <a:gd name="connsiteX1" fmla="*/ 1654865 w 1654865"/>
              <a:gd name="connsiteY1" fmla="*/ 0 h 627830"/>
              <a:gd name="connsiteX2" fmla="*/ 1654865 w 1654865"/>
              <a:gd name="connsiteY2" fmla="*/ 627830 h 627830"/>
              <a:gd name="connsiteX3" fmla="*/ 0 w 1654865"/>
              <a:gd name="connsiteY3" fmla="*/ 609542 h 627830"/>
              <a:gd name="connsiteX4" fmla="*/ 658368 w 1654865"/>
              <a:gd name="connsiteY4" fmla="*/ 0 h 627830"/>
              <a:gd name="connsiteX0" fmla="*/ 658368 w 1691441"/>
              <a:gd name="connsiteY0" fmla="*/ 0 h 613199"/>
              <a:gd name="connsiteX1" fmla="*/ 1654865 w 1691441"/>
              <a:gd name="connsiteY1" fmla="*/ 0 h 613199"/>
              <a:gd name="connsiteX2" fmla="*/ 1691441 w 1691441"/>
              <a:gd name="connsiteY2" fmla="*/ 613199 h 613199"/>
              <a:gd name="connsiteX3" fmla="*/ 0 w 1691441"/>
              <a:gd name="connsiteY3" fmla="*/ 609542 h 613199"/>
              <a:gd name="connsiteX4" fmla="*/ 658368 w 1691441"/>
              <a:gd name="connsiteY4" fmla="*/ 0 h 613199"/>
              <a:gd name="connsiteX0" fmla="*/ 658368 w 1695098"/>
              <a:gd name="connsiteY0" fmla="*/ 0 h 609542"/>
              <a:gd name="connsiteX1" fmla="*/ 1654865 w 1695098"/>
              <a:gd name="connsiteY1" fmla="*/ 0 h 609542"/>
              <a:gd name="connsiteX2" fmla="*/ 1695098 w 1695098"/>
              <a:gd name="connsiteY2" fmla="*/ 605883 h 609542"/>
              <a:gd name="connsiteX3" fmla="*/ 0 w 1695098"/>
              <a:gd name="connsiteY3" fmla="*/ 609542 h 609542"/>
              <a:gd name="connsiteX4" fmla="*/ 658368 w 1695098"/>
              <a:gd name="connsiteY4" fmla="*/ 0 h 609542"/>
              <a:gd name="connsiteX0" fmla="*/ 658368 w 1695098"/>
              <a:gd name="connsiteY0" fmla="*/ 0 h 616855"/>
              <a:gd name="connsiteX1" fmla="*/ 1654865 w 1695098"/>
              <a:gd name="connsiteY1" fmla="*/ 0 h 616855"/>
              <a:gd name="connsiteX2" fmla="*/ 1695098 w 1695098"/>
              <a:gd name="connsiteY2" fmla="*/ 616855 h 616855"/>
              <a:gd name="connsiteX3" fmla="*/ 0 w 1695098"/>
              <a:gd name="connsiteY3" fmla="*/ 609542 h 616855"/>
              <a:gd name="connsiteX4" fmla="*/ 658368 w 1695098"/>
              <a:gd name="connsiteY4" fmla="*/ 0 h 616855"/>
              <a:gd name="connsiteX0" fmla="*/ 658368 w 1695098"/>
              <a:gd name="connsiteY0" fmla="*/ 0 h 609542"/>
              <a:gd name="connsiteX1" fmla="*/ 1654865 w 1695098"/>
              <a:gd name="connsiteY1" fmla="*/ 0 h 609542"/>
              <a:gd name="connsiteX2" fmla="*/ 1695098 w 1695098"/>
              <a:gd name="connsiteY2" fmla="*/ 605883 h 609542"/>
              <a:gd name="connsiteX3" fmla="*/ 0 w 1695098"/>
              <a:gd name="connsiteY3" fmla="*/ 609542 h 609542"/>
              <a:gd name="connsiteX4" fmla="*/ 658368 w 1695098"/>
              <a:gd name="connsiteY4" fmla="*/ 0 h 609542"/>
              <a:gd name="connsiteX0" fmla="*/ 658368 w 1962103"/>
              <a:gd name="connsiteY0" fmla="*/ 0 h 609542"/>
              <a:gd name="connsiteX1" fmla="*/ 1962103 w 1962103"/>
              <a:gd name="connsiteY1" fmla="*/ 0 h 609542"/>
              <a:gd name="connsiteX2" fmla="*/ 1695098 w 1962103"/>
              <a:gd name="connsiteY2" fmla="*/ 605883 h 609542"/>
              <a:gd name="connsiteX3" fmla="*/ 0 w 1962103"/>
              <a:gd name="connsiteY3" fmla="*/ 609542 h 609542"/>
              <a:gd name="connsiteX4" fmla="*/ 658368 w 1962103"/>
              <a:gd name="connsiteY4" fmla="*/ 0 h 609542"/>
              <a:gd name="connsiteX0" fmla="*/ 658368 w 1962103"/>
              <a:gd name="connsiteY0" fmla="*/ 0 h 613198"/>
              <a:gd name="connsiteX1" fmla="*/ 1962103 w 1962103"/>
              <a:gd name="connsiteY1" fmla="*/ 0 h 613198"/>
              <a:gd name="connsiteX2" fmla="*/ 1695098 w 1962103"/>
              <a:gd name="connsiteY2" fmla="*/ 613198 h 613198"/>
              <a:gd name="connsiteX3" fmla="*/ 0 w 1962103"/>
              <a:gd name="connsiteY3" fmla="*/ 609542 h 613198"/>
              <a:gd name="connsiteX4" fmla="*/ 658368 w 1962103"/>
              <a:gd name="connsiteY4" fmla="*/ 0 h 613198"/>
              <a:gd name="connsiteX0" fmla="*/ 658368 w 1962103"/>
              <a:gd name="connsiteY0" fmla="*/ 0 h 609542"/>
              <a:gd name="connsiteX1" fmla="*/ 1962103 w 1962103"/>
              <a:gd name="connsiteY1" fmla="*/ 0 h 609542"/>
              <a:gd name="connsiteX2" fmla="*/ 1698755 w 1962103"/>
              <a:gd name="connsiteY2" fmla="*/ 605883 h 609542"/>
              <a:gd name="connsiteX3" fmla="*/ 0 w 1962103"/>
              <a:gd name="connsiteY3" fmla="*/ 609542 h 609542"/>
              <a:gd name="connsiteX4" fmla="*/ 658368 w 1962103"/>
              <a:gd name="connsiteY4" fmla="*/ 0 h 609542"/>
              <a:gd name="connsiteX0" fmla="*/ 658368 w 1962103"/>
              <a:gd name="connsiteY0" fmla="*/ 0 h 609542"/>
              <a:gd name="connsiteX1" fmla="*/ 1962103 w 1962103"/>
              <a:gd name="connsiteY1" fmla="*/ 0 h 609542"/>
              <a:gd name="connsiteX2" fmla="*/ 1687782 w 1962103"/>
              <a:gd name="connsiteY2" fmla="*/ 609541 h 609542"/>
              <a:gd name="connsiteX3" fmla="*/ 0 w 1962103"/>
              <a:gd name="connsiteY3" fmla="*/ 609542 h 609542"/>
              <a:gd name="connsiteX4" fmla="*/ 658368 w 1962103"/>
              <a:gd name="connsiteY4" fmla="*/ 0 h 609542"/>
              <a:gd name="connsiteX0" fmla="*/ 658368 w 1962103"/>
              <a:gd name="connsiteY0" fmla="*/ 0 h 609542"/>
              <a:gd name="connsiteX1" fmla="*/ 1962103 w 1962103"/>
              <a:gd name="connsiteY1" fmla="*/ 0 h 609542"/>
              <a:gd name="connsiteX2" fmla="*/ 1694926 w 1962103"/>
              <a:gd name="connsiteY2" fmla="*/ 609541 h 609542"/>
              <a:gd name="connsiteX3" fmla="*/ 0 w 1962103"/>
              <a:gd name="connsiteY3" fmla="*/ 609542 h 609542"/>
              <a:gd name="connsiteX4" fmla="*/ 658368 w 1962103"/>
              <a:gd name="connsiteY4" fmla="*/ 0 h 609542"/>
              <a:gd name="connsiteX0" fmla="*/ 658368 w 1966866"/>
              <a:gd name="connsiteY0" fmla="*/ 0 h 609542"/>
              <a:gd name="connsiteX1" fmla="*/ 1966866 w 1966866"/>
              <a:gd name="connsiteY1" fmla="*/ 2381 h 609542"/>
              <a:gd name="connsiteX2" fmla="*/ 1694926 w 1966866"/>
              <a:gd name="connsiteY2" fmla="*/ 609541 h 609542"/>
              <a:gd name="connsiteX3" fmla="*/ 0 w 1966866"/>
              <a:gd name="connsiteY3" fmla="*/ 609542 h 609542"/>
              <a:gd name="connsiteX4" fmla="*/ 658368 w 1966866"/>
              <a:gd name="connsiteY4" fmla="*/ 0 h 609542"/>
              <a:gd name="connsiteX0" fmla="*/ 315468 w 1966866"/>
              <a:gd name="connsiteY0" fmla="*/ 128587 h 607161"/>
              <a:gd name="connsiteX1" fmla="*/ 1966866 w 1966866"/>
              <a:gd name="connsiteY1" fmla="*/ 0 h 607161"/>
              <a:gd name="connsiteX2" fmla="*/ 1694926 w 1966866"/>
              <a:gd name="connsiteY2" fmla="*/ 607160 h 607161"/>
              <a:gd name="connsiteX3" fmla="*/ 0 w 1966866"/>
              <a:gd name="connsiteY3" fmla="*/ 607161 h 607161"/>
              <a:gd name="connsiteX4" fmla="*/ 315468 w 1966866"/>
              <a:gd name="connsiteY4" fmla="*/ 128587 h 607161"/>
              <a:gd name="connsiteX0" fmla="*/ 315468 w 1723978"/>
              <a:gd name="connsiteY0" fmla="*/ 0 h 478574"/>
              <a:gd name="connsiteX1" fmla="*/ 1723978 w 1723978"/>
              <a:gd name="connsiteY1" fmla="*/ 7144 h 478574"/>
              <a:gd name="connsiteX2" fmla="*/ 1694926 w 1723978"/>
              <a:gd name="connsiteY2" fmla="*/ 478573 h 478574"/>
              <a:gd name="connsiteX3" fmla="*/ 0 w 1723978"/>
              <a:gd name="connsiteY3" fmla="*/ 478574 h 478574"/>
              <a:gd name="connsiteX4" fmla="*/ 315468 w 1723978"/>
              <a:gd name="connsiteY4" fmla="*/ 0 h 478574"/>
              <a:gd name="connsiteX0" fmla="*/ 322611 w 1731121"/>
              <a:gd name="connsiteY0" fmla="*/ 0 h 478573"/>
              <a:gd name="connsiteX1" fmla="*/ 1731121 w 1731121"/>
              <a:gd name="connsiteY1" fmla="*/ 7144 h 478573"/>
              <a:gd name="connsiteX2" fmla="*/ 1702069 w 1731121"/>
              <a:gd name="connsiteY2" fmla="*/ 478573 h 478573"/>
              <a:gd name="connsiteX3" fmla="*/ 0 w 1731121"/>
              <a:gd name="connsiteY3" fmla="*/ 476192 h 478573"/>
              <a:gd name="connsiteX4" fmla="*/ 322611 w 1731121"/>
              <a:gd name="connsiteY4" fmla="*/ 0 h 478573"/>
              <a:gd name="connsiteX0" fmla="*/ 322611 w 1738265"/>
              <a:gd name="connsiteY0" fmla="*/ 0 h 478573"/>
              <a:gd name="connsiteX1" fmla="*/ 1738265 w 1738265"/>
              <a:gd name="connsiteY1" fmla="*/ 7144 h 478573"/>
              <a:gd name="connsiteX2" fmla="*/ 1702069 w 1738265"/>
              <a:gd name="connsiteY2" fmla="*/ 478573 h 478573"/>
              <a:gd name="connsiteX3" fmla="*/ 0 w 1738265"/>
              <a:gd name="connsiteY3" fmla="*/ 476192 h 478573"/>
              <a:gd name="connsiteX4" fmla="*/ 322611 w 1738265"/>
              <a:gd name="connsiteY4" fmla="*/ 0 h 478573"/>
              <a:gd name="connsiteX0" fmla="*/ 322611 w 1740646"/>
              <a:gd name="connsiteY0" fmla="*/ 0 h 478573"/>
              <a:gd name="connsiteX1" fmla="*/ 1740646 w 1740646"/>
              <a:gd name="connsiteY1" fmla="*/ 4762 h 478573"/>
              <a:gd name="connsiteX2" fmla="*/ 1702069 w 1740646"/>
              <a:gd name="connsiteY2" fmla="*/ 478573 h 478573"/>
              <a:gd name="connsiteX3" fmla="*/ 0 w 1740646"/>
              <a:gd name="connsiteY3" fmla="*/ 476192 h 478573"/>
              <a:gd name="connsiteX4" fmla="*/ 322611 w 1740646"/>
              <a:gd name="connsiteY4" fmla="*/ 0 h 478573"/>
              <a:gd name="connsiteX0" fmla="*/ 322611 w 1731121"/>
              <a:gd name="connsiteY0" fmla="*/ 0 h 478573"/>
              <a:gd name="connsiteX1" fmla="*/ 1731121 w 1731121"/>
              <a:gd name="connsiteY1" fmla="*/ 7143 h 478573"/>
              <a:gd name="connsiteX2" fmla="*/ 1702069 w 1731121"/>
              <a:gd name="connsiteY2" fmla="*/ 478573 h 478573"/>
              <a:gd name="connsiteX3" fmla="*/ 0 w 1731121"/>
              <a:gd name="connsiteY3" fmla="*/ 476192 h 478573"/>
              <a:gd name="connsiteX4" fmla="*/ 322611 w 1731121"/>
              <a:gd name="connsiteY4" fmla="*/ 0 h 478573"/>
              <a:gd name="connsiteX0" fmla="*/ 136873 w 1545383"/>
              <a:gd name="connsiteY0" fmla="*/ 0 h 478573"/>
              <a:gd name="connsiteX1" fmla="*/ 1545383 w 1545383"/>
              <a:gd name="connsiteY1" fmla="*/ 7143 h 478573"/>
              <a:gd name="connsiteX2" fmla="*/ 1516331 w 1545383"/>
              <a:gd name="connsiteY2" fmla="*/ 478573 h 478573"/>
              <a:gd name="connsiteX3" fmla="*/ 0 w 1545383"/>
              <a:gd name="connsiteY3" fmla="*/ 478573 h 478573"/>
              <a:gd name="connsiteX4" fmla="*/ 136873 w 1545383"/>
              <a:gd name="connsiteY4" fmla="*/ 0 h 478573"/>
              <a:gd name="connsiteX0" fmla="*/ 0 w 1584723"/>
              <a:gd name="connsiteY0" fmla="*/ 116682 h 471430"/>
              <a:gd name="connsiteX1" fmla="*/ 1584723 w 1584723"/>
              <a:gd name="connsiteY1" fmla="*/ 0 h 471430"/>
              <a:gd name="connsiteX2" fmla="*/ 1555671 w 1584723"/>
              <a:gd name="connsiteY2" fmla="*/ 471430 h 471430"/>
              <a:gd name="connsiteX3" fmla="*/ 39340 w 1584723"/>
              <a:gd name="connsiteY3" fmla="*/ 471430 h 471430"/>
              <a:gd name="connsiteX4" fmla="*/ 0 w 1584723"/>
              <a:gd name="connsiteY4" fmla="*/ 116682 h 471430"/>
              <a:gd name="connsiteX0" fmla="*/ 0 w 1584723"/>
              <a:gd name="connsiteY0" fmla="*/ 116682 h 471430"/>
              <a:gd name="connsiteX1" fmla="*/ 1584723 w 1584723"/>
              <a:gd name="connsiteY1" fmla="*/ 0 h 471430"/>
              <a:gd name="connsiteX2" fmla="*/ 1555671 w 1584723"/>
              <a:gd name="connsiteY2" fmla="*/ 471430 h 471430"/>
              <a:gd name="connsiteX3" fmla="*/ 32196 w 1584723"/>
              <a:gd name="connsiteY3" fmla="*/ 469049 h 471430"/>
              <a:gd name="connsiteX4" fmla="*/ 0 w 1584723"/>
              <a:gd name="connsiteY4" fmla="*/ 116682 h 471430"/>
              <a:gd name="connsiteX0" fmla="*/ 0 w 1555671"/>
              <a:gd name="connsiteY0" fmla="*/ 0 h 354748"/>
              <a:gd name="connsiteX1" fmla="*/ 1418036 w 1555671"/>
              <a:gd name="connsiteY1" fmla="*/ 2381 h 354748"/>
              <a:gd name="connsiteX2" fmla="*/ 1555671 w 1555671"/>
              <a:gd name="connsiteY2" fmla="*/ 354748 h 354748"/>
              <a:gd name="connsiteX3" fmla="*/ 32196 w 1555671"/>
              <a:gd name="connsiteY3" fmla="*/ 352367 h 354748"/>
              <a:gd name="connsiteX4" fmla="*/ 0 w 1555671"/>
              <a:gd name="connsiteY4" fmla="*/ 0 h 354748"/>
              <a:gd name="connsiteX0" fmla="*/ 0 w 1734265"/>
              <a:gd name="connsiteY0" fmla="*/ 0 h 357129"/>
              <a:gd name="connsiteX1" fmla="*/ 1418036 w 1734265"/>
              <a:gd name="connsiteY1" fmla="*/ 2381 h 357129"/>
              <a:gd name="connsiteX2" fmla="*/ 1734265 w 1734265"/>
              <a:gd name="connsiteY2" fmla="*/ 357129 h 357129"/>
              <a:gd name="connsiteX3" fmla="*/ 32196 w 1734265"/>
              <a:gd name="connsiteY3" fmla="*/ 352367 h 357129"/>
              <a:gd name="connsiteX4" fmla="*/ 0 w 1734265"/>
              <a:gd name="connsiteY4" fmla="*/ 0 h 357129"/>
              <a:gd name="connsiteX0" fmla="*/ 0 w 1727121"/>
              <a:gd name="connsiteY0" fmla="*/ 0 h 352367"/>
              <a:gd name="connsiteX1" fmla="*/ 1418036 w 1727121"/>
              <a:gd name="connsiteY1" fmla="*/ 2381 h 352367"/>
              <a:gd name="connsiteX2" fmla="*/ 1727121 w 1727121"/>
              <a:gd name="connsiteY2" fmla="*/ 349986 h 352367"/>
              <a:gd name="connsiteX3" fmla="*/ 32196 w 1727121"/>
              <a:gd name="connsiteY3" fmla="*/ 352367 h 352367"/>
              <a:gd name="connsiteX4" fmla="*/ 0 w 1727121"/>
              <a:gd name="connsiteY4" fmla="*/ 0 h 352367"/>
              <a:gd name="connsiteX0" fmla="*/ 0 w 1729503"/>
              <a:gd name="connsiteY0" fmla="*/ 0 h 357130"/>
              <a:gd name="connsiteX1" fmla="*/ 1418036 w 1729503"/>
              <a:gd name="connsiteY1" fmla="*/ 2381 h 357130"/>
              <a:gd name="connsiteX2" fmla="*/ 1729503 w 1729503"/>
              <a:gd name="connsiteY2" fmla="*/ 357130 h 357130"/>
              <a:gd name="connsiteX3" fmla="*/ 32196 w 1729503"/>
              <a:gd name="connsiteY3" fmla="*/ 352367 h 357130"/>
              <a:gd name="connsiteX4" fmla="*/ 0 w 1729503"/>
              <a:gd name="connsiteY4" fmla="*/ 0 h 357130"/>
              <a:gd name="connsiteX0" fmla="*/ 0 w 1736647"/>
              <a:gd name="connsiteY0" fmla="*/ 0 h 352367"/>
              <a:gd name="connsiteX1" fmla="*/ 1418036 w 1736647"/>
              <a:gd name="connsiteY1" fmla="*/ 2381 h 352367"/>
              <a:gd name="connsiteX2" fmla="*/ 1736647 w 1736647"/>
              <a:gd name="connsiteY2" fmla="*/ 349986 h 352367"/>
              <a:gd name="connsiteX3" fmla="*/ 32196 w 1736647"/>
              <a:gd name="connsiteY3" fmla="*/ 352367 h 352367"/>
              <a:gd name="connsiteX4" fmla="*/ 0 w 1736647"/>
              <a:gd name="connsiteY4" fmla="*/ 0 h 352367"/>
              <a:gd name="connsiteX0" fmla="*/ 0 w 1736647"/>
              <a:gd name="connsiteY0" fmla="*/ 2382 h 354749"/>
              <a:gd name="connsiteX1" fmla="*/ 1425180 w 1736647"/>
              <a:gd name="connsiteY1" fmla="*/ 0 h 354749"/>
              <a:gd name="connsiteX2" fmla="*/ 1736647 w 1736647"/>
              <a:gd name="connsiteY2" fmla="*/ 352368 h 354749"/>
              <a:gd name="connsiteX3" fmla="*/ 32196 w 1736647"/>
              <a:gd name="connsiteY3" fmla="*/ 354749 h 354749"/>
              <a:gd name="connsiteX4" fmla="*/ 0 w 1736647"/>
              <a:gd name="connsiteY4" fmla="*/ 2382 h 3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647" h="354749">
                <a:moveTo>
                  <a:pt x="0" y="2382"/>
                </a:moveTo>
                <a:lnTo>
                  <a:pt x="1425180" y="0"/>
                </a:lnTo>
                <a:lnTo>
                  <a:pt x="1736647" y="352368"/>
                </a:lnTo>
                <a:lnTo>
                  <a:pt x="32196" y="354749"/>
                </a:lnTo>
                <a:lnTo>
                  <a:pt x="0" y="23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
          <p:cNvSpPr/>
          <p:nvPr/>
        </p:nvSpPr>
        <p:spPr>
          <a:xfrm>
            <a:off x="6516602" y="2369202"/>
            <a:ext cx="2086690" cy="214256"/>
          </a:xfrm>
          <a:custGeom>
            <a:avLst/>
            <a:gdLst>
              <a:gd name="connsiteX0" fmla="*/ 0 w 996497"/>
              <a:gd name="connsiteY0" fmla="*/ 0 h 627830"/>
              <a:gd name="connsiteX1" fmla="*/ 996497 w 996497"/>
              <a:gd name="connsiteY1" fmla="*/ 0 h 627830"/>
              <a:gd name="connsiteX2" fmla="*/ 996497 w 996497"/>
              <a:gd name="connsiteY2" fmla="*/ 627830 h 627830"/>
              <a:gd name="connsiteX3" fmla="*/ 0 w 996497"/>
              <a:gd name="connsiteY3" fmla="*/ 627830 h 627830"/>
              <a:gd name="connsiteX4" fmla="*/ 0 w 996497"/>
              <a:gd name="connsiteY4" fmla="*/ 0 h 627830"/>
              <a:gd name="connsiteX0" fmla="*/ 658368 w 1654865"/>
              <a:gd name="connsiteY0" fmla="*/ 0 h 627830"/>
              <a:gd name="connsiteX1" fmla="*/ 1654865 w 1654865"/>
              <a:gd name="connsiteY1" fmla="*/ 0 h 627830"/>
              <a:gd name="connsiteX2" fmla="*/ 1654865 w 1654865"/>
              <a:gd name="connsiteY2" fmla="*/ 627830 h 627830"/>
              <a:gd name="connsiteX3" fmla="*/ 0 w 1654865"/>
              <a:gd name="connsiteY3" fmla="*/ 609542 h 627830"/>
              <a:gd name="connsiteX4" fmla="*/ 658368 w 1654865"/>
              <a:gd name="connsiteY4" fmla="*/ 0 h 627830"/>
              <a:gd name="connsiteX0" fmla="*/ 658368 w 1691441"/>
              <a:gd name="connsiteY0" fmla="*/ 0 h 613199"/>
              <a:gd name="connsiteX1" fmla="*/ 1654865 w 1691441"/>
              <a:gd name="connsiteY1" fmla="*/ 0 h 613199"/>
              <a:gd name="connsiteX2" fmla="*/ 1691441 w 1691441"/>
              <a:gd name="connsiteY2" fmla="*/ 613199 h 613199"/>
              <a:gd name="connsiteX3" fmla="*/ 0 w 1691441"/>
              <a:gd name="connsiteY3" fmla="*/ 609542 h 613199"/>
              <a:gd name="connsiteX4" fmla="*/ 658368 w 1691441"/>
              <a:gd name="connsiteY4" fmla="*/ 0 h 613199"/>
              <a:gd name="connsiteX0" fmla="*/ 658368 w 1695098"/>
              <a:gd name="connsiteY0" fmla="*/ 0 h 609542"/>
              <a:gd name="connsiteX1" fmla="*/ 1654865 w 1695098"/>
              <a:gd name="connsiteY1" fmla="*/ 0 h 609542"/>
              <a:gd name="connsiteX2" fmla="*/ 1695098 w 1695098"/>
              <a:gd name="connsiteY2" fmla="*/ 605883 h 609542"/>
              <a:gd name="connsiteX3" fmla="*/ 0 w 1695098"/>
              <a:gd name="connsiteY3" fmla="*/ 609542 h 609542"/>
              <a:gd name="connsiteX4" fmla="*/ 658368 w 1695098"/>
              <a:gd name="connsiteY4" fmla="*/ 0 h 609542"/>
              <a:gd name="connsiteX0" fmla="*/ 658368 w 1695098"/>
              <a:gd name="connsiteY0" fmla="*/ 0 h 616855"/>
              <a:gd name="connsiteX1" fmla="*/ 1654865 w 1695098"/>
              <a:gd name="connsiteY1" fmla="*/ 0 h 616855"/>
              <a:gd name="connsiteX2" fmla="*/ 1695098 w 1695098"/>
              <a:gd name="connsiteY2" fmla="*/ 616855 h 616855"/>
              <a:gd name="connsiteX3" fmla="*/ 0 w 1695098"/>
              <a:gd name="connsiteY3" fmla="*/ 609542 h 616855"/>
              <a:gd name="connsiteX4" fmla="*/ 658368 w 1695098"/>
              <a:gd name="connsiteY4" fmla="*/ 0 h 616855"/>
              <a:gd name="connsiteX0" fmla="*/ 658368 w 1695098"/>
              <a:gd name="connsiteY0" fmla="*/ 0 h 609542"/>
              <a:gd name="connsiteX1" fmla="*/ 1654865 w 1695098"/>
              <a:gd name="connsiteY1" fmla="*/ 0 h 609542"/>
              <a:gd name="connsiteX2" fmla="*/ 1695098 w 1695098"/>
              <a:gd name="connsiteY2" fmla="*/ 605883 h 609542"/>
              <a:gd name="connsiteX3" fmla="*/ 0 w 1695098"/>
              <a:gd name="connsiteY3" fmla="*/ 609542 h 609542"/>
              <a:gd name="connsiteX4" fmla="*/ 658368 w 1695098"/>
              <a:gd name="connsiteY4" fmla="*/ 0 h 609542"/>
              <a:gd name="connsiteX0" fmla="*/ 658368 w 1962103"/>
              <a:gd name="connsiteY0" fmla="*/ 0 h 609542"/>
              <a:gd name="connsiteX1" fmla="*/ 1962103 w 1962103"/>
              <a:gd name="connsiteY1" fmla="*/ 0 h 609542"/>
              <a:gd name="connsiteX2" fmla="*/ 1695098 w 1962103"/>
              <a:gd name="connsiteY2" fmla="*/ 605883 h 609542"/>
              <a:gd name="connsiteX3" fmla="*/ 0 w 1962103"/>
              <a:gd name="connsiteY3" fmla="*/ 609542 h 609542"/>
              <a:gd name="connsiteX4" fmla="*/ 658368 w 1962103"/>
              <a:gd name="connsiteY4" fmla="*/ 0 h 609542"/>
              <a:gd name="connsiteX0" fmla="*/ 658368 w 1962103"/>
              <a:gd name="connsiteY0" fmla="*/ 0 h 613198"/>
              <a:gd name="connsiteX1" fmla="*/ 1962103 w 1962103"/>
              <a:gd name="connsiteY1" fmla="*/ 0 h 613198"/>
              <a:gd name="connsiteX2" fmla="*/ 1695098 w 1962103"/>
              <a:gd name="connsiteY2" fmla="*/ 613198 h 613198"/>
              <a:gd name="connsiteX3" fmla="*/ 0 w 1962103"/>
              <a:gd name="connsiteY3" fmla="*/ 609542 h 613198"/>
              <a:gd name="connsiteX4" fmla="*/ 658368 w 1962103"/>
              <a:gd name="connsiteY4" fmla="*/ 0 h 613198"/>
              <a:gd name="connsiteX0" fmla="*/ 658368 w 1962103"/>
              <a:gd name="connsiteY0" fmla="*/ 0 h 609542"/>
              <a:gd name="connsiteX1" fmla="*/ 1962103 w 1962103"/>
              <a:gd name="connsiteY1" fmla="*/ 0 h 609542"/>
              <a:gd name="connsiteX2" fmla="*/ 1698755 w 1962103"/>
              <a:gd name="connsiteY2" fmla="*/ 605883 h 609542"/>
              <a:gd name="connsiteX3" fmla="*/ 0 w 1962103"/>
              <a:gd name="connsiteY3" fmla="*/ 609542 h 609542"/>
              <a:gd name="connsiteX4" fmla="*/ 658368 w 1962103"/>
              <a:gd name="connsiteY4" fmla="*/ 0 h 609542"/>
              <a:gd name="connsiteX0" fmla="*/ 658368 w 1962103"/>
              <a:gd name="connsiteY0" fmla="*/ 0 h 609542"/>
              <a:gd name="connsiteX1" fmla="*/ 1962103 w 1962103"/>
              <a:gd name="connsiteY1" fmla="*/ 0 h 609542"/>
              <a:gd name="connsiteX2" fmla="*/ 1687782 w 1962103"/>
              <a:gd name="connsiteY2" fmla="*/ 609541 h 609542"/>
              <a:gd name="connsiteX3" fmla="*/ 0 w 1962103"/>
              <a:gd name="connsiteY3" fmla="*/ 609542 h 609542"/>
              <a:gd name="connsiteX4" fmla="*/ 658368 w 1962103"/>
              <a:gd name="connsiteY4" fmla="*/ 0 h 609542"/>
              <a:gd name="connsiteX0" fmla="*/ 658368 w 1962103"/>
              <a:gd name="connsiteY0" fmla="*/ 0 h 609542"/>
              <a:gd name="connsiteX1" fmla="*/ 1962103 w 1962103"/>
              <a:gd name="connsiteY1" fmla="*/ 0 h 609542"/>
              <a:gd name="connsiteX2" fmla="*/ 1694926 w 1962103"/>
              <a:gd name="connsiteY2" fmla="*/ 609541 h 609542"/>
              <a:gd name="connsiteX3" fmla="*/ 0 w 1962103"/>
              <a:gd name="connsiteY3" fmla="*/ 609542 h 609542"/>
              <a:gd name="connsiteX4" fmla="*/ 658368 w 1962103"/>
              <a:gd name="connsiteY4" fmla="*/ 0 h 609542"/>
              <a:gd name="connsiteX0" fmla="*/ 658368 w 1966866"/>
              <a:gd name="connsiteY0" fmla="*/ 0 h 609542"/>
              <a:gd name="connsiteX1" fmla="*/ 1966866 w 1966866"/>
              <a:gd name="connsiteY1" fmla="*/ 2381 h 609542"/>
              <a:gd name="connsiteX2" fmla="*/ 1694926 w 1966866"/>
              <a:gd name="connsiteY2" fmla="*/ 609541 h 609542"/>
              <a:gd name="connsiteX3" fmla="*/ 0 w 1966866"/>
              <a:gd name="connsiteY3" fmla="*/ 609542 h 609542"/>
              <a:gd name="connsiteX4" fmla="*/ 658368 w 1966866"/>
              <a:gd name="connsiteY4" fmla="*/ 0 h 609542"/>
              <a:gd name="connsiteX0" fmla="*/ 315468 w 1966866"/>
              <a:gd name="connsiteY0" fmla="*/ 128587 h 607161"/>
              <a:gd name="connsiteX1" fmla="*/ 1966866 w 1966866"/>
              <a:gd name="connsiteY1" fmla="*/ 0 h 607161"/>
              <a:gd name="connsiteX2" fmla="*/ 1694926 w 1966866"/>
              <a:gd name="connsiteY2" fmla="*/ 607160 h 607161"/>
              <a:gd name="connsiteX3" fmla="*/ 0 w 1966866"/>
              <a:gd name="connsiteY3" fmla="*/ 607161 h 607161"/>
              <a:gd name="connsiteX4" fmla="*/ 315468 w 1966866"/>
              <a:gd name="connsiteY4" fmla="*/ 128587 h 607161"/>
              <a:gd name="connsiteX0" fmla="*/ 315468 w 1723978"/>
              <a:gd name="connsiteY0" fmla="*/ 0 h 478574"/>
              <a:gd name="connsiteX1" fmla="*/ 1723978 w 1723978"/>
              <a:gd name="connsiteY1" fmla="*/ 7144 h 478574"/>
              <a:gd name="connsiteX2" fmla="*/ 1694926 w 1723978"/>
              <a:gd name="connsiteY2" fmla="*/ 478573 h 478574"/>
              <a:gd name="connsiteX3" fmla="*/ 0 w 1723978"/>
              <a:gd name="connsiteY3" fmla="*/ 478574 h 478574"/>
              <a:gd name="connsiteX4" fmla="*/ 315468 w 1723978"/>
              <a:gd name="connsiteY4" fmla="*/ 0 h 478574"/>
              <a:gd name="connsiteX0" fmla="*/ 322611 w 1731121"/>
              <a:gd name="connsiteY0" fmla="*/ 0 h 478573"/>
              <a:gd name="connsiteX1" fmla="*/ 1731121 w 1731121"/>
              <a:gd name="connsiteY1" fmla="*/ 7144 h 478573"/>
              <a:gd name="connsiteX2" fmla="*/ 1702069 w 1731121"/>
              <a:gd name="connsiteY2" fmla="*/ 478573 h 478573"/>
              <a:gd name="connsiteX3" fmla="*/ 0 w 1731121"/>
              <a:gd name="connsiteY3" fmla="*/ 476192 h 478573"/>
              <a:gd name="connsiteX4" fmla="*/ 322611 w 1731121"/>
              <a:gd name="connsiteY4" fmla="*/ 0 h 478573"/>
              <a:gd name="connsiteX0" fmla="*/ 322611 w 1738265"/>
              <a:gd name="connsiteY0" fmla="*/ 0 h 478573"/>
              <a:gd name="connsiteX1" fmla="*/ 1738265 w 1738265"/>
              <a:gd name="connsiteY1" fmla="*/ 7144 h 478573"/>
              <a:gd name="connsiteX2" fmla="*/ 1702069 w 1738265"/>
              <a:gd name="connsiteY2" fmla="*/ 478573 h 478573"/>
              <a:gd name="connsiteX3" fmla="*/ 0 w 1738265"/>
              <a:gd name="connsiteY3" fmla="*/ 476192 h 478573"/>
              <a:gd name="connsiteX4" fmla="*/ 322611 w 1738265"/>
              <a:gd name="connsiteY4" fmla="*/ 0 h 478573"/>
              <a:gd name="connsiteX0" fmla="*/ 322611 w 1740646"/>
              <a:gd name="connsiteY0" fmla="*/ 0 h 478573"/>
              <a:gd name="connsiteX1" fmla="*/ 1740646 w 1740646"/>
              <a:gd name="connsiteY1" fmla="*/ 4762 h 478573"/>
              <a:gd name="connsiteX2" fmla="*/ 1702069 w 1740646"/>
              <a:gd name="connsiteY2" fmla="*/ 478573 h 478573"/>
              <a:gd name="connsiteX3" fmla="*/ 0 w 1740646"/>
              <a:gd name="connsiteY3" fmla="*/ 476192 h 478573"/>
              <a:gd name="connsiteX4" fmla="*/ 322611 w 1740646"/>
              <a:gd name="connsiteY4" fmla="*/ 0 h 478573"/>
              <a:gd name="connsiteX0" fmla="*/ 322611 w 1731121"/>
              <a:gd name="connsiteY0" fmla="*/ 0 h 478573"/>
              <a:gd name="connsiteX1" fmla="*/ 1731121 w 1731121"/>
              <a:gd name="connsiteY1" fmla="*/ 7143 h 478573"/>
              <a:gd name="connsiteX2" fmla="*/ 1702069 w 1731121"/>
              <a:gd name="connsiteY2" fmla="*/ 478573 h 478573"/>
              <a:gd name="connsiteX3" fmla="*/ 0 w 1731121"/>
              <a:gd name="connsiteY3" fmla="*/ 476192 h 478573"/>
              <a:gd name="connsiteX4" fmla="*/ 322611 w 1731121"/>
              <a:gd name="connsiteY4" fmla="*/ 0 h 478573"/>
              <a:gd name="connsiteX0" fmla="*/ 0 w 1944292"/>
              <a:gd name="connsiteY0" fmla="*/ 221457 h 471430"/>
              <a:gd name="connsiteX1" fmla="*/ 1944292 w 1944292"/>
              <a:gd name="connsiteY1" fmla="*/ 0 h 471430"/>
              <a:gd name="connsiteX2" fmla="*/ 1915240 w 1944292"/>
              <a:gd name="connsiteY2" fmla="*/ 471430 h 471430"/>
              <a:gd name="connsiteX3" fmla="*/ 213171 w 1944292"/>
              <a:gd name="connsiteY3" fmla="*/ 469049 h 471430"/>
              <a:gd name="connsiteX4" fmla="*/ 0 w 1944292"/>
              <a:gd name="connsiteY4" fmla="*/ 221457 h 471430"/>
              <a:gd name="connsiteX0" fmla="*/ 0 w 1944292"/>
              <a:gd name="connsiteY0" fmla="*/ 221457 h 471430"/>
              <a:gd name="connsiteX1" fmla="*/ 1944292 w 1944292"/>
              <a:gd name="connsiteY1" fmla="*/ 0 h 471430"/>
              <a:gd name="connsiteX2" fmla="*/ 1915240 w 1944292"/>
              <a:gd name="connsiteY2" fmla="*/ 471430 h 471430"/>
              <a:gd name="connsiteX3" fmla="*/ 394146 w 1944292"/>
              <a:gd name="connsiteY3" fmla="*/ 435712 h 471430"/>
              <a:gd name="connsiteX4" fmla="*/ 0 w 1944292"/>
              <a:gd name="connsiteY4" fmla="*/ 221457 h 471430"/>
              <a:gd name="connsiteX0" fmla="*/ 0 w 1915240"/>
              <a:gd name="connsiteY0" fmla="*/ 1 h 249974"/>
              <a:gd name="connsiteX1" fmla="*/ 1427561 w 1915240"/>
              <a:gd name="connsiteY1" fmla="*/ 0 h 249974"/>
              <a:gd name="connsiteX2" fmla="*/ 1915240 w 1915240"/>
              <a:gd name="connsiteY2" fmla="*/ 249974 h 249974"/>
              <a:gd name="connsiteX3" fmla="*/ 394146 w 1915240"/>
              <a:gd name="connsiteY3" fmla="*/ 214256 h 249974"/>
              <a:gd name="connsiteX4" fmla="*/ 0 w 1915240"/>
              <a:gd name="connsiteY4" fmla="*/ 1 h 249974"/>
              <a:gd name="connsiteX0" fmla="*/ 0 w 2108121"/>
              <a:gd name="connsiteY0" fmla="*/ 1 h 216637"/>
              <a:gd name="connsiteX1" fmla="*/ 1427561 w 2108121"/>
              <a:gd name="connsiteY1" fmla="*/ 0 h 216637"/>
              <a:gd name="connsiteX2" fmla="*/ 2108121 w 2108121"/>
              <a:gd name="connsiteY2" fmla="*/ 216637 h 216637"/>
              <a:gd name="connsiteX3" fmla="*/ 394146 w 2108121"/>
              <a:gd name="connsiteY3" fmla="*/ 214256 h 216637"/>
              <a:gd name="connsiteX4" fmla="*/ 0 w 2108121"/>
              <a:gd name="connsiteY4" fmla="*/ 1 h 216637"/>
              <a:gd name="connsiteX0" fmla="*/ 0 w 2096215"/>
              <a:gd name="connsiteY0" fmla="*/ 1 h 216637"/>
              <a:gd name="connsiteX1" fmla="*/ 1427561 w 2096215"/>
              <a:gd name="connsiteY1" fmla="*/ 0 h 216637"/>
              <a:gd name="connsiteX2" fmla="*/ 2096215 w 2096215"/>
              <a:gd name="connsiteY2" fmla="*/ 216637 h 216637"/>
              <a:gd name="connsiteX3" fmla="*/ 394146 w 2096215"/>
              <a:gd name="connsiteY3" fmla="*/ 214256 h 216637"/>
              <a:gd name="connsiteX4" fmla="*/ 0 w 2096215"/>
              <a:gd name="connsiteY4" fmla="*/ 1 h 216637"/>
              <a:gd name="connsiteX0" fmla="*/ 0 w 2086690"/>
              <a:gd name="connsiteY0" fmla="*/ 1 h 214256"/>
              <a:gd name="connsiteX1" fmla="*/ 1427561 w 2086690"/>
              <a:gd name="connsiteY1" fmla="*/ 0 h 214256"/>
              <a:gd name="connsiteX2" fmla="*/ 2086690 w 2086690"/>
              <a:gd name="connsiteY2" fmla="*/ 214256 h 214256"/>
              <a:gd name="connsiteX3" fmla="*/ 394146 w 2086690"/>
              <a:gd name="connsiteY3" fmla="*/ 214256 h 214256"/>
              <a:gd name="connsiteX4" fmla="*/ 0 w 2086690"/>
              <a:gd name="connsiteY4" fmla="*/ 1 h 21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690" h="214256">
                <a:moveTo>
                  <a:pt x="0" y="1"/>
                </a:moveTo>
                <a:lnTo>
                  <a:pt x="1427561" y="0"/>
                </a:lnTo>
                <a:lnTo>
                  <a:pt x="2086690" y="214256"/>
                </a:lnTo>
                <a:lnTo>
                  <a:pt x="394146" y="214256"/>
                </a:lnTo>
                <a:lnTo>
                  <a:pt x="0"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64942" y="3030777"/>
            <a:ext cx="421481" cy="1136991"/>
          </a:xfrm>
          <a:custGeom>
            <a:avLst/>
            <a:gdLst>
              <a:gd name="connsiteX0" fmla="*/ 0 w 381000"/>
              <a:gd name="connsiteY0" fmla="*/ 0 h 946491"/>
              <a:gd name="connsiteX1" fmla="*/ 381000 w 381000"/>
              <a:gd name="connsiteY1" fmla="*/ 0 h 946491"/>
              <a:gd name="connsiteX2" fmla="*/ 381000 w 381000"/>
              <a:gd name="connsiteY2" fmla="*/ 946491 h 946491"/>
              <a:gd name="connsiteX3" fmla="*/ 0 w 381000"/>
              <a:gd name="connsiteY3" fmla="*/ 946491 h 946491"/>
              <a:gd name="connsiteX4" fmla="*/ 0 w 381000"/>
              <a:gd name="connsiteY4" fmla="*/ 0 h 946491"/>
              <a:gd name="connsiteX0" fmla="*/ 352425 w 381000"/>
              <a:gd name="connsiteY0" fmla="*/ 0 h 1272722"/>
              <a:gd name="connsiteX1" fmla="*/ 381000 w 381000"/>
              <a:gd name="connsiteY1" fmla="*/ 326231 h 1272722"/>
              <a:gd name="connsiteX2" fmla="*/ 381000 w 381000"/>
              <a:gd name="connsiteY2" fmla="*/ 1272722 h 1272722"/>
              <a:gd name="connsiteX3" fmla="*/ 0 w 381000"/>
              <a:gd name="connsiteY3" fmla="*/ 1272722 h 1272722"/>
              <a:gd name="connsiteX4" fmla="*/ 352425 w 381000"/>
              <a:gd name="connsiteY4" fmla="*/ 0 h 1272722"/>
              <a:gd name="connsiteX0" fmla="*/ 350043 w 381000"/>
              <a:gd name="connsiteY0" fmla="*/ 0 h 1282247"/>
              <a:gd name="connsiteX1" fmla="*/ 381000 w 381000"/>
              <a:gd name="connsiteY1" fmla="*/ 335756 h 1282247"/>
              <a:gd name="connsiteX2" fmla="*/ 381000 w 381000"/>
              <a:gd name="connsiteY2" fmla="*/ 1282247 h 1282247"/>
              <a:gd name="connsiteX3" fmla="*/ 0 w 381000"/>
              <a:gd name="connsiteY3" fmla="*/ 1282247 h 1282247"/>
              <a:gd name="connsiteX4" fmla="*/ 350043 w 381000"/>
              <a:gd name="connsiteY4" fmla="*/ 0 h 1282247"/>
              <a:gd name="connsiteX0" fmla="*/ 354806 w 385763"/>
              <a:gd name="connsiteY0" fmla="*/ 0 h 1282247"/>
              <a:gd name="connsiteX1" fmla="*/ 385763 w 385763"/>
              <a:gd name="connsiteY1" fmla="*/ 335756 h 1282247"/>
              <a:gd name="connsiteX2" fmla="*/ 385763 w 385763"/>
              <a:gd name="connsiteY2" fmla="*/ 1282247 h 1282247"/>
              <a:gd name="connsiteX3" fmla="*/ 0 w 385763"/>
              <a:gd name="connsiteY3" fmla="*/ 670266 h 1282247"/>
              <a:gd name="connsiteX4" fmla="*/ 354806 w 385763"/>
              <a:gd name="connsiteY4" fmla="*/ 0 h 1282247"/>
              <a:gd name="connsiteX0" fmla="*/ 383380 w 414337"/>
              <a:gd name="connsiteY0" fmla="*/ 0 h 1129847"/>
              <a:gd name="connsiteX1" fmla="*/ 414337 w 414337"/>
              <a:gd name="connsiteY1" fmla="*/ 335756 h 1129847"/>
              <a:gd name="connsiteX2" fmla="*/ 0 w 414337"/>
              <a:gd name="connsiteY2" fmla="*/ 1129847 h 1129847"/>
              <a:gd name="connsiteX3" fmla="*/ 28574 w 414337"/>
              <a:gd name="connsiteY3" fmla="*/ 670266 h 1129847"/>
              <a:gd name="connsiteX4" fmla="*/ 383380 w 414337"/>
              <a:gd name="connsiteY4" fmla="*/ 0 h 1129847"/>
              <a:gd name="connsiteX0" fmla="*/ 383380 w 414337"/>
              <a:gd name="connsiteY0" fmla="*/ 0 h 1129847"/>
              <a:gd name="connsiteX1" fmla="*/ 414337 w 414337"/>
              <a:gd name="connsiteY1" fmla="*/ 347662 h 1129847"/>
              <a:gd name="connsiteX2" fmla="*/ 0 w 414337"/>
              <a:gd name="connsiteY2" fmla="*/ 1129847 h 1129847"/>
              <a:gd name="connsiteX3" fmla="*/ 28574 w 414337"/>
              <a:gd name="connsiteY3" fmla="*/ 670266 h 1129847"/>
              <a:gd name="connsiteX4" fmla="*/ 383380 w 414337"/>
              <a:gd name="connsiteY4" fmla="*/ 0 h 1129847"/>
              <a:gd name="connsiteX0" fmla="*/ 390523 w 414337"/>
              <a:gd name="connsiteY0" fmla="*/ 0 h 1129847"/>
              <a:gd name="connsiteX1" fmla="*/ 414337 w 414337"/>
              <a:gd name="connsiteY1" fmla="*/ 347662 h 1129847"/>
              <a:gd name="connsiteX2" fmla="*/ 0 w 414337"/>
              <a:gd name="connsiteY2" fmla="*/ 1129847 h 1129847"/>
              <a:gd name="connsiteX3" fmla="*/ 28574 w 414337"/>
              <a:gd name="connsiteY3" fmla="*/ 670266 h 1129847"/>
              <a:gd name="connsiteX4" fmla="*/ 390523 w 414337"/>
              <a:gd name="connsiteY4" fmla="*/ 0 h 1129847"/>
              <a:gd name="connsiteX0" fmla="*/ 390523 w 414337"/>
              <a:gd name="connsiteY0" fmla="*/ 0 h 1136991"/>
              <a:gd name="connsiteX1" fmla="*/ 414337 w 414337"/>
              <a:gd name="connsiteY1" fmla="*/ 354806 h 1136991"/>
              <a:gd name="connsiteX2" fmla="*/ 0 w 414337"/>
              <a:gd name="connsiteY2" fmla="*/ 1136991 h 1136991"/>
              <a:gd name="connsiteX3" fmla="*/ 28574 w 414337"/>
              <a:gd name="connsiteY3" fmla="*/ 677410 h 1136991"/>
              <a:gd name="connsiteX4" fmla="*/ 390523 w 414337"/>
              <a:gd name="connsiteY4" fmla="*/ 0 h 1136991"/>
              <a:gd name="connsiteX0" fmla="*/ 390523 w 421481"/>
              <a:gd name="connsiteY0" fmla="*/ 0 h 1136991"/>
              <a:gd name="connsiteX1" fmla="*/ 421481 w 421481"/>
              <a:gd name="connsiteY1" fmla="*/ 354806 h 1136991"/>
              <a:gd name="connsiteX2" fmla="*/ 0 w 421481"/>
              <a:gd name="connsiteY2" fmla="*/ 1136991 h 1136991"/>
              <a:gd name="connsiteX3" fmla="*/ 28574 w 421481"/>
              <a:gd name="connsiteY3" fmla="*/ 677410 h 1136991"/>
              <a:gd name="connsiteX4" fmla="*/ 390523 w 421481"/>
              <a:gd name="connsiteY4" fmla="*/ 0 h 11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481" h="1136991">
                <a:moveTo>
                  <a:pt x="390523" y="0"/>
                </a:moveTo>
                <a:lnTo>
                  <a:pt x="421481" y="354806"/>
                </a:lnTo>
                <a:lnTo>
                  <a:pt x="0" y="1136991"/>
                </a:lnTo>
                <a:lnTo>
                  <a:pt x="28574" y="677410"/>
                </a:lnTo>
                <a:lnTo>
                  <a:pt x="39052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5"/>
          <p:cNvSpPr/>
          <p:nvPr/>
        </p:nvSpPr>
        <p:spPr>
          <a:xfrm>
            <a:off x="6166557" y="2368025"/>
            <a:ext cx="754857" cy="1017928"/>
          </a:xfrm>
          <a:custGeom>
            <a:avLst/>
            <a:gdLst>
              <a:gd name="connsiteX0" fmla="*/ 0 w 381000"/>
              <a:gd name="connsiteY0" fmla="*/ 0 h 946491"/>
              <a:gd name="connsiteX1" fmla="*/ 381000 w 381000"/>
              <a:gd name="connsiteY1" fmla="*/ 0 h 946491"/>
              <a:gd name="connsiteX2" fmla="*/ 381000 w 381000"/>
              <a:gd name="connsiteY2" fmla="*/ 946491 h 946491"/>
              <a:gd name="connsiteX3" fmla="*/ 0 w 381000"/>
              <a:gd name="connsiteY3" fmla="*/ 946491 h 946491"/>
              <a:gd name="connsiteX4" fmla="*/ 0 w 381000"/>
              <a:gd name="connsiteY4" fmla="*/ 0 h 946491"/>
              <a:gd name="connsiteX0" fmla="*/ 352425 w 381000"/>
              <a:gd name="connsiteY0" fmla="*/ 0 h 1272722"/>
              <a:gd name="connsiteX1" fmla="*/ 381000 w 381000"/>
              <a:gd name="connsiteY1" fmla="*/ 326231 h 1272722"/>
              <a:gd name="connsiteX2" fmla="*/ 381000 w 381000"/>
              <a:gd name="connsiteY2" fmla="*/ 1272722 h 1272722"/>
              <a:gd name="connsiteX3" fmla="*/ 0 w 381000"/>
              <a:gd name="connsiteY3" fmla="*/ 1272722 h 1272722"/>
              <a:gd name="connsiteX4" fmla="*/ 352425 w 381000"/>
              <a:gd name="connsiteY4" fmla="*/ 0 h 1272722"/>
              <a:gd name="connsiteX0" fmla="*/ 350043 w 381000"/>
              <a:gd name="connsiteY0" fmla="*/ 0 h 1282247"/>
              <a:gd name="connsiteX1" fmla="*/ 381000 w 381000"/>
              <a:gd name="connsiteY1" fmla="*/ 335756 h 1282247"/>
              <a:gd name="connsiteX2" fmla="*/ 381000 w 381000"/>
              <a:gd name="connsiteY2" fmla="*/ 1282247 h 1282247"/>
              <a:gd name="connsiteX3" fmla="*/ 0 w 381000"/>
              <a:gd name="connsiteY3" fmla="*/ 1282247 h 1282247"/>
              <a:gd name="connsiteX4" fmla="*/ 350043 w 381000"/>
              <a:gd name="connsiteY4" fmla="*/ 0 h 1282247"/>
              <a:gd name="connsiteX0" fmla="*/ 354806 w 385763"/>
              <a:gd name="connsiteY0" fmla="*/ 0 h 1282247"/>
              <a:gd name="connsiteX1" fmla="*/ 385763 w 385763"/>
              <a:gd name="connsiteY1" fmla="*/ 335756 h 1282247"/>
              <a:gd name="connsiteX2" fmla="*/ 385763 w 385763"/>
              <a:gd name="connsiteY2" fmla="*/ 1282247 h 1282247"/>
              <a:gd name="connsiteX3" fmla="*/ 0 w 385763"/>
              <a:gd name="connsiteY3" fmla="*/ 670266 h 1282247"/>
              <a:gd name="connsiteX4" fmla="*/ 354806 w 385763"/>
              <a:gd name="connsiteY4" fmla="*/ 0 h 1282247"/>
              <a:gd name="connsiteX0" fmla="*/ 383380 w 414337"/>
              <a:gd name="connsiteY0" fmla="*/ 0 h 1129847"/>
              <a:gd name="connsiteX1" fmla="*/ 414337 w 414337"/>
              <a:gd name="connsiteY1" fmla="*/ 335756 h 1129847"/>
              <a:gd name="connsiteX2" fmla="*/ 0 w 414337"/>
              <a:gd name="connsiteY2" fmla="*/ 1129847 h 1129847"/>
              <a:gd name="connsiteX3" fmla="*/ 28574 w 414337"/>
              <a:gd name="connsiteY3" fmla="*/ 670266 h 1129847"/>
              <a:gd name="connsiteX4" fmla="*/ 383380 w 414337"/>
              <a:gd name="connsiteY4" fmla="*/ 0 h 1129847"/>
              <a:gd name="connsiteX0" fmla="*/ 214312 w 414337"/>
              <a:gd name="connsiteY0" fmla="*/ 0 h 1084603"/>
              <a:gd name="connsiteX1" fmla="*/ 414337 w 414337"/>
              <a:gd name="connsiteY1" fmla="*/ 290512 h 1084603"/>
              <a:gd name="connsiteX2" fmla="*/ 0 w 414337"/>
              <a:gd name="connsiteY2" fmla="*/ 1084603 h 1084603"/>
              <a:gd name="connsiteX3" fmla="*/ 28574 w 414337"/>
              <a:gd name="connsiteY3" fmla="*/ 625022 h 1084603"/>
              <a:gd name="connsiteX4" fmla="*/ 214312 w 414337"/>
              <a:gd name="connsiteY4" fmla="*/ 0 h 1084603"/>
              <a:gd name="connsiteX0" fmla="*/ 214312 w 600074"/>
              <a:gd name="connsiteY0" fmla="*/ 0 h 1084603"/>
              <a:gd name="connsiteX1" fmla="*/ 600074 w 600074"/>
              <a:gd name="connsiteY1" fmla="*/ 216694 h 1084603"/>
              <a:gd name="connsiteX2" fmla="*/ 0 w 600074"/>
              <a:gd name="connsiteY2" fmla="*/ 1084603 h 1084603"/>
              <a:gd name="connsiteX3" fmla="*/ 28574 w 600074"/>
              <a:gd name="connsiteY3" fmla="*/ 625022 h 1084603"/>
              <a:gd name="connsiteX4" fmla="*/ 214312 w 600074"/>
              <a:gd name="connsiteY4" fmla="*/ 0 h 1084603"/>
              <a:gd name="connsiteX0" fmla="*/ 185738 w 571500"/>
              <a:gd name="connsiteY0" fmla="*/ 0 h 1015546"/>
              <a:gd name="connsiteX1" fmla="*/ 571500 w 571500"/>
              <a:gd name="connsiteY1" fmla="*/ 216694 h 1015546"/>
              <a:gd name="connsiteX2" fmla="*/ 140495 w 571500"/>
              <a:gd name="connsiteY2" fmla="*/ 1015546 h 1015546"/>
              <a:gd name="connsiteX3" fmla="*/ 0 w 571500"/>
              <a:gd name="connsiteY3" fmla="*/ 625022 h 1015546"/>
              <a:gd name="connsiteX4" fmla="*/ 185738 w 571500"/>
              <a:gd name="connsiteY4" fmla="*/ 0 h 1015546"/>
              <a:gd name="connsiteX0" fmla="*/ 352426 w 738188"/>
              <a:gd name="connsiteY0" fmla="*/ 0 h 1015546"/>
              <a:gd name="connsiteX1" fmla="*/ 738188 w 738188"/>
              <a:gd name="connsiteY1" fmla="*/ 216694 h 1015546"/>
              <a:gd name="connsiteX2" fmla="*/ 307183 w 738188"/>
              <a:gd name="connsiteY2" fmla="*/ 1015546 h 1015546"/>
              <a:gd name="connsiteX3" fmla="*/ 0 w 738188"/>
              <a:gd name="connsiteY3" fmla="*/ 667885 h 1015546"/>
              <a:gd name="connsiteX4" fmla="*/ 352426 w 738188"/>
              <a:gd name="connsiteY4" fmla="*/ 0 h 1015546"/>
              <a:gd name="connsiteX0" fmla="*/ 357188 w 742950"/>
              <a:gd name="connsiteY0" fmla="*/ 0 h 1015546"/>
              <a:gd name="connsiteX1" fmla="*/ 742950 w 742950"/>
              <a:gd name="connsiteY1" fmla="*/ 216694 h 1015546"/>
              <a:gd name="connsiteX2" fmla="*/ 311945 w 742950"/>
              <a:gd name="connsiteY2" fmla="*/ 1015546 h 1015546"/>
              <a:gd name="connsiteX3" fmla="*/ 0 w 742950"/>
              <a:gd name="connsiteY3" fmla="*/ 665504 h 1015546"/>
              <a:gd name="connsiteX4" fmla="*/ 357188 w 742950"/>
              <a:gd name="connsiteY4" fmla="*/ 0 h 1015546"/>
              <a:gd name="connsiteX0" fmla="*/ 357188 w 740569"/>
              <a:gd name="connsiteY0" fmla="*/ 0 h 1015546"/>
              <a:gd name="connsiteX1" fmla="*/ 740569 w 740569"/>
              <a:gd name="connsiteY1" fmla="*/ 221457 h 1015546"/>
              <a:gd name="connsiteX2" fmla="*/ 311945 w 740569"/>
              <a:gd name="connsiteY2" fmla="*/ 1015546 h 1015546"/>
              <a:gd name="connsiteX3" fmla="*/ 0 w 740569"/>
              <a:gd name="connsiteY3" fmla="*/ 665504 h 1015546"/>
              <a:gd name="connsiteX4" fmla="*/ 357188 w 740569"/>
              <a:gd name="connsiteY4" fmla="*/ 0 h 1015546"/>
              <a:gd name="connsiteX0" fmla="*/ 357188 w 742951"/>
              <a:gd name="connsiteY0" fmla="*/ 0 h 1015546"/>
              <a:gd name="connsiteX1" fmla="*/ 742951 w 742951"/>
              <a:gd name="connsiteY1" fmla="*/ 214313 h 1015546"/>
              <a:gd name="connsiteX2" fmla="*/ 311945 w 742951"/>
              <a:gd name="connsiteY2" fmla="*/ 1015546 h 1015546"/>
              <a:gd name="connsiteX3" fmla="*/ 0 w 742951"/>
              <a:gd name="connsiteY3" fmla="*/ 665504 h 1015546"/>
              <a:gd name="connsiteX4" fmla="*/ 357188 w 742951"/>
              <a:gd name="connsiteY4" fmla="*/ 0 h 1015546"/>
              <a:gd name="connsiteX0" fmla="*/ 357188 w 742951"/>
              <a:gd name="connsiteY0" fmla="*/ 0 h 1017928"/>
              <a:gd name="connsiteX1" fmla="*/ 742951 w 742951"/>
              <a:gd name="connsiteY1" fmla="*/ 214313 h 1017928"/>
              <a:gd name="connsiteX2" fmla="*/ 319089 w 742951"/>
              <a:gd name="connsiteY2" fmla="*/ 1017928 h 1017928"/>
              <a:gd name="connsiteX3" fmla="*/ 0 w 742951"/>
              <a:gd name="connsiteY3" fmla="*/ 665504 h 1017928"/>
              <a:gd name="connsiteX4" fmla="*/ 357188 w 742951"/>
              <a:gd name="connsiteY4" fmla="*/ 0 h 1017928"/>
              <a:gd name="connsiteX0" fmla="*/ 357188 w 754857"/>
              <a:gd name="connsiteY0" fmla="*/ 0 h 1017928"/>
              <a:gd name="connsiteX1" fmla="*/ 754857 w 754857"/>
              <a:gd name="connsiteY1" fmla="*/ 216694 h 1017928"/>
              <a:gd name="connsiteX2" fmla="*/ 319089 w 754857"/>
              <a:gd name="connsiteY2" fmla="*/ 1017928 h 1017928"/>
              <a:gd name="connsiteX3" fmla="*/ 0 w 754857"/>
              <a:gd name="connsiteY3" fmla="*/ 665504 h 1017928"/>
              <a:gd name="connsiteX4" fmla="*/ 357188 w 754857"/>
              <a:gd name="connsiteY4" fmla="*/ 0 h 1017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57" h="1017928">
                <a:moveTo>
                  <a:pt x="357188" y="0"/>
                </a:moveTo>
                <a:lnTo>
                  <a:pt x="754857" y="216694"/>
                </a:lnTo>
                <a:lnTo>
                  <a:pt x="319089" y="1017928"/>
                </a:lnTo>
                <a:lnTo>
                  <a:pt x="0" y="665504"/>
                </a:lnTo>
                <a:lnTo>
                  <a:pt x="357188"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97952" y="4245876"/>
            <a:ext cx="469155" cy="798723"/>
          </a:xfrm>
          <a:custGeom>
            <a:avLst/>
            <a:gdLst>
              <a:gd name="connsiteX0" fmla="*/ 0 w 604885"/>
              <a:gd name="connsiteY0" fmla="*/ 0 h 969962"/>
              <a:gd name="connsiteX1" fmla="*/ 604885 w 604885"/>
              <a:gd name="connsiteY1" fmla="*/ 0 h 969962"/>
              <a:gd name="connsiteX2" fmla="*/ 604885 w 604885"/>
              <a:gd name="connsiteY2" fmla="*/ 969962 h 969962"/>
              <a:gd name="connsiteX3" fmla="*/ 0 w 604885"/>
              <a:gd name="connsiteY3" fmla="*/ 969962 h 969962"/>
              <a:gd name="connsiteX4" fmla="*/ 0 w 604885"/>
              <a:gd name="connsiteY4" fmla="*/ 0 h 969962"/>
              <a:gd name="connsiteX0" fmla="*/ 0 w 604885"/>
              <a:gd name="connsiteY0" fmla="*/ 0 h 969962"/>
              <a:gd name="connsiteX1" fmla="*/ 97679 w 604885"/>
              <a:gd name="connsiteY1" fmla="*/ 2382 h 969962"/>
              <a:gd name="connsiteX2" fmla="*/ 604885 w 604885"/>
              <a:gd name="connsiteY2" fmla="*/ 969962 h 969962"/>
              <a:gd name="connsiteX3" fmla="*/ 0 w 604885"/>
              <a:gd name="connsiteY3" fmla="*/ 969962 h 969962"/>
              <a:gd name="connsiteX4" fmla="*/ 0 w 604885"/>
              <a:gd name="connsiteY4" fmla="*/ 0 h 969962"/>
              <a:gd name="connsiteX0" fmla="*/ 359569 w 964454"/>
              <a:gd name="connsiteY0" fmla="*/ 0 h 969962"/>
              <a:gd name="connsiteX1" fmla="*/ 457248 w 964454"/>
              <a:gd name="connsiteY1" fmla="*/ 2382 h 969962"/>
              <a:gd name="connsiteX2" fmla="*/ 964454 w 964454"/>
              <a:gd name="connsiteY2" fmla="*/ 969962 h 969962"/>
              <a:gd name="connsiteX3" fmla="*/ 0 w 964454"/>
              <a:gd name="connsiteY3" fmla="*/ 803275 h 969962"/>
              <a:gd name="connsiteX4" fmla="*/ 359569 w 964454"/>
              <a:gd name="connsiteY4" fmla="*/ 0 h 969962"/>
              <a:gd name="connsiteX0" fmla="*/ 359569 w 457248"/>
              <a:gd name="connsiteY0" fmla="*/ 0 h 805656"/>
              <a:gd name="connsiteX1" fmla="*/ 457248 w 457248"/>
              <a:gd name="connsiteY1" fmla="*/ 2382 h 805656"/>
              <a:gd name="connsiteX2" fmla="*/ 4810 w 457248"/>
              <a:gd name="connsiteY2" fmla="*/ 805656 h 805656"/>
              <a:gd name="connsiteX3" fmla="*/ 0 w 457248"/>
              <a:gd name="connsiteY3" fmla="*/ 803275 h 805656"/>
              <a:gd name="connsiteX4" fmla="*/ 359569 w 457248"/>
              <a:gd name="connsiteY4" fmla="*/ 0 h 805656"/>
              <a:gd name="connsiteX0" fmla="*/ 359569 w 457248"/>
              <a:gd name="connsiteY0" fmla="*/ 0 h 805656"/>
              <a:gd name="connsiteX1" fmla="*/ 457248 w 457248"/>
              <a:gd name="connsiteY1" fmla="*/ 2382 h 805656"/>
              <a:gd name="connsiteX2" fmla="*/ 4810 w 457248"/>
              <a:gd name="connsiteY2" fmla="*/ 805656 h 805656"/>
              <a:gd name="connsiteX3" fmla="*/ 0 w 457248"/>
              <a:gd name="connsiteY3" fmla="*/ 803275 h 805656"/>
              <a:gd name="connsiteX4" fmla="*/ 359569 w 457248"/>
              <a:gd name="connsiteY4" fmla="*/ 0 h 805656"/>
              <a:gd name="connsiteX0" fmla="*/ 359569 w 457248"/>
              <a:gd name="connsiteY0" fmla="*/ 0 h 805656"/>
              <a:gd name="connsiteX1" fmla="*/ 457248 w 457248"/>
              <a:gd name="connsiteY1" fmla="*/ 2382 h 805656"/>
              <a:gd name="connsiteX2" fmla="*/ 4810 w 457248"/>
              <a:gd name="connsiteY2" fmla="*/ 805656 h 805656"/>
              <a:gd name="connsiteX3" fmla="*/ 0 w 457248"/>
              <a:gd name="connsiteY3" fmla="*/ 803275 h 805656"/>
              <a:gd name="connsiteX4" fmla="*/ 359569 w 457248"/>
              <a:gd name="connsiteY4" fmla="*/ 0 h 805656"/>
              <a:gd name="connsiteX0" fmla="*/ 359569 w 464392"/>
              <a:gd name="connsiteY0" fmla="*/ 0 h 805656"/>
              <a:gd name="connsiteX1" fmla="*/ 464392 w 464392"/>
              <a:gd name="connsiteY1" fmla="*/ 4763 h 805656"/>
              <a:gd name="connsiteX2" fmla="*/ 4810 w 464392"/>
              <a:gd name="connsiteY2" fmla="*/ 805656 h 805656"/>
              <a:gd name="connsiteX3" fmla="*/ 0 w 464392"/>
              <a:gd name="connsiteY3" fmla="*/ 803275 h 805656"/>
              <a:gd name="connsiteX4" fmla="*/ 359569 w 464392"/>
              <a:gd name="connsiteY4" fmla="*/ 0 h 805656"/>
              <a:gd name="connsiteX0" fmla="*/ 364332 w 469155"/>
              <a:gd name="connsiteY0" fmla="*/ 0 h 805656"/>
              <a:gd name="connsiteX1" fmla="*/ 469155 w 469155"/>
              <a:gd name="connsiteY1" fmla="*/ 4763 h 805656"/>
              <a:gd name="connsiteX2" fmla="*/ 9573 w 469155"/>
              <a:gd name="connsiteY2" fmla="*/ 805656 h 805656"/>
              <a:gd name="connsiteX3" fmla="*/ 0 w 469155"/>
              <a:gd name="connsiteY3" fmla="*/ 796131 h 805656"/>
              <a:gd name="connsiteX4" fmla="*/ 364332 w 469155"/>
              <a:gd name="connsiteY4" fmla="*/ 0 h 805656"/>
              <a:gd name="connsiteX0" fmla="*/ 364332 w 469155"/>
              <a:gd name="connsiteY0" fmla="*/ 0 h 800893"/>
              <a:gd name="connsiteX1" fmla="*/ 469155 w 469155"/>
              <a:gd name="connsiteY1" fmla="*/ 4763 h 800893"/>
              <a:gd name="connsiteX2" fmla="*/ 48 w 469155"/>
              <a:gd name="connsiteY2" fmla="*/ 800893 h 800893"/>
              <a:gd name="connsiteX3" fmla="*/ 0 w 469155"/>
              <a:gd name="connsiteY3" fmla="*/ 796131 h 800893"/>
              <a:gd name="connsiteX4" fmla="*/ 364332 w 469155"/>
              <a:gd name="connsiteY4" fmla="*/ 0 h 800893"/>
              <a:gd name="connsiteX0" fmla="*/ 364332 w 469155"/>
              <a:gd name="connsiteY0" fmla="*/ 0 h 796342"/>
              <a:gd name="connsiteX1" fmla="*/ 469155 w 469155"/>
              <a:gd name="connsiteY1" fmla="*/ 4763 h 796342"/>
              <a:gd name="connsiteX2" fmla="*/ 2429 w 469155"/>
              <a:gd name="connsiteY2" fmla="*/ 791368 h 796342"/>
              <a:gd name="connsiteX3" fmla="*/ 0 w 469155"/>
              <a:gd name="connsiteY3" fmla="*/ 796131 h 796342"/>
              <a:gd name="connsiteX4" fmla="*/ 364332 w 469155"/>
              <a:gd name="connsiteY4" fmla="*/ 0 h 796342"/>
              <a:gd name="connsiteX0" fmla="*/ 364332 w 469155"/>
              <a:gd name="connsiteY0" fmla="*/ 2381 h 798723"/>
              <a:gd name="connsiteX1" fmla="*/ 469155 w 469155"/>
              <a:gd name="connsiteY1" fmla="*/ 0 h 798723"/>
              <a:gd name="connsiteX2" fmla="*/ 2429 w 469155"/>
              <a:gd name="connsiteY2" fmla="*/ 793749 h 798723"/>
              <a:gd name="connsiteX3" fmla="*/ 0 w 469155"/>
              <a:gd name="connsiteY3" fmla="*/ 798512 h 798723"/>
              <a:gd name="connsiteX4" fmla="*/ 364332 w 469155"/>
              <a:gd name="connsiteY4" fmla="*/ 2381 h 798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155" h="798723">
                <a:moveTo>
                  <a:pt x="364332" y="2381"/>
                </a:moveTo>
                <a:lnTo>
                  <a:pt x="469155" y="0"/>
                </a:lnTo>
                <a:cubicBezTo>
                  <a:pt x="396923" y="220133"/>
                  <a:pt x="186579" y="514085"/>
                  <a:pt x="2429" y="793749"/>
                </a:cubicBezTo>
                <a:cubicBezTo>
                  <a:pt x="2413" y="792162"/>
                  <a:pt x="16" y="800099"/>
                  <a:pt x="0" y="798512"/>
                </a:cubicBezTo>
                <a:lnTo>
                  <a:pt x="364332" y="2381"/>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455448" y="5121181"/>
            <a:ext cx="2206837" cy="304746"/>
          </a:xfrm>
          <a:prstGeom prst="roundRect">
            <a:avLst>
              <a:gd name="adj" fmla="val 50000"/>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Measure Footprint </a:t>
            </a:r>
          </a:p>
        </p:txBody>
      </p:sp>
      <p:sp>
        <p:nvSpPr>
          <p:cNvPr id="82" name="Rounded Rectangle 81"/>
          <p:cNvSpPr/>
          <p:nvPr/>
        </p:nvSpPr>
        <p:spPr>
          <a:xfrm>
            <a:off x="2710279" y="4462344"/>
            <a:ext cx="1861721" cy="288094"/>
          </a:xfrm>
          <a:prstGeom prst="roundRect">
            <a:avLst>
              <a:gd name="adj" fmla="val 50000"/>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Data Collection</a:t>
            </a:r>
          </a:p>
        </p:txBody>
      </p:sp>
      <p:sp>
        <p:nvSpPr>
          <p:cNvPr id="83" name="Rounded Rectangle 82"/>
          <p:cNvSpPr/>
          <p:nvPr/>
        </p:nvSpPr>
        <p:spPr>
          <a:xfrm>
            <a:off x="4721370" y="3627711"/>
            <a:ext cx="2057598" cy="347389"/>
          </a:xfrm>
          <a:prstGeom prst="roundRect">
            <a:avLst>
              <a:gd name="adj" fmla="val 50000"/>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Data Reconciling</a:t>
            </a:r>
          </a:p>
        </p:txBody>
      </p:sp>
      <p:sp>
        <p:nvSpPr>
          <p:cNvPr id="84" name="Rounded Rectangle 83"/>
          <p:cNvSpPr/>
          <p:nvPr/>
        </p:nvSpPr>
        <p:spPr>
          <a:xfrm>
            <a:off x="6970163" y="2723496"/>
            <a:ext cx="1906310" cy="306674"/>
          </a:xfrm>
          <a:prstGeom prst="roundRect">
            <a:avLst>
              <a:gd name="adj" fmla="val 50000"/>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SDR Reporting </a:t>
            </a:r>
          </a:p>
        </p:txBody>
      </p:sp>
      <p:sp>
        <p:nvSpPr>
          <p:cNvPr id="2" name="Rectangle 1">
            <a:extLst>
              <a:ext uri="{FF2B5EF4-FFF2-40B4-BE49-F238E27FC236}">
                <a16:creationId xmlns:a16="http://schemas.microsoft.com/office/drawing/2014/main" id="{9CF72CD2-3F99-D553-6F95-01921FE8E168}"/>
              </a:ext>
            </a:extLst>
          </p:cNvPr>
          <p:cNvSpPr/>
          <p:nvPr/>
        </p:nvSpPr>
        <p:spPr>
          <a:xfrm>
            <a:off x="260548" y="388742"/>
            <a:ext cx="8921644" cy="6463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    </a:t>
            </a:r>
            <a:r>
              <a:rPr lang="en-US" sz="2500" b="1" dirty="0">
                <a:solidFill>
                  <a:srgbClr val="7030A0"/>
                </a:solidFill>
              </a:rPr>
              <a:t>Proposed Idea</a:t>
            </a:r>
            <a:endParaRPr lang="en-US" sz="2500" dirty="0">
              <a:noFill/>
            </a:endParaRPr>
          </a:p>
        </p:txBody>
      </p:sp>
      <p:sp>
        <p:nvSpPr>
          <p:cNvPr id="9" name="Rectangle 23">
            <a:extLst>
              <a:ext uri="{FF2B5EF4-FFF2-40B4-BE49-F238E27FC236}">
                <a16:creationId xmlns:a16="http://schemas.microsoft.com/office/drawing/2014/main" id="{6388B936-EF10-BD35-804D-E0A0FC1C73D0}"/>
              </a:ext>
            </a:extLst>
          </p:cNvPr>
          <p:cNvSpPr>
            <a:spLocks noChangeArrowheads="1"/>
          </p:cNvSpPr>
          <p:nvPr/>
        </p:nvSpPr>
        <p:spPr bwMode="gray">
          <a:xfrm>
            <a:off x="6982022" y="3045211"/>
            <a:ext cx="216197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dirty="0">
                <a:solidFill>
                  <a:srgbClr val="000000"/>
                </a:solidFill>
                <a:latin typeface="Calibri" pitchFamily="34" charset="0"/>
                <a:cs typeface="Calibri" pitchFamily="34" charset="0"/>
              </a:rPr>
              <a:t>Standardized reporting based on applicable  Sustainability Labels of SDR Framework and  other frameworks </a:t>
            </a:r>
          </a:p>
        </p:txBody>
      </p:sp>
      <p:pic>
        <p:nvPicPr>
          <p:cNvPr id="12" name="Picture 11" descr="A diagram of a graph and a gear&#10;&#10;Description automatically generated with medium confidence">
            <a:extLst>
              <a:ext uri="{FF2B5EF4-FFF2-40B4-BE49-F238E27FC236}">
                <a16:creationId xmlns:a16="http://schemas.microsoft.com/office/drawing/2014/main" id="{A2EB1554-15BF-6A3A-A5C9-821CE7B96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039" y="2387623"/>
            <a:ext cx="1030769" cy="803753"/>
          </a:xfrm>
          <a:prstGeom prst="rect">
            <a:avLst/>
          </a:prstGeom>
        </p:spPr>
      </p:pic>
      <p:pic>
        <p:nvPicPr>
          <p:cNvPr id="14" name="Picture 13" descr="A pair of footprints in the middle of a forest&#10;&#10;Description automatically generated">
            <a:extLst>
              <a:ext uri="{FF2B5EF4-FFF2-40B4-BE49-F238E27FC236}">
                <a16:creationId xmlns:a16="http://schemas.microsoft.com/office/drawing/2014/main" id="{F44FC6ED-9DD1-F02B-7EC1-A204106696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564" y="3943280"/>
            <a:ext cx="1036568" cy="877564"/>
          </a:xfrm>
          <a:prstGeom prst="rect">
            <a:avLst/>
          </a:prstGeom>
        </p:spPr>
      </p:pic>
      <p:pic>
        <p:nvPicPr>
          <p:cNvPr id="16" name="Picture 15" descr="A hand holding a funnel over a computer&#10;&#10;Description automatically generated">
            <a:extLst>
              <a:ext uri="{FF2B5EF4-FFF2-40B4-BE49-F238E27FC236}">
                <a16:creationId xmlns:a16="http://schemas.microsoft.com/office/drawing/2014/main" id="{F59B1086-A517-0D01-C5FE-1829246C0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7023" y="3102722"/>
            <a:ext cx="1186824" cy="828044"/>
          </a:xfrm>
          <a:prstGeom prst="rect">
            <a:avLst/>
          </a:prstGeom>
        </p:spPr>
      </p:pic>
      <p:sp>
        <p:nvSpPr>
          <p:cNvPr id="17" name="Rounded Rectangle 16">
            <a:extLst>
              <a:ext uri="{FF2B5EF4-FFF2-40B4-BE49-F238E27FC236}">
                <a16:creationId xmlns:a16="http://schemas.microsoft.com/office/drawing/2014/main" id="{AB046EF5-2E0B-8954-CA67-6E34E9E49DE3}"/>
              </a:ext>
            </a:extLst>
          </p:cNvPr>
          <p:cNvSpPr/>
          <p:nvPr/>
        </p:nvSpPr>
        <p:spPr>
          <a:xfrm>
            <a:off x="6880242" y="1596466"/>
            <a:ext cx="1182768" cy="902872"/>
          </a:xfrm>
          <a:prstGeom prst="roundRect">
            <a:avLst>
              <a:gd name="adj" fmla="val 10000"/>
            </a:avLst>
          </a:prstGeom>
          <a:blipFill>
            <a:blip r:embed="rId6" cstate="print">
              <a:extLst>
                <a:ext uri="{28A0092B-C50C-407E-A947-70E740481C1C}">
                  <a14:useLocalDpi xmlns:a14="http://schemas.microsoft.com/office/drawing/2010/main" val="0"/>
                </a:ext>
              </a:extLst>
            </a:blip>
            <a:srcRect/>
            <a:stretch>
              <a:fillRect t="-23000" b="-23000"/>
            </a:stretch>
          </a:blipFill>
        </p:spPr>
        <p:style>
          <a:lnRef idx="1">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Tree>
    <p:extLst>
      <p:ext uri="{BB962C8B-B14F-4D97-AF65-F5344CB8AC3E}">
        <p14:creationId xmlns:p14="http://schemas.microsoft.com/office/powerpoint/2010/main" val="408841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65BE3-2121-6F09-4B43-53F9DC0AC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421087-15D8-EB65-8C19-22767B94CD8F}"/>
              </a:ext>
            </a:extLst>
          </p:cNvPr>
          <p:cNvSpPr>
            <a:spLocks noGrp="1"/>
          </p:cNvSpPr>
          <p:nvPr>
            <p:ph type="title"/>
          </p:nvPr>
        </p:nvSpPr>
        <p:spPr>
          <a:xfrm>
            <a:off x="457200" y="326037"/>
            <a:ext cx="6248400" cy="588364"/>
          </a:xfrm>
        </p:spPr>
        <p:txBody>
          <a:bodyPr/>
          <a:lstStyle/>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7CC36682-2FBB-C05D-0BA4-F7ECA8516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 y="1088037"/>
            <a:ext cx="8953500" cy="5617563"/>
          </a:xfrm>
        </p:spPr>
      </p:pic>
      <p:sp>
        <p:nvSpPr>
          <p:cNvPr id="6" name="Rectangle 5">
            <a:extLst>
              <a:ext uri="{FF2B5EF4-FFF2-40B4-BE49-F238E27FC236}">
                <a16:creationId xmlns:a16="http://schemas.microsoft.com/office/drawing/2014/main" id="{5D734BFC-1750-8511-00C1-E7533E205232}"/>
              </a:ext>
            </a:extLst>
          </p:cNvPr>
          <p:cNvSpPr/>
          <p:nvPr/>
        </p:nvSpPr>
        <p:spPr>
          <a:xfrm>
            <a:off x="95250" y="326037"/>
            <a:ext cx="89535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b="1" dirty="0">
                <a:solidFill>
                  <a:srgbClr val="7030A0"/>
                </a:solidFill>
              </a:rPr>
              <a:t>     Technology: AI-enabled Cloud Analytics Solution </a:t>
            </a:r>
          </a:p>
        </p:txBody>
      </p:sp>
    </p:spTree>
    <p:extLst>
      <p:ext uri="{BB962C8B-B14F-4D97-AF65-F5344CB8AC3E}">
        <p14:creationId xmlns:p14="http://schemas.microsoft.com/office/powerpoint/2010/main" val="119198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80000">
              <a:schemeClr val="accent1">
                <a:shade val="93000"/>
                <a:satMod val="130000"/>
              </a:schemeClr>
            </a:gs>
            <a:gs pos="100000">
              <a:schemeClr val="accent1">
                <a:shade val="94000"/>
                <a:satMod val="135000"/>
              </a:schemeClr>
            </a:gs>
          </a:gsLst>
          <a:lin ang="16200000" scaled="0"/>
        </a:gradFill>
        <a:effectLst/>
      </p:bgPr>
    </p:bg>
    <p:spTree>
      <p:nvGrpSpPr>
        <p:cNvPr id="1" name="">
          <a:extLst>
            <a:ext uri="{FF2B5EF4-FFF2-40B4-BE49-F238E27FC236}">
              <a16:creationId xmlns:a16="http://schemas.microsoft.com/office/drawing/2014/main" id="{3EFF137E-1B78-2139-F5A4-F655A8809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5F0A4-37D1-C98E-CECF-EC81AF65FE7B}"/>
              </a:ext>
            </a:extLst>
          </p:cNvPr>
          <p:cNvSpPr>
            <a:spLocks noGrp="1"/>
          </p:cNvSpPr>
          <p:nvPr>
            <p:ph type="title"/>
          </p:nvPr>
        </p:nvSpPr>
        <p:spPr>
          <a:xfrm>
            <a:off x="457200" y="326037"/>
            <a:ext cx="6248400" cy="588364"/>
          </a:xfrm>
        </p:spPr>
        <p:txBody>
          <a:bodyPr/>
          <a:lstStyle/>
          <a:p>
            <a:endParaRPr lang="en-US" dirty="0"/>
          </a:p>
        </p:txBody>
      </p:sp>
      <p:sp>
        <p:nvSpPr>
          <p:cNvPr id="6" name="Rectangle 5">
            <a:extLst>
              <a:ext uri="{FF2B5EF4-FFF2-40B4-BE49-F238E27FC236}">
                <a16:creationId xmlns:a16="http://schemas.microsoft.com/office/drawing/2014/main" id="{E3109072-5048-A13F-31F1-D2A6F30AB9A7}"/>
              </a:ext>
            </a:extLst>
          </p:cNvPr>
          <p:cNvSpPr/>
          <p:nvPr/>
        </p:nvSpPr>
        <p:spPr>
          <a:xfrm>
            <a:off x="95250" y="408671"/>
            <a:ext cx="89535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b="1" dirty="0">
                <a:solidFill>
                  <a:srgbClr val="7030A0"/>
                </a:solidFill>
              </a:rPr>
              <a:t>Technology: Viability, Accessibility &amp; ROI </a:t>
            </a:r>
          </a:p>
        </p:txBody>
      </p:sp>
      <p:sp>
        <p:nvSpPr>
          <p:cNvPr id="30" name="TextBox 29">
            <a:extLst>
              <a:ext uri="{FF2B5EF4-FFF2-40B4-BE49-F238E27FC236}">
                <a16:creationId xmlns:a16="http://schemas.microsoft.com/office/drawing/2014/main" id="{561D3CEB-7370-5627-C619-A85845D789E5}"/>
              </a:ext>
            </a:extLst>
          </p:cNvPr>
          <p:cNvSpPr txBox="1"/>
          <p:nvPr/>
        </p:nvSpPr>
        <p:spPr>
          <a:xfrm>
            <a:off x="825749" y="1417346"/>
            <a:ext cx="7929606" cy="861774"/>
          </a:xfrm>
          <a:prstGeom prst="rect">
            <a:avLst/>
          </a:prstGeom>
          <a:noFill/>
        </p:spPr>
        <p:txBody>
          <a:bodyPr wrap="square" rtlCol="0">
            <a:spAutoFit/>
          </a:bodyPr>
          <a:lstStyle/>
          <a:p>
            <a:pPr marL="285750" indent="-285750">
              <a:buFont typeface="Wingdings" pitchFamily="2" charset="2"/>
              <a:buChar char="ü"/>
            </a:pPr>
            <a:r>
              <a:rPr lang="en-US" b="1" dirty="0">
                <a:solidFill>
                  <a:srgbClr val="333333"/>
                </a:solidFill>
              </a:rPr>
              <a:t>Estimated Cost: </a:t>
            </a:r>
            <a:r>
              <a:rPr lang="en-US" dirty="0">
                <a:solidFill>
                  <a:srgbClr val="333333"/>
                </a:solidFill>
              </a:rPr>
              <a:t>£156,000 - £251,000 [ </a:t>
            </a:r>
            <a:r>
              <a:rPr lang="en-US" sz="1600" dirty="0">
                <a:solidFill>
                  <a:srgbClr val="333333"/>
                </a:solidFill>
              </a:rPr>
              <a:t>Estimates are based on aggregation of front-end and back-end design cost by developers, UX Designing, Cloud hosting, machine Learning library access, data storage, privacy and security]</a:t>
            </a:r>
          </a:p>
        </p:txBody>
      </p:sp>
      <p:sp>
        <p:nvSpPr>
          <p:cNvPr id="31" name="TextBox 30">
            <a:extLst>
              <a:ext uri="{FF2B5EF4-FFF2-40B4-BE49-F238E27FC236}">
                <a16:creationId xmlns:a16="http://schemas.microsoft.com/office/drawing/2014/main" id="{3ADD066E-ADB4-C6E1-0443-908B7841FA95}"/>
              </a:ext>
            </a:extLst>
          </p:cNvPr>
          <p:cNvSpPr txBox="1"/>
          <p:nvPr/>
        </p:nvSpPr>
        <p:spPr>
          <a:xfrm>
            <a:off x="825749" y="3919341"/>
            <a:ext cx="7846378" cy="1077218"/>
          </a:xfrm>
          <a:prstGeom prst="rect">
            <a:avLst/>
          </a:prstGeom>
          <a:noFill/>
        </p:spPr>
        <p:txBody>
          <a:bodyPr wrap="square" rtlCol="0">
            <a:spAutoFit/>
          </a:bodyPr>
          <a:lstStyle/>
          <a:p>
            <a:pPr marL="285750" indent="-285750" algn="just">
              <a:buFont typeface="Wingdings" pitchFamily="2" charset="2"/>
              <a:buChar char="ü"/>
            </a:pPr>
            <a:r>
              <a:rPr lang="en-US" sz="1600" b="1" dirty="0">
                <a:solidFill>
                  <a:srgbClr val="333333"/>
                </a:solidFill>
              </a:rPr>
              <a:t>Anticipated Users: </a:t>
            </a:r>
            <a:r>
              <a:rPr lang="en-US" sz="1600" dirty="0">
                <a:solidFill>
                  <a:srgbClr val="333333"/>
                </a:solidFill>
              </a:rPr>
              <a:t>Aegon UK employees, Fund Managers (UK &amp; Overseas) , Aegon UK’s Client Firms, Business Analysts, Analysts in Compliance or Regulatory department of any interested Financial Institutions and Service Providers within UK and Overseas, NGOs and INGOs Agents </a:t>
            </a:r>
            <a:endParaRPr lang="en-US" sz="1200" dirty="0">
              <a:solidFill>
                <a:srgbClr val="7D5E00"/>
              </a:solidFill>
            </a:endParaRPr>
          </a:p>
        </p:txBody>
      </p:sp>
      <p:sp>
        <p:nvSpPr>
          <p:cNvPr id="3" name="TextBox 2">
            <a:extLst>
              <a:ext uri="{FF2B5EF4-FFF2-40B4-BE49-F238E27FC236}">
                <a16:creationId xmlns:a16="http://schemas.microsoft.com/office/drawing/2014/main" id="{4799866B-B2AC-3A1C-18E1-36CD4C3987ED}"/>
              </a:ext>
            </a:extLst>
          </p:cNvPr>
          <p:cNvSpPr txBox="1"/>
          <p:nvPr/>
        </p:nvSpPr>
        <p:spPr>
          <a:xfrm>
            <a:off x="825749" y="2643398"/>
            <a:ext cx="7846378" cy="1077218"/>
          </a:xfrm>
          <a:prstGeom prst="rect">
            <a:avLst/>
          </a:prstGeom>
          <a:noFill/>
        </p:spPr>
        <p:txBody>
          <a:bodyPr wrap="square" rtlCol="0">
            <a:spAutoFit/>
          </a:bodyPr>
          <a:lstStyle/>
          <a:p>
            <a:pPr marL="285750" indent="-285750">
              <a:buFont typeface="Wingdings" pitchFamily="2" charset="2"/>
              <a:buChar char="ü"/>
            </a:pPr>
            <a:r>
              <a:rPr lang="en-US" sz="1600" b="1" dirty="0">
                <a:solidFill>
                  <a:srgbClr val="333333"/>
                </a:solidFill>
              </a:rPr>
              <a:t>Accessibility: </a:t>
            </a:r>
            <a:r>
              <a:rPr lang="en-US" sz="1600" dirty="0">
                <a:solidFill>
                  <a:srgbClr val="333333"/>
                </a:solidFill>
              </a:rPr>
              <a:t>Platform will be accessible to all trial version subscribers through Cloud Service Provider platform. Full Proprietary  copyright of Aegon UK. Even though originally planned for Aegon UK’s use, this end-to-end ESG data analytics solutions will be sold through Aegon UK marketing channel and social medias. </a:t>
            </a:r>
            <a:endParaRPr lang="en-US" sz="1200" dirty="0">
              <a:solidFill>
                <a:srgbClr val="7D5E00"/>
              </a:solidFill>
            </a:endParaRPr>
          </a:p>
        </p:txBody>
      </p:sp>
      <p:sp>
        <p:nvSpPr>
          <p:cNvPr id="38" name="TextBox 37">
            <a:extLst>
              <a:ext uri="{FF2B5EF4-FFF2-40B4-BE49-F238E27FC236}">
                <a16:creationId xmlns:a16="http://schemas.microsoft.com/office/drawing/2014/main" id="{4E2C16C7-9C5E-2F70-7C40-5985D37EC338}"/>
              </a:ext>
            </a:extLst>
          </p:cNvPr>
          <p:cNvSpPr txBox="1"/>
          <p:nvPr/>
        </p:nvSpPr>
        <p:spPr>
          <a:xfrm>
            <a:off x="796963" y="5195285"/>
            <a:ext cx="8118437" cy="1323439"/>
          </a:xfrm>
          <a:prstGeom prst="rect">
            <a:avLst/>
          </a:prstGeom>
          <a:noFill/>
        </p:spPr>
        <p:txBody>
          <a:bodyPr wrap="square" rtlCol="0">
            <a:spAutoFit/>
          </a:bodyPr>
          <a:lstStyle/>
          <a:p>
            <a:pPr marL="285750" indent="-285750" algn="just">
              <a:buFont typeface="Wingdings" pitchFamily="2" charset="2"/>
              <a:buChar char="ü"/>
            </a:pPr>
            <a:r>
              <a:rPr lang="en-US" sz="1600" b="1" dirty="0">
                <a:solidFill>
                  <a:srgbClr val="333333"/>
                </a:solidFill>
              </a:rPr>
              <a:t>Return On Investment (ROI) : </a:t>
            </a:r>
            <a:r>
              <a:rPr lang="en-US" sz="1600" dirty="0">
                <a:solidFill>
                  <a:srgbClr val="333333"/>
                </a:solidFill>
              </a:rPr>
              <a:t>The SaaS platform will be under pilot project for testing. Once successful and goes live, the extensive marketing kicking off with free version followed by free trail and upgrade to subscription-based individual and institutional sales is expected to cover the cost within first three year of its launch even if moderate Sales.  </a:t>
            </a:r>
            <a:endParaRPr lang="en-US" sz="1000" dirty="0">
              <a:solidFill>
                <a:srgbClr val="333333"/>
              </a:solidFill>
            </a:endParaRPr>
          </a:p>
        </p:txBody>
      </p:sp>
    </p:spTree>
    <p:extLst>
      <p:ext uri="{BB962C8B-B14F-4D97-AF65-F5344CB8AC3E}">
        <p14:creationId xmlns:p14="http://schemas.microsoft.com/office/powerpoint/2010/main" val="398642039"/>
      </p:ext>
    </p:extLst>
  </p:cSld>
  <p:clrMapOvr>
    <a:masterClrMapping/>
  </p:clrMapOvr>
</p:sld>
</file>

<file path=ppt/theme/theme1.xml><?xml version="1.0" encoding="utf-8"?>
<a:theme xmlns:a="http://schemas.openxmlformats.org/drawingml/2006/main" name="Eco Environment">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574TGp_natural_light_ani</Template>
  <TotalTime>1717</TotalTime>
  <Words>2847</Words>
  <Application>Microsoft Macintosh PowerPoint</Application>
  <PresentationFormat>On-screen Show (4:3)</PresentationFormat>
  <Paragraphs>163</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Forever Forma Body</vt:lpstr>
      <vt:lpstr>Times New Roman</vt:lpstr>
      <vt:lpstr>Wingdings</vt:lpstr>
      <vt:lpstr>Eco Environment</vt:lpstr>
      <vt:lpstr>PowerPoint Presentation</vt:lpstr>
      <vt:lpstr>PowerPoint Presentation</vt:lpstr>
      <vt:lpstr>PowerPoint Presentation</vt:lpstr>
      <vt:lpstr>PowerPoint Presentation</vt:lpstr>
      <vt:lpstr>PowerPoint Presentation</vt:lpstr>
      <vt:lpstr>PowerPoint Presentation</vt:lpstr>
      <vt:lpstr>An AI-enabled cloud platform with features to measure carbon footprint, seamlessly access industry-wise sustainability data, reconcile and standardize it  to align with industry-standard compliance reporting.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eco-environment powerpoint-template</dc:title>
  <dc:creator>Noman</dc:creator>
  <cp:lastModifiedBy>Chiranjibee Sangroula</cp:lastModifiedBy>
  <cp:revision>170</cp:revision>
  <dcterms:created xsi:type="dcterms:W3CDTF">2013-07-31T10:25:23Z</dcterms:created>
  <dcterms:modified xsi:type="dcterms:W3CDTF">2024-12-09T03:58:43Z</dcterms:modified>
</cp:coreProperties>
</file>