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6" r:id="rId2"/>
    <p:sldId id="314" r:id="rId3"/>
    <p:sldId id="327" r:id="rId4"/>
    <p:sldId id="328" r:id="rId5"/>
    <p:sldId id="330" r:id="rId6"/>
    <p:sldId id="329" r:id="rId7"/>
    <p:sldId id="331" r:id="rId8"/>
    <p:sldId id="332" r:id="rId9"/>
    <p:sldId id="333" r:id="rId10"/>
    <p:sldId id="334" r:id="rId11"/>
    <p:sldId id="335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48A"/>
    <a:srgbClr val="0076B0"/>
    <a:srgbClr val="DB6E11"/>
    <a:srgbClr val="BF5082"/>
    <a:srgbClr val="6C8F27"/>
    <a:srgbClr val="BC4C7F"/>
    <a:srgbClr val="C35C1C"/>
    <a:srgbClr val="D35F05"/>
    <a:srgbClr val="F4F4F3"/>
    <a:srgbClr val="BE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71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FCEFC-E23E-4072-81D5-C6CB0AFFBA53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C29E7-1F76-4B8B-9FA2-E0F6B15E2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6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46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6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6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3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2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 a tasteful way to say we don’t see people with dead babies. Second service for trauma and bereavement – need to be admittable to MBU</a:t>
            </a:r>
            <a:br>
              <a:rPr lang="en-GB" dirty="0"/>
            </a:br>
            <a:r>
              <a:rPr lang="en-GB" dirty="0"/>
              <a:t>continuing pregnancy or a live birth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8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0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9E7-1F76-4B8B-9FA2-E0F6B15E2A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14AD72-BE6A-471B-B191-519E1074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3EDE4-5BA6-4487-B285-F6124964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C619B-009C-40F1-8D68-909709B6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6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8BC570-5B16-4D72-8A51-BDF867E21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1FDD9-A967-4D5E-8B6D-3D62CC2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D43E9-C427-4703-B0F2-A093E05F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3248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A5D4-7592-464A-A153-7771C5E6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548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7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49342A-DD54-480D-9EBD-170031738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 rot="5400000">
            <a:off x="-2854281" y="2854280"/>
            <a:ext cx="6858003" cy="1149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636C2-35E5-4AB1-8AF5-667FB67D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7F6FE-16CE-41CE-B4FE-A975327E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2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49342A-DD54-480D-9EBD-170031738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 rot="5400000">
            <a:off x="-2854281" y="2854280"/>
            <a:ext cx="6858003" cy="1149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636C2-35E5-4AB1-8AF5-667FB67D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251370" y="2784362"/>
            <a:ext cx="590731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7F6FE-16CE-41CE-B4FE-A975327E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5370" y="493486"/>
            <a:ext cx="9463315" cy="590731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1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CDECAB-0C59-4FDC-994C-156D5F98B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84802-9638-491B-8AE7-2AF4F06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5187-A38A-4A5D-80C1-6376A693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0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55A8E7-EC89-4C56-90A7-7061D2F51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FCFB7-037C-4C20-BE95-88048006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594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0FC4-8D5E-4CE6-A872-BF63F0AD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3426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2DEF8-D1D1-46A8-BCD7-A542A33BA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6AD98-69D6-44AB-BA77-0593851E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FEA7-3983-4EB6-8D2A-4C398312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4287"/>
            <a:ext cx="5157787" cy="34689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91E2E-F2C7-4D16-9019-9F8B5130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4287"/>
            <a:ext cx="5183188" cy="34689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1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2DEF8-D1D1-46A8-BCD7-A542A33BA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6AD98-69D6-44AB-BA77-0593851E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202E-AFFE-4D2A-925D-C7732AE2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FEA7-3983-4EB6-8D2A-4C398312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778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CCB05-CAD4-47E1-8023-71C0B6565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91E2E-F2C7-4D16-9019-9F8B5130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7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504FF9-65EB-4DC3-86D2-29402E7EE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B86F8-EC97-4F1F-B16D-6E3B0E9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23CA3C-1765-4F6A-86FE-C76E6EF683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AAE8C-7A19-4FA5-BD29-4AA32A299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0" y="4923405"/>
            <a:ext cx="12192000" cy="193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422E4-61A8-49CA-BF94-29FA5D2D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B26A-D07A-486F-8374-4811BE01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3102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2E6F-90F4-4416-8B90-B6E10726E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403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0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166614-552A-424B-A573-9CBB59C2D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/>
        </p:blipFill>
        <p:spPr>
          <a:xfrm>
            <a:off x="0" y="4814548"/>
            <a:ext cx="12192000" cy="20434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8214F-D122-4BE4-861D-795D0F1A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B4CF8-E736-4B29-BA11-A8042F8A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8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77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61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alyst-In-The-Wild/dna_prediction_perinatal/tree/ma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E93F7F-D711-438F-AF23-0FF5D7504EA5}"/>
              </a:ext>
            </a:extLst>
          </p:cNvPr>
          <p:cNvSpPr/>
          <p:nvPr/>
        </p:nvSpPr>
        <p:spPr>
          <a:xfrm>
            <a:off x="1531777" y="1804613"/>
            <a:ext cx="73107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to Address Barriers in Perinatal Mental Health Care</a:t>
            </a:r>
            <a:endParaRPr lang="en-GB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Lori Edwards Suarez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Principal Mental Health Transformation Analyst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Nottinghamshire Healthcare NHS Foundation Trust</a:t>
            </a:r>
          </a:p>
          <a:p>
            <a:endParaRPr lang="en-GB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11/10/2023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DC3744E-EB6D-4075-8A00-8D6744994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4" b="85314"/>
          <a:stretch/>
        </p:blipFill>
        <p:spPr>
          <a:xfrm>
            <a:off x="9409042" y="0"/>
            <a:ext cx="2782957" cy="1007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D0692D-CEE5-D3DF-D095-AB9C6485DDF3}"/>
              </a:ext>
            </a:extLst>
          </p:cNvPr>
          <p:cNvSpPr txBox="1"/>
          <p:nvPr/>
        </p:nvSpPr>
        <p:spPr>
          <a:xfrm>
            <a:off x="83890" y="0"/>
            <a:ext cx="80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https://github.com/Analyst-In-The-Wild/dna_prediction_perinatal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4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0" y="171465"/>
            <a:ext cx="9378893" cy="1030515"/>
          </a:xfrm>
          <a:prstGeom prst="rect">
            <a:avLst/>
          </a:prstGeom>
          <a:solidFill>
            <a:srgbClr val="007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99E82-6FD9-5601-4AA8-A69B2B66846E}"/>
              </a:ext>
            </a:extLst>
          </p:cNvPr>
          <p:cNvSpPr txBox="1"/>
          <p:nvPr/>
        </p:nvSpPr>
        <p:spPr>
          <a:xfrm>
            <a:off x="246166" y="1629473"/>
            <a:ext cx="947855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Appointment Location couldn’t be “predicted” but could be the solution to poor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needed to identify who faced the most barriers to attendances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service had support workers to help reach out to mothers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Policy currently said repeated non-attenders or people whom asked were offered a home visit.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was changed to being offered to those with multiple risk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33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0" y="171465"/>
            <a:ext cx="9378893" cy="1030515"/>
          </a:xfrm>
          <a:prstGeom prst="rect">
            <a:avLst/>
          </a:prstGeom>
          <a:solidFill>
            <a:srgbClr val="83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99E82-6FD9-5601-4AA8-A69B2B66846E}"/>
              </a:ext>
            </a:extLst>
          </p:cNvPr>
          <p:cNvSpPr txBox="1"/>
          <p:nvPr/>
        </p:nvSpPr>
        <p:spPr>
          <a:xfrm>
            <a:off x="246166" y="1629473"/>
            <a:ext cx="947855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tracked DNA rate over time for initial vs follow up DNA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made a list of those who were on the waiting list and their risk scores to make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team had an interest in ethnicity, so we also highlighted who was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also wanted to see the breakdowns of some key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Redacted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2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-2" y="205021"/>
            <a:ext cx="9378893" cy="1030515"/>
          </a:xfrm>
          <a:prstGeom prst="rect">
            <a:avLst/>
          </a:prstGeom>
          <a:solidFill>
            <a:srgbClr val="638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Perinatal Mental Health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3E694-11B2-68A0-FC4B-93F4F70D8B82}"/>
              </a:ext>
            </a:extLst>
          </p:cNvPr>
          <p:cNvSpPr txBox="1"/>
          <p:nvPr/>
        </p:nvSpPr>
        <p:spPr>
          <a:xfrm>
            <a:off x="246166" y="1715224"/>
            <a:ext cx="7930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Will see women who are 32 weeks pregnant up to 12 months post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Perinatal are commissioned to assess 10% of new Mothers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Referrals are at 11-12%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target however, has never been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Historically DNA rate has been ~ 30% for initial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this DNA rate they would need nearly 15% of new mothers referred</a:t>
            </a:r>
          </a:p>
        </p:txBody>
      </p:sp>
    </p:spTree>
    <p:extLst>
      <p:ext uri="{BB962C8B-B14F-4D97-AF65-F5344CB8AC3E}">
        <p14:creationId xmlns:p14="http://schemas.microsoft.com/office/powerpoint/2010/main" val="14971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-2" y="205021"/>
            <a:ext cx="9378893" cy="1030515"/>
          </a:xfrm>
          <a:prstGeom prst="rect">
            <a:avLst/>
          </a:prstGeom>
          <a:solidFill>
            <a:srgbClr val="BF5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DNA Regression Historically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F16C5-1AFC-9EF9-2EEB-F0307235B5CC}"/>
              </a:ext>
            </a:extLst>
          </p:cNvPr>
          <p:cNvSpPr txBox="1"/>
          <p:nvPr/>
        </p:nvSpPr>
        <p:spPr>
          <a:xfrm>
            <a:off x="246166" y="1660903"/>
            <a:ext cx="79308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Initially done for Outpatient Liaison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had several file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SQL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Multiple excel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basic R code to try fix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Multiple SPSS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totalled 41 files at the end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we refreshed the data several hours of work was needed</a:t>
            </a:r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Which when we tried to replicate it all fell apart</a:t>
            </a:r>
          </a:p>
        </p:txBody>
      </p:sp>
      <p:pic>
        <p:nvPicPr>
          <p:cNvPr id="1026" name="Picture 2" descr="Mess mess everywhere - Buzz and Woody (Toy Story) Meme ...">
            <a:extLst>
              <a:ext uri="{FF2B5EF4-FFF2-40B4-BE49-F238E27FC236}">
                <a16:creationId xmlns:a16="http://schemas.microsoft.com/office/drawing/2014/main" id="{B3E2F4C5-800C-7704-0282-34CF6877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26" y="1671412"/>
            <a:ext cx="4070797" cy="221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-2" y="205021"/>
            <a:ext cx="9378893" cy="1030515"/>
          </a:xfrm>
          <a:prstGeom prst="rect">
            <a:avLst/>
          </a:prstGeom>
          <a:solidFill>
            <a:srgbClr val="DB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Starting afresh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1E49F-0DEC-2360-DD42-C96AC7D78A45}"/>
              </a:ext>
            </a:extLst>
          </p:cNvPr>
          <p:cNvSpPr txBox="1"/>
          <p:nvPr/>
        </p:nvSpPr>
        <p:spPr>
          <a:xfrm>
            <a:off x="318594" y="1657466"/>
            <a:ext cx="7930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SQL extraction was done within R using a combination of our bespoke package (</a:t>
            </a:r>
            <a:r>
              <a:rPr lang="en-GB" dirty="0" err="1"/>
              <a:t>nottshcData</a:t>
            </a:r>
            <a:r>
              <a:rPr lang="en-GB" dirty="0"/>
              <a:t>) and normal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Created 2 R files to keep things together (and help with future reproducible)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Grouping_variable.R</a:t>
            </a:r>
            <a:r>
              <a:rPr lang="en-GB" dirty="0"/>
              <a:t> allows us to make variables from 27 options in some cases to meaningful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Fact_data.R</a:t>
            </a:r>
            <a:r>
              <a:rPr lang="en-GB" dirty="0"/>
              <a:t> is calling some of the warehouse we use less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were 2 Markdown files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Perinatal_extraction.Rmd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Dna_monitoring_perinatal.Rmd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0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-2" y="205021"/>
            <a:ext cx="9378893" cy="1030515"/>
          </a:xfrm>
          <a:prstGeom prst="rect">
            <a:avLst/>
          </a:prstGeom>
          <a:solidFill>
            <a:srgbClr val="007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Data Quality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63C60-9F25-C382-E942-C61CCF7A036B}"/>
              </a:ext>
            </a:extLst>
          </p:cNvPr>
          <p:cNvSpPr txBox="1"/>
          <p:nvPr/>
        </p:nvSpPr>
        <p:spPr>
          <a:xfrm>
            <a:off x="318594" y="1657466"/>
            <a:ext cx="7930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with any analysis data quality is a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wanted to include the following but couldn’t due to missing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Baby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Number of children (poor recording)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Disability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Accommodation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Relationship Status</a:t>
            </a:r>
          </a:p>
        </p:txBody>
      </p:sp>
    </p:spTree>
    <p:extLst>
      <p:ext uri="{BB962C8B-B14F-4D97-AF65-F5344CB8AC3E}">
        <p14:creationId xmlns:p14="http://schemas.microsoft.com/office/powerpoint/2010/main" val="263723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-2" y="205021"/>
            <a:ext cx="9378893" cy="1030515"/>
          </a:xfrm>
          <a:prstGeom prst="rect">
            <a:avLst/>
          </a:prstGeom>
          <a:solidFill>
            <a:srgbClr val="83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Definitions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2DF37-E77D-2701-602C-98CA3C53A8F3}"/>
              </a:ext>
            </a:extLst>
          </p:cNvPr>
          <p:cNvSpPr txBox="1"/>
          <p:nvPr/>
        </p:nvSpPr>
        <p:spPr>
          <a:xfrm>
            <a:off x="318594" y="1657466"/>
            <a:ext cx="7930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Appointment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cannot have a follow up appointment till you have been seen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DNA -&gt; Cancelled -&gt; Seen would all be 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to First Booked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long before the patient was offered an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English vs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Grouped into Clinic, Virtual, Patient’s Home or Other</a:t>
            </a:r>
          </a:p>
        </p:txBody>
      </p:sp>
    </p:spTree>
    <p:extLst>
      <p:ext uri="{BB962C8B-B14F-4D97-AF65-F5344CB8AC3E}">
        <p14:creationId xmlns:p14="http://schemas.microsoft.com/office/powerpoint/2010/main" val="248508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0" y="171465"/>
            <a:ext cx="9378893" cy="1030515"/>
          </a:xfrm>
          <a:prstGeom prst="rect">
            <a:avLst/>
          </a:prstGeom>
          <a:solidFill>
            <a:srgbClr val="6C8F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Perinatal Extraction </a:t>
            </a:r>
            <a:r>
              <a:rPr lang="en-GB" dirty="0" err="1">
                <a:solidFill>
                  <a:schemeClr val="bg1"/>
                </a:solidFill>
                <a:cs typeface="Calibri" panose="020F0502020204030204" pitchFamily="34" charset="0"/>
              </a:rPr>
              <a:t>Rmd</a:t>
            </a:r>
            <a:endParaRPr lang="en-GB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99E82-6FD9-5601-4AA8-A69B2B66846E}"/>
              </a:ext>
            </a:extLst>
          </p:cNvPr>
          <p:cNvSpPr txBox="1"/>
          <p:nvPr/>
        </p:nvSpPr>
        <p:spPr>
          <a:xfrm>
            <a:off x="318594" y="1657466"/>
            <a:ext cx="9478550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where regression modelling was applied, and calculations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Variables Used (as in code lots has to be left behind):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Referrer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Ethnicity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Nottinghamshire District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IMD Decile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IMD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IMD Barriers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IMD Health &amp; Deprivation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IMD Living Environment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Age at Referral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Previous MH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HCP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Appointment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Appointment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Time to First Booked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0" y="171465"/>
            <a:ext cx="9378893" cy="1030515"/>
          </a:xfrm>
          <a:prstGeom prst="rect">
            <a:avLst/>
          </a:prstGeom>
          <a:solidFill>
            <a:srgbClr val="BF5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Perinatal Extraction </a:t>
            </a:r>
            <a:r>
              <a:rPr lang="en-GB" dirty="0" err="1">
                <a:solidFill>
                  <a:schemeClr val="bg1"/>
                </a:solidFill>
                <a:cs typeface="Calibri" panose="020F0502020204030204" pitchFamily="34" charset="0"/>
              </a:rPr>
              <a:t>Rmd</a:t>
            </a:r>
            <a:endParaRPr lang="en-GB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99E82-6FD9-5601-4AA8-A69B2B66846E}"/>
              </a:ext>
            </a:extLst>
          </p:cNvPr>
          <p:cNvSpPr txBox="1"/>
          <p:nvPr/>
        </p:nvSpPr>
        <p:spPr>
          <a:xfrm>
            <a:off x="246166" y="1629473"/>
            <a:ext cx="9478550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run had to make is more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gt</a:t>
            </a:r>
            <a:r>
              <a:rPr lang="en-GB" dirty="0"/>
              <a:t> package for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Broom::tidy() for the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sjPlot</a:t>
            </a:r>
            <a:r>
              <a:rPr lang="en-GB" dirty="0"/>
              <a:t>::</a:t>
            </a:r>
            <a:r>
              <a:rPr lang="en-GB" dirty="0" err="1"/>
              <a:t>plot_model</a:t>
            </a:r>
            <a:r>
              <a:rPr lang="en-GB" dirty="0"/>
              <a:t>() to create the visual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7F5F7-AE90-ADE2-D597-6A6BBB4C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6" y="846387"/>
            <a:ext cx="4985197" cy="46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24CFFE-AEE5-43BD-87D8-67048DF5365F}"/>
              </a:ext>
            </a:extLst>
          </p:cNvPr>
          <p:cNvSpPr/>
          <p:nvPr/>
        </p:nvSpPr>
        <p:spPr>
          <a:xfrm>
            <a:off x="0" y="171465"/>
            <a:ext cx="9378893" cy="1030515"/>
          </a:xfrm>
          <a:prstGeom prst="rect">
            <a:avLst/>
          </a:prstGeom>
          <a:solidFill>
            <a:srgbClr val="DB6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944A-4B27-4C91-BE64-766CB0D3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66" y="81843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cs typeface="Calibri" panose="020F0502020204030204" pitchFamily="34" charset="0"/>
              </a:rPr>
              <a:t>Taking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99E82-6FD9-5601-4AA8-A69B2B66846E}"/>
              </a:ext>
            </a:extLst>
          </p:cNvPr>
          <p:cNvSpPr txBox="1"/>
          <p:nvPr/>
        </p:nvSpPr>
        <p:spPr>
          <a:xfrm>
            <a:off x="246166" y="1629473"/>
            <a:ext cx="9478550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had key variables of significance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IMD – more deprived women have poorer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Age at Referral – older women attend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Appointment Location (at time of analysis) – home visits preferred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Time to First Booked Appt – longer people wait poorer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Rushcliffe had slight significance but would be related to IMD (as is the 3</a:t>
            </a:r>
            <a:r>
              <a:rPr lang="en-GB" baseline="30000" dirty="0"/>
              <a:t>rd</a:t>
            </a:r>
            <a:r>
              <a:rPr lang="en-GB" dirty="0"/>
              <a:t> least deprived area in England)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Appointment Location showed Home Visits were best attended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0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</TotalTime>
  <Words>698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Perinatal Mental Health History</vt:lpstr>
      <vt:lpstr>DNA Regression Historically</vt:lpstr>
      <vt:lpstr>Starting afresh in R</vt:lpstr>
      <vt:lpstr>Data Quality</vt:lpstr>
      <vt:lpstr>Definitions</vt:lpstr>
      <vt:lpstr>Perinatal Extraction Rmd</vt:lpstr>
      <vt:lpstr>Perinatal Extraction Rmd</vt:lpstr>
      <vt:lpstr>Taking The Results</vt:lpstr>
      <vt:lpstr>Implementation</vt:lpstr>
      <vt:lpstr>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Notts HC FT</dc:title>
  <dc:creator>John Brewin</dc:creator>
  <cp:lastModifiedBy>Lori Edwards Suárez</cp:lastModifiedBy>
  <cp:revision>331</cp:revision>
  <cp:lastPrinted>2022-04-19T09:11:36Z</cp:lastPrinted>
  <dcterms:created xsi:type="dcterms:W3CDTF">2021-05-18T13:36:15Z</dcterms:created>
  <dcterms:modified xsi:type="dcterms:W3CDTF">2023-10-19T16:12:32Z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311db-6544-4e6d-bf0e-1e32ecccc9bc_Enabled">
    <vt:lpwstr>true</vt:lpwstr>
  </property>
  <property fmtid="{D5CDD505-2E9C-101B-9397-08002B2CF9AE}" pid="3" name="MSIP_Label_a78311db-6544-4e6d-bf0e-1e32ecccc9bc_SetDate">
    <vt:lpwstr>2021-05-18T13:36:14Z</vt:lpwstr>
  </property>
  <property fmtid="{D5CDD505-2E9C-101B-9397-08002B2CF9AE}" pid="4" name="MSIP_Label_a78311db-6544-4e6d-bf0e-1e32ecccc9bc_Method">
    <vt:lpwstr>Standard</vt:lpwstr>
  </property>
  <property fmtid="{D5CDD505-2E9C-101B-9397-08002B2CF9AE}" pid="5" name="MSIP_Label_a78311db-6544-4e6d-bf0e-1e32ecccc9bc_Name">
    <vt:lpwstr>Unclassified</vt:lpwstr>
  </property>
  <property fmtid="{D5CDD505-2E9C-101B-9397-08002B2CF9AE}" pid="6" name="MSIP_Label_a78311db-6544-4e6d-bf0e-1e32ecccc9bc_SiteId">
    <vt:lpwstr>3a4e48d5-2a9d-45aa-8001-70f6a8186d0e</vt:lpwstr>
  </property>
  <property fmtid="{D5CDD505-2E9C-101B-9397-08002B2CF9AE}" pid="7" name="MSIP_Label_a78311db-6544-4e6d-bf0e-1e32ecccc9bc_ActionId">
    <vt:lpwstr>a7bbb1e8-3451-4af5-9c5f-17de08b368fe</vt:lpwstr>
  </property>
  <property fmtid="{D5CDD505-2E9C-101B-9397-08002B2CF9AE}" pid="8" name="MSIP_Label_a78311db-6544-4e6d-bf0e-1e32ecccc9b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Unclassified</vt:lpwstr>
  </property>
</Properties>
</file>