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8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0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6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2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9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6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B83D-6B0B-4AEB-B3B0-7C12C65907B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668F-92D8-4E73-833D-AD496979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2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439221" y="3831650"/>
            <a:ext cx="3752779" cy="2888789"/>
            <a:chOff x="6751811" y="1869729"/>
            <a:chExt cx="3752779" cy="28887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811" y="2243167"/>
              <a:ext cx="3600000" cy="25153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764399" y="1869729"/>
              <a:ext cx="37401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b="1" dirty="0" smtClean="0"/>
                <a:t>Figure 3: 1 N Load w.r.t. Time for 1 Hz vs 5 Hz</a:t>
              </a:r>
              <a:endParaRPr lang="en-IN" sz="15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232" y="3890646"/>
            <a:ext cx="3960000" cy="2948193"/>
            <a:chOff x="985078" y="3842870"/>
            <a:chExt cx="3960000" cy="2948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078" y="3842870"/>
              <a:ext cx="3960000" cy="2948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984131" y="4389186"/>
              <a:ext cx="2791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1 N Load for all frequencies</a:t>
              </a:r>
              <a:endParaRPr lang="en-IN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232" y="91311"/>
            <a:ext cx="3960000" cy="3740339"/>
            <a:chOff x="984043" y="49779"/>
            <a:chExt cx="3960000" cy="37403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043" y="49779"/>
              <a:ext cx="3960000" cy="37403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34333" y="3094892"/>
              <a:ext cx="2278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Loads and Constraints</a:t>
              </a:r>
              <a:endParaRPr lang="en-IN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08120" y="418181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Loc1</a:t>
              </a:r>
              <a:endParaRPr lang="en-IN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4333" y="97124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Loc2</a:t>
              </a:r>
              <a:endParaRPr lang="en-IN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1812" y="71058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Loc3</a:t>
              </a:r>
              <a:endParaRPr lang="en-IN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2272" y="124658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Loc4</a:t>
              </a:r>
              <a:endParaRPr lang="en-IN" b="1" dirty="0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58517"/>
              </p:ext>
            </p:extLst>
          </p:nvPr>
        </p:nvGraphicFramePr>
        <p:xfrm>
          <a:off x="4250078" y="3128968"/>
          <a:ext cx="4072957" cy="3591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75">
                  <a:extLst>
                    <a:ext uri="{9D8B030D-6E8A-4147-A177-3AD203B41FA5}">
                      <a16:colId xmlns:a16="http://schemas.microsoft.com/office/drawing/2014/main" val="128966418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030886941"/>
                    </a:ext>
                  </a:extLst>
                </a:gridCol>
                <a:gridCol w="1053036">
                  <a:extLst>
                    <a:ext uri="{9D8B030D-6E8A-4147-A177-3AD203B41FA5}">
                      <a16:colId xmlns:a16="http://schemas.microsoft.com/office/drawing/2014/main" val="1277937756"/>
                    </a:ext>
                  </a:extLst>
                </a:gridCol>
                <a:gridCol w="1527606">
                  <a:extLst>
                    <a:ext uri="{9D8B030D-6E8A-4147-A177-3AD203B41FA5}">
                      <a16:colId xmlns:a16="http://schemas.microsoft.com/office/drawing/2014/main" val="3689022185"/>
                    </a:ext>
                  </a:extLst>
                </a:gridCol>
              </a:tblGrid>
              <a:tr h="29963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Subcase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Location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Direction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Responses to extract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24565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Loc1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IN" sz="1200" b="1" dirty="0" smtClean="0">
                        <a:latin typeface="+mn-lt"/>
                      </a:endParaRPr>
                    </a:p>
                    <a:p>
                      <a:pPr algn="ctr"/>
                      <a:endParaRPr lang="en-IN" sz="1200" b="1" dirty="0" smtClean="0">
                        <a:latin typeface="+mn-lt"/>
                      </a:endParaRPr>
                    </a:p>
                    <a:p>
                      <a:pPr algn="ctr"/>
                      <a:endParaRPr lang="en-IN" sz="1200" b="1" dirty="0" smtClean="0">
                        <a:latin typeface="+mn-lt"/>
                      </a:endParaRPr>
                    </a:p>
                    <a:p>
                      <a:pPr algn="ctr"/>
                      <a:endParaRPr lang="en-IN" sz="1200" b="1" dirty="0" smtClean="0">
                        <a:latin typeface="+mn-lt"/>
                      </a:endParaRPr>
                    </a:p>
                    <a:p>
                      <a:pPr algn="ctr"/>
                      <a:endParaRPr lang="en-IN" sz="1200" b="1" dirty="0" smtClean="0">
                        <a:latin typeface="+mn-lt"/>
                      </a:endParaRPr>
                    </a:p>
                    <a:p>
                      <a:pPr algn="ctr"/>
                      <a:endParaRPr lang="en-IN" sz="1200" b="1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Displacement, Velocity</a:t>
                      </a:r>
                      <a:r>
                        <a:rPr lang="en-IN" sz="1200" b="1" baseline="0" dirty="0" smtClean="0">
                          <a:latin typeface="+mn-lt"/>
                        </a:rPr>
                        <a:t> and Acceleration in respective directions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67112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2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Loc1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Y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12108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3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Loc1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Z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38157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4</a:t>
                      </a:r>
                      <a:endParaRPr lang="en-IN" sz="1200" b="1" dirty="0" smtClean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31245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5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Y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21786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6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Z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7480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7</a:t>
                      </a:r>
                      <a:endParaRPr lang="en-IN" sz="1200" b="1" dirty="0" smtClean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34298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8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Y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08350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9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Z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65963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10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6146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11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Y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94514"/>
                  </a:ext>
                </a:extLst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12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+mn-lt"/>
                        </a:rPr>
                        <a:t>Z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530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178958" y="687077"/>
            <a:ext cx="72298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 smtClean="0"/>
              <a:t>FRF for simple plate is carried out using Msc Nastran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 smtClean="0"/>
              <a:t>Plate is constrained at 4 bolt locations (refer figure 1)</a:t>
            </a:r>
            <a:endParaRPr lang="en-I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 smtClean="0"/>
              <a:t>1 N Sinusoidal Load is applied for frequencies ranging from 1 to 300 Hz at 4 locations in X, Y and Z directions (refer table 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 smtClean="0"/>
              <a:t>Responses are extracted at same location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64464" y="91311"/>
            <a:ext cx="883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Figure1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35690" y="4067629"/>
            <a:ext cx="883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Figure2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44218" y="182714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Simulation Details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389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9269" y="1085804"/>
            <a:ext cx="11842547" cy="5609492"/>
            <a:chOff x="119269" y="252684"/>
            <a:chExt cx="11842547" cy="56094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1816" y="274196"/>
              <a:ext cx="5940000" cy="2164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816" y="2923828"/>
              <a:ext cx="5940000" cy="29383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57" name="Group 56"/>
            <p:cNvGrpSpPr/>
            <p:nvPr/>
          </p:nvGrpSpPr>
          <p:grpSpPr>
            <a:xfrm>
              <a:off x="119269" y="252684"/>
              <a:ext cx="5600700" cy="5609492"/>
              <a:chOff x="39757" y="252684"/>
              <a:chExt cx="5600700" cy="560949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4299" y="378068"/>
                <a:ext cx="5400000" cy="5400000"/>
                <a:chOff x="3650902" y="225168"/>
                <a:chExt cx="6595321" cy="583798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86867" y="644860"/>
                  <a:ext cx="5959356" cy="5418290"/>
                </a:xfrm>
                <a:prstGeom prst="rect">
                  <a:avLst/>
                </a:prstGeom>
              </p:spPr>
            </p:pic>
            <p:grpSp>
              <p:nvGrpSpPr>
                <p:cNvPr id="25" name="Group 24"/>
                <p:cNvGrpSpPr/>
                <p:nvPr/>
              </p:nvGrpSpPr>
              <p:grpSpPr>
                <a:xfrm>
                  <a:off x="4286869" y="1160585"/>
                  <a:ext cx="5411045" cy="814888"/>
                  <a:chOff x="4286867" y="1160585"/>
                  <a:chExt cx="5411045" cy="814888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286867" y="1160585"/>
                    <a:ext cx="1164364" cy="167053"/>
                  </a:xfrm>
                  <a:prstGeom prst="rect">
                    <a:avLst/>
                  </a:prstGeom>
                  <a:noFill/>
                  <a:ln w="254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4286867" y="1506415"/>
                    <a:ext cx="1973256" cy="146540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4286867" y="1676400"/>
                    <a:ext cx="2193064" cy="14654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6065843" y="1830203"/>
                    <a:ext cx="3632069" cy="145270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3650902" y="225168"/>
                  <a:ext cx="5990620" cy="366013"/>
                </a:xfrm>
                <a:prstGeom prst="rect">
                  <a:avLst/>
                </a:prstGeom>
                <a:solidFill>
                  <a:schemeClr val="accent6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/>
                    <a:t>Response Type (Displacement / Velocity / Acceleration )</a:t>
                  </a: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4290184" y="2952943"/>
                  <a:ext cx="5407729" cy="811567"/>
                  <a:chOff x="4286867" y="1160585"/>
                  <a:chExt cx="5407729" cy="811567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4286867" y="1160585"/>
                    <a:ext cx="1164364" cy="167053"/>
                  </a:xfrm>
                  <a:prstGeom prst="rect">
                    <a:avLst/>
                  </a:prstGeom>
                  <a:noFill/>
                  <a:ln w="254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4286867" y="1496476"/>
                    <a:ext cx="1973256" cy="146540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286867" y="1666461"/>
                    <a:ext cx="2193064" cy="14654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6065843" y="1822940"/>
                    <a:ext cx="3628753" cy="149212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280245" y="4732041"/>
                  <a:ext cx="5417667" cy="804681"/>
                  <a:chOff x="4286867" y="1160585"/>
                  <a:chExt cx="5417667" cy="804681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86867" y="1160585"/>
                    <a:ext cx="1164364" cy="167053"/>
                  </a:xfrm>
                  <a:prstGeom prst="rect">
                    <a:avLst/>
                  </a:prstGeom>
                  <a:noFill/>
                  <a:ln w="254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286867" y="1496476"/>
                    <a:ext cx="1973256" cy="146540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286867" y="1666461"/>
                    <a:ext cx="2193064" cy="14654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6065843" y="1825375"/>
                    <a:ext cx="3638691" cy="139891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6035512" y="766266"/>
                  <a:ext cx="2050406" cy="366013"/>
                </a:xfrm>
                <a:prstGeom prst="rect">
                  <a:avLst/>
                </a:prstGeom>
                <a:solidFill>
                  <a:srgbClr val="00B0F0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Subcase ID (1-12)</a:t>
                  </a:r>
                  <a:endParaRPr lang="en-IN" sz="16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424488" y="1230809"/>
                  <a:ext cx="2401072" cy="366013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Frequency (1-300 Hz)</a:t>
                  </a:r>
                  <a:endParaRPr lang="en-IN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403713" y="2552760"/>
                  <a:ext cx="3434450" cy="366013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Response (X, Y and Z directions)</a:t>
                  </a:r>
                  <a:endParaRPr lang="en-IN" sz="1600" dirty="0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66545" y="1975473"/>
                  <a:ext cx="0" cy="53973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8" idx="3"/>
                </p:cNvCxnSpPr>
                <p:nvPr/>
              </p:nvCxnSpPr>
              <p:spPr>
                <a:xfrm flipV="1">
                  <a:off x="6479933" y="1376922"/>
                  <a:ext cx="852852" cy="372748"/>
                </a:xfrm>
                <a:prstGeom prst="straightConnector1">
                  <a:avLst/>
                </a:prstGeom>
                <a:ln w="2540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7" idx="3"/>
                </p:cNvCxnSpPr>
                <p:nvPr/>
              </p:nvCxnSpPr>
              <p:spPr>
                <a:xfrm flipV="1">
                  <a:off x="6260125" y="1186470"/>
                  <a:ext cx="418971" cy="393215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6" idx="3"/>
                </p:cNvCxnSpPr>
                <p:nvPr/>
              </p:nvCxnSpPr>
              <p:spPr>
                <a:xfrm flipV="1">
                  <a:off x="5451233" y="620853"/>
                  <a:ext cx="343280" cy="623259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39757" y="252684"/>
                <a:ext cx="5600700" cy="56094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>
              <a:off x="5373077" y="1243307"/>
              <a:ext cx="1681048" cy="595655"/>
            </a:xfrm>
            <a:prstGeom prst="rightArrow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ight Arrow 58"/>
            <p:cNvSpPr/>
            <p:nvPr/>
          </p:nvSpPr>
          <p:spPr>
            <a:xfrm rot="5400000">
              <a:off x="8235576" y="2421575"/>
              <a:ext cx="992894" cy="519585"/>
            </a:xfrm>
            <a:prstGeom prst="rightArrow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891646" y="344060"/>
            <a:ext cx="7965231" cy="375058"/>
            <a:chOff x="2289209" y="6196220"/>
            <a:chExt cx="7965231" cy="375058"/>
          </a:xfrm>
        </p:grpSpPr>
        <p:sp>
          <p:nvSpPr>
            <p:cNvPr id="72" name="TextBox 71"/>
            <p:cNvSpPr txBox="1"/>
            <p:nvPr/>
          </p:nvSpPr>
          <p:spPr>
            <a:xfrm>
              <a:off x="2289209" y="6196220"/>
              <a:ext cx="194886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Simulation Results</a:t>
              </a:r>
              <a:endParaRPr lang="en-IN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13685" y="6200033"/>
              <a:ext cx="165481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Data Extraction</a:t>
              </a:r>
              <a:endParaRPr lang="en-IN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51162" y="6201946"/>
              <a:ext cx="190327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Data Visualization</a:t>
              </a:r>
              <a:endParaRPr lang="en-IN" b="1" dirty="0"/>
            </a:p>
          </p:txBody>
        </p:sp>
        <p:cxnSp>
          <p:nvCxnSpPr>
            <p:cNvPr id="75" name="Straight Arrow Connector 74"/>
            <p:cNvCxnSpPr>
              <a:stCxn id="72" idx="3"/>
              <a:endCxn id="73" idx="1"/>
            </p:cNvCxnSpPr>
            <p:nvPr/>
          </p:nvCxnSpPr>
          <p:spPr>
            <a:xfrm>
              <a:off x="4238076" y="6380886"/>
              <a:ext cx="1075609" cy="3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74" idx="1"/>
            </p:cNvCxnSpPr>
            <p:nvPr/>
          </p:nvCxnSpPr>
          <p:spPr>
            <a:xfrm>
              <a:off x="6933680" y="6382641"/>
              <a:ext cx="1417482" cy="39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919619" y="5212571"/>
            <a:ext cx="1930485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File Structure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81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175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</dc:creator>
  <cp:lastModifiedBy>Kaustubh</cp:lastModifiedBy>
  <cp:revision>13</cp:revision>
  <dcterms:created xsi:type="dcterms:W3CDTF">2024-02-29T16:27:36Z</dcterms:created>
  <dcterms:modified xsi:type="dcterms:W3CDTF">2024-03-01T12:19:30Z</dcterms:modified>
</cp:coreProperties>
</file>