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9C9A-7F69-41EC-8CC1-06A103377124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F4FD2-C43B-4899-AADE-AFCE1AEA19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766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9C9A-7F69-41EC-8CC1-06A103377124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F4FD2-C43B-4899-AADE-AFCE1AEA19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817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9C9A-7F69-41EC-8CC1-06A103377124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F4FD2-C43B-4899-AADE-AFCE1AEA19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454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9C9A-7F69-41EC-8CC1-06A103377124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F4FD2-C43B-4899-AADE-AFCE1AEA192A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7068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9C9A-7F69-41EC-8CC1-06A103377124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F4FD2-C43B-4899-AADE-AFCE1AEA19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303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9C9A-7F69-41EC-8CC1-06A103377124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F4FD2-C43B-4899-AADE-AFCE1AEA19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266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9C9A-7F69-41EC-8CC1-06A103377124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F4FD2-C43B-4899-AADE-AFCE1AEA19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1881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9C9A-7F69-41EC-8CC1-06A103377124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F4FD2-C43B-4899-AADE-AFCE1AEA19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3590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9C9A-7F69-41EC-8CC1-06A103377124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F4FD2-C43B-4899-AADE-AFCE1AEA19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506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9C9A-7F69-41EC-8CC1-06A103377124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F4FD2-C43B-4899-AADE-AFCE1AEA19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479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9C9A-7F69-41EC-8CC1-06A103377124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F4FD2-C43B-4899-AADE-AFCE1AEA19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92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9C9A-7F69-41EC-8CC1-06A103377124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F4FD2-C43B-4899-AADE-AFCE1AEA19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932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9C9A-7F69-41EC-8CC1-06A103377124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F4FD2-C43B-4899-AADE-AFCE1AEA19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290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9C9A-7F69-41EC-8CC1-06A103377124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F4FD2-C43B-4899-AADE-AFCE1AEA19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087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9C9A-7F69-41EC-8CC1-06A103377124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F4FD2-C43B-4899-AADE-AFCE1AEA19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425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9C9A-7F69-41EC-8CC1-06A103377124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F4FD2-C43B-4899-AADE-AFCE1AEA19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475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89C9A-7F69-41EC-8CC1-06A103377124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F4FD2-C43B-4899-AADE-AFCE1AEA19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615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89C9A-7F69-41EC-8CC1-06A103377124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F4FD2-C43B-4899-AADE-AFCE1AEA19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7472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559E9-EC60-5879-F2F3-5C469167F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6886" y="1749296"/>
            <a:ext cx="9001462" cy="941330"/>
          </a:xfrm>
        </p:spPr>
        <p:txBody>
          <a:bodyPr>
            <a:normAutofit/>
          </a:bodyPr>
          <a:lstStyle/>
          <a:p>
            <a:r>
              <a:rPr lang="en-US" sz="6000" dirty="0"/>
              <a:t>Coffee shop</a:t>
            </a:r>
            <a:endParaRPr lang="en-IN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A87119-4BD0-FCB1-5D2D-602A861338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0244" y="3340650"/>
            <a:ext cx="5794746" cy="1202718"/>
          </a:xfrm>
        </p:spPr>
        <p:txBody>
          <a:bodyPr>
            <a:normAutofit/>
          </a:bodyPr>
          <a:lstStyle/>
          <a:p>
            <a:r>
              <a:rPr lang="en-US" sz="4000" b="1" dirty="0"/>
              <a:t>SQL PROJECT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4271455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296A1-A5C3-CC73-90BC-7BAF02BB3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162" y="326968"/>
            <a:ext cx="10574394" cy="537556"/>
          </a:xfrm>
        </p:spPr>
        <p:txBody>
          <a:bodyPr>
            <a:normAutofit fontScale="90000"/>
          </a:bodyPr>
          <a:lstStyle/>
          <a:p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--C3. Calculate the difference in the total quantity sold between the selected month and the previous month</a:t>
            </a:r>
            <a:b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BE9E8E-2166-C695-1AEB-4B45EC262096}"/>
              </a:ext>
            </a:extLst>
          </p:cNvPr>
          <p:cNvSpPr txBox="1"/>
          <p:nvPr/>
        </p:nvSpPr>
        <p:spPr>
          <a:xfrm>
            <a:off x="631162" y="740849"/>
            <a:ext cx="10150445" cy="6150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Aft>
                <a:spcPts val="100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View I As</a:t>
            </a:r>
          </a:p>
          <a:p>
            <a:pPr marL="0" marR="0">
              <a:spcAft>
                <a:spcPts val="100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</a:p>
          <a:p>
            <a:pPr marL="0" marR="0">
              <a:spcAft>
                <a:spcPts val="1000"/>
              </a:spcAft>
              <a:buNone/>
            </a:pP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To_Char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Transaction_Date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'Mon YYYY') As Month,</a:t>
            </a:r>
          </a:p>
          <a:p>
            <a:pPr marL="0" marR="0">
              <a:spcAft>
                <a:spcPts val="1000"/>
              </a:spcAft>
              <a:buNone/>
            </a:pP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Date_Part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('month',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transaction_date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month_number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marL="0" marR="0">
              <a:spcAft>
                <a:spcPts val="100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Sum(Quantity) As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Total_Quantity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marL="0" marR="0">
              <a:spcAft>
                <a:spcPts val="100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Lag(Sum(Quantity))</a:t>
            </a:r>
          </a:p>
          <a:p>
            <a:pPr marL="0" marR="0">
              <a:spcAft>
                <a:spcPts val="100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Over(Order By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Date_Trunc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('Month',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Transaction_Date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)) As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Previous_Month_Quantity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marL="0" marR="0">
              <a:spcAft>
                <a:spcPts val="100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Sum(Quantity) - Lag(Sum(Quantity))</a:t>
            </a:r>
          </a:p>
          <a:p>
            <a:pPr marL="0" marR="0">
              <a:spcAft>
                <a:spcPts val="100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Over(Order By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Date_Trunc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('Month',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Transaction_Date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)) As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Quantity_Change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100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Transactions</a:t>
            </a:r>
          </a:p>
          <a:p>
            <a:pPr marL="0" marR="0">
              <a:spcAft>
                <a:spcPts val="100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By</a:t>
            </a:r>
          </a:p>
          <a:p>
            <a:pPr marL="0" marR="0">
              <a:spcAft>
                <a:spcPts val="1000"/>
              </a:spcAft>
              <a:buNone/>
            </a:pP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Date_Trunc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('Month',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Transaction_Date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</a:p>
          <a:p>
            <a:pPr marL="0" marR="0">
              <a:spcAft>
                <a:spcPts val="1000"/>
              </a:spcAft>
              <a:buNone/>
            </a:pP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To_Char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Transaction_Date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'Mon YYYY'),</a:t>
            </a:r>
          </a:p>
          <a:p>
            <a:pPr marL="0" marR="0">
              <a:spcAft>
                <a:spcPts val="1000"/>
              </a:spcAft>
              <a:buNone/>
            </a:pP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Date_Part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('month',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transaction_date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Aft>
                <a:spcPts val="100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By</a:t>
            </a:r>
          </a:p>
          <a:p>
            <a:pPr marL="0" marR="0">
              <a:spcAft>
                <a:spcPts val="1000"/>
              </a:spcAft>
              <a:buNone/>
            </a:pP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Date_Trunc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('Month',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Transaction_Date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Aft>
                <a:spcPts val="1000"/>
              </a:spcAft>
              <a:buNone/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100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* From I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191974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8756B-BB44-DB85-0CAB-9B7F7B2F5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7166175" cy="745375"/>
          </a:xfrm>
        </p:spPr>
        <p:txBody>
          <a:bodyPr>
            <a:normAutofit fontScale="90000"/>
          </a:bodyPr>
          <a:lstStyle/>
          <a:p>
            <a:r>
              <a:rPr lang="en-US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 A1. Calculate the total sales for each respective month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C9074E-F6F6-3251-7279-570DE8087F85}"/>
              </a:ext>
            </a:extLst>
          </p:cNvPr>
          <p:cNvSpPr txBox="1"/>
          <p:nvPr/>
        </p:nvSpPr>
        <p:spPr>
          <a:xfrm>
            <a:off x="798021" y="1421438"/>
            <a:ext cx="9518073" cy="4826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VIEW A AS </a:t>
            </a:r>
          </a:p>
          <a:p>
            <a:pPr marL="0" marR="0"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</a:p>
          <a:p>
            <a:pPr marL="0" marR="0"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TO_CHAR(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Transaction_Date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'Month') AS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Month_Name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marL="0" marR="0"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DATE_PART('Month',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Transaction_Date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Month_Number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marL="0" marR="0"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SUM(Quantity *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Unit_Price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Total_Sales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Transactions</a:t>
            </a:r>
          </a:p>
          <a:p>
            <a:pPr marL="0" marR="0"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BY</a:t>
            </a:r>
          </a:p>
          <a:p>
            <a:pPr marL="0" marR="0"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TO_CHAR(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Transaction_Date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'Month'),</a:t>
            </a:r>
          </a:p>
          <a:p>
            <a:pPr marL="0" marR="0"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DATE_PART('Month',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Transaction_Date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Month_Number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Aft>
                <a:spcPts val="10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* FROM 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1479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AA4F6-4756-A3B8-78F9-DF4159499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924" y="188422"/>
            <a:ext cx="8479586" cy="737062"/>
          </a:xfrm>
        </p:spPr>
        <p:txBody>
          <a:bodyPr>
            <a:normAutofit fontScale="90000"/>
          </a:bodyPr>
          <a:lstStyle/>
          <a:p>
            <a:r>
              <a:rPr lang="en-US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 A2. Determine the month-on-month increase or decrease in sales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7792F9-D720-5832-9897-6890165EA4E5}"/>
              </a:ext>
            </a:extLst>
          </p:cNvPr>
          <p:cNvSpPr txBox="1"/>
          <p:nvPr/>
        </p:nvSpPr>
        <p:spPr>
          <a:xfrm>
            <a:off x="817417" y="928255"/>
            <a:ext cx="4220095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CREATE VIEW B AS</a:t>
            </a:r>
          </a:p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SELECT </a:t>
            </a:r>
          </a:p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 TO_CHAR(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transaction_date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, 'Mon YYYY') AS month,</a:t>
            </a:r>
          </a:p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 DATE_PART('month', 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transaction_date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) AS 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month_number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 SUM(quantity * 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unit_price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) AS 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total_sales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endParaRPr lang="en-IN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 LAG(SUM(quantity * 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unit_price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)) OVER (</a:t>
            </a:r>
          </a:p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   ORDER BY DATE_TRUNC('month', 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transaction_date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 ) AS 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previous_month_sales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endParaRPr lang="en-IN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 (SUM(quantity * 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unit_price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) - </a:t>
            </a:r>
          </a:p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  LAG(SUM(quantity * 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unit_price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)) OVER (</a:t>
            </a:r>
          </a:p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    ORDER BY DATE_TRUNC('month', 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transaction_date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  )</a:t>
            </a:r>
          </a:p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 ) AS 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sales_change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endParaRPr lang="en-IN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 ROUND((</a:t>
            </a:r>
          </a:p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   (SUM(quantity * 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unit_price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) - </a:t>
            </a:r>
          </a:p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    LAG(SUM(quantity * 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unit_price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)) OVER (</a:t>
            </a:r>
          </a:p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      ORDER BY DATE_TRUNC('month', 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transaction_date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    )</a:t>
            </a:r>
          </a:p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   ) / NULLIF(</a:t>
            </a:r>
          </a:p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     LAG(SUM(quantity * 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unit_price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)) OVER (</a:t>
            </a:r>
          </a:p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       ORDER BY DATE_TRUNC('month', 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transaction_date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     ), 0</a:t>
            </a:r>
          </a:p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   )</a:t>
            </a:r>
          </a:p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 ) * 100, 2) AS 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percent_change</a:t>
            </a:r>
            <a:endParaRPr lang="en-IN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570A1D-20D1-5DB1-7C16-ECF360858AC7}"/>
              </a:ext>
            </a:extLst>
          </p:cNvPr>
          <p:cNvSpPr txBox="1"/>
          <p:nvPr/>
        </p:nvSpPr>
        <p:spPr>
          <a:xfrm>
            <a:off x="6292734" y="925484"/>
            <a:ext cx="361603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FROM transactions</a:t>
            </a:r>
          </a:p>
          <a:p>
            <a:endParaRPr lang="en-IN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GROUP BY </a:t>
            </a:r>
          </a:p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 DATE_TRUNC('month', 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transaction_date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),</a:t>
            </a:r>
          </a:p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 TO_CHAR(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transaction_date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, 'Mon YYYY'),</a:t>
            </a:r>
          </a:p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 DATE_PART('month', 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transaction_date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IN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ORDER BY </a:t>
            </a:r>
          </a:p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 DATE_TRUNC('month', 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transaction_date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endParaRPr lang="en-IN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SELECT * FROM B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7012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725E8-B6DA-A2BB-0C27-910539D55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15" y="368532"/>
            <a:ext cx="11472169" cy="379613"/>
          </a:xfrm>
        </p:spPr>
        <p:txBody>
          <a:bodyPr>
            <a:normAutofit fontScale="90000"/>
          </a:bodyPr>
          <a:lstStyle/>
          <a:p>
            <a:r>
              <a:rPr lang="en-US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 A3. Calculate the difference in sales between the selected month and the previous month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6E1207-1DB8-BFD7-E207-AE1A8AA2E6A7}"/>
              </a:ext>
            </a:extLst>
          </p:cNvPr>
          <p:cNvSpPr txBox="1"/>
          <p:nvPr/>
        </p:nvSpPr>
        <p:spPr>
          <a:xfrm>
            <a:off x="708183" y="1047403"/>
            <a:ext cx="5027599" cy="497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Aft>
                <a:spcPts val="10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VIEW C AS</a:t>
            </a:r>
          </a:p>
          <a:p>
            <a:pPr marL="0" marR="0">
              <a:spcAft>
                <a:spcPts val="10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</a:p>
          <a:p>
            <a:pPr marL="0" marR="0">
              <a:spcAft>
                <a:spcPts val="10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TO_CHAR(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transaction_date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'Mon YYYY') AS month,</a:t>
            </a:r>
          </a:p>
          <a:p>
            <a:pPr marL="0" marR="0">
              <a:spcAft>
                <a:spcPts val="10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DATE_PART('month',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transaction_date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month_number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marL="0" marR="0">
              <a:spcAft>
                <a:spcPts val="10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SUM(quantity *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unit_price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total_sales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marL="0" marR="0">
              <a:spcAft>
                <a:spcPts val="10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</a:p>
          <a:p>
            <a:pPr marL="0" marR="0">
              <a:spcAft>
                <a:spcPts val="10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LAG(SUM(quantity *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unit_price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)) OVER (</a:t>
            </a:r>
          </a:p>
          <a:p>
            <a:pPr marL="0" marR="0">
              <a:spcAft>
                <a:spcPts val="10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ORDER BY DATE_TRUNC('month',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transaction_date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Aft>
                <a:spcPts val="10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) AS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previous_month_sales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marL="0" marR="0">
              <a:spcAft>
                <a:spcPts val="10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</a:p>
          <a:p>
            <a:pPr marL="0" marR="0">
              <a:spcAft>
                <a:spcPts val="10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(SUM(quantity *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unit_price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- </a:t>
            </a:r>
          </a:p>
          <a:p>
            <a:pPr marL="0" marR="0">
              <a:spcAft>
                <a:spcPts val="10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LAG(SUM(quantity *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unit_price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)) OVER (</a:t>
            </a:r>
          </a:p>
          <a:p>
            <a:pPr marL="0" marR="0">
              <a:spcAft>
                <a:spcPts val="10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ORDER BY DATE_TRUNC('month',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transaction_date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Aft>
                <a:spcPts val="10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)</a:t>
            </a:r>
          </a:p>
          <a:p>
            <a:pPr marL="0" marR="0">
              <a:spcAft>
                <a:spcPts val="10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) AS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sales_difference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1000"/>
              </a:spcAft>
              <a:buNone/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99F014-34AE-267D-BDBB-04C5CA968AEC}"/>
              </a:ext>
            </a:extLst>
          </p:cNvPr>
          <p:cNvSpPr txBox="1"/>
          <p:nvPr/>
        </p:nvSpPr>
        <p:spPr>
          <a:xfrm>
            <a:off x="6159732" y="1280160"/>
            <a:ext cx="399842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Aft>
                <a:spcPts val="10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</a:p>
          <a:p>
            <a:pPr marL="0" marR="0">
              <a:spcAft>
                <a:spcPts val="10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transactions</a:t>
            </a:r>
          </a:p>
          <a:p>
            <a:pPr marL="0" marR="0">
              <a:spcAft>
                <a:spcPts val="1000"/>
              </a:spcAft>
              <a:buNone/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10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</a:p>
          <a:p>
            <a:pPr marL="0" marR="0">
              <a:spcAft>
                <a:spcPts val="10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DATE_TRUNC('month',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transaction_date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</a:p>
          <a:p>
            <a:pPr marL="0" marR="0">
              <a:spcAft>
                <a:spcPts val="10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TO_CHAR(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transaction_date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'Mon YYYY'),</a:t>
            </a:r>
          </a:p>
          <a:p>
            <a:pPr marL="0" marR="0">
              <a:spcAft>
                <a:spcPts val="10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DATE_PART('month',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transaction_date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Aft>
                <a:spcPts val="1000"/>
              </a:spcAft>
              <a:buNone/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10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</a:p>
          <a:p>
            <a:pPr marL="0" marR="0">
              <a:spcAft>
                <a:spcPts val="10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DATE_TRUNC('month',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transaction_date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Aft>
                <a:spcPts val="1000"/>
              </a:spcAft>
              <a:buNone/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10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* FROM C</a:t>
            </a:r>
            <a:endParaRPr lang="en-IN" sz="1200" dirty="0"/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018735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CBFFF-924C-A68E-A27F-6EB8CF09A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92" y="332509"/>
            <a:ext cx="9468801" cy="665017"/>
          </a:xfrm>
        </p:spPr>
        <p:txBody>
          <a:bodyPr>
            <a:normAutofit fontScale="90000"/>
          </a:bodyPr>
          <a:lstStyle/>
          <a:p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--B1. Calculate the total number of orders for each respective month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E09B9D-1765-7339-6B2F-0259FA62C991}"/>
              </a:ext>
            </a:extLst>
          </p:cNvPr>
          <p:cNvSpPr txBox="1"/>
          <p:nvPr/>
        </p:nvSpPr>
        <p:spPr>
          <a:xfrm>
            <a:off x="1147156" y="1055716"/>
            <a:ext cx="8537171" cy="5206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Aft>
                <a:spcPts val="1000"/>
              </a:spcAft>
              <a:buNone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View D As</a:t>
            </a:r>
          </a:p>
          <a:p>
            <a:pPr marL="0" marR="0">
              <a:spcAft>
                <a:spcPts val="1000"/>
              </a:spcAft>
              <a:buNone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</a:p>
          <a:p>
            <a:pPr marL="0" marR="0">
              <a:spcAft>
                <a:spcPts val="1000"/>
              </a:spcAft>
              <a:buNone/>
            </a:pP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To_Char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Transaction_Date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'Mon YYYY') as Month,</a:t>
            </a:r>
          </a:p>
          <a:p>
            <a:pPr marL="0" marR="0">
              <a:spcAft>
                <a:spcPts val="1000"/>
              </a:spcAft>
              <a:buNone/>
            </a:pP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Date_Part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('Month',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Transaction_Date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Month_Number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marL="0" marR="0">
              <a:spcAft>
                <a:spcPts val="1000"/>
              </a:spcAft>
              <a:buNone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Count(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Transaction_Id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Total_Orders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1000"/>
              </a:spcAft>
              <a:buNone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Transactions</a:t>
            </a:r>
          </a:p>
          <a:p>
            <a:pPr marL="0" marR="0">
              <a:spcAft>
                <a:spcPts val="1000"/>
              </a:spcAft>
              <a:buNone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By</a:t>
            </a:r>
          </a:p>
          <a:p>
            <a:pPr marL="0" marR="0">
              <a:spcAft>
                <a:spcPts val="1000"/>
              </a:spcAft>
              <a:buNone/>
            </a:pP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Date_Trunc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('Month',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Transaction_Date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</a:p>
          <a:p>
            <a:pPr marL="0" marR="0">
              <a:spcAft>
                <a:spcPts val="1000"/>
              </a:spcAft>
              <a:buNone/>
            </a:pP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To_Char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Transaction_Date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'Mon YYYY'),</a:t>
            </a:r>
          </a:p>
          <a:p>
            <a:pPr marL="0" marR="0">
              <a:spcAft>
                <a:spcPts val="1000"/>
              </a:spcAft>
              <a:buNone/>
            </a:pP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Date_Part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('Month',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Transaction_Date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Aft>
                <a:spcPts val="1000"/>
              </a:spcAft>
              <a:buNone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By</a:t>
            </a:r>
          </a:p>
          <a:p>
            <a:pPr marL="0" marR="0">
              <a:spcAft>
                <a:spcPts val="1000"/>
              </a:spcAft>
              <a:buNone/>
            </a:pP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Date_Trunc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('Month',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Transaction_Date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Aft>
                <a:spcPts val="1000"/>
              </a:spcAft>
              <a:buNone/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1000"/>
              </a:spcAft>
              <a:buNone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* From D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15119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E13C4-AF41-661C-AAF2-7258DE299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159" y="252153"/>
            <a:ext cx="10649209" cy="662247"/>
          </a:xfrm>
        </p:spPr>
        <p:txBody>
          <a:bodyPr>
            <a:normAutofit fontScale="90000"/>
          </a:bodyPr>
          <a:lstStyle/>
          <a:p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--B2. Determine the month-on-month increase or decrease in the number of orders.</a:t>
            </a:r>
            <a:b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1F8F79-0C62-F82D-EB7F-A59619C1A9DC}"/>
              </a:ext>
            </a:extLst>
          </p:cNvPr>
          <p:cNvSpPr txBox="1"/>
          <p:nvPr/>
        </p:nvSpPr>
        <p:spPr>
          <a:xfrm>
            <a:off x="706581" y="1238596"/>
            <a:ext cx="599347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Aft>
                <a:spcPts val="10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View E As</a:t>
            </a:r>
          </a:p>
          <a:p>
            <a:pPr marL="0" marR="0">
              <a:spcAft>
                <a:spcPts val="10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</a:p>
          <a:p>
            <a:pPr marL="0" marR="0">
              <a:spcAft>
                <a:spcPts val="1000"/>
              </a:spcAft>
              <a:buNone/>
            </a:pP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To_Char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Transaction_Date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'Mon YYYY') as Month,</a:t>
            </a:r>
          </a:p>
          <a:p>
            <a:pPr marL="0" marR="0">
              <a:spcAft>
                <a:spcPts val="1000"/>
              </a:spcAft>
              <a:buNone/>
            </a:pP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Date_Part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('month',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transaction_date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month_number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marL="0" marR="0">
              <a:spcAft>
                <a:spcPts val="10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Count(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Transaction_Id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Total_Orders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marL="0" marR="0">
              <a:spcAft>
                <a:spcPts val="10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Lag(Count(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Transaction_Id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))</a:t>
            </a:r>
          </a:p>
          <a:p>
            <a:pPr marL="0" marR="0">
              <a:spcAft>
                <a:spcPts val="10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Over(Order By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Date_Trunc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('Month',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Transaction_Date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)) as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Previous_Month_Orders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marL="0" marR="0">
              <a:spcAft>
                <a:spcPts val="10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(Count(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Transaction_Id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- Lag(Count(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Transaction_Id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))</a:t>
            </a:r>
          </a:p>
          <a:p>
            <a:pPr marL="0" marR="0">
              <a:spcAft>
                <a:spcPts val="10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Over(Order by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Date_Trunc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('Month',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Transaction_Date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))) as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Order_Change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marL="0" marR="0">
              <a:spcAft>
                <a:spcPts val="10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Round(((Count(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Transaction_Id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- Lag(Count(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Transaction_Id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))</a:t>
            </a:r>
          </a:p>
          <a:p>
            <a:pPr marL="0" marR="0">
              <a:spcAft>
                <a:spcPts val="10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Over(Order By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Date_Trunc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('Month',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Transaction_Date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)))::numeric</a:t>
            </a:r>
          </a:p>
          <a:p>
            <a:pPr marL="0" marR="0">
              <a:spcAft>
                <a:spcPts val="10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Nullif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(Lag(Count(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Transaction_Id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))</a:t>
            </a:r>
          </a:p>
          <a:p>
            <a:pPr marL="0" marR="0">
              <a:spcAft>
                <a:spcPts val="10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Over(Order By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Date_Trunc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('Month',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Transaction_Date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)), 0)) *100,2) as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Percent_Change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03D4A6-5930-D977-5FA2-B5C38D32F243}"/>
              </a:ext>
            </a:extLst>
          </p:cNvPr>
          <p:cNvSpPr txBox="1"/>
          <p:nvPr/>
        </p:nvSpPr>
        <p:spPr>
          <a:xfrm>
            <a:off x="6982691" y="1546167"/>
            <a:ext cx="4164677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Aft>
                <a:spcPts val="10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Transactions</a:t>
            </a:r>
          </a:p>
          <a:p>
            <a:pPr marL="0" marR="0">
              <a:spcAft>
                <a:spcPts val="10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Group By </a:t>
            </a:r>
          </a:p>
          <a:p>
            <a:pPr marL="0" marR="0">
              <a:spcAft>
                <a:spcPts val="1000"/>
              </a:spcAft>
              <a:buNone/>
            </a:pP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Date_Trunc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('Month',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Transaction_Date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),</a:t>
            </a:r>
          </a:p>
          <a:p>
            <a:pPr marL="0" marR="0">
              <a:spcAft>
                <a:spcPts val="1000"/>
              </a:spcAft>
              <a:buNone/>
            </a:pP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To_Char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Transaction_Date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'Mon YYYY'),</a:t>
            </a:r>
          </a:p>
          <a:p>
            <a:pPr marL="0" marR="0">
              <a:spcAft>
                <a:spcPts val="1000"/>
              </a:spcAft>
              <a:buNone/>
            </a:pP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Date_Part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('month',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transaction_date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marR="0">
              <a:spcAft>
                <a:spcPts val="10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Order By</a:t>
            </a:r>
          </a:p>
          <a:p>
            <a:pPr marL="0" marR="0">
              <a:spcAft>
                <a:spcPts val="1000"/>
              </a:spcAft>
              <a:buNone/>
            </a:pP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Date_Trunc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('Month',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Transaction_Date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marR="0">
              <a:spcAft>
                <a:spcPts val="1000"/>
              </a:spcAft>
              <a:buNone/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spcAft>
                <a:spcPts val="10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 * From E</a:t>
            </a:r>
            <a:endParaRPr lang="en-IN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506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5F08E-8726-EDD8-0790-171284DA7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158" y="177338"/>
            <a:ext cx="10399827" cy="770313"/>
          </a:xfrm>
        </p:spPr>
        <p:txBody>
          <a:bodyPr>
            <a:normAutofit fontScale="90000"/>
          </a:bodyPr>
          <a:lstStyle/>
          <a:p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--B3. Calculate the difference in the number of orders between the selected month and the previous month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E471EB-4E21-FB4D-F949-2990F13EA524}"/>
              </a:ext>
            </a:extLst>
          </p:cNvPr>
          <p:cNvSpPr txBox="1"/>
          <p:nvPr/>
        </p:nvSpPr>
        <p:spPr>
          <a:xfrm>
            <a:off x="968433" y="947651"/>
            <a:ext cx="6770716" cy="5596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Aft>
                <a:spcPts val="10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View F As</a:t>
            </a:r>
          </a:p>
          <a:p>
            <a:pPr marL="0" marR="0">
              <a:spcAft>
                <a:spcPts val="10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</a:t>
            </a:r>
          </a:p>
          <a:p>
            <a:pPr marL="0" marR="0">
              <a:spcAft>
                <a:spcPts val="1000"/>
              </a:spcAft>
              <a:buNone/>
            </a:pP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To_Char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Transaction_Date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'Mon YYYY') as Month,</a:t>
            </a:r>
          </a:p>
          <a:p>
            <a:pPr marL="0" marR="0">
              <a:spcAft>
                <a:spcPts val="1000"/>
              </a:spcAft>
              <a:buNone/>
            </a:pP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Date_Part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('month',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transaction_date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month_number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marL="0" marR="0">
              <a:spcAft>
                <a:spcPts val="10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Count(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Transaction_Id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Total_Orders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marL="0" marR="0">
              <a:spcAft>
                <a:spcPts val="10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Lag(Count(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Transaction_Id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))</a:t>
            </a:r>
          </a:p>
          <a:p>
            <a:pPr marL="0" marR="0">
              <a:spcAft>
                <a:spcPts val="10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Over(Order By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Date_Trunc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('Month',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Transaction_Date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)) as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Previous_Month_Orders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marL="0" marR="0">
              <a:spcAft>
                <a:spcPts val="10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(Count(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Transaction_Id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- Lag(Count(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Transaction_Id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))</a:t>
            </a:r>
          </a:p>
          <a:p>
            <a:pPr marL="0" marR="0">
              <a:spcAft>
                <a:spcPts val="10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Over(Order By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Date_Trunc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('Month',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Transaction_Date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))) as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Order_Change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10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Transactions</a:t>
            </a:r>
          </a:p>
          <a:p>
            <a:pPr marL="0" marR="0">
              <a:spcAft>
                <a:spcPts val="10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By</a:t>
            </a:r>
          </a:p>
          <a:p>
            <a:pPr marL="0" marR="0">
              <a:spcAft>
                <a:spcPts val="1000"/>
              </a:spcAft>
              <a:buNone/>
            </a:pP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Date_Trunc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('Month',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Transaction_Date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</a:p>
          <a:p>
            <a:pPr marL="0" marR="0">
              <a:spcAft>
                <a:spcPts val="1000"/>
              </a:spcAft>
              <a:buNone/>
            </a:pP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To_Char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Transaction_Date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'Mon YYYY'),</a:t>
            </a:r>
          </a:p>
          <a:p>
            <a:pPr marL="0" marR="0">
              <a:spcAft>
                <a:spcPts val="1000"/>
              </a:spcAft>
              <a:buNone/>
            </a:pP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Date_Part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('month',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transaction_date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Aft>
                <a:spcPts val="10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By</a:t>
            </a:r>
          </a:p>
          <a:p>
            <a:pPr marL="0" marR="0">
              <a:spcAft>
                <a:spcPts val="1000"/>
              </a:spcAft>
              <a:buNone/>
            </a:pP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Date_Trunc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('Month',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Transaction_Date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Aft>
                <a:spcPts val="1000"/>
              </a:spcAft>
              <a:buNone/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10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* From F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641863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9C2CC-2FF7-3C69-3A16-33580A307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363" y="202276"/>
            <a:ext cx="8595964" cy="703811"/>
          </a:xfrm>
        </p:spPr>
        <p:txBody>
          <a:bodyPr>
            <a:noAutofit/>
          </a:bodyPr>
          <a:lstStyle/>
          <a:p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--C1. Calculate the total quantity sold for each respective month.</a:t>
            </a:r>
            <a:b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6DEDAE-B823-FED4-0B4C-643400BB69A3}"/>
              </a:ext>
            </a:extLst>
          </p:cNvPr>
          <p:cNvSpPr txBox="1"/>
          <p:nvPr/>
        </p:nvSpPr>
        <p:spPr>
          <a:xfrm>
            <a:off x="1246910" y="822961"/>
            <a:ext cx="6600306" cy="5637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View G as</a:t>
            </a:r>
          </a:p>
          <a:p>
            <a:pPr marL="0" marR="0"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</a:p>
          <a:p>
            <a:pPr marL="0" marR="0">
              <a:spcAft>
                <a:spcPts val="1000"/>
              </a:spcAft>
              <a:buNone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To_Char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Transaction_Date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'Mon YYYY') as Month,</a:t>
            </a:r>
          </a:p>
          <a:p>
            <a:pPr marL="0" marR="0">
              <a:spcAft>
                <a:spcPts val="1000"/>
              </a:spcAft>
              <a:buNone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Date_Part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('month',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transaction_date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month_number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marL="0" marR="0"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Sum(Quantity) as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Total_Quantity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Transactions</a:t>
            </a:r>
          </a:p>
          <a:p>
            <a:pPr marL="0" marR="0"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By</a:t>
            </a:r>
          </a:p>
          <a:p>
            <a:pPr marL="0" marR="0">
              <a:spcAft>
                <a:spcPts val="1000"/>
              </a:spcAft>
              <a:buNone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Date_Trunc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('Month',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Transaction_Date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</a:p>
          <a:p>
            <a:pPr marL="0" marR="0">
              <a:spcAft>
                <a:spcPts val="1000"/>
              </a:spcAft>
              <a:buNone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To_Char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Transaction_Date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'Mon YYYY'),</a:t>
            </a:r>
          </a:p>
          <a:p>
            <a:pPr marL="0" marR="0">
              <a:spcAft>
                <a:spcPts val="1000"/>
              </a:spcAft>
              <a:buNone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Date_Part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('month',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transaction_date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By</a:t>
            </a:r>
          </a:p>
          <a:p>
            <a:pPr marL="0" marR="0">
              <a:spcAft>
                <a:spcPts val="1000"/>
              </a:spcAft>
              <a:buNone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Date_Trunc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('Month',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Transaction_Date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Aft>
                <a:spcPts val="10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* From 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0806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E7901-D237-4D3A-1E8E-334722953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101" y="177338"/>
            <a:ext cx="10674147" cy="678873"/>
          </a:xfrm>
        </p:spPr>
        <p:txBody>
          <a:bodyPr>
            <a:normAutofit fontScale="90000"/>
          </a:bodyPr>
          <a:lstStyle/>
          <a:p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--C2. Determine the month-on-month increase or decrease in the total quantity sold.</a:t>
            </a:r>
            <a:b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786E2F-FD7C-DD8B-5A15-900F3891A612}"/>
              </a:ext>
            </a:extLst>
          </p:cNvPr>
          <p:cNvSpPr txBox="1"/>
          <p:nvPr/>
        </p:nvSpPr>
        <p:spPr>
          <a:xfrm>
            <a:off x="656101" y="1186370"/>
            <a:ext cx="575301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Aft>
                <a:spcPts val="10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View H as</a:t>
            </a:r>
          </a:p>
          <a:p>
            <a:pPr marL="0" marR="0">
              <a:spcAft>
                <a:spcPts val="10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</a:p>
          <a:p>
            <a:pPr marL="0" marR="0">
              <a:spcAft>
                <a:spcPts val="1000"/>
              </a:spcAft>
              <a:buNone/>
            </a:pP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To_Char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Transaction_Date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'Mon YYYY') as Month,</a:t>
            </a:r>
          </a:p>
          <a:p>
            <a:pPr marL="0" marR="0">
              <a:spcAft>
                <a:spcPts val="1000"/>
              </a:spcAft>
              <a:buNone/>
            </a:pP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Date_Part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('month',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transaction_date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month_number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marL="0" marR="0">
              <a:spcAft>
                <a:spcPts val="10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Sum(Quantity) as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Total_Quantity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marL="0" marR="0">
              <a:spcAft>
                <a:spcPts val="10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Lag(Sum(Quantity))</a:t>
            </a:r>
          </a:p>
          <a:p>
            <a:pPr marL="0" marR="0">
              <a:spcAft>
                <a:spcPts val="10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Over(Order by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Date_Trunc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('Month',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Transaction_Date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)) as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Previous_Month_Quantity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marL="0" marR="0">
              <a:spcAft>
                <a:spcPts val="10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(Sum(Quantity) - Lag(Sum(Quantity))</a:t>
            </a:r>
          </a:p>
          <a:p>
            <a:pPr marL="0" marR="0">
              <a:spcAft>
                <a:spcPts val="10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Over(Order by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Date_Trunc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('Month',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Transaction_Date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))) as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Quantity_Change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marL="0" marR="0">
              <a:spcAft>
                <a:spcPts val="10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Round(((Sum(Quantity) - Lag(Sum(Quantity))</a:t>
            </a:r>
          </a:p>
          <a:p>
            <a:pPr marL="0" marR="0">
              <a:spcAft>
                <a:spcPts val="10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Over(Order By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Date_Trunc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('Month',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Transaction_Date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)))::numeric</a:t>
            </a:r>
          </a:p>
          <a:p>
            <a:pPr marL="0" marR="0">
              <a:spcAft>
                <a:spcPts val="10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nullif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(Lag(Sum(Quantity))</a:t>
            </a:r>
          </a:p>
          <a:p>
            <a:pPr marL="0" marR="0">
              <a:spcAft>
                <a:spcPts val="10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Over(Order by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Date_Trunc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('Month',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Transaction_Date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)),0)) * 100,2) as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Percent_Change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52FA7F-7606-1ED3-806D-E95D0E83E045}"/>
              </a:ext>
            </a:extLst>
          </p:cNvPr>
          <p:cNvSpPr txBox="1"/>
          <p:nvPr/>
        </p:nvSpPr>
        <p:spPr>
          <a:xfrm>
            <a:off x="6891251" y="1655729"/>
            <a:ext cx="4438997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Aft>
                <a:spcPts val="10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Transactions</a:t>
            </a:r>
          </a:p>
          <a:p>
            <a:pPr marL="0" marR="0">
              <a:spcAft>
                <a:spcPts val="10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Group By </a:t>
            </a:r>
          </a:p>
          <a:p>
            <a:pPr marL="0" marR="0">
              <a:spcAft>
                <a:spcPts val="1000"/>
              </a:spcAft>
              <a:buNone/>
            </a:pP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Date_Trunc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('Month',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Transaction_Date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),</a:t>
            </a:r>
          </a:p>
          <a:p>
            <a:pPr marL="0" marR="0">
              <a:spcAft>
                <a:spcPts val="1000"/>
              </a:spcAft>
              <a:buNone/>
            </a:pP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To_Char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Transaction_Date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'Mon YYYY'),</a:t>
            </a:r>
          </a:p>
          <a:p>
            <a:pPr marL="0" marR="0">
              <a:spcAft>
                <a:spcPts val="1000"/>
              </a:spcAft>
              <a:buNone/>
            </a:pP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Date_Part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('month',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transaction_date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marR="0">
              <a:spcAft>
                <a:spcPts val="10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Order By</a:t>
            </a:r>
          </a:p>
          <a:p>
            <a:pPr marL="0" marR="0">
              <a:spcAft>
                <a:spcPts val="1000"/>
              </a:spcAft>
              <a:buNone/>
            </a:pP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Date_Trunc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('Month',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Transaction_Date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marR="0">
              <a:spcAft>
                <a:spcPts val="1000"/>
              </a:spcAft>
              <a:buNone/>
            </a:pP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spcAft>
                <a:spcPts val="10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 * From H</a:t>
            </a:r>
            <a:endParaRPr lang="en-IN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8246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96</TotalTime>
  <Words>1629</Words>
  <Application>Microsoft Office PowerPoint</Application>
  <PresentationFormat>Widescreen</PresentationFormat>
  <Paragraphs>196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Bookman Old Style</vt:lpstr>
      <vt:lpstr>Calibri</vt:lpstr>
      <vt:lpstr>Rockwell</vt:lpstr>
      <vt:lpstr>Damask</vt:lpstr>
      <vt:lpstr>Coffee shop</vt:lpstr>
      <vt:lpstr>-- A1. Calculate the total sales for each respective month </vt:lpstr>
      <vt:lpstr>-- A2. Determine the month-on-month increase or decrease in sales </vt:lpstr>
      <vt:lpstr>-- A3. Calculate the difference in sales between the selected month and the previous month </vt:lpstr>
      <vt:lpstr>--B1. Calculate the total number of orders for each respective month </vt:lpstr>
      <vt:lpstr>--B2. Determine the month-on-month increase or decrease in the number of orders. </vt:lpstr>
      <vt:lpstr>--B3. Calculate the difference in the number of orders between the selected month and the previous month </vt:lpstr>
      <vt:lpstr>--C1. Calculate the total quantity sold for each respective month. </vt:lpstr>
      <vt:lpstr>--C2. Determine the month-on-month increase or decrease in the total quantity sold. </vt:lpstr>
      <vt:lpstr>--C3. Calculate the difference in the total quantity sold between the selected month and the previous month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rajat saxena</dc:creator>
  <cp:lastModifiedBy>rajat saxena</cp:lastModifiedBy>
  <cp:revision>2</cp:revision>
  <dcterms:created xsi:type="dcterms:W3CDTF">2025-05-13T05:37:01Z</dcterms:created>
  <dcterms:modified xsi:type="dcterms:W3CDTF">2025-05-13T07:13:29Z</dcterms:modified>
</cp:coreProperties>
</file>