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59" r:id="rId6"/>
    <p:sldId id="260" r:id="rId7"/>
    <p:sldId id="261" r:id="rId8"/>
    <p:sldId id="264" r:id="rId9"/>
    <p:sldId id="262" r:id="rId10"/>
    <p:sldId id="263" r:id="rId11"/>
    <p:sldId id="265" r:id="rId12"/>
    <p:sldId id="266" r:id="rId13"/>
    <p:sldId id="267"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5" d="100"/>
          <a:sy n="75" d="100"/>
        </p:scale>
        <p:origin x="58" y="42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572EE2E-55EB-4F94-98FF-98203BD7FC38}"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216200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2EE2E-55EB-4F94-98FF-98203BD7FC38}"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1262879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2EE2E-55EB-4F94-98FF-98203BD7FC38}"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891082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2EE2E-55EB-4F94-98FF-98203BD7FC38}"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DE7C-AC84-4C17-8E5E-25BCC646E87B}" type="slidenum">
              <a:rPr lang="en-IN" smtClean="0"/>
              <a:t>‹#›</a:t>
            </a:fld>
            <a:endParaRPr lang="en-IN"/>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14743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2EE2E-55EB-4F94-98FF-98203BD7FC38}"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392817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72EE2E-55EB-4F94-98FF-98203BD7FC38}" type="datetimeFigureOut">
              <a:rPr lang="en-IN" smtClean="0"/>
              <a:t>16-05-2025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4119701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572EE2E-55EB-4F94-98FF-98203BD7FC38}" type="datetimeFigureOut">
              <a:rPr lang="en-IN" smtClean="0"/>
              <a:t>16-05-2025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10119075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2EE2E-55EB-4F94-98FF-98203BD7FC38}"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21590875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2EE2E-55EB-4F94-98FF-98203BD7FC38}"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7538019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572EE2E-55EB-4F94-98FF-98203BD7FC38}"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694565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2EE2E-55EB-4F94-98FF-98203BD7FC38}" type="datetimeFigureOut">
              <a:rPr lang="en-IN" smtClean="0"/>
              <a:t>16-05-2025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561043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72EE2E-55EB-4F94-98FF-98203BD7FC38}"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327032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572EE2E-55EB-4F94-98FF-98203BD7FC38}" type="datetimeFigureOut">
              <a:rPr lang="en-IN" smtClean="0"/>
              <a:t>16-05-2025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64227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72EE2E-55EB-4F94-98FF-98203BD7FC38}" type="datetimeFigureOut">
              <a:rPr lang="en-IN" smtClean="0"/>
              <a:t>16-05-2025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4121311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72EE2E-55EB-4F94-98FF-98203BD7FC38}" type="datetimeFigureOut">
              <a:rPr lang="en-IN" smtClean="0"/>
              <a:t>16-05-2025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606099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2EE2E-55EB-4F94-98FF-98203BD7FC38}"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2926435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572EE2E-55EB-4F94-98FF-98203BD7FC38}" type="datetimeFigureOut">
              <a:rPr lang="en-IN" smtClean="0"/>
              <a:t>16-05-2025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610DE7C-AC84-4C17-8E5E-25BCC646E87B}" type="slidenum">
              <a:rPr lang="en-IN" smtClean="0"/>
              <a:t>‹#›</a:t>
            </a:fld>
            <a:endParaRPr lang="en-IN"/>
          </a:p>
        </p:txBody>
      </p:sp>
    </p:spTree>
    <p:extLst>
      <p:ext uri="{BB962C8B-B14F-4D97-AF65-F5344CB8AC3E}">
        <p14:creationId xmlns:p14="http://schemas.microsoft.com/office/powerpoint/2010/main" val="3094469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7572EE2E-55EB-4F94-98FF-98203BD7FC38}" type="datetimeFigureOut">
              <a:rPr lang="en-IN" smtClean="0"/>
              <a:t>16-05-2025</a:t>
            </a:fld>
            <a:endParaRPr lang="en-IN"/>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610DE7C-AC84-4C17-8E5E-25BCC646E87B}" type="slidenum">
              <a:rPr lang="en-IN" smtClean="0"/>
              <a:t>‹#›</a:t>
            </a:fld>
            <a:endParaRPr lang="en-IN"/>
          </a:p>
        </p:txBody>
      </p:sp>
    </p:spTree>
    <p:extLst>
      <p:ext uri="{BB962C8B-B14F-4D97-AF65-F5344CB8AC3E}">
        <p14:creationId xmlns:p14="http://schemas.microsoft.com/office/powerpoint/2010/main" val="216417462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F9DAE-8CD5-242C-9892-E3D913D56244}"/>
              </a:ext>
            </a:extLst>
          </p:cNvPr>
          <p:cNvSpPr>
            <a:spLocks noGrp="1"/>
          </p:cNvSpPr>
          <p:nvPr>
            <p:ph type="ctrTitle"/>
          </p:nvPr>
        </p:nvSpPr>
        <p:spPr>
          <a:xfrm>
            <a:off x="1135781" y="1122363"/>
            <a:ext cx="5896391" cy="2387600"/>
          </a:xfrm>
        </p:spPr>
        <p:txBody>
          <a:bodyPr>
            <a:normAutofit/>
          </a:bodyPr>
          <a:lstStyle/>
          <a:p>
            <a:r>
              <a:rPr lang="en-US"/>
              <a:t>Music Store</a:t>
            </a:r>
            <a:endParaRPr lang="en-IN"/>
          </a:p>
        </p:txBody>
      </p:sp>
      <p:sp>
        <p:nvSpPr>
          <p:cNvPr id="3" name="Subtitle 2">
            <a:extLst>
              <a:ext uri="{FF2B5EF4-FFF2-40B4-BE49-F238E27FC236}">
                <a16:creationId xmlns:a16="http://schemas.microsoft.com/office/drawing/2014/main" id="{DDBD161C-A2AB-2FE4-60AD-C2E3FBC37BB8}"/>
              </a:ext>
            </a:extLst>
          </p:cNvPr>
          <p:cNvSpPr>
            <a:spLocks noGrp="1"/>
          </p:cNvSpPr>
          <p:nvPr>
            <p:ph type="subTitle" idx="1"/>
          </p:nvPr>
        </p:nvSpPr>
        <p:spPr>
          <a:xfrm>
            <a:off x="1135781" y="3602038"/>
            <a:ext cx="5896391" cy="1655762"/>
          </a:xfrm>
        </p:spPr>
        <p:txBody>
          <a:bodyPr>
            <a:normAutofit/>
          </a:bodyPr>
          <a:lstStyle/>
          <a:p>
            <a:r>
              <a:rPr lang="en-US" b="1"/>
              <a:t>SQL Database</a:t>
            </a:r>
            <a:endParaRPr lang="en-IN" b="1"/>
          </a:p>
        </p:txBody>
      </p:sp>
      <p:pic>
        <p:nvPicPr>
          <p:cNvPr id="7" name="Graphic 6" descr="Music">
            <a:extLst>
              <a:ext uri="{FF2B5EF4-FFF2-40B4-BE49-F238E27FC236}">
                <a16:creationId xmlns:a16="http://schemas.microsoft.com/office/drawing/2014/main" id="{8F8C64A1-B54F-95F6-B2B4-8D0B7BC311D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78736" y="1488697"/>
            <a:ext cx="3402767" cy="3402767"/>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Tree>
    <p:extLst>
      <p:ext uri="{BB962C8B-B14F-4D97-AF65-F5344CB8AC3E}">
        <p14:creationId xmlns:p14="http://schemas.microsoft.com/office/powerpoint/2010/main" val="9589613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124C27-281D-BD6C-841B-7B4E07475A91}"/>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000">
                <a:solidFill>
                  <a:srgbClr val="FFFFFF"/>
                </a:solidFill>
              </a:rPr>
              <a:t>3. Return all the track names that have a song length longer than the average song length. Return the Name and Milliseconds for each track. Order by the song length with the longest songs listed first</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64788F35-AB84-B20F-54CF-4ADDB45CFB01}"/>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 </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Name as Track_Name,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Milliseconds</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From Track</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Where Milliseconds &gt;(</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 Avg(Milliseconds) From Track</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Milliseconds Desc;</a:t>
            </a:r>
          </a:p>
        </p:txBody>
      </p:sp>
    </p:spTree>
    <p:extLst>
      <p:ext uri="{BB962C8B-B14F-4D97-AF65-F5344CB8AC3E}">
        <p14:creationId xmlns:p14="http://schemas.microsoft.com/office/powerpoint/2010/main" val="317924760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E7B83B-636C-94C0-F027-ACBD862DAF19}"/>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400">
                <a:solidFill>
                  <a:srgbClr val="FFFFFF"/>
                </a:solidFill>
              </a:rPr>
              <a:t>1. Find how much amount spent by each customer on artists? Write a query to return customer name, artist name and total spent </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A851220-BFEE-BEB0-78C7-E720C8D0E4EF}"/>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Customer.Full_Name,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Artist.Name as Artist_Name,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Round(Sum(Invoice_Line.Unit_Price * Invoice_Line.Quantity),2) as Total_Spent</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From Customer</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Invoice on Customer.Customer_Id = Invoice.Customer_Id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Invoice_Line on Invoice.Invoice_Id = Invoice_Line.Invoice_Id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Track on Invoice_Line.Track_Id = Track.Track_Id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Album on Track.Album_Id = Album.Album_Id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Artist on Album.Artist_Id = Artist.Artist_Id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Group By Customer.Full_Name, Artist_Name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Total_Spent Desc;</a:t>
            </a:r>
          </a:p>
        </p:txBody>
      </p:sp>
    </p:spTree>
    <p:extLst>
      <p:ext uri="{BB962C8B-B14F-4D97-AF65-F5344CB8AC3E}">
        <p14:creationId xmlns:p14="http://schemas.microsoft.com/office/powerpoint/2010/main" val="1367741021"/>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C76D-D989-33A9-8427-B36444C13564}"/>
              </a:ext>
            </a:extLst>
          </p:cNvPr>
          <p:cNvSpPr>
            <a:spLocks noGrp="1"/>
          </p:cNvSpPr>
          <p:nvPr>
            <p:ph type="title"/>
          </p:nvPr>
        </p:nvSpPr>
        <p:spPr>
          <a:xfrm>
            <a:off x="83129" y="69272"/>
            <a:ext cx="11878886" cy="1326321"/>
          </a:xfrm>
        </p:spPr>
        <p:txBody>
          <a:bodyPr>
            <a:noAutofit/>
          </a:bodyPr>
          <a:lstStyle/>
          <a:p>
            <a:r>
              <a:rPr lang="en-US" sz="1800" dirty="0"/>
              <a:t>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a:t>
            </a:r>
            <a:endParaRPr lang="en-IN" sz="1800" dirty="0"/>
          </a:p>
        </p:txBody>
      </p:sp>
      <p:sp>
        <p:nvSpPr>
          <p:cNvPr id="3" name="TextBox 2">
            <a:extLst>
              <a:ext uri="{FF2B5EF4-FFF2-40B4-BE49-F238E27FC236}">
                <a16:creationId xmlns:a16="http://schemas.microsoft.com/office/drawing/2014/main" id="{40A3C56D-4E05-D86E-503D-95D11B963CDB}"/>
              </a:ext>
            </a:extLst>
          </p:cNvPr>
          <p:cNvSpPr txBox="1"/>
          <p:nvPr/>
        </p:nvSpPr>
        <p:spPr>
          <a:xfrm>
            <a:off x="374073" y="1395593"/>
            <a:ext cx="4497186" cy="5355312"/>
          </a:xfrm>
          <a:prstGeom prst="rect">
            <a:avLst/>
          </a:prstGeom>
          <a:noFill/>
        </p:spPr>
        <p:txBody>
          <a:bodyPr wrap="square" rtlCol="0">
            <a:spAutoFit/>
          </a:bodyPr>
          <a:lstStyle/>
          <a:p>
            <a:r>
              <a:rPr lang="en-IN" dirty="0"/>
              <a:t>With </a:t>
            </a:r>
            <a:r>
              <a:rPr lang="en-IN" dirty="0" err="1"/>
              <a:t>Genre_Purchase_Count</a:t>
            </a:r>
            <a:r>
              <a:rPr lang="en-IN" dirty="0"/>
              <a:t> As (</a:t>
            </a:r>
          </a:p>
          <a:p>
            <a:r>
              <a:rPr lang="en-IN" dirty="0"/>
              <a:t>    Select</a:t>
            </a:r>
          </a:p>
          <a:p>
            <a:r>
              <a:rPr lang="en-IN" dirty="0"/>
              <a:t>        </a:t>
            </a:r>
            <a:r>
              <a:rPr lang="en-IN" dirty="0" err="1"/>
              <a:t>Customer.Country</a:t>
            </a:r>
            <a:r>
              <a:rPr lang="en-IN" dirty="0"/>
              <a:t>,</a:t>
            </a:r>
          </a:p>
          <a:p>
            <a:r>
              <a:rPr lang="en-IN" dirty="0"/>
              <a:t>        </a:t>
            </a:r>
            <a:r>
              <a:rPr lang="en-IN" dirty="0" err="1"/>
              <a:t>Genre.Name</a:t>
            </a:r>
            <a:r>
              <a:rPr lang="en-IN" dirty="0"/>
              <a:t> As Genre,</a:t>
            </a:r>
          </a:p>
          <a:p>
            <a:r>
              <a:rPr lang="en-IN" dirty="0"/>
              <a:t>        Count(*) As </a:t>
            </a:r>
            <a:r>
              <a:rPr lang="en-IN" dirty="0" err="1"/>
              <a:t>Total_Purchases</a:t>
            </a:r>
            <a:endParaRPr lang="en-IN" dirty="0"/>
          </a:p>
          <a:p>
            <a:r>
              <a:rPr lang="en-IN" dirty="0"/>
              <a:t>    From Customer</a:t>
            </a:r>
          </a:p>
          <a:p>
            <a:r>
              <a:rPr lang="en-IN" dirty="0"/>
              <a:t>    Join Invoice On </a:t>
            </a:r>
            <a:r>
              <a:rPr lang="en-IN" dirty="0" err="1"/>
              <a:t>Customer.Customer_Id</a:t>
            </a:r>
            <a:r>
              <a:rPr lang="en-IN" dirty="0"/>
              <a:t> = </a:t>
            </a:r>
            <a:r>
              <a:rPr lang="en-IN" dirty="0" err="1"/>
              <a:t>Invoice.Customer_Id</a:t>
            </a:r>
            <a:endParaRPr lang="en-IN" dirty="0"/>
          </a:p>
          <a:p>
            <a:r>
              <a:rPr lang="en-IN" dirty="0"/>
              <a:t>    Join </a:t>
            </a:r>
            <a:r>
              <a:rPr lang="en-IN" dirty="0" err="1"/>
              <a:t>Invoice_Line</a:t>
            </a:r>
            <a:r>
              <a:rPr lang="en-IN" dirty="0"/>
              <a:t> On </a:t>
            </a:r>
            <a:r>
              <a:rPr lang="en-IN" dirty="0" err="1"/>
              <a:t>Invoice.Invoice_Id</a:t>
            </a:r>
            <a:r>
              <a:rPr lang="en-IN" dirty="0"/>
              <a:t> = </a:t>
            </a:r>
            <a:r>
              <a:rPr lang="en-IN" dirty="0" err="1"/>
              <a:t>Invoice_Line.Invoice_Id</a:t>
            </a:r>
            <a:endParaRPr lang="en-IN" dirty="0"/>
          </a:p>
          <a:p>
            <a:r>
              <a:rPr lang="en-IN" dirty="0"/>
              <a:t>    Join Track On </a:t>
            </a:r>
            <a:r>
              <a:rPr lang="en-IN" dirty="0" err="1"/>
              <a:t>Invoice_Line.Track_Id</a:t>
            </a:r>
            <a:r>
              <a:rPr lang="en-IN" dirty="0"/>
              <a:t> = </a:t>
            </a:r>
            <a:r>
              <a:rPr lang="en-IN" dirty="0" err="1"/>
              <a:t>Track.Track_Id</a:t>
            </a:r>
            <a:endParaRPr lang="en-IN" dirty="0"/>
          </a:p>
          <a:p>
            <a:r>
              <a:rPr lang="en-IN" dirty="0"/>
              <a:t>    Join Genre On </a:t>
            </a:r>
            <a:r>
              <a:rPr lang="en-IN" dirty="0" err="1"/>
              <a:t>Track.Genre_Id</a:t>
            </a:r>
            <a:r>
              <a:rPr lang="en-IN" dirty="0"/>
              <a:t> = </a:t>
            </a:r>
            <a:r>
              <a:rPr lang="en-IN" dirty="0" err="1"/>
              <a:t>Genre.Genre_Id</a:t>
            </a:r>
            <a:endParaRPr lang="en-IN" dirty="0"/>
          </a:p>
          <a:p>
            <a:r>
              <a:rPr lang="en-IN" dirty="0"/>
              <a:t>    Group By </a:t>
            </a:r>
            <a:r>
              <a:rPr lang="en-IN" dirty="0" err="1"/>
              <a:t>Customer.Country</a:t>
            </a:r>
            <a:r>
              <a:rPr lang="en-IN" dirty="0"/>
              <a:t>, </a:t>
            </a:r>
            <a:r>
              <a:rPr lang="en-IN" dirty="0" err="1"/>
              <a:t>Genre.Name</a:t>
            </a:r>
            <a:endParaRPr lang="en-IN" dirty="0"/>
          </a:p>
          <a:p>
            <a:r>
              <a:rPr lang="en-IN" dirty="0"/>
              <a:t>),</a:t>
            </a:r>
          </a:p>
        </p:txBody>
      </p:sp>
      <p:sp>
        <p:nvSpPr>
          <p:cNvPr id="4" name="TextBox 3">
            <a:extLst>
              <a:ext uri="{FF2B5EF4-FFF2-40B4-BE49-F238E27FC236}">
                <a16:creationId xmlns:a16="http://schemas.microsoft.com/office/drawing/2014/main" id="{BB77F268-3D31-0139-A015-F923F498BCB9}"/>
              </a:ext>
            </a:extLst>
          </p:cNvPr>
          <p:cNvSpPr txBox="1"/>
          <p:nvPr/>
        </p:nvSpPr>
        <p:spPr>
          <a:xfrm>
            <a:off x="5586152" y="1570160"/>
            <a:ext cx="5744095" cy="4801314"/>
          </a:xfrm>
          <a:prstGeom prst="rect">
            <a:avLst/>
          </a:prstGeom>
          <a:noFill/>
        </p:spPr>
        <p:txBody>
          <a:bodyPr wrap="square" rtlCol="0">
            <a:spAutoFit/>
          </a:bodyPr>
          <a:lstStyle/>
          <a:p>
            <a:r>
              <a:rPr lang="en-IN" dirty="0" err="1"/>
              <a:t>Max_Purchases_Per_Country</a:t>
            </a:r>
            <a:r>
              <a:rPr lang="en-IN" dirty="0"/>
              <a:t> As (</a:t>
            </a:r>
          </a:p>
          <a:p>
            <a:r>
              <a:rPr lang="en-IN" dirty="0"/>
              <a:t>    Select </a:t>
            </a:r>
          </a:p>
          <a:p>
            <a:r>
              <a:rPr lang="en-IN" dirty="0"/>
              <a:t>        Country,</a:t>
            </a:r>
          </a:p>
          <a:p>
            <a:r>
              <a:rPr lang="en-IN" dirty="0"/>
              <a:t>        Max(</a:t>
            </a:r>
            <a:r>
              <a:rPr lang="en-IN" dirty="0" err="1"/>
              <a:t>Total_Purchases</a:t>
            </a:r>
            <a:r>
              <a:rPr lang="en-IN" dirty="0"/>
              <a:t>) As </a:t>
            </a:r>
            <a:r>
              <a:rPr lang="en-IN" dirty="0" err="1"/>
              <a:t>Max_Purchases</a:t>
            </a:r>
            <a:endParaRPr lang="en-IN" dirty="0"/>
          </a:p>
          <a:p>
            <a:r>
              <a:rPr lang="en-IN" dirty="0"/>
              <a:t>    From </a:t>
            </a:r>
            <a:r>
              <a:rPr lang="en-IN" dirty="0" err="1"/>
              <a:t>Genre_Purchase_Count</a:t>
            </a:r>
            <a:endParaRPr lang="en-IN" dirty="0"/>
          </a:p>
          <a:p>
            <a:r>
              <a:rPr lang="en-IN" dirty="0"/>
              <a:t>    Group By Country</a:t>
            </a:r>
          </a:p>
          <a:p>
            <a:r>
              <a:rPr lang="en-IN" dirty="0"/>
              <a:t>)</a:t>
            </a:r>
          </a:p>
          <a:p>
            <a:r>
              <a:rPr lang="en-IN" dirty="0"/>
              <a:t>Select </a:t>
            </a:r>
          </a:p>
          <a:p>
            <a:r>
              <a:rPr lang="en-IN" dirty="0"/>
              <a:t>    </a:t>
            </a:r>
            <a:r>
              <a:rPr lang="en-IN" dirty="0" err="1"/>
              <a:t>gpc.country</a:t>
            </a:r>
            <a:r>
              <a:rPr lang="en-IN" dirty="0"/>
              <a:t>,</a:t>
            </a:r>
          </a:p>
          <a:p>
            <a:r>
              <a:rPr lang="en-IN" dirty="0"/>
              <a:t>    </a:t>
            </a:r>
            <a:r>
              <a:rPr lang="en-IN" dirty="0" err="1"/>
              <a:t>gpc.genre</a:t>
            </a:r>
            <a:r>
              <a:rPr lang="en-IN" dirty="0"/>
              <a:t>,</a:t>
            </a:r>
          </a:p>
          <a:p>
            <a:r>
              <a:rPr lang="en-IN" dirty="0"/>
              <a:t>    </a:t>
            </a:r>
            <a:r>
              <a:rPr lang="en-IN" dirty="0" err="1"/>
              <a:t>gpc.total_purchases</a:t>
            </a:r>
            <a:endParaRPr lang="en-IN" dirty="0"/>
          </a:p>
          <a:p>
            <a:r>
              <a:rPr lang="en-IN" dirty="0"/>
              <a:t>From </a:t>
            </a:r>
            <a:r>
              <a:rPr lang="en-IN" dirty="0" err="1"/>
              <a:t>Genre_Purchase_Count</a:t>
            </a:r>
            <a:r>
              <a:rPr lang="en-IN" dirty="0"/>
              <a:t> </a:t>
            </a:r>
            <a:r>
              <a:rPr lang="en-IN" dirty="0" err="1"/>
              <a:t>gpc</a:t>
            </a:r>
            <a:endParaRPr lang="en-IN" dirty="0"/>
          </a:p>
          <a:p>
            <a:r>
              <a:rPr lang="en-IN" dirty="0"/>
              <a:t>Join </a:t>
            </a:r>
            <a:r>
              <a:rPr lang="en-IN" dirty="0" err="1"/>
              <a:t>Max_Purchases_Per_Country</a:t>
            </a:r>
            <a:r>
              <a:rPr lang="en-IN" dirty="0"/>
              <a:t> </a:t>
            </a:r>
            <a:r>
              <a:rPr lang="en-IN" dirty="0" err="1"/>
              <a:t>mpc</a:t>
            </a:r>
            <a:endParaRPr lang="en-IN" dirty="0"/>
          </a:p>
          <a:p>
            <a:r>
              <a:rPr lang="en-IN" dirty="0"/>
              <a:t>  On </a:t>
            </a:r>
            <a:r>
              <a:rPr lang="en-IN" dirty="0" err="1"/>
              <a:t>gpc.country</a:t>
            </a:r>
            <a:r>
              <a:rPr lang="en-IN" dirty="0"/>
              <a:t> = </a:t>
            </a:r>
            <a:r>
              <a:rPr lang="en-IN" dirty="0" err="1"/>
              <a:t>mpc.country</a:t>
            </a:r>
            <a:r>
              <a:rPr lang="en-IN" dirty="0"/>
              <a:t> And </a:t>
            </a:r>
            <a:r>
              <a:rPr lang="en-IN" dirty="0" err="1"/>
              <a:t>gpc.total_purchases</a:t>
            </a:r>
            <a:r>
              <a:rPr lang="en-IN" dirty="0"/>
              <a:t> = </a:t>
            </a:r>
            <a:r>
              <a:rPr lang="en-IN" dirty="0" err="1"/>
              <a:t>mpc.max_purchases</a:t>
            </a:r>
            <a:endParaRPr lang="en-IN" dirty="0"/>
          </a:p>
          <a:p>
            <a:r>
              <a:rPr lang="en-IN" dirty="0"/>
              <a:t>Order By </a:t>
            </a:r>
            <a:r>
              <a:rPr lang="en-IN" dirty="0" err="1"/>
              <a:t>gpc.country</a:t>
            </a:r>
            <a:r>
              <a:rPr lang="en-IN" dirty="0"/>
              <a:t> </a:t>
            </a:r>
            <a:r>
              <a:rPr lang="en-IN" dirty="0" err="1"/>
              <a:t>Asc</a:t>
            </a:r>
            <a:r>
              <a:rPr lang="en-IN" dirty="0"/>
              <a:t>, </a:t>
            </a:r>
            <a:r>
              <a:rPr lang="en-IN" dirty="0" err="1"/>
              <a:t>gpc.genre</a:t>
            </a:r>
            <a:r>
              <a:rPr lang="en-IN" dirty="0"/>
              <a:t> </a:t>
            </a:r>
            <a:r>
              <a:rPr lang="en-IN" dirty="0" err="1"/>
              <a:t>Asc</a:t>
            </a:r>
            <a:r>
              <a:rPr lang="en-IN" dirty="0"/>
              <a:t>;</a:t>
            </a:r>
          </a:p>
          <a:p>
            <a:endParaRPr lang="en-IN" dirty="0"/>
          </a:p>
        </p:txBody>
      </p:sp>
    </p:spTree>
    <p:extLst>
      <p:ext uri="{BB962C8B-B14F-4D97-AF65-F5344CB8AC3E}">
        <p14:creationId xmlns:p14="http://schemas.microsoft.com/office/powerpoint/2010/main" val="1907686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8D60D-BEF9-609B-0414-633D47D56F1A}"/>
              </a:ext>
            </a:extLst>
          </p:cNvPr>
          <p:cNvSpPr>
            <a:spLocks noGrp="1"/>
          </p:cNvSpPr>
          <p:nvPr>
            <p:ph type="title"/>
          </p:nvPr>
        </p:nvSpPr>
        <p:spPr>
          <a:xfrm>
            <a:off x="390699" y="0"/>
            <a:ext cx="11034800" cy="1326321"/>
          </a:xfrm>
        </p:spPr>
        <p:txBody>
          <a:bodyPr>
            <a:noAutofit/>
          </a:bodyPr>
          <a:lstStyle/>
          <a:p>
            <a:r>
              <a:rPr lang="en-US" sz="1800" dirty="0"/>
              <a:t>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a:t>
            </a:r>
            <a:endParaRPr lang="en-IN" sz="1800" dirty="0"/>
          </a:p>
        </p:txBody>
      </p:sp>
      <p:sp>
        <p:nvSpPr>
          <p:cNvPr id="3" name="TextBox 2">
            <a:extLst>
              <a:ext uri="{FF2B5EF4-FFF2-40B4-BE49-F238E27FC236}">
                <a16:creationId xmlns:a16="http://schemas.microsoft.com/office/drawing/2014/main" id="{64722301-7036-697C-834A-AE4BE2157710}"/>
              </a:ext>
            </a:extLst>
          </p:cNvPr>
          <p:cNvSpPr txBox="1"/>
          <p:nvPr/>
        </p:nvSpPr>
        <p:spPr>
          <a:xfrm>
            <a:off x="390699" y="1529542"/>
            <a:ext cx="4838006" cy="4247317"/>
          </a:xfrm>
          <a:prstGeom prst="rect">
            <a:avLst/>
          </a:prstGeom>
          <a:noFill/>
        </p:spPr>
        <p:txBody>
          <a:bodyPr wrap="square" rtlCol="0">
            <a:spAutoFit/>
          </a:bodyPr>
          <a:lstStyle/>
          <a:p>
            <a:r>
              <a:rPr lang="en-US" dirty="0"/>
              <a:t>With </a:t>
            </a:r>
            <a:r>
              <a:rPr lang="en-US" dirty="0" err="1"/>
              <a:t>Customer_Total_Spent</a:t>
            </a:r>
            <a:r>
              <a:rPr lang="en-US" dirty="0"/>
              <a:t> As (</a:t>
            </a:r>
          </a:p>
          <a:p>
            <a:r>
              <a:rPr lang="en-US" dirty="0"/>
              <a:t>    Select </a:t>
            </a:r>
          </a:p>
          <a:p>
            <a:r>
              <a:rPr lang="en-US" dirty="0"/>
              <a:t>        </a:t>
            </a:r>
            <a:r>
              <a:rPr lang="en-US" dirty="0" err="1"/>
              <a:t>Customer.Country</a:t>
            </a:r>
            <a:r>
              <a:rPr lang="en-US" dirty="0"/>
              <a:t>,</a:t>
            </a:r>
          </a:p>
          <a:p>
            <a:r>
              <a:rPr lang="en-US" dirty="0"/>
              <a:t>        </a:t>
            </a:r>
            <a:r>
              <a:rPr lang="en-US" dirty="0" err="1"/>
              <a:t>Customer.Customer_Id</a:t>
            </a:r>
            <a:r>
              <a:rPr lang="en-US" dirty="0"/>
              <a:t>,</a:t>
            </a:r>
          </a:p>
          <a:p>
            <a:r>
              <a:rPr lang="en-US" dirty="0"/>
              <a:t>        </a:t>
            </a:r>
            <a:r>
              <a:rPr lang="en-US" dirty="0" err="1"/>
              <a:t>Customer.Full_Name</a:t>
            </a:r>
            <a:r>
              <a:rPr lang="en-US" dirty="0"/>
              <a:t>,</a:t>
            </a:r>
          </a:p>
          <a:p>
            <a:r>
              <a:rPr lang="en-US" dirty="0"/>
              <a:t>        Round(Sum(</a:t>
            </a:r>
            <a:r>
              <a:rPr lang="en-US" dirty="0" err="1"/>
              <a:t>Invoice.Total</a:t>
            </a:r>
            <a:r>
              <a:rPr lang="en-US" dirty="0"/>
              <a:t>), 2) As </a:t>
            </a:r>
            <a:r>
              <a:rPr lang="en-US" dirty="0" err="1"/>
              <a:t>Total_Spent</a:t>
            </a:r>
            <a:endParaRPr lang="en-US" dirty="0"/>
          </a:p>
          <a:p>
            <a:r>
              <a:rPr lang="en-US" dirty="0"/>
              <a:t>    From Customer</a:t>
            </a:r>
          </a:p>
          <a:p>
            <a:r>
              <a:rPr lang="en-US" dirty="0"/>
              <a:t>    Join Invoice On </a:t>
            </a:r>
            <a:r>
              <a:rPr lang="en-US" dirty="0" err="1"/>
              <a:t>Customer.Customer_Id</a:t>
            </a:r>
            <a:r>
              <a:rPr lang="en-US" dirty="0"/>
              <a:t> = </a:t>
            </a:r>
            <a:r>
              <a:rPr lang="en-US" dirty="0" err="1"/>
              <a:t>Invoice.Customer_Id</a:t>
            </a:r>
            <a:endParaRPr lang="en-US" dirty="0"/>
          </a:p>
          <a:p>
            <a:r>
              <a:rPr lang="en-US" dirty="0"/>
              <a:t>    Group By </a:t>
            </a:r>
            <a:r>
              <a:rPr lang="en-US" dirty="0" err="1"/>
              <a:t>Customer.Country</a:t>
            </a:r>
            <a:r>
              <a:rPr lang="en-US" dirty="0"/>
              <a:t>, </a:t>
            </a:r>
            <a:r>
              <a:rPr lang="en-US" dirty="0" err="1"/>
              <a:t>Customer.Customer_Id</a:t>
            </a:r>
            <a:r>
              <a:rPr lang="en-US" dirty="0"/>
              <a:t>, </a:t>
            </a:r>
            <a:r>
              <a:rPr lang="en-US" dirty="0" err="1"/>
              <a:t>Customer.Full_Name</a:t>
            </a:r>
            <a:endParaRPr lang="en-US" dirty="0"/>
          </a:p>
          <a:p>
            <a:r>
              <a:rPr lang="en-US" dirty="0"/>
              <a:t>),</a:t>
            </a:r>
          </a:p>
          <a:p>
            <a:r>
              <a:rPr lang="en-US" dirty="0" err="1"/>
              <a:t>Max_Spent_Per_Country</a:t>
            </a:r>
            <a:r>
              <a:rPr lang="en-US" dirty="0"/>
              <a:t> As (</a:t>
            </a:r>
            <a:endParaRPr lang="en-IN" dirty="0"/>
          </a:p>
        </p:txBody>
      </p:sp>
      <p:sp>
        <p:nvSpPr>
          <p:cNvPr id="4" name="TextBox 3">
            <a:extLst>
              <a:ext uri="{FF2B5EF4-FFF2-40B4-BE49-F238E27FC236}">
                <a16:creationId xmlns:a16="http://schemas.microsoft.com/office/drawing/2014/main" id="{9E1703EE-5210-E9C5-E2A2-5905175F8F1C}"/>
              </a:ext>
            </a:extLst>
          </p:cNvPr>
          <p:cNvSpPr txBox="1"/>
          <p:nvPr/>
        </p:nvSpPr>
        <p:spPr>
          <a:xfrm>
            <a:off x="6096000" y="1529542"/>
            <a:ext cx="4444538" cy="4524315"/>
          </a:xfrm>
          <a:prstGeom prst="rect">
            <a:avLst/>
          </a:prstGeom>
          <a:noFill/>
        </p:spPr>
        <p:txBody>
          <a:bodyPr wrap="square" rtlCol="0">
            <a:spAutoFit/>
          </a:bodyPr>
          <a:lstStyle/>
          <a:p>
            <a:r>
              <a:rPr lang="en-US" dirty="0"/>
              <a:t>Select </a:t>
            </a:r>
          </a:p>
          <a:p>
            <a:r>
              <a:rPr lang="en-US" dirty="0"/>
              <a:t>        Country,</a:t>
            </a:r>
          </a:p>
          <a:p>
            <a:r>
              <a:rPr lang="en-US" dirty="0"/>
              <a:t>        Max(</a:t>
            </a:r>
            <a:r>
              <a:rPr lang="en-US" dirty="0" err="1"/>
              <a:t>Total_Spent</a:t>
            </a:r>
            <a:r>
              <a:rPr lang="en-US" dirty="0"/>
              <a:t>) As </a:t>
            </a:r>
            <a:r>
              <a:rPr lang="en-US" dirty="0" err="1"/>
              <a:t>Max_Spent</a:t>
            </a:r>
            <a:endParaRPr lang="en-US" dirty="0"/>
          </a:p>
          <a:p>
            <a:r>
              <a:rPr lang="en-US" dirty="0"/>
              <a:t>    From </a:t>
            </a:r>
            <a:r>
              <a:rPr lang="en-US" dirty="0" err="1"/>
              <a:t>Customer_Total_Spent</a:t>
            </a:r>
            <a:endParaRPr lang="en-US" dirty="0"/>
          </a:p>
          <a:p>
            <a:r>
              <a:rPr lang="en-US" dirty="0"/>
              <a:t>    Group By Country</a:t>
            </a:r>
          </a:p>
          <a:p>
            <a:r>
              <a:rPr lang="en-US" dirty="0"/>
              <a:t>)</a:t>
            </a:r>
          </a:p>
          <a:p>
            <a:r>
              <a:rPr lang="en-US" dirty="0"/>
              <a:t>Select </a:t>
            </a:r>
          </a:p>
          <a:p>
            <a:r>
              <a:rPr lang="en-US" dirty="0"/>
              <a:t>    </a:t>
            </a:r>
            <a:r>
              <a:rPr lang="en-US" dirty="0" err="1"/>
              <a:t>cts.country</a:t>
            </a:r>
            <a:r>
              <a:rPr lang="en-US" dirty="0"/>
              <a:t>,</a:t>
            </a:r>
          </a:p>
          <a:p>
            <a:r>
              <a:rPr lang="en-US" dirty="0"/>
              <a:t>    </a:t>
            </a:r>
            <a:r>
              <a:rPr lang="en-US" dirty="0" err="1"/>
              <a:t>cts.full_name</a:t>
            </a:r>
            <a:r>
              <a:rPr lang="en-US" dirty="0"/>
              <a:t>,</a:t>
            </a:r>
          </a:p>
          <a:p>
            <a:r>
              <a:rPr lang="en-US" dirty="0"/>
              <a:t>    </a:t>
            </a:r>
            <a:r>
              <a:rPr lang="en-US" dirty="0" err="1"/>
              <a:t>cts.total_spent</a:t>
            </a:r>
            <a:endParaRPr lang="en-US" dirty="0"/>
          </a:p>
          <a:p>
            <a:r>
              <a:rPr lang="en-US" dirty="0"/>
              <a:t>From </a:t>
            </a:r>
            <a:r>
              <a:rPr lang="en-US" dirty="0" err="1"/>
              <a:t>Customer_Total_Spent</a:t>
            </a:r>
            <a:r>
              <a:rPr lang="en-US" dirty="0"/>
              <a:t> </a:t>
            </a:r>
            <a:r>
              <a:rPr lang="en-US" dirty="0" err="1"/>
              <a:t>cts</a:t>
            </a:r>
            <a:endParaRPr lang="en-US" dirty="0"/>
          </a:p>
          <a:p>
            <a:r>
              <a:rPr lang="en-US" dirty="0"/>
              <a:t>Join </a:t>
            </a:r>
            <a:r>
              <a:rPr lang="en-US" dirty="0" err="1"/>
              <a:t>Max_Spent_Per_Country</a:t>
            </a:r>
            <a:r>
              <a:rPr lang="en-US" dirty="0"/>
              <a:t> </a:t>
            </a:r>
            <a:r>
              <a:rPr lang="en-US" dirty="0" err="1"/>
              <a:t>mspc</a:t>
            </a:r>
            <a:endParaRPr lang="en-US" dirty="0"/>
          </a:p>
          <a:p>
            <a:r>
              <a:rPr lang="en-US" dirty="0"/>
              <a:t>  On </a:t>
            </a:r>
            <a:r>
              <a:rPr lang="en-US" dirty="0" err="1"/>
              <a:t>cts.country</a:t>
            </a:r>
            <a:r>
              <a:rPr lang="en-US" dirty="0"/>
              <a:t> = </a:t>
            </a:r>
            <a:r>
              <a:rPr lang="en-US" dirty="0" err="1"/>
              <a:t>mspc.country</a:t>
            </a:r>
            <a:r>
              <a:rPr lang="en-US" dirty="0"/>
              <a:t> And </a:t>
            </a:r>
            <a:r>
              <a:rPr lang="en-US" dirty="0" err="1"/>
              <a:t>cts.total_spent</a:t>
            </a:r>
            <a:r>
              <a:rPr lang="en-US" dirty="0"/>
              <a:t> = </a:t>
            </a:r>
            <a:r>
              <a:rPr lang="en-US" dirty="0" err="1"/>
              <a:t>mspc.max_spent</a:t>
            </a:r>
            <a:endParaRPr lang="en-US" dirty="0"/>
          </a:p>
          <a:p>
            <a:r>
              <a:rPr lang="en-US" dirty="0"/>
              <a:t>Order By </a:t>
            </a:r>
            <a:r>
              <a:rPr lang="en-US" dirty="0" err="1"/>
              <a:t>cts.country</a:t>
            </a:r>
            <a:r>
              <a:rPr lang="en-US" dirty="0"/>
              <a:t> </a:t>
            </a:r>
            <a:r>
              <a:rPr lang="en-US" dirty="0" err="1"/>
              <a:t>Asc</a:t>
            </a:r>
            <a:r>
              <a:rPr lang="en-US" dirty="0"/>
              <a:t>, </a:t>
            </a:r>
            <a:r>
              <a:rPr lang="en-US" dirty="0" err="1"/>
              <a:t>cts.full_name</a:t>
            </a:r>
            <a:r>
              <a:rPr lang="en-US" dirty="0"/>
              <a:t> </a:t>
            </a:r>
            <a:r>
              <a:rPr lang="en-US" dirty="0" err="1"/>
              <a:t>Asc</a:t>
            </a:r>
            <a:r>
              <a:rPr lang="en-US" dirty="0"/>
              <a:t>;</a:t>
            </a:r>
            <a:endParaRPr lang="en-IN" dirty="0"/>
          </a:p>
        </p:txBody>
      </p:sp>
    </p:spTree>
    <p:extLst>
      <p:ext uri="{BB962C8B-B14F-4D97-AF65-F5344CB8AC3E}">
        <p14:creationId xmlns:p14="http://schemas.microsoft.com/office/powerpoint/2010/main" val="342235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4DAEB897-81FC-A76F-7BB4-80858E98808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20" y="10"/>
            <a:ext cx="12191980" cy="6857990"/>
          </a:xfrm>
          <a:prstGeom prst="rect">
            <a:avLst/>
          </a:prstGeom>
        </p:spPr>
      </p:pic>
    </p:spTree>
    <p:extLst>
      <p:ext uri="{BB962C8B-B14F-4D97-AF65-F5344CB8AC3E}">
        <p14:creationId xmlns:p14="http://schemas.microsoft.com/office/powerpoint/2010/main" val="3428017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07EC67-E5AB-3C96-C63D-15A646B30DD2}"/>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400">
                <a:solidFill>
                  <a:srgbClr val="FFFFFF"/>
                </a:solidFill>
              </a:rPr>
              <a:t>1. Who is the senior most employee based on job title?</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5094E7B-6FB0-19EA-F814-65C13F91A08B}"/>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dirty="0">
                <a:effectLst>
                  <a:outerShdw blurRad="50800" dist="38100" dir="2700000" algn="tl" rotWithShape="0">
                    <a:srgbClr val="000000">
                      <a:alpha val="48000"/>
                    </a:srgbClr>
                  </a:outerShdw>
                </a:effectLst>
              </a:rPr>
              <a:t>Select * From Employee</a:t>
            </a:r>
          </a:p>
          <a:p>
            <a:pPr indent="-228600" defTabSz="914400">
              <a:lnSpc>
                <a:spcPct val="120000"/>
              </a:lnSpc>
              <a:spcAft>
                <a:spcPts val="600"/>
              </a:spcAft>
              <a:buFont typeface="Arial" panose="020B0604020202020204" pitchFamily="34" charset="0"/>
              <a:buChar char="•"/>
            </a:pPr>
            <a:r>
              <a:rPr lang="en-US" sz="1600" dirty="0">
                <a:effectLst>
                  <a:outerShdw blurRad="50800" dist="38100" dir="2700000" algn="tl" rotWithShape="0">
                    <a:srgbClr val="000000">
                      <a:alpha val="48000"/>
                    </a:srgbClr>
                  </a:outerShdw>
                </a:effectLst>
              </a:rPr>
              <a:t>Order By Level Desc</a:t>
            </a:r>
          </a:p>
          <a:p>
            <a:pPr indent="-228600" defTabSz="914400">
              <a:lnSpc>
                <a:spcPct val="120000"/>
              </a:lnSpc>
              <a:spcAft>
                <a:spcPts val="600"/>
              </a:spcAft>
              <a:buFont typeface="Arial" panose="020B0604020202020204" pitchFamily="34" charset="0"/>
              <a:buChar char="•"/>
            </a:pPr>
            <a:r>
              <a:rPr lang="en-US" sz="1600" dirty="0">
                <a:effectLst>
                  <a:outerShdw blurRad="50800" dist="38100" dir="2700000" algn="tl" rotWithShape="0">
                    <a:srgbClr val="000000">
                      <a:alpha val="48000"/>
                    </a:srgbClr>
                  </a:outerShdw>
                </a:effectLst>
              </a:rPr>
              <a:t>Limit 1;</a:t>
            </a:r>
          </a:p>
        </p:txBody>
      </p:sp>
    </p:spTree>
    <p:extLst>
      <p:ext uri="{BB962C8B-B14F-4D97-AF65-F5344CB8AC3E}">
        <p14:creationId xmlns:p14="http://schemas.microsoft.com/office/powerpoint/2010/main" val="1771908538"/>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CF5B0E-A9CC-FC71-ABFC-FB2104F44E77}"/>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400">
                <a:solidFill>
                  <a:srgbClr val="FFFFFF"/>
                </a:solidFill>
              </a:rPr>
              <a:t>2. Which countries have the most Invoices? </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91A35E7-02F9-C7AA-F169-7DE14EBA045E}"/>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 Billing_Country,</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Count(*) as Total_Invoices</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From Invoice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Group By Billing_Country</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Total_Invoices Desc;</a:t>
            </a:r>
          </a:p>
        </p:txBody>
      </p:sp>
    </p:spTree>
    <p:extLst>
      <p:ext uri="{BB962C8B-B14F-4D97-AF65-F5344CB8AC3E}">
        <p14:creationId xmlns:p14="http://schemas.microsoft.com/office/powerpoint/2010/main" val="2527292903"/>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3DCAC4-2B6C-ED2C-ACAB-D38ED5DFCDE1}"/>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400">
                <a:solidFill>
                  <a:srgbClr val="FFFFFF"/>
                </a:solidFill>
              </a:rPr>
              <a:t>3. What are top 3 values of total invoice?</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2EEA621-AFA2-4809-9138-8222D58171BE}"/>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 Total From Invoice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Total Desc</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Limit 3;</a:t>
            </a:r>
          </a:p>
        </p:txBody>
      </p:sp>
    </p:spTree>
    <p:extLst>
      <p:ext uri="{BB962C8B-B14F-4D97-AF65-F5344CB8AC3E}">
        <p14:creationId xmlns:p14="http://schemas.microsoft.com/office/powerpoint/2010/main" val="23992575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2CA7665-F26C-C58B-A838-7FCD48CF39C3}"/>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1900">
                <a:solidFill>
                  <a:srgbClr val="FFFFFF"/>
                </a:solidFill>
              </a:rPr>
              <a:t>4. Which city has the best customers? We would like to throw a promotional Music Festival in the city we made the most money. Write a query that returns one city that has the highest sum of invoice totals. Return both the city name &amp; sum of all invoice totals</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E81A9F1F-1252-9523-410D-9FAF91BA304F}"/>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 Billing_City,</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Sum(Total) As Invoice_Total</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From Invoice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Group By Billing_City</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Invoice_Total Desc;</a:t>
            </a:r>
          </a:p>
        </p:txBody>
      </p:sp>
    </p:spTree>
    <p:extLst>
      <p:ext uri="{BB962C8B-B14F-4D97-AF65-F5344CB8AC3E}">
        <p14:creationId xmlns:p14="http://schemas.microsoft.com/office/powerpoint/2010/main" val="2082617107"/>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5C1CCC-EEC3-E3A9-E97B-35BACED19900}"/>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200">
                <a:solidFill>
                  <a:srgbClr val="FFFFFF"/>
                </a:solidFill>
              </a:rPr>
              <a:t>5. Who is the best customer? The customer who has spent the most money will be declared the best customer. Write a query that returns the person who has spent the most money</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211ADF5B-57A3-2B89-7DE5-B89F40605CF6}"/>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 Customer.Customer_Id, Customer.Full_Name,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Sum(Invoice.Total) as Invoice_Total</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From Customer</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Invoice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On Customer.Customer_Id = Invoice.Customer_Id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Group By Customer.Customer_Id,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Customer.Full_Name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Invoice_Total Desc</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Limit 1;</a:t>
            </a:r>
          </a:p>
        </p:txBody>
      </p:sp>
    </p:spTree>
    <p:extLst>
      <p:ext uri="{BB962C8B-B14F-4D97-AF65-F5344CB8AC3E}">
        <p14:creationId xmlns:p14="http://schemas.microsoft.com/office/powerpoint/2010/main" val="214392059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CF0547-0993-BD82-B789-E16CDB899EA8}"/>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200">
                <a:solidFill>
                  <a:srgbClr val="FFFFFF"/>
                </a:solidFill>
              </a:rPr>
              <a:t>1. Write query to return the email, first name, last name, &amp; Genre of all Rock Music listeners. Return your list ordered alphabetically by email starting with A</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ACF25B9-5E2C-4FC0-A1FD-330AE4FC281D}"/>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 Distinct</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Customer.Email,</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Customer.First_Name,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Customer.Last_Name,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Genre.Name As Genre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From Customer</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Invoice on Customer.Customer_Id = Invoice.Customer_Id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Invoice_Line on Invoice.Invoice_Id = Invoice_Line.Invoice_Id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Track on Invoice_Line.Track_Id = Track.Track_Id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Genre on Track.Genre_Id = Genre.Genre_Id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Where Genre.Name = 'Rock'</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Customer.Email Asc;</a:t>
            </a:r>
          </a:p>
        </p:txBody>
      </p:sp>
    </p:spTree>
    <p:extLst>
      <p:ext uri="{BB962C8B-B14F-4D97-AF65-F5344CB8AC3E}">
        <p14:creationId xmlns:p14="http://schemas.microsoft.com/office/powerpoint/2010/main" val="231448554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996A54-0CDD-4A46-B3D2-02F43219A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A1CF2E-2A87-2702-C36C-7547D6AE791A}"/>
              </a:ext>
            </a:extLst>
          </p:cNvPr>
          <p:cNvSpPr>
            <a:spLocks noGrp="1"/>
          </p:cNvSpPr>
          <p:nvPr>
            <p:ph type="title"/>
          </p:nvPr>
        </p:nvSpPr>
        <p:spPr>
          <a:xfrm>
            <a:off x="696686" y="1122001"/>
            <a:ext cx="3040685" cy="4613999"/>
          </a:xfrm>
        </p:spPr>
        <p:txBody>
          <a:bodyPr vert="horz" lIns="91440" tIns="45720" rIns="91440" bIns="45720" rtlCol="0" anchor="ctr">
            <a:normAutofit/>
          </a:bodyPr>
          <a:lstStyle/>
          <a:p>
            <a:pPr algn="l"/>
            <a:r>
              <a:rPr lang="en-US" sz="2200">
                <a:solidFill>
                  <a:srgbClr val="FFFFFF"/>
                </a:solidFill>
              </a:rPr>
              <a:t>2. Let's invite the artists who have written the most rock music in our dataset. Write a query that returns the Artist name and total track count of the top 10 rock bands </a:t>
            </a:r>
          </a:p>
        </p:txBody>
      </p:sp>
      <p:sp useBgFill="1">
        <p:nvSpPr>
          <p:cNvPr id="10" name="Rectangle 9">
            <a:extLst>
              <a:ext uri="{FF2B5EF4-FFF2-40B4-BE49-F238E27FC236}">
                <a16:creationId xmlns:a16="http://schemas.microsoft.com/office/drawing/2014/main" id="{06F0BB8C-8C08-44AD-9EBB-B43BE66A5B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2129" y="0"/>
            <a:ext cx="812987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56ABFAF-0480-1E81-6629-14AB98C9B689}"/>
              </a:ext>
            </a:extLst>
          </p:cNvPr>
          <p:cNvSpPr txBox="1"/>
          <p:nvPr/>
        </p:nvSpPr>
        <p:spPr>
          <a:xfrm>
            <a:off x="4711641" y="1122001"/>
            <a:ext cx="6566564" cy="4761274"/>
          </a:xfrm>
          <a:prstGeom prst="rect">
            <a:avLst/>
          </a:prstGeom>
        </p:spPr>
        <p:txBody>
          <a:bodyPr vert="horz" lIns="91440" tIns="45720" rIns="91440" bIns="45720" rtlCol="0" anchor="ctr">
            <a:normAutofit/>
          </a:bodyPr>
          <a:lstStyle/>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Select</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Artist.Name as Artist_Name,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Count(Track.Track_Id) as Total_Rock_Tracks</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From Artist</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Album on Artist.Artist_Id = Album.Artist_Id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Track on Album. ALbum_Id = Track.Album_Id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Join Genre on Track.Genre_Id = Genre.Genre_Id</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Where Genre.Name = 'Rock'</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Group By Artist.Name</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Order By Total_Rock_Tracks Desc</a:t>
            </a:r>
          </a:p>
          <a:p>
            <a:pPr indent="-228600" defTabSz="914400">
              <a:lnSpc>
                <a:spcPct val="120000"/>
              </a:lnSpc>
              <a:spcAft>
                <a:spcPts val="600"/>
              </a:spcAft>
              <a:buFont typeface="Arial" panose="020B0604020202020204" pitchFamily="34" charset="0"/>
              <a:buChar char="•"/>
            </a:pPr>
            <a:r>
              <a:rPr lang="en-US" sz="1600">
                <a:effectLst>
                  <a:outerShdw blurRad="50800" dist="38100" dir="2700000" algn="tl" rotWithShape="0">
                    <a:srgbClr val="000000">
                      <a:alpha val="48000"/>
                    </a:srgbClr>
                  </a:outerShdw>
                </a:effectLst>
              </a:rPr>
              <a:t>Limit 10;</a:t>
            </a:r>
          </a:p>
        </p:txBody>
      </p:sp>
    </p:spTree>
    <p:extLst>
      <p:ext uri="{BB962C8B-B14F-4D97-AF65-F5344CB8AC3E}">
        <p14:creationId xmlns:p14="http://schemas.microsoft.com/office/powerpoint/2010/main" val="68508799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Damask</Template>
  <TotalTime>14</TotalTime>
  <Words>1259</Words>
  <Application>Microsoft Office PowerPoint</Application>
  <PresentationFormat>Widescreen</PresentationFormat>
  <Paragraphs>133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Bookman Old Style</vt:lpstr>
      <vt:lpstr>Rockwell</vt:lpstr>
      <vt:lpstr>Damask</vt:lpstr>
      <vt:lpstr>Music Store</vt:lpstr>
      <vt:lpstr>PowerPoint Presentation</vt:lpstr>
      <vt:lpstr>1. Who is the senior most employee based on job title?</vt:lpstr>
      <vt:lpstr>2. Which countries have the most Invoices? </vt:lpstr>
      <vt:lpstr>3. What are top 3 values of total invoice?</vt:lpstr>
      <vt:lpstr>4. Which city has the best customers? We would like to throw a promotional Music Festival in the city we made the most money. Write a query that returns one city that has the highest sum of invoice totals. Return both the city name &amp; sum of all invoice totals</vt:lpstr>
      <vt:lpstr>5. Who is the best customer? The customer who has spent the most money will be declared the best customer. Write a query that returns the person who has spent the most money</vt:lpstr>
      <vt:lpstr>1. Write query to return the email, first name, last name, &amp; Genre of all Rock Music listeners. Return your list ordered alphabetically by email starting with A</vt:lpstr>
      <vt:lpstr>2. Let's invite the artists who have written the most rock music in our dataset. Write a query that returns the Artist name and total track count of the top 10 rock bands </vt:lpstr>
      <vt:lpstr>3. Return all the track names that have a song length longer than the average song length. Return the Name and Milliseconds for each track. Order by the song length with the longest songs listed first</vt:lpstr>
      <vt:lpstr>1. Find how much amount spent by each customer on artists? Write a query to return customer name, artist name and total spent </vt:lpstr>
      <vt:lpstr>2. We want to find out the most popular music Genre for each country. We determine the most popular genre as the genre with the highest amount of purchases. Write a query that returns each country along with the top Genre. For countries where the maximum number of purchases is shared return all Genres </vt:lpstr>
      <vt:lpstr>3. Write a query that determines the customer that has spent the most on music for each country. Write a query that returns the country along with the top customer and how much they spent. For countries where the top amount spent is shared, provide all customers who spent this amount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rajat saxena</dc:creator>
  <cp:lastModifiedBy>rajat saxena</cp:lastModifiedBy>
  <cp:revision>4</cp:revision>
  <dcterms:created xsi:type="dcterms:W3CDTF">2025-05-14T11:24:43Z</dcterms:created>
  <dcterms:modified xsi:type="dcterms:W3CDTF">2025-05-16T05:22:20Z</dcterms:modified>
</cp:coreProperties>
</file>