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68" r:id="rId6"/>
    <p:sldId id="269" r:id="rId7"/>
    <p:sldId id="271" r:id="rId8"/>
    <p:sldId id="272" r:id="rId9"/>
    <p:sldId id="273" r:id="rId10"/>
    <p:sldId id="274"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83" d="100"/>
          <a:sy n="83" d="100"/>
        </p:scale>
        <p:origin x="614" y="6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6/1/2023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41742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899188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104392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88734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6/1/2023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6/1/2023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6/1/2023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6/1/2023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6/1/2023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6/1/2023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6/1/2023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6/1/2023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6/1/2023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6/1/2023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6/1/2023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6/1/2023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4" y="4522156"/>
            <a:ext cx="6096833"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INVESTMENT ANALYTICS</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a:latin typeface="Franklin Gothic Book" panose="020B0503020102020204" pitchFamily="34" charset="0"/>
              </a:rPr>
              <a:t>BY SARTHAK TYAGI</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9AF3591-ED73-54D4-A2C8-1146027DB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8066" y="1337106"/>
            <a:ext cx="2138193" cy="1708322"/>
          </a:xfrm>
          <a:prstGeom prst="rect">
            <a:avLst/>
          </a:prstGeom>
        </p:spPr>
      </p:pic>
      <p:pic>
        <p:nvPicPr>
          <p:cNvPr id="9" name="Picture 8">
            <a:extLst>
              <a:ext uri="{FF2B5EF4-FFF2-40B4-BE49-F238E27FC236}">
                <a16:creationId xmlns:a16="http://schemas.microsoft.com/office/drawing/2014/main" id="{7AF44A64-59C4-0149-49BE-D16C3AC79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2691" y="96764"/>
            <a:ext cx="2576501" cy="2592356"/>
          </a:xfrm>
          <a:prstGeom prst="rect">
            <a:avLst/>
          </a:prstGeom>
        </p:spPr>
      </p:pic>
      <p:pic>
        <p:nvPicPr>
          <p:cNvPr id="12" name="Picture 11">
            <a:extLst>
              <a:ext uri="{FF2B5EF4-FFF2-40B4-BE49-F238E27FC236}">
                <a16:creationId xmlns:a16="http://schemas.microsoft.com/office/drawing/2014/main" id="{C11787D8-8496-8073-225D-023135A5CF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9979" y="188119"/>
            <a:ext cx="2331691" cy="1647728"/>
          </a:xfrm>
          <a:prstGeom prst="rect">
            <a:avLst/>
          </a:prstGeom>
        </p:spPr>
      </p:pic>
      <p:pic>
        <p:nvPicPr>
          <p:cNvPr id="16" name="Picture 15">
            <a:extLst>
              <a:ext uri="{FF2B5EF4-FFF2-40B4-BE49-F238E27FC236}">
                <a16:creationId xmlns:a16="http://schemas.microsoft.com/office/drawing/2014/main" id="{CCC22562-819F-D3E6-C050-50A2B4412A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268" y="2633596"/>
            <a:ext cx="4224404" cy="4224404"/>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pPr algn="ctr"/>
            <a:r>
              <a:rPr lang="en-US" b="1" dirty="0">
                <a:latin typeface="Franklin Gothic Book" panose="020B0503020102020204" pitchFamily="34" charset="0"/>
                <a:cs typeface="Segoe UI" panose="020B0502040204020203" pitchFamily="34" charset="0"/>
              </a:rPr>
              <a:t>INVESTMENT ANALYTICS</a:t>
            </a:r>
          </a:p>
        </p:txBody>
      </p:sp>
      <p:sp>
        <p:nvSpPr>
          <p:cNvPr id="7" name="TextBox 6">
            <a:extLst>
              <a:ext uri="{FF2B5EF4-FFF2-40B4-BE49-F238E27FC236}">
                <a16:creationId xmlns:a16="http://schemas.microsoft.com/office/drawing/2014/main" id="{E5564556-59F0-4D0A-A6CD-ADF8F4D7428B}"/>
              </a:ext>
            </a:extLst>
          </p:cNvPr>
          <p:cNvSpPr txBox="1"/>
          <p:nvPr/>
        </p:nvSpPr>
        <p:spPr>
          <a:xfrm>
            <a:off x="525097" y="1495136"/>
            <a:ext cx="11141805" cy="4401205"/>
          </a:xfrm>
          <a:prstGeom prst="rect">
            <a:avLst/>
          </a:prstGeom>
          <a:noFill/>
        </p:spPr>
        <p:txBody>
          <a:bodyPr wrap="square" rtlCol="0">
            <a:spAutoFit/>
          </a:bodyPr>
          <a:lstStyle/>
          <a:p>
            <a:pPr algn="l"/>
            <a:r>
              <a:rPr lang="en-US" sz="2000" b="0" i="0" dirty="0">
                <a:solidFill>
                  <a:srgbClr val="374151"/>
                </a:solidFill>
                <a:effectLst/>
                <a:latin typeface="Arial" panose="020B0604020202020204" pitchFamily="34" charset="0"/>
                <a:cs typeface="Arial" panose="020B0604020202020204" pitchFamily="34" charset="0"/>
              </a:rPr>
              <a:t>Objective: The objective of this project is to develop a dashboard that provides </a:t>
            </a:r>
            <a:r>
              <a:rPr lang="en-US" sz="2000" dirty="0">
                <a:solidFill>
                  <a:srgbClr val="374151"/>
                </a:solidFill>
                <a:latin typeface="Arial" panose="020B0604020202020204" pitchFamily="34" charset="0"/>
                <a:cs typeface="Arial" panose="020B0604020202020204" pitchFamily="34" charset="0"/>
              </a:rPr>
              <a:t>a detail analysis on foreign direct investment coming to India during 2000-01 to 2016-17</a:t>
            </a:r>
            <a:endParaRPr lang="en-US" sz="2000" b="0" i="0" dirty="0">
              <a:solidFill>
                <a:srgbClr val="374151"/>
              </a:solidFill>
              <a:effectLst/>
              <a:latin typeface="Arial" panose="020B0604020202020204" pitchFamily="34" charset="0"/>
              <a:cs typeface="Arial" panose="020B0604020202020204" pitchFamily="34" charset="0"/>
            </a:endParaRPr>
          </a:p>
          <a:p>
            <a:pPr algn="l"/>
            <a:endParaRPr lang="en-US" sz="2000" b="0" i="0" dirty="0">
              <a:solidFill>
                <a:srgbClr val="374151"/>
              </a:solidFill>
              <a:effectLst/>
              <a:latin typeface="Arial" panose="020B0604020202020204" pitchFamily="34" charset="0"/>
              <a:cs typeface="Arial" panose="020B0604020202020204" pitchFamily="34" charset="0"/>
            </a:endParaRPr>
          </a:p>
          <a:p>
            <a:pPr algn="l"/>
            <a:r>
              <a:rPr lang="en-US" sz="2000" b="0" i="0" dirty="0">
                <a:solidFill>
                  <a:srgbClr val="374151"/>
                </a:solidFill>
                <a:effectLst/>
                <a:latin typeface="Arial" panose="020B0604020202020204" pitchFamily="34" charset="0"/>
                <a:cs typeface="Arial" panose="020B0604020202020204" pitchFamily="34" charset="0"/>
              </a:rPr>
              <a:t>Methodology: The dashboard has been developed using Power BI. The project uses data from the Kaggle data repository to populate the dashboard.</a:t>
            </a:r>
          </a:p>
          <a:p>
            <a:pPr algn="l"/>
            <a:endParaRPr lang="en-US" sz="2000" dirty="0">
              <a:solidFill>
                <a:srgbClr val="374151"/>
              </a:solidFill>
              <a:latin typeface="Arial" panose="020B0604020202020204" pitchFamily="34" charset="0"/>
              <a:cs typeface="Arial" panose="020B0604020202020204" pitchFamily="34" charset="0"/>
            </a:endParaRPr>
          </a:p>
          <a:p>
            <a:pPr algn="l"/>
            <a:r>
              <a:rPr lang="en-US" sz="2000" b="0" i="0" dirty="0">
                <a:solidFill>
                  <a:srgbClr val="374151"/>
                </a:solidFill>
                <a:effectLst/>
                <a:latin typeface="Arial" panose="020B0604020202020204" pitchFamily="34" charset="0"/>
                <a:cs typeface="Arial" panose="020B0604020202020204" pitchFamily="34" charset="0"/>
              </a:rPr>
              <a:t>Features: The dashboard includes several features that allow users to interact with the data and analyze it in different ways. These features include:</a:t>
            </a:r>
          </a:p>
          <a:p>
            <a:pPr algn="l"/>
            <a:endParaRPr lang="en-US" sz="2000" b="0" i="0" dirty="0">
              <a:solidFill>
                <a:srgbClr val="37415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Year on Year Growth Analysis.</a:t>
            </a:r>
          </a:p>
          <a:p>
            <a:pPr algn="l">
              <a:buFont typeface="Arial" panose="020B0604020202020204" pitchFamily="34" charset="0"/>
              <a:buChar char="•"/>
            </a:pPr>
            <a:r>
              <a:rPr lang="en-US" sz="2000" dirty="0">
                <a:solidFill>
                  <a:srgbClr val="374151"/>
                </a:solidFill>
                <a:latin typeface="Arial" panose="020B0604020202020204" pitchFamily="34" charset="0"/>
                <a:cs typeface="Arial" panose="020B0604020202020204" pitchFamily="34" charset="0"/>
              </a:rPr>
              <a:t>Total FDI till 2014.</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Total FDI after 2014.</a:t>
            </a:r>
          </a:p>
          <a:p>
            <a:pPr algn="l">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Top sectors.</a:t>
            </a:r>
          </a:p>
          <a:p>
            <a:pPr algn="l">
              <a:buFont typeface="Arial" panose="020B0604020202020204" pitchFamily="34" charset="0"/>
              <a:buChar char="•"/>
            </a:pPr>
            <a:r>
              <a:rPr lang="en-US" sz="2000" dirty="0">
                <a:solidFill>
                  <a:srgbClr val="374151"/>
                </a:solidFill>
                <a:latin typeface="Arial" panose="020B0604020202020204" pitchFamily="34" charset="0"/>
                <a:cs typeface="Arial" panose="020B0604020202020204" pitchFamily="34" charset="0"/>
              </a:rPr>
              <a:t>Total FDI per Year.</a:t>
            </a:r>
            <a:endParaRPr lang="en-US" sz="2000" b="0" i="0" dirty="0">
              <a:solidFill>
                <a:srgbClr val="37415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147C2F-4A70-EEDC-4C2F-D9C01ED5F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522" y="332508"/>
            <a:ext cx="10930956" cy="4843658"/>
          </a:xfrm>
          <a:prstGeom prst="rect">
            <a:avLst/>
          </a:prstGeom>
        </p:spPr>
      </p:pic>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1827387" y="5589530"/>
            <a:ext cx="8260860" cy="584775"/>
          </a:xfrm>
          <a:prstGeom prst="rect">
            <a:avLst/>
          </a:prstGeom>
          <a:noFill/>
        </p:spPr>
        <p:txBody>
          <a:bodyPr wrap="square" rtlCol="0">
            <a:spAutoFit/>
          </a:bodyPr>
          <a:lstStyle/>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This section concludes that during 2004-05 to 2008-09 India witnessed a high inflow of foreign direct investment. </a:t>
            </a:r>
          </a:p>
        </p:txBody>
      </p:sp>
      <p:sp>
        <p:nvSpPr>
          <p:cNvPr id="7" name="Oval 6">
            <a:extLst>
              <a:ext uri="{FF2B5EF4-FFF2-40B4-BE49-F238E27FC236}">
                <a16:creationId xmlns:a16="http://schemas.microsoft.com/office/drawing/2014/main" id="{80E468E0-1E2D-4439-A9A0-6DAD141DA9B9}"/>
              </a:ext>
            </a:extLst>
          </p:cNvPr>
          <p:cNvSpPr/>
          <p:nvPr/>
        </p:nvSpPr>
        <p:spPr>
          <a:xfrm>
            <a:off x="337445" y="112342"/>
            <a:ext cx="586154" cy="57594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774DD5-1E7C-506E-06B3-49A11516E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465" y="356186"/>
            <a:ext cx="4189154" cy="6145628"/>
          </a:xfrm>
          <a:prstGeom prst="rect">
            <a:avLst/>
          </a:prstGeom>
        </p:spPr>
      </p:pic>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5486399" y="2934865"/>
            <a:ext cx="6351639" cy="830997"/>
          </a:xfrm>
          <a:prstGeom prst="rect">
            <a:avLst/>
          </a:prstGeom>
          <a:noFill/>
        </p:spPr>
        <p:txBody>
          <a:bodyPr wrap="square" rtlCol="0">
            <a:spAutoFit/>
          </a:bodyPr>
          <a:lstStyle/>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In this section, I analyzed the </a:t>
            </a:r>
            <a:r>
              <a:rPr lang="en-US" sz="1600" i="1" dirty="0" err="1">
                <a:latin typeface="Arial" panose="020B0604020202020204" pitchFamily="34" charset="0"/>
                <a:cs typeface="Arial" panose="020B0604020202020204" pitchFamily="34" charset="0"/>
              </a:rPr>
              <a:t>Fdi</a:t>
            </a:r>
            <a:r>
              <a:rPr lang="en-US" sz="1600" i="1" dirty="0">
                <a:latin typeface="Arial" panose="020B0604020202020204" pitchFamily="34" charset="0"/>
                <a:cs typeface="Arial" panose="020B0604020202020204" pitchFamily="34" charset="0"/>
              </a:rPr>
              <a:t> trend before 2014.</a:t>
            </a:r>
          </a:p>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We can conclude that FDI is highest in Service sector during this phase.</a:t>
            </a:r>
          </a:p>
        </p:txBody>
      </p:sp>
      <p:sp>
        <p:nvSpPr>
          <p:cNvPr id="7" name="Oval 6">
            <a:extLst>
              <a:ext uri="{FF2B5EF4-FFF2-40B4-BE49-F238E27FC236}">
                <a16:creationId xmlns:a16="http://schemas.microsoft.com/office/drawing/2014/main" id="{80E468E0-1E2D-4439-A9A0-6DAD141DA9B9}"/>
              </a:ext>
            </a:extLst>
          </p:cNvPr>
          <p:cNvSpPr/>
          <p:nvPr/>
        </p:nvSpPr>
        <p:spPr>
          <a:xfrm>
            <a:off x="541228" y="149502"/>
            <a:ext cx="586154" cy="57594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Tree>
    <p:extLst>
      <p:ext uri="{BB962C8B-B14F-4D97-AF65-F5344CB8AC3E}">
        <p14:creationId xmlns:p14="http://schemas.microsoft.com/office/powerpoint/2010/main" val="2130439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038E69-B20E-E770-952A-CF2AF2DCE6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750" y="301419"/>
            <a:ext cx="4602855" cy="6255161"/>
          </a:xfrm>
          <a:prstGeom prst="rect">
            <a:avLst/>
          </a:prstGeom>
        </p:spPr>
      </p:pic>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5393224" y="2600523"/>
            <a:ext cx="6493976" cy="830997"/>
          </a:xfrm>
          <a:prstGeom prst="rect">
            <a:avLst/>
          </a:prstGeom>
          <a:noFill/>
        </p:spPr>
        <p:txBody>
          <a:bodyPr wrap="square" rtlCol="0">
            <a:spAutoFit/>
          </a:bodyPr>
          <a:lstStyle/>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In this section, I analyzed the </a:t>
            </a:r>
            <a:r>
              <a:rPr lang="en-US" sz="1600" i="1" dirty="0" err="1">
                <a:latin typeface="Arial" panose="020B0604020202020204" pitchFamily="34" charset="0"/>
                <a:cs typeface="Arial" panose="020B0604020202020204" pitchFamily="34" charset="0"/>
              </a:rPr>
              <a:t>Fdi</a:t>
            </a:r>
            <a:r>
              <a:rPr lang="en-US" sz="1600" i="1" dirty="0">
                <a:latin typeface="Arial" panose="020B0604020202020204" pitchFamily="34" charset="0"/>
                <a:cs typeface="Arial" panose="020B0604020202020204" pitchFamily="34" charset="0"/>
              </a:rPr>
              <a:t> trend after 2014.</a:t>
            </a:r>
          </a:p>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We can conclude that FDI is highest in Service sector during this phase also.</a:t>
            </a:r>
          </a:p>
        </p:txBody>
      </p:sp>
      <p:sp>
        <p:nvSpPr>
          <p:cNvPr id="7" name="Oval 6">
            <a:extLst>
              <a:ext uri="{FF2B5EF4-FFF2-40B4-BE49-F238E27FC236}">
                <a16:creationId xmlns:a16="http://schemas.microsoft.com/office/drawing/2014/main" id="{80E468E0-1E2D-4439-A9A0-6DAD141DA9B9}"/>
              </a:ext>
            </a:extLst>
          </p:cNvPr>
          <p:cNvSpPr/>
          <p:nvPr/>
        </p:nvSpPr>
        <p:spPr>
          <a:xfrm>
            <a:off x="317957" y="149501"/>
            <a:ext cx="586154" cy="57594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131949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B3D61A-4DF4-341C-542B-8327A4E6F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072" y="379336"/>
            <a:ext cx="11059856" cy="3049664"/>
          </a:xfrm>
          <a:prstGeom prst="rect">
            <a:avLst/>
          </a:prstGeom>
        </p:spPr>
      </p:pic>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1965570" y="4370329"/>
            <a:ext cx="8260860" cy="830997"/>
          </a:xfrm>
          <a:prstGeom prst="rect">
            <a:avLst/>
          </a:prstGeom>
          <a:noFill/>
        </p:spPr>
        <p:txBody>
          <a:bodyPr wrap="square" rtlCol="0">
            <a:spAutoFit/>
          </a:bodyPr>
          <a:lstStyle/>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In this section, I tried to find the overall top sectors &amp; Year.</a:t>
            </a:r>
          </a:p>
          <a:p>
            <a:pPr marL="285750" indent="-285750">
              <a:buFont typeface="Arial" panose="020B0604020202020204" pitchFamily="34" charset="0"/>
              <a:buChar char="•"/>
            </a:pPr>
            <a:r>
              <a:rPr lang="en-US" sz="1600" i="1" dirty="0">
                <a:latin typeface="Arial" panose="020B0604020202020204" pitchFamily="34" charset="0"/>
                <a:cs typeface="Arial" panose="020B0604020202020204" pitchFamily="34" charset="0"/>
              </a:rPr>
              <a:t>We can further conclude that the service sector fetch the highest </a:t>
            </a:r>
            <a:r>
              <a:rPr lang="en-US" sz="1600" i="1" dirty="0" err="1">
                <a:latin typeface="Arial" panose="020B0604020202020204" pitchFamily="34" charset="0"/>
                <a:cs typeface="Arial" panose="020B0604020202020204" pitchFamily="34" charset="0"/>
              </a:rPr>
              <a:t>fdi</a:t>
            </a:r>
            <a:r>
              <a:rPr lang="en-US" sz="1600" i="1" dirty="0">
                <a:latin typeface="Arial" panose="020B0604020202020204" pitchFamily="34" charset="0"/>
                <a:cs typeface="Arial" panose="020B0604020202020204" pitchFamily="34" charset="0"/>
              </a:rPr>
              <a:t> overall and the year 2016-17 is the year in which FDI is maximum.</a:t>
            </a:r>
          </a:p>
        </p:txBody>
      </p:sp>
      <p:sp>
        <p:nvSpPr>
          <p:cNvPr id="7" name="Oval 6">
            <a:extLst>
              <a:ext uri="{FF2B5EF4-FFF2-40B4-BE49-F238E27FC236}">
                <a16:creationId xmlns:a16="http://schemas.microsoft.com/office/drawing/2014/main" id="{80E468E0-1E2D-4439-A9A0-6DAD141DA9B9}"/>
              </a:ext>
            </a:extLst>
          </p:cNvPr>
          <p:cNvSpPr/>
          <p:nvPr/>
        </p:nvSpPr>
        <p:spPr>
          <a:xfrm>
            <a:off x="317957" y="149501"/>
            <a:ext cx="586154" cy="57594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4</a:t>
            </a:r>
          </a:p>
        </p:txBody>
      </p:sp>
    </p:spTree>
    <p:extLst>
      <p:ext uri="{BB962C8B-B14F-4D97-AF65-F5344CB8AC3E}">
        <p14:creationId xmlns:p14="http://schemas.microsoft.com/office/powerpoint/2010/main" val="211943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pPr algn="ctr"/>
            <a:r>
              <a:rPr lang="en-US" b="1" dirty="0">
                <a:latin typeface="Franklin Gothic Book" panose="020B0503020102020204" pitchFamily="34" charset="0"/>
                <a:cs typeface="Segoe UI" panose="020B0502040204020203" pitchFamily="34" charset="0"/>
              </a:rPr>
              <a:t>Conclusion</a:t>
            </a:r>
          </a:p>
        </p:txBody>
      </p:sp>
      <p:sp>
        <p:nvSpPr>
          <p:cNvPr id="7" name="TextBox 6">
            <a:extLst>
              <a:ext uri="{FF2B5EF4-FFF2-40B4-BE49-F238E27FC236}">
                <a16:creationId xmlns:a16="http://schemas.microsoft.com/office/drawing/2014/main" id="{E5564556-59F0-4D0A-A6CD-ADF8F4D7428B}"/>
              </a:ext>
            </a:extLst>
          </p:cNvPr>
          <p:cNvSpPr txBox="1"/>
          <p:nvPr/>
        </p:nvSpPr>
        <p:spPr>
          <a:xfrm>
            <a:off x="525097" y="1495136"/>
            <a:ext cx="11141805" cy="4401205"/>
          </a:xfrm>
          <a:prstGeom prst="rect">
            <a:avLst/>
          </a:prstGeom>
          <a:noFill/>
        </p:spPr>
        <p:txBody>
          <a:bodyPr wrap="square" rtlCol="0">
            <a:spAutoFit/>
          </a:bodyPr>
          <a:lstStyle/>
          <a:p>
            <a:pPr algn="l"/>
            <a:r>
              <a:rPr lang="en-US" sz="2000" b="0" i="0" dirty="0">
                <a:solidFill>
                  <a:srgbClr val="374151"/>
                </a:solidFill>
                <a:effectLst/>
                <a:latin typeface="Arial" panose="020B0604020202020204" pitchFamily="34" charset="0"/>
                <a:cs typeface="Arial" panose="020B0604020202020204" pitchFamily="34" charset="0"/>
              </a:rPr>
              <a:t>The Investment Analytics Dashboard offers users a comprehensive overview of FDI inflow in India from 2000-01 to 2016-17, enabling data analysis from various perspectives. With its interactive and user-friendly interface, the dashboard serves as an invaluable tool for researchers, policymakers, and the general public alike.</a:t>
            </a:r>
          </a:p>
          <a:p>
            <a:pPr algn="l"/>
            <a:endParaRPr lang="en-US" sz="2000" b="0" i="0" dirty="0">
              <a:solidFill>
                <a:srgbClr val="374151"/>
              </a:solidFill>
              <a:effectLst/>
              <a:latin typeface="Arial" panose="020B0604020202020204" pitchFamily="34" charset="0"/>
              <a:cs typeface="Arial" panose="020B0604020202020204" pitchFamily="34" charset="0"/>
            </a:endParaRPr>
          </a:p>
          <a:p>
            <a:pPr algn="l"/>
            <a:r>
              <a:rPr lang="en-US" sz="2000" b="0" i="0" dirty="0">
                <a:solidFill>
                  <a:srgbClr val="374151"/>
                </a:solidFill>
                <a:effectLst/>
                <a:latin typeface="Arial" panose="020B0604020202020204" pitchFamily="34" charset="0"/>
                <a:cs typeface="Arial" panose="020B0604020202020204" pitchFamily="34" charset="0"/>
              </a:rPr>
              <a:t>This dashboard exemplifies the effective utilization of technology in tracking and analyzing growth trends. It provides valuable insights into FDI distribution across different sectors. To enhance the project further, it is recommended to incorporate additional data sources and expand the dashboard's features.</a:t>
            </a:r>
          </a:p>
          <a:p>
            <a:pPr algn="l"/>
            <a:endParaRPr lang="en-US" sz="2000" b="0" i="0" dirty="0">
              <a:solidFill>
                <a:srgbClr val="374151"/>
              </a:solidFill>
              <a:effectLst/>
              <a:latin typeface="Arial" panose="020B0604020202020204" pitchFamily="34" charset="0"/>
              <a:cs typeface="Arial" panose="020B0604020202020204" pitchFamily="34" charset="0"/>
            </a:endParaRPr>
          </a:p>
          <a:p>
            <a:pPr algn="l"/>
            <a:r>
              <a:rPr lang="en-US" sz="2000" b="0" i="0" dirty="0">
                <a:solidFill>
                  <a:srgbClr val="374151"/>
                </a:solidFill>
                <a:effectLst/>
                <a:latin typeface="Arial" panose="020B0604020202020204" pitchFamily="34" charset="0"/>
                <a:cs typeface="Arial" panose="020B0604020202020204" pitchFamily="34" charset="0"/>
              </a:rPr>
              <a:t>In conclusion, this project represents a dedicated effort to employ data analytics for monitoring and providing insights into FDI inflow. The Investment Analytics Dashboard offers an accessible and interactive platform, equipping users with vital information on FDI and establishing itself as an invaluable resource for anyone interested in monitoring growth trends.</a:t>
            </a:r>
          </a:p>
        </p:txBody>
      </p:sp>
    </p:spTree>
    <p:extLst>
      <p:ext uri="{BB962C8B-B14F-4D97-AF65-F5344CB8AC3E}">
        <p14:creationId xmlns:p14="http://schemas.microsoft.com/office/powerpoint/2010/main" val="1523927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a:solidFill>
                  <a:srgbClr val="E7E6E6"/>
                </a:solidFill>
                <a:latin typeface="Segoe UI" panose="020B0502040204020203" pitchFamily="34" charset="0"/>
                <a:cs typeface="Segoe UI" panose="020B0502040204020203" pitchFamily="34" charset="0"/>
              </a:rPr>
              <a:t>BY SARTHAK TYAGI</a:t>
            </a:r>
          </a:p>
        </p:txBody>
      </p:sp>
      <p:pic>
        <p:nvPicPr>
          <p:cNvPr id="5" name="Picture 4">
            <a:extLst>
              <a:ext uri="{FF2B5EF4-FFF2-40B4-BE49-F238E27FC236}">
                <a16:creationId xmlns:a16="http://schemas.microsoft.com/office/drawing/2014/main" id="{11C8370A-7BFB-AC11-44F8-AE91F3EFCA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0351" y="241888"/>
            <a:ext cx="7391297" cy="4129321"/>
          </a:xfrm>
          <a:prstGeom prst="rect">
            <a:avLst/>
          </a:prstGeom>
        </p:spPr>
      </p:pic>
    </p:spTree>
    <p:extLst>
      <p:ext uri="{BB962C8B-B14F-4D97-AF65-F5344CB8AC3E}">
        <p14:creationId xmlns:p14="http://schemas.microsoft.com/office/powerpoint/2010/main" val="2372968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280</TotalTime>
  <Words>603</Words>
  <Application>Microsoft Office PowerPoint</Application>
  <PresentationFormat>Widescreen</PresentationFormat>
  <Paragraphs>53</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Franklin Gothic Book</vt:lpstr>
      <vt:lpstr>Segoe UI</vt:lpstr>
      <vt:lpstr>Office Theme</vt:lpstr>
      <vt:lpstr>INVESTMENT ANALYTICS</vt:lpstr>
      <vt:lpstr>INVESTMENT ANALYTICS</vt:lpstr>
      <vt:lpstr>Slide 3</vt:lpstr>
      <vt:lpstr>Slide 3</vt:lpstr>
      <vt:lpstr>Slide 3</vt:lpstr>
      <vt:lpstr>Slide 3</vt:lpstr>
      <vt:lpstr>Conclusion</vt:lpstr>
      <vt:lpstr>Research Presentation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DASHBOARD POWER BI</dc:title>
  <dc:creator>Sarthak Tyagi</dc:creator>
  <cp:lastModifiedBy>Sarthak Tyagi</cp:lastModifiedBy>
  <cp:revision>14</cp:revision>
  <dcterms:created xsi:type="dcterms:W3CDTF">2023-04-24T04:15:30Z</dcterms:created>
  <dcterms:modified xsi:type="dcterms:W3CDTF">2023-06-01T06:01:34Z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