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7.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56" r:id="rId5"/>
    <p:sldId id="268" r:id="rId6"/>
    <p:sldId id="269" r:id="rId7"/>
    <p:sldId id="271" r:id="rId8"/>
    <p:sldId id="272" r:id="rId9"/>
    <p:sldId id="273" r:id="rId10"/>
    <p:sldId id="275" r:id="rId11"/>
    <p:sldId id="276" r:id="rId12"/>
    <p:sldId id="274"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7463" autoAdjust="0"/>
  </p:normalViewPr>
  <p:slideViewPr>
    <p:cSldViewPr snapToGrid="0">
      <p:cViewPr varScale="1">
        <p:scale>
          <a:sx n="83" d="100"/>
          <a:sy n="83" d="100"/>
        </p:scale>
        <p:origin x="614" y="67"/>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arth\OneDrive\Desktop\IT\Excel\Practice\Super%20Mini%20Mart%20Project\Super%20Mini%20Mart%20Data%20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arth\OneDrive\Desktop\IT\Excel\Practice\Super%20Mini%20Mart%20Project\Super%20Mini%20Mart%20Data%20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arth\OneDrive\Desktop\IT\Excel\Practice\Super%20Mini%20Mart%20Project\Super%20Mini%20Mart%20Data%20analysi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arth\OneDrive\Desktop\IT\Excel\Practice\Super%20Mini%20Mart%20Project\Super%20Mini%20Mart%20Data%20analysi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arth\OneDrive\Desktop\IT\Excel\Practice\Super%20Mini%20Mart%20Project\Super%20Mini%20Mart%20Data%20analysi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arth\OneDrive\Desktop\IT\Excel\Practice\Super%20Mini%20Mart%20Project\Super%20Mini%20Mart%20Data%20analysis.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[Super Mini Mart Data analysis.xlsx]Orders vs sales!PivotTable1</c:name>
    <c:fmtId val="6"/>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Orders vs Sales</a:t>
            </a:r>
          </a:p>
        </c:rich>
      </c:tx>
      <c:layout>
        <c:manualLayout>
          <c:xMode val="edge"/>
          <c:yMode val="edge"/>
          <c:x val="0.24708152152622714"/>
          <c:y val="3.2407501481669633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2991426071741033"/>
          <c:y val="0.17171296296296296"/>
          <c:w val="0.76742060367454068"/>
          <c:h val="0.69729950422863807"/>
        </c:manualLayout>
      </c:layout>
      <c:barChart>
        <c:barDir val="col"/>
        <c:grouping val="clustered"/>
        <c:varyColors val="0"/>
        <c:ser>
          <c:idx val="0"/>
          <c:order val="0"/>
          <c:tx>
            <c:strRef>
              <c:f>'Orders vs sales'!$B$3</c:f>
              <c:strCache>
                <c:ptCount val="1"/>
                <c:pt idx="0">
                  <c:v>Sum of Amount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'Orders vs sales'!$A$4:$A$15</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'Orders vs sales'!$B$4:$B$15</c:f>
              <c:numCache>
                <c:formatCode>General</c:formatCode>
                <c:ptCount val="12"/>
                <c:pt idx="0">
                  <c:v>1820601</c:v>
                </c:pt>
                <c:pt idx="1">
                  <c:v>1875932</c:v>
                </c:pt>
                <c:pt idx="2">
                  <c:v>1928066</c:v>
                </c:pt>
                <c:pt idx="3">
                  <c:v>1829263</c:v>
                </c:pt>
                <c:pt idx="4">
                  <c:v>1797822</c:v>
                </c:pt>
                <c:pt idx="5">
                  <c:v>1750966</c:v>
                </c:pt>
                <c:pt idx="6">
                  <c:v>1772300</c:v>
                </c:pt>
                <c:pt idx="7">
                  <c:v>1808505</c:v>
                </c:pt>
                <c:pt idx="8">
                  <c:v>1688871</c:v>
                </c:pt>
                <c:pt idx="9">
                  <c:v>1666662</c:v>
                </c:pt>
                <c:pt idx="10">
                  <c:v>1615356</c:v>
                </c:pt>
                <c:pt idx="11">
                  <c:v>1622033</c:v>
                </c:pt>
              </c:numCache>
            </c:numRef>
          </c:val>
          <c:extLst>
            <c:ext xmlns:c16="http://schemas.microsoft.com/office/drawing/2014/chart" uri="{C3380CC4-5D6E-409C-BE32-E72D297353CC}">
              <c16:uniqueId val="{00000000-B59D-4E2F-A014-B97E4672F27D}"/>
            </c:ext>
          </c:extLst>
        </c:ser>
        <c:dLbls>
          <c:showLegendKey val="0"/>
          <c:showVal val="0"/>
          <c:showCatName val="0"/>
          <c:showSerName val="0"/>
          <c:showPercent val="0"/>
          <c:showBubbleSize val="0"/>
        </c:dLbls>
        <c:gapWidth val="219"/>
        <c:overlap val="-27"/>
        <c:axId val="2068378736"/>
        <c:axId val="2068373456"/>
      </c:barChart>
      <c:lineChart>
        <c:grouping val="standard"/>
        <c:varyColors val="0"/>
        <c:ser>
          <c:idx val="1"/>
          <c:order val="1"/>
          <c:tx>
            <c:strRef>
              <c:f>'Orders vs sales'!$C$3</c:f>
              <c:strCache>
                <c:ptCount val="1"/>
                <c:pt idx="0">
                  <c:v>Count of Order ID</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cat>
            <c:strRef>
              <c:f>'Orders vs sales'!$A$4:$A$15</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'Orders vs sales'!$C$4:$C$15</c:f>
              <c:numCache>
                <c:formatCode>General</c:formatCode>
                <c:ptCount val="12"/>
                <c:pt idx="0">
                  <c:v>2702</c:v>
                </c:pt>
                <c:pt idx="1">
                  <c:v>2750</c:v>
                </c:pt>
                <c:pt idx="2">
                  <c:v>2819</c:v>
                </c:pt>
                <c:pt idx="3">
                  <c:v>2685</c:v>
                </c:pt>
                <c:pt idx="4">
                  <c:v>2617</c:v>
                </c:pt>
                <c:pt idx="5">
                  <c:v>2597</c:v>
                </c:pt>
                <c:pt idx="6">
                  <c:v>2579</c:v>
                </c:pt>
                <c:pt idx="7">
                  <c:v>2617</c:v>
                </c:pt>
                <c:pt idx="8">
                  <c:v>2490</c:v>
                </c:pt>
                <c:pt idx="9">
                  <c:v>2424</c:v>
                </c:pt>
                <c:pt idx="10">
                  <c:v>2383</c:v>
                </c:pt>
                <c:pt idx="11">
                  <c:v>2384</c:v>
                </c:pt>
              </c:numCache>
            </c:numRef>
          </c:val>
          <c:smooth val="0"/>
          <c:extLst>
            <c:ext xmlns:c16="http://schemas.microsoft.com/office/drawing/2014/chart" uri="{C3380CC4-5D6E-409C-BE32-E72D297353CC}">
              <c16:uniqueId val="{00000001-B59D-4E2F-A014-B97E4672F27D}"/>
            </c:ext>
          </c:extLst>
        </c:ser>
        <c:dLbls>
          <c:showLegendKey val="0"/>
          <c:showVal val="0"/>
          <c:showCatName val="0"/>
          <c:showSerName val="0"/>
          <c:showPercent val="0"/>
          <c:showBubbleSize val="0"/>
        </c:dLbls>
        <c:marker val="1"/>
        <c:smooth val="0"/>
        <c:axId val="2068367216"/>
        <c:axId val="2068368176"/>
      </c:lineChart>
      <c:catAx>
        <c:axId val="206837873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68373456"/>
        <c:crosses val="autoZero"/>
        <c:auto val="1"/>
        <c:lblAlgn val="ctr"/>
        <c:lblOffset val="100"/>
        <c:noMultiLvlLbl val="0"/>
      </c:catAx>
      <c:valAx>
        <c:axId val="2068373456"/>
        <c:scaling>
          <c:orientation val="minMax"/>
        </c:scaling>
        <c:delete val="0"/>
        <c:axPos val="l"/>
        <c:numFmt formatCode="0.00,,&quot;M&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68378736"/>
        <c:crosses val="autoZero"/>
        <c:crossBetween val="between"/>
      </c:valAx>
      <c:valAx>
        <c:axId val="2068368176"/>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68367216"/>
        <c:crosses val="max"/>
        <c:crossBetween val="between"/>
      </c:valAx>
      <c:catAx>
        <c:axId val="2068367216"/>
        <c:scaling>
          <c:orientation val="minMax"/>
        </c:scaling>
        <c:delete val="1"/>
        <c:axPos val="b"/>
        <c:numFmt formatCode="General" sourceLinked="1"/>
        <c:majorTickMark val="none"/>
        <c:minorTickMark val="none"/>
        <c:tickLblPos val="nextTo"/>
        <c:crossAx val="2068368176"/>
        <c:crosses val="autoZero"/>
        <c:auto val="1"/>
        <c:lblAlgn val="ctr"/>
        <c:lblOffset val="100"/>
        <c:noMultiLvlLbl val="0"/>
      </c:catAx>
      <c:spPr>
        <a:noFill/>
        <a:ln>
          <a:noFill/>
        </a:ln>
        <a:effectLst/>
      </c:spPr>
    </c:plotArea>
    <c:legend>
      <c:legendPos val="r"/>
      <c:layout>
        <c:manualLayout>
          <c:xMode val="edge"/>
          <c:yMode val="edge"/>
          <c:x val="0.55060898086518018"/>
          <c:y val="3.0804334942003218E-2"/>
          <c:w val="0.39963976377952753"/>
          <c:h val="0.1284733158355205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[Super Mini Mart Data analysis.xlsx]Men and women!PivotTable2</c:name>
    <c:fmtId val="5"/>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Men and Women Sales</a:t>
            </a:r>
          </a:p>
        </c:rich>
      </c:tx>
      <c:layout>
        <c:manualLayout>
          <c:xMode val="edge"/>
          <c:yMode val="edge"/>
          <c:x val="0.13615078512208303"/>
          <c:y val="3.5335583052118487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dLbl>
          <c:idx val="0"/>
          <c:dLblPos val="ctr"/>
          <c:showLegendKey val="0"/>
          <c:showVal val="0"/>
          <c:showCatName val="1"/>
          <c:showSerName val="0"/>
          <c:showPercent val="1"/>
          <c:showBubbleSize val="0"/>
          <c:extLst>
            <c:ext xmlns:c15="http://schemas.microsoft.com/office/drawing/2012/chart" uri="{CE6537A1-D6FC-4f65-9D91-7224C49458BB}"/>
          </c:extLst>
        </c:dLbl>
      </c:pivotFmt>
      <c:pivotFmt>
        <c:idx val="1"/>
        <c:dLbl>
          <c:idx val="0"/>
          <c:dLblPos val="ctr"/>
          <c:showLegendKey val="0"/>
          <c:showVal val="0"/>
          <c:showCatName val="1"/>
          <c:showSerName val="0"/>
          <c:showPercent val="1"/>
          <c:showBubbleSize val="0"/>
          <c:extLst>
            <c:ext xmlns:c15="http://schemas.microsoft.com/office/drawing/2012/chart" uri="{CE6537A1-D6FC-4f65-9D91-7224C49458BB}"/>
          </c:extLst>
        </c:dLbl>
      </c:pivotFmt>
      <c:pivotFmt>
        <c:idx val="2"/>
        <c:dLbl>
          <c:idx val="0"/>
          <c:tx>
            <c:rich>
              <a:bodyPr/>
              <a:lstStyle/>
              <a:p>
                <a:fld id="{3730E981-C302-46F8-AF40-264760E5E0C5}" type="CATEGORYNAME">
                  <a:rPr lang="en-US" sz="1100" b="1">
                    <a:solidFill>
                      <a:schemeClr val="bg1"/>
                    </a:solidFill>
                  </a:rPr>
                  <a:pPr/>
                  <a:t>[CATEGORY NAME]</a:t>
                </a:fld>
                <a:r>
                  <a:rPr lang="en-US" sz="1100" b="1" baseline="0">
                    <a:solidFill>
                      <a:schemeClr val="bg1"/>
                    </a:solidFill>
                  </a:rPr>
                  <a:t>
</a:t>
                </a:r>
                <a:fld id="{1E4714AB-42B3-4538-A7AC-B24D22611CC6}" type="PERCENTAGE">
                  <a:rPr lang="en-US" sz="1100" b="1" baseline="0">
                    <a:solidFill>
                      <a:schemeClr val="bg1"/>
                    </a:solidFill>
                  </a:rPr>
                  <a:pPr/>
                  <a:t>[PERCENTAGE]</a:t>
                </a:fld>
                <a:endParaRPr lang="en-US" sz="1100" b="1" baseline="0">
                  <a:solidFill>
                    <a:schemeClr val="bg1"/>
                  </a:solidFill>
                </a:endParaRPr>
              </a:p>
            </c:rich>
          </c:tx>
          <c:dLblPos val="ctr"/>
          <c:showLegendKey val="0"/>
          <c:showVal val="0"/>
          <c:showCatName val="1"/>
          <c:showSerName val="0"/>
          <c:showPercent val="1"/>
          <c:showBubbleSize val="0"/>
          <c:extLst>
            <c:ext xmlns:c15="http://schemas.microsoft.com/office/drawing/2012/chart" uri="{CE6537A1-D6FC-4f65-9D91-7224C49458BB}">
              <c15:dlblFieldTable/>
              <c15:showDataLabelsRange val="0"/>
            </c:ext>
          </c:extLst>
        </c:dLbl>
      </c:pivotFmt>
      <c:pivotFmt>
        <c:idx val="3"/>
      </c:pivotFmt>
      <c:pivotFmt>
        <c:idx val="4"/>
        <c:dLbl>
          <c:idx val="0"/>
          <c:dLblPos val="ctr"/>
          <c:showLegendKey val="0"/>
          <c:showVal val="0"/>
          <c:showCatName val="1"/>
          <c:showSerName val="0"/>
          <c:showPercent val="1"/>
          <c:showBubbleSize val="0"/>
          <c:extLst>
            <c:ext xmlns:c15="http://schemas.microsoft.com/office/drawing/2012/chart" uri="{CE6537A1-D6FC-4f65-9D91-7224C49458BB}"/>
          </c:extLst>
        </c:dLbl>
      </c:pivotFmt>
      <c:pivotFmt>
        <c:idx val="5"/>
        <c:dLbl>
          <c:idx val="0"/>
          <c:dLblPos val="ctr"/>
          <c:showLegendKey val="0"/>
          <c:showVal val="0"/>
          <c:showCatName val="1"/>
          <c:showSerName val="0"/>
          <c:showPercent val="1"/>
          <c:showBubbleSize val="0"/>
          <c:extLst>
            <c:ext xmlns:c15="http://schemas.microsoft.com/office/drawing/2012/chart" uri="{CE6537A1-D6FC-4f65-9D91-7224C49458BB}"/>
          </c:extLst>
        </c:dLbl>
      </c:pivotFmt>
      <c:pivotFmt>
        <c:idx val="6"/>
        <c:dLbl>
          <c:idx val="0"/>
          <c:tx>
            <c:rich>
              <a:bodyPr/>
              <a:lstStyle/>
              <a:p>
                <a:fld id="{3730E981-C302-46F8-AF40-264760E5E0C5}" type="CATEGORYNAME">
                  <a:rPr lang="en-US" sz="1100" b="1">
                    <a:solidFill>
                      <a:schemeClr val="bg1"/>
                    </a:solidFill>
                  </a:rPr>
                  <a:pPr/>
                  <a:t>[CATEGORY NAME]</a:t>
                </a:fld>
                <a:r>
                  <a:rPr lang="en-US" sz="1100" b="1" baseline="0">
                    <a:solidFill>
                      <a:schemeClr val="bg1"/>
                    </a:solidFill>
                  </a:rPr>
                  <a:t>
</a:t>
                </a:r>
                <a:fld id="{1E4714AB-42B3-4538-A7AC-B24D22611CC6}" type="PERCENTAGE">
                  <a:rPr lang="en-US" sz="1100" b="1" baseline="0">
                    <a:solidFill>
                      <a:schemeClr val="bg1"/>
                    </a:solidFill>
                  </a:rPr>
                  <a:pPr/>
                  <a:t>[PERCENTAGE]</a:t>
                </a:fld>
                <a:endParaRPr lang="en-US" sz="1100" b="1" baseline="0">
                  <a:solidFill>
                    <a:schemeClr val="bg1"/>
                  </a:solidFill>
                </a:endParaRPr>
              </a:p>
            </c:rich>
          </c:tx>
          <c:dLblPos val="ctr"/>
          <c:showLegendKey val="0"/>
          <c:showVal val="0"/>
          <c:showCatName val="1"/>
          <c:showSerName val="0"/>
          <c:showPercent val="1"/>
          <c:showBubbleSize val="0"/>
          <c:extLst>
            <c:ext xmlns:c15="http://schemas.microsoft.com/office/drawing/2012/chart" uri="{CE6537A1-D6FC-4f65-9D91-7224C49458BB}">
              <c15:dlblFieldTable/>
              <c15:showDataLabelsRange val="0"/>
            </c:ext>
          </c:extLst>
        </c:dLbl>
      </c:pivotFmt>
      <c:pivotFmt>
        <c:idx val="7"/>
        <c:dLbl>
          <c:idx val="0"/>
          <c:dLblPos val="ctr"/>
          <c:showLegendKey val="0"/>
          <c:showVal val="0"/>
          <c:showCatName val="1"/>
          <c:showSerName val="0"/>
          <c:showPercent val="1"/>
          <c:showBubbleSize val="0"/>
          <c:extLst>
            <c:ext xmlns:c15="http://schemas.microsoft.com/office/drawing/2012/chart" uri="{CE6537A1-D6FC-4f65-9D91-7224C49458BB}"/>
          </c:extLst>
        </c:dLbl>
      </c:pivotFmt>
      <c:pivotFmt>
        <c:idx val="8"/>
      </c:pivotFmt>
      <c:pivotFmt>
        <c:idx val="9"/>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circle"/>
          <c:size val="6"/>
        </c:marker>
        <c:dLbl>
          <c:idx val="0"/>
          <c:spPr>
            <a:no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Lbl>
          <c:idx val="0"/>
          <c:spPr>
            <a:noFill/>
            <a:ln>
              <a:noFill/>
            </a:ln>
            <a:effectLst/>
          </c:spPr>
          <c:txPr>
            <a:bodyPr rot="0" spcFirstLastPara="1" vertOverflow="clip" horzOverflow="clip" vert="horz" wrap="square" lIns="38100" tIns="19050" rIns="38100" bIns="19050" anchor="ctr" anchorCtr="0">
              <a:spAutoFit/>
            </a:bodyPr>
            <a:lstStyle/>
            <a:p>
              <a:pPr algn="ctr" rtl="0">
                <a:defRPr lang="en-US" sz="1050" b="1" i="0" u="none" strike="noStrike" kern="1200" baseline="0">
                  <a:solidFill>
                    <a:schemeClr val="bg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Lbl>
          <c:idx val="0"/>
          <c:tx>
            <c:rich>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fld id="{3730E981-C302-46F8-AF40-264760E5E0C5}" type="CATEGORYNAME">
                  <a:rPr lang="en-US" sz="1050" b="1">
                    <a:solidFill>
                      <a:schemeClr val="bg1"/>
                    </a:solidFill>
                  </a:rPr>
                  <a:pPr>
                    <a:defRPr sz="900" b="0" i="0" u="none" strike="noStrike" kern="1200" baseline="0">
                      <a:solidFill>
                        <a:schemeClr val="dk1">
                          <a:lumMod val="65000"/>
                          <a:lumOff val="35000"/>
                        </a:schemeClr>
                      </a:solidFill>
                      <a:latin typeface="+mn-lt"/>
                      <a:ea typeface="+mn-ea"/>
                      <a:cs typeface="+mn-cs"/>
                    </a:defRPr>
                  </a:pPr>
                  <a:t>[CATEGORY NAME]</a:t>
                </a:fld>
                <a:r>
                  <a:rPr lang="en-US"/>
                  <a:t>
</a:t>
                </a:r>
                <a:fld id="{1E4714AB-42B3-4538-A7AC-B24D22611CC6}" type="PERCENTAGE">
                  <a:rPr lang="en-US" sz="1000" b="1">
                    <a:solidFill>
                      <a:schemeClr val="bg1"/>
                    </a:solidFill>
                  </a:rPr>
                  <a:pPr>
                    <a:defRPr sz="900" b="0" i="0" u="none" strike="noStrike" kern="1200" baseline="0">
                      <a:solidFill>
                        <a:schemeClr val="dk1">
                          <a:lumMod val="65000"/>
                          <a:lumOff val="35000"/>
                        </a:schemeClr>
                      </a:solidFill>
                      <a:latin typeface="+mn-lt"/>
                      <a:ea typeface="+mn-ea"/>
                      <a:cs typeface="+mn-cs"/>
                    </a:defRPr>
                  </a:pPr>
                  <a:t>[PERCENTAGE]</a:t>
                </a:fld>
                <a:endParaRPr lang="en-US"/>
              </a:p>
            </c:rich>
          </c:tx>
          <c:spPr>
            <a:no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circle"/>
          <c:size val="6"/>
        </c:marker>
        <c:dLbl>
          <c:idx val="0"/>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Lbl>
          <c:idx val="0"/>
          <c:spPr>
            <a:noFill/>
            <a:ln>
              <a:noFill/>
            </a:ln>
            <a:effectLst/>
          </c:spPr>
          <c:txPr>
            <a:bodyPr rot="0" spcFirstLastPara="1" vertOverflow="clip" horzOverflow="clip" vert="horz" wrap="square" lIns="38100" tIns="19050" rIns="38100" bIns="19050" anchor="ctr" anchorCtr="0">
              <a:spAutoFit/>
            </a:bodyPr>
            <a:lstStyle/>
            <a:p>
              <a:pPr algn="ctr" rtl="0">
                <a:defRPr lang="en-US" sz="1050" b="1" i="0" u="none" strike="noStrike" kern="1200" baseline="0">
                  <a:solidFill>
                    <a:schemeClr val="bg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Lbl>
          <c:idx val="0"/>
          <c:tx>
            <c:rich>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fld id="{3730E981-C302-46F8-AF40-264760E5E0C5}" type="CATEGORYNAME">
                  <a:rPr lang="en-US" sz="1050" b="1">
                    <a:solidFill>
                      <a:schemeClr val="bg1"/>
                    </a:solidFill>
                  </a:rPr>
                  <a:pPr>
                    <a:defRPr sz="900" b="0" i="0" u="none" strike="noStrike" kern="1200" baseline="0">
                      <a:solidFill>
                        <a:schemeClr val="dk1">
                          <a:lumMod val="65000"/>
                          <a:lumOff val="35000"/>
                        </a:schemeClr>
                      </a:solidFill>
                      <a:latin typeface="+mn-lt"/>
                      <a:ea typeface="+mn-ea"/>
                      <a:cs typeface="+mn-cs"/>
                    </a:defRPr>
                  </a:pPr>
                  <a:t>[CATEGORY NAME]</a:t>
                </a:fld>
                <a:r>
                  <a:rPr lang="en-US"/>
                  <a:t>
</a:t>
                </a:r>
                <a:fld id="{1E4714AB-42B3-4538-A7AC-B24D22611CC6}" type="PERCENTAGE">
                  <a:rPr lang="en-US" sz="1000" b="1">
                    <a:solidFill>
                      <a:schemeClr val="bg1"/>
                    </a:solidFill>
                  </a:rPr>
                  <a:pPr>
                    <a:defRPr sz="900" b="0" i="0" u="none" strike="noStrike" kern="1200" baseline="0">
                      <a:solidFill>
                        <a:schemeClr val="dk1">
                          <a:lumMod val="65000"/>
                          <a:lumOff val="35000"/>
                        </a:schemeClr>
                      </a:solidFill>
                      <a:latin typeface="+mn-lt"/>
                      <a:ea typeface="+mn-ea"/>
                      <a:cs typeface="+mn-cs"/>
                    </a:defRPr>
                  </a:pPr>
                  <a:t>[PERCENTAGE]</a:t>
                </a:fld>
                <a:endParaRPr lang="en-US"/>
              </a:p>
            </c:rich>
          </c:tx>
          <c:spPr>
            <a:no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Lbl>
          <c:idx val="0"/>
          <c:spPr>
            <a:noFill/>
            <a:ln>
              <a:noFill/>
            </a:ln>
            <a:effectLst/>
          </c:spPr>
          <c:txPr>
            <a:bodyPr rot="0" spcFirstLastPara="1" vertOverflow="clip" horzOverflow="clip" vert="horz" wrap="square" lIns="38100" tIns="19050" rIns="38100" bIns="19050" anchor="ctr" anchorCtr="0">
              <a:spAutoFit/>
            </a:bodyPr>
            <a:lstStyle/>
            <a:p>
              <a:pPr algn="ctr" rtl="0">
                <a:defRPr lang="en-US" sz="1050" b="1" i="0" u="none" strike="noStrike" kern="1200" baseline="0">
                  <a:solidFill>
                    <a:schemeClr val="bg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Lbl>
          <c:idx val="0"/>
          <c:tx>
            <c:rich>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fld id="{3730E981-C302-46F8-AF40-264760E5E0C5}" type="CATEGORYNAME">
                  <a:rPr lang="en-US" sz="1050" b="1">
                    <a:solidFill>
                      <a:schemeClr val="bg1"/>
                    </a:solidFill>
                  </a:rPr>
                  <a:pPr>
                    <a:defRPr sz="900" b="0" i="0" u="none" strike="noStrike" kern="1200" baseline="0">
                      <a:solidFill>
                        <a:schemeClr val="dk1">
                          <a:lumMod val="65000"/>
                          <a:lumOff val="35000"/>
                        </a:schemeClr>
                      </a:solidFill>
                      <a:latin typeface="+mn-lt"/>
                      <a:ea typeface="+mn-ea"/>
                      <a:cs typeface="+mn-cs"/>
                    </a:defRPr>
                  </a:pPr>
                  <a:t>[CATEGORY NAME]</a:t>
                </a:fld>
                <a:r>
                  <a:rPr lang="en-US"/>
                  <a:t>
</a:t>
                </a:r>
                <a:fld id="{1E4714AB-42B3-4538-A7AC-B24D22611CC6}" type="PERCENTAGE">
                  <a:rPr lang="en-US" sz="1000" b="1">
                    <a:solidFill>
                      <a:schemeClr val="bg1"/>
                    </a:solidFill>
                  </a:rPr>
                  <a:pPr>
                    <a:defRPr sz="900" b="0" i="0" u="none" strike="noStrike" kern="1200" baseline="0">
                      <a:solidFill>
                        <a:schemeClr val="dk1">
                          <a:lumMod val="65000"/>
                          <a:lumOff val="35000"/>
                        </a:schemeClr>
                      </a:solidFill>
                      <a:latin typeface="+mn-lt"/>
                      <a:ea typeface="+mn-ea"/>
                      <a:cs typeface="+mn-cs"/>
                    </a:defRPr>
                  </a:pPr>
                  <a:t>[PERCENTAGE]</a:t>
                </a:fld>
                <a:endParaRPr lang="en-US"/>
              </a:p>
            </c:rich>
          </c:tx>
          <c:spPr>
            <a:no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'Men and women'!$B$3</c:f>
              <c:strCache>
                <c:ptCount val="1"/>
                <c:pt idx="0">
                  <c:v>Sum of Amount</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1-AD82-450E-B918-A396E2BCAD36}"/>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3-AD82-450E-B918-A396E2BCAD36}"/>
              </c:ext>
            </c:extLst>
          </c:dPt>
          <c:dLbls>
            <c:dLbl>
              <c:idx val="0"/>
              <c:spPr>
                <a:noFill/>
                <a:ln>
                  <a:noFill/>
                </a:ln>
                <a:effectLst/>
              </c:spPr>
              <c:txPr>
                <a:bodyPr rot="0" spcFirstLastPara="1" vertOverflow="clip" horzOverflow="clip" vert="horz" wrap="square" lIns="38100" tIns="19050" rIns="38100" bIns="19050" anchor="ctr" anchorCtr="0">
                  <a:spAutoFit/>
                </a:bodyPr>
                <a:lstStyle/>
                <a:p>
                  <a:pPr algn="ctr" rtl="0">
                    <a:defRPr lang="en-US" sz="1050" b="1" i="0" u="none" strike="noStrike" kern="1200" baseline="0">
                      <a:solidFill>
                        <a:schemeClr val="bg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1-AD82-450E-B918-A396E2BCAD36}"/>
                </c:ext>
              </c:extLst>
            </c:dLbl>
            <c:dLbl>
              <c:idx val="1"/>
              <c:tx>
                <c:rich>
                  <a:bodyPr/>
                  <a:lstStyle/>
                  <a:p>
                    <a:fld id="{3730E981-C302-46F8-AF40-264760E5E0C5}" type="CATEGORYNAME">
                      <a:rPr lang="en-US" sz="1050" b="1">
                        <a:solidFill>
                          <a:schemeClr val="bg1"/>
                        </a:solidFill>
                      </a:rPr>
                      <a:pPr/>
                      <a:t>[CATEGORY NAME]</a:t>
                    </a:fld>
                    <a:r>
                      <a:rPr lang="en-US"/>
                      <a:t>
</a:t>
                    </a:r>
                    <a:fld id="{1E4714AB-42B3-4538-A7AC-B24D22611CC6}" type="PERCENTAGE">
                      <a:rPr lang="en-US" sz="1000" b="1">
                        <a:solidFill>
                          <a:schemeClr val="bg1"/>
                        </a:solidFill>
                      </a:rPr>
                      <a:pPr/>
                      <a:t>[PERCENTAGE]</a:t>
                    </a:fld>
                    <a:endParaRPr lang="en-US"/>
                  </a:p>
                </c:rich>
              </c:tx>
              <c:dLblPos val="ctr"/>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AD82-450E-B918-A396E2BCAD36}"/>
                </c:ext>
              </c:extLst>
            </c:dLbl>
            <c:spPr>
              <a:no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ct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'Men and women'!$A$4:$A$5</c:f>
              <c:strCache>
                <c:ptCount val="2"/>
                <c:pt idx="0">
                  <c:v>Men</c:v>
                </c:pt>
                <c:pt idx="1">
                  <c:v>Women</c:v>
                </c:pt>
              </c:strCache>
            </c:strRef>
          </c:cat>
          <c:val>
            <c:numRef>
              <c:f>'Men and women'!$B$4:$B$5</c:f>
              <c:numCache>
                <c:formatCode>General</c:formatCode>
                <c:ptCount val="2"/>
                <c:pt idx="0">
                  <c:v>7613604</c:v>
                </c:pt>
                <c:pt idx="1">
                  <c:v>13562773</c:v>
                </c:pt>
              </c:numCache>
            </c:numRef>
          </c:val>
          <c:extLst>
            <c:ext xmlns:c16="http://schemas.microsoft.com/office/drawing/2014/chart" uri="{C3380CC4-5D6E-409C-BE32-E72D297353CC}">
              <c16:uniqueId val="{00000004-AD82-450E-B918-A396E2BCAD36}"/>
            </c:ext>
          </c:extLst>
        </c:ser>
        <c:ser>
          <c:idx val="1"/>
          <c:order val="1"/>
          <c:tx>
            <c:strRef>
              <c:f>'Men and women'!$C$3</c:f>
              <c:strCache>
                <c:ptCount val="1"/>
                <c:pt idx="0">
                  <c:v>Count of Order ID</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6-AD82-450E-B918-A396E2BCAD36}"/>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8-AD82-450E-B918-A396E2BCAD36}"/>
              </c:ext>
            </c:extLst>
          </c:dPt>
          <c:dLbls>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ct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'Men and women'!$A$4:$A$5</c:f>
              <c:strCache>
                <c:ptCount val="2"/>
                <c:pt idx="0">
                  <c:v>Men</c:v>
                </c:pt>
                <c:pt idx="1">
                  <c:v>Women</c:v>
                </c:pt>
              </c:strCache>
            </c:strRef>
          </c:cat>
          <c:val>
            <c:numRef>
              <c:f>'Men and women'!$C$4:$C$5</c:f>
              <c:numCache>
                <c:formatCode>General</c:formatCode>
                <c:ptCount val="2"/>
                <c:pt idx="0">
                  <c:v>9494</c:v>
                </c:pt>
                <c:pt idx="1">
                  <c:v>21553</c:v>
                </c:pt>
              </c:numCache>
            </c:numRef>
          </c:val>
          <c:extLst>
            <c:ext xmlns:c16="http://schemas.microsoft.com/office/drawing/2014/chart" uri="{C3380CC4-5D6E-409C-BE32-E72D297353CC}">
              <c16:uniqueId val="{00000009-AD82-450E-B918-A396E2BCAD36}"/>
            </c:ext>
          </c:extLst>
        </c:ser>
        <c:dLbls>
          <c:dLblPos val="ctr"/>
          <c:showLegendKey val="0"/>
          <c:showVal val="0"/>
          <c:showCatName val="0"/>
          <c:showSerName val="0"/>
          <c:showPercent val="0"/>
          <c:showBubbleSize val="0"/>
          <c:showLeaderLines val="0"/>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[Super Mini Mart Data analysis.xlsx]Channels!PivotTable6</c:name>
    <c:fmtId val="5"/>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Orders by Channels</a:t>
            </a:r>
          </a:p>
        </c:rich>
      </c:tx>
      <c:layout>
        <c:manualLayout>
          <c:xMode val="edge"/>
          <c:yMode val="edge"/>
          <c:x val="0.22461322081575244"/>
          <c:y val="1.2594458438287154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marker>
        <c:dLbl>
          <c:idx val="0"/>
          <c:spPr>
            <a:noFill/>
            <a:ln>
              <a:no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s>
    <c:plotArea>
      <c:layout/>
      <c:pieChart>
        <c:varyColors val="1"/>
        <c:ser>
          <c:idx val="0"/>
          <c:order val="0"/>
          <c:tx>
            <c:strRef>
              <c:f>Channels!$B$3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CB2E-4D30-A3C9-CCDD35463FFB}"/>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CB2E-4D30-A3C9-CCDD35463FFB}"/>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CB2E-4D30-A3C9-CCDD35463FFB}"/>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CB2E-4D30-A3C9-CCDD35463FFB}"/>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CB2E-4D30-A3C9-CCDD35463FFB}"/>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CB2E-4D30-A3C9-CCDD35463FFB}"/>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CB2E-4D30-A3C9-CCDD35463FFB}"/>
              </c:ext>
            </c:extLst>
          </c:dPt>
          <c:dLbls>
            <c:spPr>
              <a:noFill/>
              <a:ln>
                <a:no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Channels!$A$4:$A$10</c:f>
              <c:strCache>
                <c:ptCount val="7"/>
                <c:pt idx="0">
                  <c:v>Ajio</c:v>
                </c:pt>
                <c:pt idx="1">
                  <c:v>Amazon</c:v>
                </c:pt>
                <c:pt idx="2">
                  <c:v>Flipkart</c:v>
                </c:pt>
                <c:pt idx="3">
                  <c:v>Meesho</c:v>
                </c:pt>
                <c:pt idx="4">
                  <c:v>Myntra</c:v>
                </c:pt>
                <c:pt idx="5">
                  <c:v>Nalli</c:v>
                </c:pt>
                <c:pt idx="6">
                  <c:v>Others</c:v>
                </c:pt>
              </c:strCache>
            </c:strRef>
          </c:cat>
          <c:val>
            <c:numRef>
              <c:f>Channels!$B$4:$B$10</c:f>
              <c:numCache>
                <c:formatCode>0.0%</c:formatCode>
                <c:ptCount val="7"/>
                <c:pt idx="0">
                  <c:v>6.2196025380874161E-2</c:v>
                </c:pt>
                <c:pt idx="1">
                  <c:v>0.35481689052082327</c:v>
                </c:pt>
                <c:pt idx="2">
                  <c:v>0.21589847650336585</c:v>
                </c:pt>
                <c:pt idx="3">
                  <c:v>4.5028505169581602E-2</c:v>
                </c:pt>
                <c:pt idx="4">
                  <c:v>0.23364576287564015</c:v>
                </c:pt>
                <c:pt idx="5">
                  <c:v>4.7798499049827678E-2</c:v>
                </c:pt>
                <c:pt idx="6">
                  <c:v>4.0615840499887271E-2</c:v>
                </c:pt>
              </c:numCache>
            </c:numRef>
          </c:val>
          <c:extLst>
            <c:ext xmlns:c16="http://schemas.microsoft.com/office/drawing/2014/chart" uri="{C3380CC4-5D6E-409C-BE32-E72D297353CC}">
              <c16:uniqueId val="{0000000E-CB2E-4D30-A3C9-CCDD35463FFB}"/>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[Super Mini Mart Data analysis.xlsx]Amount per state!PivotTable4</c:name>
    <c:fmtId val="5"/>
  </c:pivotSource>
  <c:chart>
    <c:title>
      <c:tx>
        <c:rich>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r>
              <a:rPr lang="en-US"/>
              <a:t>Sales by State</a:t>
            </a:r>
          </a:p>
        </c:rich>
      </c:tx>
      <c:overlay val="0"/>
      <c:spPr>
        <a:noFill/>
        <a:ln>
          <a:noFill/>
        </a:ln>
        <a:effectLst/>
      </c:spPr>
      <c:txPr>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alpha val="88000"/>
            </a:schemeClr>
          </a:solidFill>
          <a:ln>
            <a:solidFill>
              <a:schemeClr val="accent2">
                <a:lumMod val="50000"/>
              </a:schemeClr>
            </a:solidFill>
          </a:ln>
          <a:effectLst/>
          <a:scene3d>
            <a:camera prst="orthographicFront"/>
            <a:lightRig rig="threePt" dir="t"/>
          </a:scene3d>
          <a:sp3d prstMaterial="flat">
            <a:contourClr>
              <a:schemeClr val="accent2">
                <a:lumMod val="50000"/>
              </a:schemeClr>
            </a:contourClr>
          </a:sp3d>
        </c:spPr>
        <c:marker>
          <c:symbol val="circle"/>
          <c:size val="6"/>
          <c:spPr>
            <a:solidFill>
              <a:schemeClr val="accent2"/>
            </a:solidFill>
            <a:ln w="9525">
              <a:solidFill>
                <a:schemeClr val="dk1">
                  <a:lumMod val="75000"/>
                  <a:lumOff val="25000"/>
                </a:schemeClr>
              </a:solidFill>
            </a:ln>
            <a:effectLst/>
          </c:spPr>
        </c:marker>
        <c:dLbl>
          <c:idx val="0"/>
          <c:numFmt formatCode="0.00,,&quot;M&quot;" sourceLinked="0"/>
          <c:spPr>
            <a:solidFill>
              <a:srgbClr val="ED7D31">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2">
              <a:alpha val="88000"/>
            </a:schemeClr>
          </a:solidFill>
          <a:ln>
            <a:solidFill>
              <a:schemeClr val="accent2">
                <a:lumMod val="50000"/>
              </a:schemeClr>
            </a:solidFill>
          </a:ln>
          <a:effectLst/>
          <a:scene3d>
            <a:camera prst="orthographicFront"/>
            <a:lightRig rig="threePt" dir="t"/>
          </a:scene3d>
          <a:sp3d prstMaterial="flat">
            <a:contourClr>
              <a:schemeClr val="accent2">
                <a:lumMod val="50000"/>
              </a:schemeClr>
            </a:contourClr>
          </a:sp3d>
        </c:spPr>
        <c:marker>
          <c:symbol val="none"/>
        </c:marker>
        <c:dLbl>
          <c:idx val="0"/>
          <c:numFmt formatCode="0.00,,&quot;M&quot;" sourceLinked="0"/>
          <c:spPr>
            <a:solidFill>
              <a:srgbClr val="ED7D31">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2">
              <a:alpha val="88000"/>
            </a:schemeClr>
          </a:solidFill>
          <a:ln>
            <a:solidFill>
              <a:schemeClr val="accent2">
                <a:lumMod val="50000"/>
              </a:schemeClr>
            </a:solidFill>
          </a:ln>
          <a:effectLst/>
          <a:scene3d>
            <a:camera prst="orthographicFront"/>
            <a:lightRig rig="threePt" dir="t"/>
          </a:scene3d>
          <a:sp3d prstMaterial="flat">
            <a:contourClr>
              <a:schemeClr val="accent2">
                <a:lumMod val="50000"/>
              </a:schemeClr>
            </a:contourClr>
          </a:sp3d>
        </c:spPr>
        <c:marker>
          <c:symbol val="none"/>
        </c:marker>
        <c:dLbl>
          <c:idx val="0"/>
          <c:numFmt formatCode="0.00,,&quot;M&quot;" sourceLinked="0"/>
          <c:spPr>
            <a:solidFill>
              <a:srgbClr val="ED7D31">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1803937007874016"/>
          <c:y val="0.15782407407407409"/>
          <c:w val="0.86251618547681541"/>
          <c:h val="0.53579542140565761"/>
        </c:manualLayout>
      </c:layout>
      <c:bar3DChart>
        <c:barDir val="col"/>
        <c:grouping val="clustered"/>
        <c:varyColors val="0"/>
        <c:ser>
          <c:idx val="0"/>
          <c:order val="0"/>
          <c:tx>
            <c:strRef>
              <c:f>'Amount per state'!$B$3</c:f>
              <c:strCache>
                <c:ptCount val="1"/>
                <c:pt idx="0">
                  <c:v>Total</c:v>
                </c:pt>
              </c:strCache>
            </c:strRef>
          </c:tx>
          <c:spPr>
            <a:solidFill>
              <a:schemeClr val="accent2">
                <a:alpha val="88000"/>
              </a:schemeClr>
            </a:solidFill>
            <a:ln>
              <a:solidFill>
                <a:schemeClr val="accent2">
                  <a:lumMod val="50000"/>
                </a:schemeClr>
              </a:solidFill>
            </a:ln>
            <a:effectLst/>
            <a:scene3d>
              <a:camera prst="orthographicFront"/>
              <a:lightRig rig="threePt" dir="t"/>
            </a:scene3d>
            <a:sp3d prstMaterial="flat">
              <a:contourClr>
                <a:schemeClr val="accent2">
                  <a:lumMod val="50000"/>
                </a:schemeClr>
              </a:contourClr>
            </a:sp3d>
          </c:spPr>
          <c:invertIfNegative val="0"/>
          <c:dLbls>
            <c:numFmt formatCode="0.00,,&quot;M&quot;" sourceLinked="0"/>
            <c:spPr>
              <a:solidFill>
                <a:srgbClr val="ED7D31">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'Amount per state'!$A$4:$A$8</c:f>
              <c:strCache>
                <c:ptCount val="5"/>
                <c:pt idx="0">
                  <c:v>MAHARASHTRA</c:v>
                </c:pt>
                <c:pt idx="1">
                  <c:v>KARNATAKA</c:v>
                </c:pt>
                <c:pt idx="2">
                  <c:v>UTTAR PRADESH</c:v>
                </c:pt>
                <c:pt idx="3">
                  <c:v>TELANGANA</c:v>
                </c:pt>
                <c:pt idx="4">
                  <c:v>TAMIL NADU</c:v>
                </c:pt>
              </c:strCache>
            </c:strRef>
          </c:cat>
          <c:val>
            <c:numRef>
              <c:f>'Amount per state'!$B$4:$B$8</c:f>
              <c:numCache>
                <c:formatCode>General</c:formatCode>
                <c:ptCount val="5"/>
                <c:pt idx="0">
                  <c:v>2990221</c:v>
                </c:pt>
                <c:pt idx="1">
                  <c:v>2646358</c:v>
                </c:pt>
                <c:pt idx="2">
                  <c:v>2104659</c:v>
                </c:pt>
                <c:pt idx="3">
                  <c:v>1712439</c:v>
                </c:pt>
                <c:pt idx="4">
                  <c:v>1678877</c:v>
                </c:pt>
              </c:numCache>
            </c:numRef>
          </c:val>
          <c:extLst>
            <c:ext xmlns:c16="http://schemas.microsoft.com/office/drawing/2014/chart" uri="{C3380CC4-5D6E-409C-BE32-E72D297353CC}">
              <c16:uniqueId val="{00000000-4082-4660-9E84-765299425BAA}"/>
            </c:ext>
          </c:extLst>
        </c:ser>
        <c:dLbls>
          <c:showLegendKey val="0"/>
          <c:showVal val="1"/>
          <c:showCatName val="0"/>
          <c:showSerName val="0"/>
          <c:showPercent val="0"/>
          <c:showBubbleSize val="0"/>
        </c:dLbls>
        <c:gapWidth val="84"/>
        <c:gapDepth val="53"/>
        <c:shape val="box"/>
        <c:axId val="1984915104"/>
        <c:axId val="1984915584"/>
        <c:axId val="0"/>
      </c:bar3DChart>
      <c:catAx>
        <c:axId val="198491510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crossAx val="1984915584"/>
        <c:crosses val="autoZero"/>
        <c:auto val="1"/>
        <c:lblAlgn val="ctr"/>
        <c:lblOffset val="100"/>
        <c:noMultiLvlLbl val="0"/>
      </c:catAx>
      <c:valAx>
        <c:axId val="1984915584"/>
        <c:scaling>
          <c:orientation val="minMax"/>
        </c:scaling>
        <c:delete val="1"/>
        <c:axPos val="l"/>
        <c:numFmt formatCode="0.00,,&quot;M&quot;" sourceLinked="0"/>
        <c:majorTickMark val="out"/>
        <c:minorTickMark val="none"/>
        <c:tickLblPos val="nextTo"/>
        <c:crossAx val="19849151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6350" cap="flat" cmpd="sng" algn="ctr">
      <a:solidFill>
        <a:schemeClr val="dk1">
          <a:tint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[Super Mini Mart Data analysis.xlsx]Order Status!PivotTable3</c:name>
    <c:fmtId val="5"/>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Order Status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
        <c:dLbl>
          <c:idx val="0"/>
          <c:layout>
            <c:manualLayout>
              <c:x val="0.26186186186186178"/>
              <c:y val="1.7773593518201529E-3"/>
            </c:manualLayout>
          </c:layout>
          <c:tx>
            <c:rich>
              <a:bodyPr/>
              <a:lstStyle/>
              <a:p>
                <a:fld id="{B8F6CCFD-AE09-4F75-A026-E3CABB3ABE96}" type="CATEGORYNAME">
                  <a:rPr lang="en-US" sz="1100" b="1">
                    <a:solidFill>
                      <a:schemeClr val="bg1"/>
                    </a:solidFill>
                  </a:rPr>
                  <a:pPr/>
                  <a:t>[CATEGORY NAME]</a:t>
                </a:fld>
                <a:r>
                  <a:rPr lang="en-US" baseline="0">
                    <a:solidFill>
                      <a:schemeClr val="bg1"/>
                    </a:solidFill>
                  </a:rPr>
                  <a:t>
</a:t>
                </a:r>
                <a:fld id="{4FD36ACE-B556-4A5B-A593-7A2556DAAB70}" type="PERCENTAGE">
                  <a:rPr lang="en-US" baseline="0">
                    <a:solidFill>
                      <a:schemeClr val="bg1"/>
                    </a:solidFill>
                  </a:rPr>
                  <a:pPr/>
                  <a:t>[PERCENTAGE]</a:t>
                </a:fld>
                <a:endParaRPr lang="en-US" baseline="0">
                  <a:solidFill>
                    <a:schemeClr val="bg1"/>
                  </a:solidFill>
                </a:endParaRPr>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Lst>
        </c:dLbl>
      </c:pivotFmt>
      <c:pivotFmt>
        <c:idx val="2"/>
        <c:dLbl>
          <c:idx val="0"/>
          <c:layout>
            <c:manualLayout>
              <c:x val="-3.3333333333333333E-2"/>
              <c:y val="8.7962962962962965E-2"/>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3"/>
        <c:dLbl>
          <c:idx val="0"/>
          <c:layout>
            <c:manualLayout>
              <c:x val="6.6666666666666666E-2"/>
              <c:y val="1.8518518518518517E-2"/>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4"/>
        <c:dLbl>
          <c:idx val="0"/>
          <c:layout>
            <c:manualLayout>
              <c:x val="4.1666666666666664E-2"/>
              <c:y val="-6.9444444444444448E-2"/>
            </c:manualLayout>
          </c:layout>
          <c:tx>
            <c:rich>
              <a:bodyPr/>
              <a:lstStyle/>
              <a:p>
                <a:fld id="{594D5236-6209-480C-A127-0DD41DDA0B09}" type="CATEGORYNAME">
                  <a:rPr lang="en-US" sz="1000" b="1"/>
                  <a:pPr/>
                  <a:t>[CATEGORY NAME]</a:t>
                </a:fld>
                <a:r>
                  <a:rPr lang="en-US" sz="1000" b="1" baseline="0"/>
                  <a:t>
</a:t>
                </a:r>
                <a:fld id="{C4ABF405-4AE3-4EB5-AB34-14450E747FAB}" type="PERCENTAGE">
                  <a:rPr lang="en-US" sz="1000" b="1" baseline="0"/>
                  <a:pPr/>
                  <a:t>[PERCENTAGE]</a:t>
                </a:fld>
                <a:endParaRPr lang="en-US" sz="1000" b="1" baseline="0"/>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Lst>
        </c:dLbl>
      </c:pivotFmt>
      <c:pivotFmt>
        <c:idx val="5"/>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6"/>
        <c:dLbl>
          <c:idx val="0"/>
          <c:layout>
            <c:manualLayout>
              <c:x val="-3.3333333333333333E-2"/>
              <c:y val="8.7962962962962965E-2"/>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7"/>
        <c:dLbl>
          <c:idx val="0"/>
          <c:layout>
            <c:manualLayout>
              <c:x val="0.26186186186186178"/>
              <c:y val="1.7773593518201529E-3"/>
            </c:manualLayout>
          </c:layout>
          <c:tx>
            <c:rich>
              <a:bodyPr/>
              <a:lstStyle/>
              <a:p>
                <a:fld id="{B8F6CCFD-AE09-4F75-A026-E3CABB3ABE96}" type="CATEGORYNAME">
                  <a:rPr lang="en-US" sz="1100" b="1">
                    <a:solidFill>
                      <a:schemeClr val="bg1"/>
                    </a:solidFill>
                  </a:rPr>
                  <a:pPr/>
                  <a:t>[CATEGORY NAME]</a:t>
                </a:fld>
                <a:r>
                  <a:rPr lang="en-US" baseline="0">
                    <a:solidFill>
                      <a:schemeClr val="bg1"/>
                    </a:solidFill>
                  </a:rPr>
                  <a:t>
</a:t>
                </a:r>
                <a:fld id="{4FD36ACE-B556-4A5B-A593-7A2556DAAB70}" type="PERCENTAGE">
                  <a:rPr lang="en-US" baseline="0">
                    <a:solidFill>
                      <a:schemeClr val="bg1"/>
                    </a:solidFill>
                  </a:rPr>
                  <a:pPr/>
                  <a:t>[PERCENTAGE]</a:t>
                </a:fld>
                <a:endParaRPr lang="en-US" baseline="0">
                  <a:solidFill>
                    <a:schemeClr val="bg1"/>
                  </a:solidFill>
                </a:endParaRPr>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Lst>
        </c:dLbl>
      </c:pivotFmt>
      <c:pivotFmt>
        <c:idx val="8"/>
        <c:dLbl>
          <c:idx val="0"/>
          <c:layout>
            <c:manualLayout>
              <c:x val="4.1666666666666664E-2"/>
              <c:y val="-6.9444444444444448E-2"/>
            </c:manualLayout>
          </c:layout>
          <c:tx>
            <c:rich>
              <a:bodyPr/>
              <a:lstStyle/>
              <a:p>
                <a:fld id="{594D5236-6209-480C-A127-0DD41DDA0B09}" type="CATEGORYNAME">
                  <a:rPr lang="en-US" sz="1000" b="1"/>
                  <a:pPr/>
                  <a:t>[CATEGORY NAME]</a:t>
                </a:fld>
                <a:r>
                  <a:rPr lang="en-US" sz="1000" b="1" baseline="0"/>
                  <a:t>
</a:t>
                </a:r>
                <a:fld id="{C4ABF405-4AE3-4EB5-AB34-14450E747FAB}" type="PERCENTAGE">
                  <a:rPr lang="en-US" sz="1000" b="1" baseline="0"/>
                  <a:pPr/>
                  <a:t>[PERCENTAGE]</a:t>
                </a:fld>
                <a:endParaRPr lang="en-US" sz="1000" b="1" baseline="0"/>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Lst>
        </c:dLbl>
      </c:pivotFmt>
      <c:pivotFmt>
        <c:idx val="9"/>
        <c:dLbl>
          <c:idx val="0"/>
          <c:layout>
            <c:manualLayout>
              <c:x val="6.6666666666666666E-2"/>
              <c:y val="1.8518518518518517E-2"/>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marker>
        <c:dLbl>
          <c:idx val="0"/>
          <c:spPr>
            <a:no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3.3333333333333333E-2"/>
              <c:y val="8.7962962962962965E-2"/>
            </c:manualLayout>
          </c:layout>
          <c:spPr>
            <a:noFill/>
            <a:ln>
              <a:noFill/>
            </a:ln>
            <a:effectLst/>
          </c:spPr>
          <c:txPr>
            <a:bodyPr rot="0" spcFirstLastPara="1" vertOverflow="clip" horzOverflow="clip" vert="horz" wrap="square" lIns="38100" tIns="19050" rIns="38100" bIns="19050" anchor="ctr" anchorCtr="0">
              <a:spAutoFit/>
            </a:bodyPr>
            <a:lstStyle/>
            <a:p>
              <a:pPr algn="ctr" rtl="0">
                <a:defRPr lang="en-US" sz="1050" b="1"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0.26186186186186178"/>
              <c:y val="1.7773593518201529E-3"/>
            </c:manualLayout>
          </c:layout>
          <c:tx>
            <c:rich>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fld id="{B8F6CCFD-AE09-4F75-A026-E3CABB3ABE96}" type="CATEGORYNAME">
                  <a:rPr lang="en-US" sz="1050" b="1">
                    <a:solidFill>
                      <a:schemeClr val="bg1"/>
                    </a:solidFill>
                  </a:rPr>
                  <a:pPr>
                    <a:defRPr sz="900" b="0" i="0" u="none" strike="noStrike" kern="1200" baseline="0">
                      <a:solidFill>
                        <a:schemeClr val="dk1">
                          <a:lumMod val="65000"/>
                          <a:lumOff val="35000"/>
                        </a:schemeClr>
                      </a:solidFill>
                      <a:latin typeface="+mn-lt"/>
                      <a:ea typeface="+mn-ea"/>
                      <a:cs typeface="+mn-cs"/>
                    </a:defRPr>
                  </a:pPr>
                  <a:t>[CATEGORY NAME]</a:t>
                </a:fld>
                <a:r>
                  <a:rPr lang="en-US" sz="1050" b="1">
                    <a:solidFill>
                      <a:schemeClr val="bg1"/>
                    </a:solidFill>
                  </a:rPr>
                  <a:t>
</a:t>
                </a:r>
                <a:fld id="{4FD36ACE-B556-4A5B-A593-7A2556DAAB70}" type="PERCENTAGE">
                  <a:rPr lang="en-US" sz="1050" b="1">
                    <a:solidFill>
                      <a:schemeClr val="bg1"/>
                    </a:solidFill>
                  </a:rPr>
                  <a:pPr>
                    <a:defRPr sz="900" b="0" i="0" u="none" strike="noStrike" kern="1200" baseline="0">
                      <a:solidFill>
                        <a:schemeClr val="dk1">
                          <a:lumMod val="65000"/>
                          <a:lumOff val="35000"/>
                        </a:schemeClr>
                      </a:solidFill>
                      <a:latin typeface="+mn-lt"/>
                      <a:ea typeface="+mn-ea"/>
                      <a:cs typeface="+mn-cs"/>
                    </a:defRPr>
                  </a:pPr>
                  <a:t>[PERCENTAGE]</a:t>
                </a:fld>
                <a:endParaRPr lang="en-US" sz="1050" b="1">
                  <a:solidFill>
                    <a:schemeClr val="bg1"/>
                  </a:solidFill>
                </a:endParaRPr>
              </a:p>
            </c:rich>
          </c:tx>
          <c:spPr>
            <a:no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13"/>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4.1666666666666664E-2"/>
              <c:y val="-6.9444444444444448E-2"/>
            </c:manualLayout>
          </c:layout>
          <c:tx>
            <c:rich>
              <a:bodyPr rot="0" spcFirstLastPara="1" vertOverflow="clip" horzOverflow="clip" vert="horz" wrap="square" lIns="38100" tIns="19050" rIns="38100" bIns="19050" anchor="ctr" anchorCtr="0">
                <a:spAutoFit/>
              </a:bodyPr>
              <a:lstStyle/>
              <a:p>
                <a:pPr algn="ctr" rtl="0">
                  <a:defRPr lang="en-US" sz="1050" b="1" i="0" u="none" strike="noStrike" kern="1200" baseline="0">
                    <a:solidFill>
                      <a:schemeClr val="bg1"/>
                    </a:solidFill>
                    <a:latin typeface="+mn-lt"/>
                    <a:ea typeface="+mn-ea"/>
                    <a:cs typeface="+mn-cs"/>
                  </a:defRPr>
                </a:pPr>
                <a:fld id="{594D5236-6209-480C-A127-0DD41DDA0B09}" type="CATEGORYNAME">
                  <a:rPr lang="en-US" sz="1050" b="1" i="0" u="none" strike="noStrike" kern="1200" baseline="0">
                    <a:solidFill>
                      <a:schemeClr val="bg1"/>
                    </a:solidFill>
                    <a:latin typeface="+mn-lt"/>
                    <a:ea typeface="+mn-ea"/>
                    <a:cs typeface="+mn-cs"/>
                  </a:rPr>
                  <a:pPr algn="ctr" rtl="0">
                    <a:defRPr lang="en-US" sz="1050" b="1" i="0" u="none" strike="noStrike" kern="1200" baseline="0">
                      <a:solidFill>
                        <a:schemeClr val="bg1"/>
                      </a:solidFill>
                      <a:latin typeface="+mn-lt"/>
                      <a:ea typeface="+mn-ea"/>
                      <a:cs typeface="+mn-cs"/>
                    </a:defRPr>
                  </a:pPr>
                  <a:t>[CATEGORY NAME]</a:t>
                </a:fld>
                <a:r>
                  <a:rPr lang="en-US" sz="1050" b="1" i="0" u="none" strike="noStrike" kern="1200" baseline="0">
                    <a:solidFill>
                      <a:schemeClr val="bg1"/>
                    </a:solidFill>
                    <a:latin typeface="+mn-lt"/>
                    <a:ea typeface="+mn-ea"/>
                    <a:cs typeface="+mn-cs"/>
                  </a:rPr>
                  <a:t>
</a:t>
                </a:r>
                <a:fld id="{C4ABF405-4AE3-4EB5-AB34-14450E747FAB}" type="PERCENTAGE">
                  <a:rPr lang="en-US" sz="1050" b="1" i="0" u="none" strike="noStrike" kern="1200" baseline="0">
                    <a:solidFill>
                      <a:schemeClr val="bg1"/>
                    </a:solidFill>
                    <a:latin typeface="+mn-lt"/>
                    <a:ea typeface="+mn-ea"/>
                    <a:cs typeface="+mn-cs"/>
                  </a:rPr>
                  <a:pPr algn="ctr" rtl="0">
                    <a:defRPr lang="en-US" sz="1050" b="1" i="0" u="none" strike="noStrike" kern="1200" baseline="0">
                      <a:solidFill>
                        <a:schemeClr val="bg1"/>
                      </a:solidFill>
                      <a:latin typeface="+mn-lt"/>
                      <a:ea typeface="+mn-ea"/>
                      <a:cs typeface="+mn-cs"/>
                    </a:defRPr>
                  </a:pPr>
                  <a:t>[PERCENTAGE]</a:t>
                </a:fld>
                <a:endParaRPr lang="en-US" sz="1050" b="1" i="0" u="none" strike="noStrike" kern="1200" baseline="0">
                  <a:solidFill>
                    <a:schemeClr val="bg1"/>
                  </a:solidFill>
                  <a:latin typeface="+mn-lt"/>
                  <a:ea typeface="+mn-ea"/>
                  <a:cs typeface="+mn-cs"/>
                </a:endParaRPr>
              </a:p>
            </c:rich>
          </c:tx>
          <c:spPr>
            <a:noFill/>
            <a:ln>
              <a:noFill/>
            </a:ln>
            <a:effectLst/>
          </c:spPr>
          <c:txPr>
            <a:bodyPr rot="0" spcFirstLastPara="1" vertOverflow="clip" horzOverflow="clip" vert="horz" wrap="square" lIns="38100" tIns="19050" rIns="38100" bIns="19050" anchor="ctr" anchorCtr="0">
              <a:spAutoFit/>
            </a:bodyPr>
            <a:lstStyle/>
            <a:p>
              <a:pPr algn="ctr" rtl="0">
                <a:defRPr lang="en-US" sz="1050" b="1"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14"/>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6.6666666666666666E-2"/>
              <c:y val="1.8518518518518517E-2"/>
            </c:manualLayout>
          </c:layout>
          <c:spPr>
            <a:noFill/>
            <a:ln>
              <a:noFill/>
            </a:ln>
            <a:effectLst/>
          </c:spPr>
          <c:txPr>
            <a:bodyPr rot="0" spcFirstLastPara="1" vertOverflow="clip" horzOverflow="clip" vert="horz" wrap="square" lIns="38100" tIns="19050" rIns="38100" bIns="19050" anchor="ctr" anchorCtr="0">
              <a:spAutoFit/>
            </a:bodyPr>
            <a:lstStyle/>
            <a:p>
              <a:pPr algn="ctr" rtl="0">
                <a:defRPr lang="en-US" sz="1050" b="1"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3.3333333333333333E-2"/>
              <c:y val="8.7962962962962965E-2"/>
            </c:manualLayout>
          </c:layout>
          <c:spPr>
            <a:noFill/>
            <a:ln>
              <a:noFill/>
            </a:ln>
            <a:effectLst/>
          </c:spPr>
          <c:txPr>
            <a:bodyPr rot="0" spcFirstLastPara="1" vertOverflow="clip" horzOverflow="clip" vert="horz" wrap="square" lIns="38100" tIns="19050" rIns="38100" bIns="19050" anchor="ctr" anchorCtr="0">
              <a:spAutoFit/>
            </a:bodyPr>
            <a:lstStyle/>
            <a:p>
              <a:pPr algn="ctr" rtl="0">
                <a:defRPr lang="en-US" sz="1050" b="1"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0.26186186186186178"/>
              <c:y val="1.7773593518201529E-3"/>
            </c:manualLayout>
          </c:layout>
          <c:tx>
            <c:rich>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fld id="{B8F6CCFD-AE09-4F75-A026-E3CABB3ABE96}" type="CATEGORYNAME">
                  <a:rPr lang="en-US" sz="1050" b="1">
                    <a:solidFill>
                      <a:schemeClr val="bg1"/>
                    </a:solidFill>
                  </a:rPr>
                  <a:pPr>
                    <a:defRPr sz="900" b="0" i="0" u="none" strike="noStrike" kern="1200" baseline="0">
                      <a:solidFill>
                        <a:schemeClr val="dk1">
                          <a:lumMod val="65000"/>
                          <a:lumOff val="35000"/>
                        </a:schemeClr>
                      </a:solidFill>
                      <a:latin typeface="+mn-lt"/>
                      <a:ea typeface="+mn-ea"/>
                      <a:cs typeface="+mn-cs"/>
                    </a:defRPr>
                  </a:pPr>
                  <a:t>[CATEGORY NAME]</a:t>
                </a:fld>
                <a:r>
                  <a:rPr lang="en-US" sz="1050" b="1">
                    <a:solidFill>
                      <a:schemeClr val="bg1"/>
                    </a:solidFill>
                  </a:rPr>
                  <a:t>
</a:t>
                </a:r>
                <a:fld id="{4FD36ACE-B556-4A5B-A593-7A2556DAAB70}" type="PERCENTAGE">
                  <a:rPr lang="en-US" sz="1050" b="1">
                    <a:solidFill>
                      <a:schemeClr val="bg1"/>
                    </a:solidFill>
                  </a:rPr>
                  <a:pPr>
                    <a:defRPr sz="900" b="0" i="0" u="none" strike="noStrike" kern="1200" baseline="0">
                      <a:solidFill>
                        <a:schemeClr val="dk1">
                          <a:lumMod val="65000"/>
                          <a:lumOff val="35000"/>
                        </a:schemeClr>
                      </a:solidFill>
                      <a:latin typeface="+mn-lt"/>
                      <a:ea typeface="+mn-ea"/>
                      <a:cs typeface="+mn-cs"/>
                    </a:defRPr>
                  </a:pPr>
                  <a:t>[PERCENTAGE]</a:t>
                </a:fld>
                <a:endParaRPr lang="en-US" sz="1050" b="1">
                  <a:solidFill>
                    <a:schemeClr val="bg1"/>
                  </a:solidFill>
                </a:endParaRPr>
              </a:p>
            </c:rich>
          </c:tx>
          <c:spPr>
            <a:no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4.1666666666666664E-2"/>
              <c:y val="-6.9444444444444448E-2"/>
            </c:manualLayout>
          </c:layout>
          <c:tx>
            <c:rich>
              <a:bodyPr rot="0" spcFirstLastPara="1" vertOverflow="clip" horzOverflow="clip" vert="horz" wrap="square" lIns="38100" tIns="19050" rIns="38100" bIns="19050" anchor="ctr" anchorCtr="0">
                <a:spAutoFit/>
              </a:bodyPr>
              <a:lstStyle/>
              <a:p>
                <a:pPr algn="ctr" rtl="0">
                  <a:defRPr lang="en-US" sz="1050" b="1" i="0" u="none" strike="noStrike" kern="1200" baseline="0">
                    <a:solidFill>
                      <a:schemeClr val="bg1"/>
                    </a:solidFill>
                    <a:latin typeface="+mn-lt"/>
                    <a:ea typeface="+mn-ea"/>
                    <a:cs typeface="+mn-cs"/>
                  </a:defRPr>
                </a:pPr>
                <a:fld id="{594D5236-6209-480C-A127-0DD41DDA0B09}" type="CATEGORYNAME">
                  <a:rPr lang="en-US" sz="1050" b="1" i="0" u="none" strike="noStrike" kern="1200" baseline="0">
                    <a:solidFill>
                      <a:schemeClr val="bg1"/>
                    </a:solidFill>
                    <a:latin typeface="+mn-lt"/>
                    <a:ea typeface="+mn-ea"/>
                    <a:cs typeface="+mn-cs"/>
                  </a:rPr>
                  <a:pPr algn="ctr" rtl="0">
                    <a:defRPr lang="en-US" sz="1050" b="1" i="0" u="none" strike="noStrike" kern="1200" baseline="0">
                      <a:solidFill>
                        <a:schemeClr val="bg1"/>
                      </a:solidFill>
                      <a:latin typeface="+mn-lt"/>
                      <a:ea typeface="+mn-ea"/>
                      <a:cs typeface="+mn-cs"/>
                    </a:defRPr>
                  </a:pPr>
                  <a:t>[CATEGORY NAME]</a:t>
                </a:fld>
                <a:r>
                  <a:rPr lang="en-US" sz="1050" b="1" i="0" u="none" strike="noStrike" kern="1200" baseline="0">
                    <a:solidFill>
                      <a:schemeClr val="bg1"/>
                    </a:solidFill>
                    <a:latin typeface="+mn-lt"/>
                    <a:ea typeface="+mn-ea"/>
                    <a:cs typeface="+mn-cs"/>
                  </a:rPr>
                  <a:t>
</a:t>
                </a:r>
                <a:fld id="{C4ABF405-4AE3-4EB5-AB34-14450E747FAB}" type="PERCENTAGE">
                  <a:rPr lang="en-US" sz="1050" b="1" i="0" u="none" strike="noStrike" kern="1200" baseline="0">
                    <a:solidFill>
                      <a:schemeClr val="bg1"/>
                    </a:solidFill>
                    <a:latin typeface="+mn-lt"/>
                    <a:ea typeface="+mn-ea"/>
                    <a:cs typeface="+mn-cs"/>
                  </a:rPr>
                  <a:pPr algn="ctr" rtl="0">
                    <a:defRPr lang="en-US" sz="1050" b="1" i="0" u="none" strike="noStrike" kern="1200" baseline="0">
                      <a:solidFill>
                        <a:schemeClr val="bg1"/>
                      </a:solidFill>
                      <a:latin typeface="+mn-lt"/>
                      <a:ea typeface="+mn-ea"/>
                      <a:cs typeface="+mn-cs"/>
                    </a:defRPr>
                  </a:pPr>
                  <a:t>[PERCENTAGE]</a:t>
                </a:fld>
                <a:endParaRPr lang="en-US" sz="1050" b="1" i="0" u="none" strike="noStrike" kern="1200" baseline="0">
                  <a:solidFill>
                    <a:schemeClr val="bg1"/>
                  </a:solidFill>
                  <a:latin typeface="+mn-lt"/>
                  <a:ea typeface="+mn-ea"/>
                  <a:cs typeface="+mn-cs"/>
                </a:endParaRPr>
              </a:p>
            </c:rich>
          </c:tx>
          <c:spPr>
            <a:noFill/>
            <a:ln>
              <a:noFill/>
            </a:ln>
            <a:effectLst/>
          </c:spPr>
          <c:txPr>
            <a:bodyPr rot="0" spcFirstLastPara="1" vertOverflow="clip" horzOverflow="clip" vert="horz" wrap="square" lIns="38100" tIns="19050" rIns="38100" bIns="19050" anchor="ctr" anchorCtr="0">
              <a:spAutoFit/>
            </a:bodyPr>
            <a:lstStyle/>
            <a:p>
              <a:pPr algn="ctr" rtl="0">
                <a:defRPr lang="en-US" sz="1050" b="1"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6.6666666666666666E-2"/>
              <c:y val="1.8518518518518517E-2"/>
            </c:manualLayout>
          </c:layout>
          <c:spPr>
            <a:noFill/>
            <a:ln>
              <a:noFill/>
            </a:ln>
            <a:effectLst/>
          </c:spPr>
          <c:txPr>
            <a:bodyPr rot="0" spcFirstLastPara="1" vertOverflow="clip" horzOverflow="clip" vert="horz" wrap="square" lIns="38100" tIns="19050" rIns="38100" bIns="19050" anchor="ctr" anchorCtr="0">
              <a:spAutoFit/>
            </a:bodyPr>
            <a:lstStyle/>
            <a:p>
              <a:pPr algn="ctr" rtl="0">
                <a:defRPr lang="en-US" sz="1050" b="1"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3.3333333333333333E-2"/>
              <c:y val="8.7962962962962965E-2"/>
            </c:manualLayout>
          </c:layout>
          <c:spPr>
            <a:noFill/>
            <a:ln>
              <a:noFill/>
            </a:ln>
            <a:effectLst/>
          </c:spPr>
          <c:txPr>
            <a:bodyPr rot="0" spcFirstLastPara="1" vertOverflow="clip" horzOverflow="clip" vert="horz" wrap="square" lIns="38100" tIns="19050" rIns="38100" bIns="19050" anchor="ctr" anchorCtr="0">
              <a:spAutoFit/>
            </a:bodyPr>
            <a:lstStyle/>
            <a:p>
              <a:pPr algn="ctr" rtl="0">
                <a:defRPr lang="en-US" sz="1050" b="1"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0.26186186186186178"/>
              <c:y val="1.7773593518201529E-3"/>
            </c:manualLayout>
          </c:layout>
          <c:tx>
            <c:rich>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fld id="{B8F6CCFD-AE09-4F75-A026-E3CABB3ABE96}" type="CATEGORYNAME">
                  <a:rPr lang="en-US" sz="1050" b="1">
                    <a:solidFill>
                      <a:schemeClr val="bg1"/>
                    </a:solidFill>
                  </a:rPr>
                  <a:pPr>
                    <a:defRPr sz="900" b="0" i="0" u="none" strike="noStrike" kern="1200" baseline="0">
                      <a:solidFill>
                        <a:schemeClr val="dk1">
                          <a:lumMod val="65000"/>
                          <a:lumOff val="35000"/>
                        </a:schemeClr>
                      </a:solidFill>
                      <a:latin typeface="+mn-lt"/>
                      <a:ea typeface="+mn-ea"/>
                      <a:cs typeface="+mn-cs"/>
                    </a:defRPr>
                  </a:pPr>
                  <a:t>[CATEGORY NAME]</a:t>
                </a:fld>
                <a:r>
                  <a:rPr lang="en-US" sz="1050" b="1">
                    <a:solidFill>
                      <a:schemeClr val="bg1"/>
                    </a:solidFill>
                  </a:rPr>
                  <a:t>
</a:t>
                </a:r>
                <a:fld id="{4FD36ACE-B556-4A5B-A593-7A2556DAAB70}" type="PERCENTAGE">
                  <a:rPr lang="en-US" sz="1050" b="1">
                    <a:solidFill>
                      <a:schemeClr val="bg1"/>
                    </a:solidFill>
                  </a:rPr>
                  <a:pPr>
                    <a:defRPr sz="900" b="0" i="0" u="none" strike="noStrike" kern="1200" baseline="0">
                      <a:solidFill>
                        <a:schemeClr val="dk1">
                          <a:lumMod val="65000"/>
                          <a:lumOff val="35000"/>
                        </a:schemeClr>
                      </a:solidFill>
                      <a:latin typeface="+mn-lt"/>
                      <a:ea typeface="+mn-ea"/>
                      <a:cs typeface="+mn-cs"/>
                    </a:defRPr>
                  </a:pPr>
                  <a:t>[PERCENTAGE]</a:t>
                </a:fld>
                <a:endParaRPr lang="en-US" sz="1050" b="1">
                  <a:solidFill>
                    <a:schemeClr val="bg1"/>
                  </a:solidFill>
                </a:endParaRPr>
              </a:p>
            </c:rich>
          </c:tx>
          <c:spPr>
            <a:no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4.1666666666666664E-2"/>
              <c:y val="-6.9444444444444448E-2"/>
            </c:manualLayout>
          </c:layout>
          <c:tx>
            <c:rich>
              <a:bodyPr rot="0" spcFirstLastPara="1" vertOverflow="clip" horzOverflow="clip" vert="horz" wrap="square" lIns="38100" tIns="19050" rIns="38100" bIns="19050" anchor="ctr" anchorCtr="0">
                <a:spAutoFit/>
              </a:bodyPr>
              <a:lstStyle/>
              <a:p>
                <a:pPr algn="ctr" rtl="0">
                  <a:defRPr lang="en-US" sz="1050" b="1" i="0" u="none" strike="noStrike" kern="1200" baseline="0">
                    <a:solidFill>
                      <a:schemeClr val="bg1"/>
                    </a:solidFill>
                    <a:latin typeface="+mn-lt"/>
                    <a:ea typeface="+mn-ea"/>
                    <a:cs typeface="+mn-cs"/>
                  </a:defRPr>
                </a:pPr>
                <a:fld id="{594D5236-6209-480C-A127-0DD41DDA0B09}" type="CATEGORYNAME">
                  <a:rPr lang="en-US" sz="1050" b="1" i="0" u="none" strike="noStrike" kern="1200" baseline="0">
                    <a:solidFill>
                      <a:schemeClr val="bg1"/>
                    </a:solidFill>
                    <a:latin typeface="+mn-lt"/>
                    <a:ea typeface="+mn-ea"/>
                    <a:cs typeface="+mn-cs"/>
                  </a:rPr>
                  <a:pPr algn="ctr" rtl="0">
                    <a:defRPr lang="en-US" sz="1050" b="1" i="0" u="none" strike="noStrike" kern="1200" baseline="0">
                      <a:solidFill>
                        <a:schemeClr val="bg1"/>
                      </a:solidFill>
                      <a:latin typeface="+mn-lt"/>
                      <a:ea typeface="+mn-ea"/>
                      <a:cs typeface="+mn-cs"/>
                    </a:defRPr>
                  </a:pPr>
                  <a:t>[CATEGORY NAME]</a:t>
                </a:fld>
                <a:r>
                  <a:rPr lang="en-US" sz="1050" b="1" i="0" u="none" strike="noStrike" kern="1200" baseline="0">
                    <a:solidFill>
                      <a:schemeClr val="bg1"/>
                    </a:solidFill>
                    <a:latin typeface="+mn-lt"/>
                    <a:ea typeface="+mn-ea"/>
                    <a:cs typeface="+mn-cs"/>
                  </a:rPr>
                  <a:t>
</a:t>
                </a:r>
                <a:fld id="{C4ABF405-4AE3-4EB5-AB34-14450E747FAB}" type="PERCENTAGE">
                  <a:rPr lang="en-US" sz="1050" b="1" i="0" u="none" strike="noStrike" kern="1200" baseline="0">
                    <a:solidFill>
                      <a:schemeClr val="bg1"/>
                    </a:solidFill>
                    <a:latin typeface="+mn-lt"/>
                    <a:ea typeface="+mn-ea"/>
                    <a:cs typeface="+mn-cs"/>
                  </a:rPr>
                  <a:pPr algn="ctr" rtl="0">
                    <a:defRPr lang="en-US" sz="1050" b="1" i="0" u="none" strike="noStrike" kern="1200" baseline="0">
                      <a:solidFill>
                        <a:schemeClr val="bg1"/>
                      </a:solidFill>
                      <a:latin typeface="+mn-lt"/>
                      <a:ea typeface="+mn-ea"/>
                      <a:cs typeface="+mn-cs"/>
                    </a:defRPr>
                  </a:pPr>
                  <a:t>[PERCENTAGE]</a:t>
                </a:fld>
                <a:endParaRPr lang="en-US" sz="1050" b="1" i="0" u="none" strike="noStrike" kern="1200" baseline="0">
                  <a:solidFill>
                    <a:schemeClr val="bg1"/>
                  </a:solidFill>
                  <a:latin typeface="+mn-lt"/>
                  <a:ea typeface="+mn-ea"/>
                  <a:cs typeface="+mn-cs"/>
                </a:endParaRPr>
              </a:p>
            </c:rich>
          </c:tx>
          <c:spPr>
            <a:noFill/>
            <a:ln>
              <a:noFill/>
            </a:ln>
            <a:effectLst/>
          </c:spPr>
          <c:txPr>
            <a:bodyPr rot="0" spcFirstLastPara="1" vertOverflow="clip" horzOverflow="clip" vert="horz" wrap="square" lIns="38100" tIns="19050" rIns="38100" bIns="19050" anchor="ctr" anchorCtr="0">
              <a:spAutoFit/>
            </a:bodyPr>
            <a:lstStyle/>
            <a:p>
              <a:pPr algn="ctr" rtl="0">
                <a:defRPr lang="en-US" sz="1050" b="1"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6.6666666666666666E-2"/>
              <c:y val="1.8518518518518517E-2"/>
            </c:manualLayout>
          </c:layout>
          <c:spPr>
            <a:noFill/>
            <a:ln>
              <a:noFill/>
            </a:ln>
            <a:effectLst/>
          </c:spPr>
          <c:txPr>
            <a:bodyPr rot="0" spcFirstLastPara="1" vertOverflow="clip" horzOverflow="clip" vert="horz" wrap="square" lIns="38100" tIns="19050" rIns="38100" bIns="19050" anchor="ctr" anchorCtr="0">
              <a:spAutoFit/>
            </a:bodyPr>
            <a:lstStyle/>
            <a:p>
              <a:pPr algn="ctr" rtl="0">
                <a:defRPr lang="en-US" sz="1050" b="1"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s>
    <c:plotArea>
      <c:layout/>
      <c:pieChart>
        <c:varyColors val="1"/>
        <c:ser>
          <c:idx val="0"/>
          <c:order val="0"/>
          <c:tx>
            <c:strRef>
              <c:f>'Order Status'!$B$3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FCB7-4256-8D27-3B528ACEAE4C}"/>
              </c:ext>
            </c:extLst>
          </c:dPt>
          <c:dPt>
            <c:idx val="1"/>
            <c:bubble3D val="0"/>
            <c:explosion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FCB7-4256-8D27-3B528ACEAE4C}"/>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FCB7-4256-8D27-3B528ACEAE4C}"/>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FCB7-4256-8D27-3B528ACEAE4C}"/>
              </c:ext>
            </c:extLst>
          </c:dPt>
          <c:dLbls>
            <c:dLbl>
              <c:idx val="0"/>
              <c:layout>
                <c:manualLayout>
                  <c:x val="-3.3333333333333333E-2"/>
                  <c:y val="8.7962962962962965E-2"/>
                </c:manualLayout>
              </c:layout>
              <c:spPr>
                <a:noFill/>
                <a:ln>
                  <a:noFill/>
                </a:ln>
                <a:effectLst/>
              </c:spPr>
              <c:txPr>
                <a:bodyPr rot="0" spcFirstLastPara="1" vertOverflow="clip" horzOverflow="clip" vert="horz" wrap="square" lIns="38100" tIns="19050" rIns="38100" bIns="19050" anchor="ctr" anchorCtr="0">
                  <a:spAutoFit/>
                </a:bodyPr>
                <a:lstStyle/>
                <a:p>
                  <a:pPr algn="ctr" rtl="0">
                    <a:defRPr lang="en-US" sz="1050" b="1"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1-FCB7-4256-8D27-3B528ACEAE4C}"/>
                </c:ext>
              </c:extLst>
            </c:dLbl>
            <c:dLbl>
              <c:idx val="1"/>
              <c:layout>
                <c:manualLayout>
                  <c:x val="0.26186186186186178"/>
                  <c:y val="1.7773593518201529E-3"/>
                </c:manualLayout>
              </c:layout>
              <c:tx>
                <c:rich>
                  <a:bodyPr/>
                  <a:lstStyle/>
                  <a:p>
                    <a:fld id="{B8F6CCFD-AE09-4F75-A026-E3CABB3ABE96}" type="CATEGORYNAME">
                      <a:rPr lang="en-US" sz="1050" b="1">
                        <a:solidFill>
                          <a:schemeClr val="bg1"/>
                        </a:solidFill>
                      </a:rPr>
                      <a:pPr/>
                      <a:t>[CATEGORY NAME]</a:t>
                    </a:fld>
                    <a:r>
                      <a:rPr lang="en-US" sz="1050" b="1">
                        <a:solidFill>
                          <a:schemeClr val="bg1"/>
                        </a:solidFill>
                      </a:rPr>
                      <a:t>
</a:t>
                    </a:r>
                    <a:fld id="{4FD36ACE-B556-4A5B-A593-7A2556DAAB70}" type="PERCENTAGE">
                      <a:rPr lang="en-US" sz="1050" b="1">
                        <a:solidFill>
                          <a:schemeClr val="bg1"/>
                        </a:solidFill>
                      </a:rPr>
                      <a:pPr/>
                      <a:t>[PERCENTAGE]</a:t>
                    </a:fld>
                    <a:endParaRPr lang="en-US" sz="1050" b="1">
                      <a:solidFill>
                        <a:schemeClr val="bg1"/>
                      </a:solidFill>
                    </a:endParaRPr>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FCB7-4256-8D27-3B528ACEAE4C}"/>
                </c:ext>
              </c:extLst>
            </c:dLbl>
            <c:dLbl>
              <c:idx val="2"/>
              <c:layout>
                <c:manualLayout>
                  <c:x val="4.1666666666666664E-2"/>
                  <c:y val="-6.9444444444444448E-2"/>
                </c:manualLayout>
              </c:layout>
              <c:tx>
                <c:rich>
                  <a:bodyPr rot="0" spcFirstLastPara="1" vertOverflow="clip" horzOverflow="clip" vert="horz" wrap="square" lIns="38100" tIns="19050" rIns="38100" bIns="19050" anchor="ctr" anchorCtr="0">
                    <a:spAutoFit/>
                  </a:bodyPr>
                  <a:lstStyle/>
                  <a:p>
                    <a:pPr algn="ctr" rtl="0">
                      <a:defRPr lang="en-US" sz="1050" b="1" i="0" u="none" strike="noStrike" kern="1200" baseline="0">
                        <a:solidFill>
                          <a:schemeClr val="bg1"/>
                        </a:solidFill>
                        <a:latin typeface="+mn-lt"/>
                        <a:ea typeface="+mn-ea"/>
                        <a:cs typeface="+mn-cs"/>
                      </a:defRPr>
                    </a:pPr>
                    <a:fld id="{594D5236-6209-480C-A127-0DD41DDA0B09}" type="CATEGORYNAME">
                      <a:rPr lang="en-US" sz="1050" b="1" i="0" u="none" strike="noStrike" kern="1200" baseline="0">
                        <a:solidFill>
                          <a:schemeClr val="bg1"/>
                        </a:solidFill>
                        <a:latin typeface="+mn-lt"/>
                        <a:ea typeface="+mn-ea"/>
                        <a:cs typeface="+mn-cs"/>
                      </a:rPr>
                      <a:pPr algn="ctr" rtl="0">
                        <a:defRPr lang="en-US" sz="1050" b="1">
                          <a:solidFill>
                            <a:schemeClr val="bg1"/>
                          </a:solidFill>
                        </a:defRPr>
                      </a:pPr>
                      <a:t>[CATEGORY NAME]</a:t>
                    </a:fld>
                    <a:r>
                      <a:rPr lang="en-US" sz="1050" b="1" i="0" u="none" strike="noStrike" kern="1200" baseline="0">
                        <a:solidFill>
                          <a:schemeClr val="bg1"/>
                        </a:solidFill>
                        <a:latin typeface="+mn-lt"/>
                        <a:ea typeface="+mn-ea"/>
                        <a:cs typeface="+mn-cs"/>
                      </a:rPr>
                      <a:t>
</a:t>
                    </a:r>
                    <a:fld id="{C4ABF405-4AE3-4EB5-AB34-14450E747FAB}" type="PERCENTAGE">
                      <a:rPr lang="en-US" sz="1050" b="1" i="0" u="none" strike="noStrike" kern="1200" baseline="0">
                        <a:solidFill>
                          <a:schemeClr val="bg1"/>
                        </a:solidFill>
                        <a:latin typeface="+mn-lt"/>
                        <a:ea typeface="+mn-ea"/>
                        <a:cs typeface="+mn-cs"/>
                      </a:rPr>
                      <a:pPr algn="ctr" rtl="0">
                        <a:defRPr lang="en-US" sz="1050" b="1">
                          <a:solidFill>
                            <a:schemeClr val="bg1"/>
                          </a:solidFill>
                        </a:defRPr>
                      </a:pPr>
                      <a:t>[PERCENTAGE]</a:t>
                    </a:fld>
                    <a:endParaRPr lang="en-US" sz="1050" b="1" i="0" u="none" strike="noStrike" kern="1200" baseline="0">
                      <a:solidFill>
                        <a:schemeClr val="bg1"/>
                      </a:solidFill>
                      <a:latin typeface="+mn-lt"/>
                      <a:ea typeface="+mn-ea"/>
                      <a:cs typeface="+mn-cs"/>
                    </a:endParaRPr>
                  </a:p>
                </c:rich>
              </c:tx>
              <c:spPr>
                <a:noFill/>
                <a:ln>
                  <a:noFill/>
                </a:ln>
                <a:effectLst/>
              </c:spPr>
              <c:txPr>
                <a:bodyPr rot="0" spcFirstLastPara="1" vertOverflow="clip" horzOverflow="clip" vert="horz" wrap="square" lIns="38100" tIns="19050" rIns="38100" bIns="19050" anchor="ctr" anchorCtr="0">
                  <a:spAutoFit/>
                </a:bodyPr>
                <a:lstStyle/>
                <a:p>
                  <a:pPr algn="ctr" rtl="0">
                    <a:defRPr lang="en-US" sz="1050" b="1"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 xmlns:c16="http://schemas.microsoft.com/office/drawing/2014/chart" uri="{C3380CC4-5D6E-409C-BE32-E72D297353CC}">
                  <c16:uniqueId val="{00000005-FCB7-4256-8D27-3B528ACEAE4C}"/>
                </c:ext>
              </c:extLst>
            </c:dLbl>
            <c:dLbl>
              <c:idx val="3"/>
              <c:layout>
                <c:manualLayout>
                  <c:x val="6.6666666666666666E-2"/>
                  <c:y val="1.8518518518518517E-2"/>
                </c:manualLayout>
              </c:layout>
              <c:spPr>
                <a:noFill/>
                <a:ln>
                  <a:noFill/>
                </a:ln>
                <a:effectLst/>
              </c:spPr>
              <c:txPr>
                <a:bodyPr rot="0" spcFirstLastPara="1" vertOverflow="clip" horzOverflow="clip" vert="horz" wrap="square" lIns="38100" tIns="19050" rIns="38100" bIns="19050" anchor="ctr" anchorCtr="0">
                  <a:spAutoFit/>
                </a:bodyPr>
                <a:lstStyle/>
                <a:p>
                  <a:pPr algn="ctr" rtl="0">
                    <a:defRPr lang="en-US" sz="1050" b="1"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7-FCB7-4256-8D27-3B528ACEAE4C}"/>
                </c:ext>
              </c:extLst>
            </c:dLbl>
            <c:spPr>
              <a:no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'Order Status'!$A$4:$A$7</c:f>
              <c:strCache>
                <c:ptCount val="4"/>
                <c:pt idx="0">
                  <c:v>Cancelled</c:v>
                </c:pt>
                <c:pt idx="1">
                  <c:v>Delivered</c:v>
                </c:pt>
                <c:pt idx="2">
                  <c:v>Refunded</c:v>
                </c:pt>
                <c:pt idx="3">
                  <c:v>Returned</c:v>
                </c:pt>
              </c:strCache>
            </c:strRef>
          </c:cat>
          <c:val>
            <c:numRef>
              <c:f>'Order Status'!$B$4:$B$7</c:f>
              <c:numCache>
                <c:formatCode>General</c:formatCode>
                <c:ptCount val="4"/>
                <c:pt idx="0">
                  <c:v>844</c:v>
                </c:pt>
                <c:pt idx="1">
                  <c:v>28641</c:v>
                </c:pt>
                <c:pt idx="2">
                  <c:v>517</c:v>
                </c:pt>
                <c:pt idx="3">
                  <c:v>1045</c:v>
                </c:pt>
              </c:numCache>
            </c:numRef>
          </c:val>
          <c:extLst>
            <c:ext xmlns:c16="http://schemas.microsoft.com/office/drawing/2014/chart" uri="{C3380CC4-5D6E-409C-BE32-E72D297353CC}">
              <c16:uniqueId val="{00000008-FCB7-4256-8D27-3B528ACEAE4C}"/>
            </c:ext>
          </c:extLst>
        </c:ser>
        <c:dLbls>
          <c:showLegendKey val="0"/>
          <c:showVal val="0"/>
          <c:showCatName val="0"/>
          <c:showSerName val="0"/>
          <c:showPercent val="0"/>
          <c:showBubbleSize val="0"/>
          <c:showLeaderLines val="0"/>
        </c:dLbls>
        <c:firstSliceAng val="108"/>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[Super Mini Mart Data analysis.xlsx]Age and gender!PivotTable5</c:name>
    <c:fmtId val="5"/>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Orders by Age and Gender</a:t>
            </a:r>
          </a:p>
        </c:rich>
      </c:tx>
      <c:layout>
        <c:manualLayout>
          <c:xMode val="edge"/>
          <c:yMode val="edge"/>
          <c:x val="0.36903990078966087"/>
          <c:y val="7.2412725394152569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'Age and gender'!$B$3:$B$4</c:f>
              <c:strCache>
                <c:ptCount val="1"/>
                <c:pt idx="0">
                  <c:v>Men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'Age and gender'!$A$5:$A$7</c:f>
              <c:strCache>
                <c:ptCount val="3"/>
                <c:pt idx="0">
                  <c:v>Adult</c:v>
                </c:pt>
                <c:pt idx="1">
                  <c:v>Senior</c:v>
                </c:pt>
                <c:pt idx="2">
                  <c:v>Teenager</c:v>
                </c:pt>
              </c:strCache>
            </c:strRef>
          </c:cat>
          <c:val>
            <c:numRef>
              <c:f>'Age and gender'!$B$5:$B$7</c:f>
              <c:numCache>
                <c:formatCode>0.00%</c:formatCode>
                <c:ptCount val="3"/>
                <c:pt idx="0">
                  <c:v>0.22504589815441106</c:v>
                </c:pt>
                <c:pt idx="1">
                  <c:v>5.9136148420137209E-2</c:v>
                </c:pt>
                <c:pt idx="2">
                  <c:v>2.1612394112152544E-2</c:v>
                </c:pt>
              </c:numCache>
            </c:numRef>
          </c:val>
          <c:extLst>
            <c:ext xmlns:c16="http://schemas.microsoft.com/office/drawing/2014/chart" uri="{C3380CC4-5D6E-409C-BE32-E72D297353CC}">
              <c16:uniqueId val="{00000000-4AB5-4BCC-9053-502428074A5B}"/>
            </c:ext>
          </c:extLst>
        </c:ser>
        <c:ser>
          <c:idx val="1"/>
          <c:order val="1"/>
          <c:tx>
            <c:strRef>
              <c:f>'Age and gender'!$C$3:$C$4</c:f>
              <c:strCache>
                <c:ptCount val="1"/>
                <c:pt idx="0">
                  <c:v>Women</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'Age and gender'!$A$5:$A$7</c:f>
              <c:strCache>
                <c:ptCount val="3"/>
                <c:pt idx="0">
                  <c:v>Adult</c:v>
                </c:pt>
                <c:pt idx="1">
                  <c:v>Senior</c:v>
                </c:pt>
                <c:pt idx="2">
                  <c:v>Teenager</c:v>
                </c:pt>
              </c:strCache>
            </c:strRef>
          </c:cat>
          <c:val>
            <c:numRef>
              <c:f>'Age and gender'!$C$5:$C$7</c:f>
              <c:numCache>
                <c:formatCode>0.00%</c:formatCode>
                <c:ptCount val="3"/>
                <c:pt idx="0">
                  <c:v>0.50713434470319196</c:v>
                </c:pt>
                <c:pt idx="1">
                  <c:v>0.13698586014751829</c:v>
                </c:pt>
                <c:pt idx="2">
                  <c:v>5.008535446258898E-2</c:v>
                </c:pt>
              </c:numCache>
            </c:numRef>
          </c:val>
          <c:extLst>
            <c:ext xmlns:c16="http://schemas.microsoft.com/office/drawing/2014/chart" uri="{C3380CC4-5D6E-409C-BE32-E72D297353CC}">
              <c16:uniqueId val="{00000001-4AB5-4BCC-9053-502428074A5B}"/>
            </c:ext>
          </c:extLst>
        </c:ser>
        <c:dLbls>
          <c:dLblPos val="outEnd"/>
          <c:showLegendKey val="0"/>
          <c:showVal val="1"/>
          <c:showCatName val="0"/>
          <c:showSerName val="0"/>
          <c:showPercent val="0"/>
          <c:showBubbleSize val="0"/>
        </c:dLbls>
        <c:gapWidth val="100"/>
        <c:overlap val="-24"/>
        <c:axId val="616525232"/>
        <c:axId val="616513232"/>
      </c:barChart>
      <c:catAx>
        <c:axId val="616525232"/>
        <c:scaling>
          <c:orientation val="minMax"/>
        </c:scaling>
        <c:delete val="0"/>
        <c:axPos val="b"/>
        <c:numFmt formatCode="General" sourceLinked="1"/>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16513232"/>
        <c:crosses val="autoZero"/>
        <c:auto val="1"/>
        <c:lblAlgn val="ctr"/>
        <c:lblOffset val="100"/>
        <c:noMultiLvlLbl val="0"/>
      </c:catAx>
      <c:valAx>
        <c:axId val="616513232"/>
        <c:scaling>
          <c:orientation val="minMax"/>
        </c:scaling>
        <c:delete val="0"/>
        <c:axPos val="l"/>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16525232"/>
        <c:crosses val="autoZero"/>
        <c:crossBetween val="between"/>
      </c:valAx>
      <c:spPr>
        <a:noFill/>
        <a:ln>
          <a:noFill/>
        </a:ln>
        <a:effectLst/>
      </c:spPr>
    </c:plotArea>
    <c:legend>
      <c:legendPos val="r"/>
      <c:layout>
        <c:manualLayout>
          <c:xMode val="edge"/>
          <c:yMode val="edge"/>
          <c:x val="0.80131909799443013"/>
          <c:y val="0.25180482648002328"/>
          <c:w val="0.12205044491389795"/>
          <c:h val="0.1484179253318929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900"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00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18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tx1"/>
    </cs:fontRef>
    <cs:spPr>
      <a:sp3d/>
    </cs:spPr>
  </cs:wall>
</cs:chartStyle>
</file>

<file path=ppt/charts/style5.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4/27/2023</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4/27/2023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3871000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441742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2899188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4104392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3214084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4106306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88734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4/27/2023</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4/27/2023</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4/27/2023</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4/27/2023</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4/27/2023</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4/27/2023</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4/27/2023</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4/27/2023</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4/27/2023</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4/27/2023</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4/27/2023</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4/27/2023</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4" y="4522156"/>
            <a:ext cx="5967524" cy="1363215"/>
          </a:xfrm>
        </p:spPr>
        <p:txBody>
          <a:bodyPr anchor="t">
            <a:normAutofit/>
          </a:bodyPr>
          <a:lstStyle/>
          <a:p>
            <a:pPr algn="l"/>
            <a:r>
              <a:rPr lang="en-US" sz="4400" dirty="0">
                <a:latin typeface="Franklin Gothic Book" panose="020B0503020102020204" pitchFamily="34" charset="0"/>
                <a:cs typeface="Segoe UI" panose="020B0502040204020203" pitchFamily="34" charset="0"/>
              </a:rPr>
              <a:t>SUPER MINI MART EXCEL PROJECT </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654296" y="3945418"/>
            <a:ext cx="5609219" cy="576738"/>
          </a:xfrm>
        </p:spPr>
        <p:txBody>
          <a:bodyPr anchor="b">
            <a:normAutofit/>
          </a:bodyPr>
          <a:lstStyle/>
          <a:p>
            <a:pPr algn="l"/>
            <a:r>
              <a:rPr lang="en-US" sz="2000" dirty="0">
                <a:latin typeface="Franklin Gothic Book" panose="020B0503020102020204" pitchFamily="34" charset="0"/>
              </a:rPr>
              <a:t>BY SARTHAK TYAGI</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BDCF23E7-76FD-EB74-2647-73D56F0BEA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2280" y="1214203"/>
            <a:ext cx="2229765" cy="2142061"/>
          </a:xfrm>
          <a:prstGeom prst="rect">
            <a:avLst/>
          </a:prstGeom>
        </p:spPr>
      </p:pic>
      <p:pic>
        <p:nvPicPr>
          <p:cNvPr id="7" name="Picture 6">
            <a:extLst>
              <a:ext uri="{FF2B5EF4-FFF2-40B4-BE49-F238E27FC236}">
                <a16:creationId xmlns:a16="http://schemas.microsoft.com/office/drawing/2014/main" id="{73720FD8-6254-ECA7-E1D5-AC50DF5A04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6767" y="28482"/>
            <a:ext cx="2149263" cy="2258301"/>
          </a:xfrm>
          <a:prstGeom prst="rect">
            <a:avLst/>
          </a:prstGeom>
        </p:spPr>
      </p:pic>
      <p:pic>
        <p:nvPicPr>
          <p:cNvPr id="9" name="Picture 8">
            <a:extLst>
              <a:ext uri="{FF2B5EF4-FFF2-40B4-BE49-F238E27FC236}">
                <a16:creationId xmlns:a16="http://schemas.microsoft.com/office/drawing/2014/main" id="{54789BAC-2A92-D717-5BDD-01371CD7C7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454" y="3176738"/>
            <a:ext cx="2848701" cy="3427262"/>
          </a:xfrm>
          <a:prstGeom prst="rect">
            <a:avLst/>
          </a:prstGeom>
        </p:spPr>
      </p:pic>
      <p:pic>
        <p:nvPicPr>
          <p:cNvPr id="12" name="Picture 11">
            <a:extLst>
              <a:ext uri="{FF2B5EF4-FFF2-40B4-BE49-F238E27FC236}">
                <a16:creationId xmlns:a16="http://schemas.microsoft.com/office/drawing/2014/main" id="{B0C8B615-C41B-C3FD-793C-F03786402D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15754" y="270335"/>
            <a:ext cx="3240653" cy="2552014"/>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Research Presentation End</a:t>
            </a: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1339362" y="5815698"/>
            <a:ext cx="9144000" cy="420001"/>
          </a:xfrm>
        </p:spPr>
        <p:txBody>
          <a:bodyPr>
            <a:normAutofit/>
          </a:bodyPr>
          <a:lstStyle/>
          <a:p>
            <a:r>
              <a:rPr lang="en-US" sz="2000" dirty="0">
                <a:solidFill>
                  <a:srgbClr val="E7E6E6"/>
                </a:solidFill>
                <a:latin typeface="Segoe UI" panose="020B0502040204020203" pitchFamily="34" charset="0"/>
                <a:cs typeface="Segoe UI" panose="020B0502040204020203" pitchFamily="34" charset="0"/>
              </a:rPr>
              <a:t>BY SARTHAK TYAGI</a:t>
            </a:r>
          </a:p>
        </p:txBody>
      </p:sp>
      <p:pic>
        <p:nvPicPr>
          <p:cNvPr id="5" name="Picture 4">
            <a:extLst>
              <a:ext uri="{FF2B5EF4-FFF2-40B4-BE49-F238E27FC236}">
                <a16:creationId xmlns:a16="http://schemas.microsoft.com/office/drawing/2014/main" id="{AA693937-A756-7B06-90AB-4076CBA328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526" y="151938"/>
            <a:ext cx="9798948" cy="4145031"/>
          </a:xfrm>
          <a:prstGeom prst="rect">
            <a:avLst/>
          </a:prstGeom>
        </p:spPr>
      </p:pic>
    </p:spTree>
    <p:extLst>
      <p:ext uri="{BB962C8B-B14F-4D97-AF65-F5344CB8AC3E}">
        <p14:creationId xmlns:p14="http://schemas.microsoft.com/office/powerpoint/2010/main" val="2372968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lstStyle/>
          <a:p>
            <a:pPr algn="ctr"/>
            <a:r>
              <a:rPr lang="en-US" b="1" dirty="0">
                <a:latin typeface="Franklin Gothic Book" panose="020B0503020102020204" pitchFamily="34" charset="0"/>
                <a:cs typeface="Segoe UI" panose="020B0502040204020203" pitchFamily="34" charset="0"/>
              </a:rPr>
              <a:t>Objective</a:t>
            </a:r>
          </a:p>
        </p:txBody>
      </p:sp>
      <p:sp>
        <p:nvSpPr>
          <p:cNvPr id="7" name="TextBox 6">
            <a:extLst>
              <a:ext uri="{FF2B5EF4-FFF2-40B4-BE49-F238E27FC236}">
                <a16:creationId xmlns:a16="http://schemas.microsoft.com/office/drawing/2014/main" id="{E5564556-59F0-4D0A-A6CD-ADF8F4D7428B}"/>
              </a:ext>
            </a:extLst>
          </p:cNvPr>
          <p:cNvSpPr txBox="1"/>
          <p:nvPr/>
        </p:nvSpPr>
        <p:spPr>
          <a:xfrm>
            <a:off x="525097" y="1495136"/>
            <a:ext cx="11141805" cy="3477875"/>
          </a:xfrm>
          <a:prstGeom prst="rect">
            <a:avLst/>
          </a:prstGeom>
          <a:noFill/>
        </p:spPr>
        <p:txBody>
          <a:bodyPr wrap="square" rtlCol="0">
            <a:spAutoFit/>
          </a:bodyPr>
          <a:lstStyle/>
          <a:p>
            <a:pPr algn="l"/>
            <a:r>
              <a:rPr lang="en-US" sz="2000" b="0" i="0" dirty="0">
                <a:solidFill>
                  <a:srgbClr val="374151"/>
                </a:solidFill>
                <a:effectLst/>
                <a:latin typeface="Arial" panose="020B0604020202020204" pitchFamily="34" charset="0"/>
                <a:cs typeface="Arial" panose="020B0604020202020204" pitchFamily="34" charset="0"/>
              </a:rPr>
              <a:t>Super Mini mart wants some insights into their 2022 sales data. So that, they can understand their customers and grow more sales in the upcoming year.</a:t>
            </a:r>
          </a:p>
          <a:p>
            <a:pPr algn="l"/>
            <a:endParaRPr lang="en-US" sz="2000" dirty="0">
              <a:solidFill>
                <a:srgbClr val="374151"/>
              </a:solidFill>
              <a:latin typeface="Arial" panose="020B0604020202020204" pitchFamily="34" charset="0"/>
              <a:cs typeface="Arial" panose="020B0604020202020204" pitchFamily="34" charset="0"/>
            </a:endParaRPr>
          </a:p>
          <a:p>
            <a:pPr algn="l"/>
            <a:endParaRPr lang="en-US" sz="2000" b="0" i="0" dirty="0">
              <a:solidFill>
                <a:srgbClr val="374151"/>
              </a:solidFill>
              <a:effectLst/>
              <a:latin typeface="Arial" panose="020B0604020202020204" pitchFamily="34" charset="0"/>
              <a:cs typeface="Arial" panose="020B0604020202020204" pitchFamily="34" charset="0"/>
            </a:endParaRPr>
          </a:p>
          <a:p>
            <a:pPr algn="l"/>
            <a:r>
              <a:rPr lang="en-US" sz="2000" b="1" dirty="0">
                <a:solidFill>
                  <a:srgbClr val="374151"/>
                </a:solidFill>
                <a:latin typeface="Arial" panose="020B0604020202020204" pitchFamily="34" charset="0"/>
                <a:cs typeface="Arial" panose="020B0604020202020204" pitchFamily="34" charset="0"/>
              </a:rPr>
              <a:t>Requested Insights:- </a:t>
            </a:r>
          </a:p>
          <a:p>
            <a:pPr marL="342900" indent="-342900" algn="l">
              <a:buFont typeface="Arial" panose="020B0604020202020204" pitchFamily="34" charset="0"/>
              <a:buChar char="•"/>
            </a:pPr>
            <a:r>
              <a:rPr lang="en-US" sz="2000" dirty="0">
                <a:solidFill>
                  <a:srgbClr val="374151"/>
                </a:solidFill>
                <a:latin typeface="Arial" panose="020B0604020202020204" pitchFamily="34" charset="0"/>
                <a:cs typeface="Arial" panose="020B0604020202020204" pitchFamily="34" charset="0"/>
              </a:rPr>
              <a:t>Order vs Sales according to months.</a:t>
            </a:r>
          </a:p>
          <a:p>
            <a:pPr marL="342900" indent="-342900" algn="l">
              <a:buFont typeface="Arial" panose="020B0604020202020204" pitchFamily="34" charset="0"/>
              <a:buChar char="•"/>
            </a:pPr>
            <a:r>
              <a:rPr lang="en-US" sz="2000" dirty="0">
                <a:solidFill>
                  <a:srgbClr val="374151"/>
                </a:solidFill>
                <a:latin typeface="Arial" panose="020B0604020202020204" pitchFamily="34" charset="0"/>
                <a:cs typeface="Arial" panose="020B0604020202020204" pitchFamily="34" charset="0"/>
              </a:rPr>
              <a:t>Men vs Women Sales.</a:t>
            </a:r>
          </a:p>
          <a:p>
            <a:pPr marL="342900" indent="-342900" algn="l">
              <a:buFont typeface="Arial" panose="020B0604020202020204" pitchFamily="34" charset="0"/>
              <a:buChar char="•"/>
            </a:pPr>
            <a:r>
              <a:rPr lang="en-US" sz="2000" dirty="0">
                <a:solidFill>
                  <a:srgbClr val="374151"/>
                </a:solidFill>
                <a:latin typeface="Arial" panose="020B0604020202020204" pitchFamily="34" charset="0"/>
                <a:cs typeface="Arial" panose="020B0604020202020204" pitchFamily="34" charset="0"/>
              </a:rPr>
              <a:t>Number of orders through different channels.</a:t>
            </a:r>
          </a:p>
          <a:p>
            <a:pPr marL="342900" indent="-342900" algn="l">
              <a:buFont typeface="Arial" panose="020B0604020202020204" pitchFamily="34" charset="0"/>
              <a:buChar char="•"/>
            </a:pPr>
            <a:r>
              <a:rPr lang="en-US" sz="2000" dirty="0">
                <a:solidFill>
                  <a:srgbClr val="374151"/>
                </a:solidFill>
                <a:latin typeface="Arial" panose="020B0604020202020204" pitchFamily="34" charset="0"/>
                <a:cs typeface="Arial" panose="020B0604020202020204" pitchFamily="34" charset="0"/>
              </a:rPr>
              <a:t>Total sales by state.</a:t>
            </a:r>
          </a:p>
          <a:p>
            <a:pPr marL="342900" indent="-342900" algn="l">
              <a:buFont typeface="Arial" panose="020B0604020202020204" pitchFamily="34" charset="0"/>
              <a:buChar char="•"/>
            </a:pPr>
            <a:r>
              <a:rPr lang="en-US" sz="2000" dirty="0">
                <a:solidFill>
                  <a:srgbClr val="374151"/>
                </a:solidFill>
                <a:latin typeface="Arial" panose="020B0604020202020204" pitchFamily="34" charset="0"/>
                <a:cs typeface="Arial" panose="020B0604020202020204" pitchFamily="34" charset="0"/>
              </a:rPr>
              <a:t>Order status.</a:t>
            </a:r>
          </a:p>
          <a:p>
            <a:pPr marL="342900" indent="-342900" algn="l">
              <a:buFont typeface="Arial" panose="020B0604020202020204" pitchFamily="34" charset="0"/>
              <a:buChar char="•"/>
            </a:pPr>
            <a:r>
              <a:rPr lang="en-US" sz="2000" dirty="0">
                <a:solidFill>
                  <a:srgbClr val="374151"/>
                </a:solidFill>
                <a:latin typeface="Arial" panose="020B0604020202020204" pitchFamily="34" charset="0"/>
                <a:cs typeface="Arial" panose="020B0604020202020204" pitchFamily="34" charset="0"/>
              </a:rPr>
              <a:t>Order by age and gender</a:t>
            </a:r>
          </a:p>
        </p:txBody>
      </p:sp>
    </p:spTree>
    <p:extLst>
      <p:ext uri="{BB962C8B-B14F-4D97-AF65-F5344CB8AC3E}">
        <p14:creationId xmlns:p14="http://schemas.microsoft.com/office/powerpoint/2010/main" val="153491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9B04F85C-99ED-4987-BD8E-22EC21F23356}"/>
              </a:ext>
            </a:extLst>
          </p:cNvPr>
          <p:cNvGraphicFramePr>
            <a:graphicFrameLocks/>
          </p:cNvGraphicFramePr>
          <p:nvPr>
            <p:extLst>
              <p:ext uri="{D42A27DB-BD31-4B8C-83A1-F6EECF244321}">
                <p14:modId xmlns:p14="http://schemas.microsoft.com/office/powerpoint/2010/main" val="3383557753"/>
              </p:ext>
            </p:extLst>
          </p:nvPr>
        </p:nvGraphicFramePr>
        <p:xfrm>
          <a:off x="1137054" y="423792"/>
          <a:ext cx="9917892" cy="4457801"/>
        </p:xfrm>
        <a:graphic>
          <a:graphicData uri="http://schemas.openxmlformats.org/drawingml/2006/chart">
            <c:chart xmlns:c="http://schemas.openxmlformats.org/drawingml/2006/chart" xmlns:r="http://schemas.openxmlformats.org/officeDocument/2006/relationships" r:id="rId3"/>
          </a:graphicData>
        </a:graphic>
      </p:graphicFrame>
      <p:sp>
        <p:nvSpPr>
          <p:cNvPr id="5" name="Title 4" hidden="1">
            <a:extLst>
              <a:ext uri="{FF2B5EF4-FFF2-40B4-BE49-F238E27FC236}">
                <a16:creationId xmlns:a16="http://schemas.microsoft.com/office/drawing/2014/main" id="{64BD0A42-B011-4DBF-B5CD-6718A97E3C70}"/>
              </a:ext>
            </a:extLst>
          </p:cNvPr>
          <p:cNvSpPr>
            <a:spLocks noGrp="1"/>
          </p:cNvSpPr>
          <p:nvPr>
            <p:ph type="title"/>
          </p:nvPr>
        </p:nvSpPr>
        <p:spPr/>
        <p:txBody>
          <a:bodyPr/>
          <a:lstStyle/>
          <a:p>
            <a:r>
              <a:rPr lang="en-US" dirty="0"/>
              <a:t>Slide 3</a:t>
            </a:r>
          </a:p>
        </p:txBody>
      </p:sp>
      <p:sp>
        <p:nvSpPr>
          <p:cNvPr id="3" name="TextBox 2">
            <a:extLst>
              <a:ext uri="{FF2B5EF4-FFF2-40B4-BE49-F238E27FC236}">
                <a16:creationId xmlns:a16="http://schemas.microsoft.com/office/drawing/2014/main" id="{4F08F965-B293-47B3-B684-4631A57C9685}"/>
              </a:ext>
            </a:extLst>
          </p:cNvPr>
          <p:cNvSpPr txBox="1"/>
          <p:nvPr/>
        </p:nvSpPr>
        <p:spPr>
          <a:xfrm>
            <a:off x="1827387" y="5589530"/>
            <a:ext cx="8260860" cy="830997"/>
          </a:xfrm>
          <a:prstGeom prst="rect">
            <a:avLst/>
          </a:prstGeom>
          <a:noFill/>
        </p:spPr>
        <p:txBody>
          <a:bodyPr wrap="square" rtlCol="0">
            <a:spAutoFit/>
          </a:bodyPr>
          <a:lstStyle/>
          <a:p>
            <a:pPr marL="285750" indent="-285750">
              <a:buFont typeface="Arial" panose="020B0604020202020204" pitchFamily="34" charset="0"/>
              <a:buChar char="•"/>
            </a:pPr>
            <a:r>
              <a:rPr lang="en-US" sz="1600" i="1" dirty="0">
                <a:latin typeface="Arial" panose="020B0604020202020204" pitchFamily="34" charset="0"/>
                <a:cs typeface="Arial" panose="020B0604020202020204" pitchFamily="34" charset="0"/>
              </a:rPr>
              <a:t>Firstly, I analyze the order and sales by month.</a:t>
            </a:r>
          </a:p>
          <a:p>
            <a:pPr marL="285750" indent="-285750">
              <a:buFont typeface="Arial" panose="020B0604020202020204" pitchFamily="34" charset="0"/>
              <a:buChar char="•"/>
            </a:pPr>
            <a:r>
              <a:rPr lang="en-US" sz="1600" i="1" dirty="0">
                <a:latin typeface="Arial" panose="020B0604020202020204" pitchFamily="34" charset="0"/>
                <a:cs typeface="Arial" panose="020B0604020202020204" pitchFamily="34" charset="0"/>
              </a:rPr>
              <a:t>This Chart clearly indicates that total sales and total orders are highest in the month of March.</a:t>
            </a:r>
          </a:p>
        </p:txBody>
      </p:sp>
      <p:sp>
        <p:nvSpPr>
          <p:cNvPr id="7" name="Oval 6">
            <a:extLst>
              <a:ext uri="{FF2B5EF4-FFF2-40B4-BE49-F238E27FC236}">
                <a16:creationId xmlns:a16="http://schemas.microsoft.com/office/drawing/2014/main" id="{80E468E0-1E2D-4439-A9A0-6DAD141DA9B9}"/>
              </a:ext>
            </a:extLst>
          </p:cNvPr>
          <p:cNvSpPr/>
          <p:nvPr/>
        </p:nvSpPr>
        <p:spPr>
          <a:xfrm>
            <a:off x="843977" y="213942"/>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1</a:t>
            </a:r>
          </a:p>
        </p:txBody>
      </p:sp>
    </p:spTree>
    <p:extLst>
      <p:ext uri="{BB962C8B-B14F-4D97-AF65-F5344CB8AC3E}">
        <p14:creationId xmlns:p14="http://schemas.microsoft.com/office/powerpoint/2010/main" val="2127580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6BF2E90B-B89C-481D-B364-B7FE125FCE4D}"/>
              </a:ext>
            </a:extLst>
          </p:cNvPr>
          <p:cNvGraphicFramePr>
            <a:graphicFrameLocks/>
          </p:cNvGraphicFramePr>
          <p:nvPr>
            <p:extLst>
              <p:ext uri="{D42A27DB-BD31-4B8C-83A1-F6EECF244321}">
                <p14:modId xmlns:p14="http://schemas.microsoft.com/office/powerpoint/2010/main" val="3390448058"/>
              </p:ext>
            </p:extLst>
          </p:nvPr>
        </p:nvGraphicFramePr>
        <p:xfrm>
          <a:off x="922633" y="376334"/>
          <a:ext cx="10551612" cy="4117008"/>
        </p:xfrm>
        <a:graphic>
          <a:graphicData uri="http://schemas.openxmlformats.org/drawingml/2006/chart">
            <c:chart xmlns:c="http://schemas.openxmlformats.org/drawingml/2006/chart" xmlns:r="http://schemas.openxmlformats.org/officeDocument/2006/relationships" r:id="rId3"/>
          </a:graphicData>
        </a:graphic>
      </p:graphicFrame>
      <p:sp>
        <p:nvSpPr>
          <p:cNvPr id="5" name="Title 4" hidden="1">
            <a:extLst>
              <a:ext uri="{FF2B5EF4-FFF2-40B4-BE49-F238E27FC236}">
                <a16:creationId xmlns:a16="http://schemas.microsoft.com/office/drawing/2014/main" id="{64BD0A42-B011-4DBF-B5CD-6718A97E3C70}"/>
              </a:ext>
            </a:extLst>
          </p:cNvPr>
          <p:cNvSpPr>
            <a:spLocks noGrp="1"/>
          </p:cNvSpPr>
          <p:nvPr>
            <p:ph type="title"/>
          </p:nvPr>
        </p:nvSpPr>
        <p:spPr/>
        <p:txBody>
          <a:bodyPr/>
          <a:lstStyle/>
          <a:p>
            <a:r>
              <a:rPr lang="en-US" dirty="0"/>
              <a:t>Slide 3</a:t>
            </a:r>
          </a:p>
        </p:txBody>
      </p:sp>
      <p:sp>
        <p:nvSpPr>
          <p:cNvPr id="3" name="TextBox 2">
            <a:extLst>
              <a:ext uri="{FF2B5EF4-FFF2-40B4-BE49-F238E27FC236}">
                <a16:creationId xmlns:a16="http://schemas.microsoft.com/office/drawing/2014/main" id="{4F08F965-B293-47B3-B684-4631A57C9685}"/>
              </a:ext>
            </a:extLst>
          </p:cNvPr>
          <p:cNvSpPr txBox="1"/>
          <p:nvPr/>
        </p:nvSpPr>
        <p:spPr>
          <a:xfrm>
            <a:off x="1827387" y="5068419"/>
            <a:ext cx="8260860" cy="584775"/>
          </a:xfrm>
          <a:prstGeom prst="rect">
            <a:avLst/>
          </a:prstGeom>
          <a:noFill/>
        </p:spPr>
        <p:txBody>
          <a:bodyPr wrap="square" rtlCol="0">
            <a:spAutoFit/>
          </a:bodyPr>
          <a:lstStyle/>
          <a:p>
            <a:pPr marL="285750" indent="-285750">
              <a:buFont typeface="Arial" panose="020B0604020202020204" pitchFamily="34" charset="0"/>
              <a:buChar char="•"/>
            </a:pPr>
            <a:r>
              <a:rPr lang="en-US" sz="1600" i="1" dirty="0">
                <a:latin typeface="Arial" panose="020B0604020202020204" pitchFamily="34" charset="0"/>
                <a:cs typeface="Arial" panose="020B0604020202020204" pitchFamily="34" charset="0"/>
              </a:rPr>
              <a:t>In this section, I analyzed the sales between men and women.</a:t>
            </a:r>
          </a:p>
          <a:p>
            <a:pPr marL="285750" indent="-285750">
              <a:buFont typeface="Arial" panose="020B0604020202020204" pitchFamily="34" charset="0"/>
              <a:buChar char="•"/>
            </a:pPr>
            <a:r>
              <a:rPr lang="en-US" sz="1600" i="1" dirty="0">
                <a:latin typeface="Arial" panose="020B0604020202020204" pitchFamily="34" charset="0"/>
                <a:cs typeface="Arial" panose="020B0604020202020204" pitchFamily="34" charset="0"/>
              </a:rPr>
              <a:t>This pie chart clearly indicates that women purchase more than men.</a:t>
            </a:r>
          </a:p>
        </p:txBody>
      </p:sp>
      <p:sp>
        <p:nvSpPr>
          <p:cNvPr id="7" name="Oval 6">
            <a:extLst>
              <a:ext uri="{FF2B5EF4-FFF2-40B4-BE49-F238E27FC236}">
                <a16:creationId xmlns:a16="http://schemas.microsoft.com/office/drawing/2014/main" id="{80E468E0-1E2D-4439-A9A0-6DAD141DA9B9}"/>
              </a:ext>
            </a:extLst>
          </p:cNvPr>
          <p:cNvSpPr/>
          <p:nvPr/>
        </p:nvSpPr>
        <p:spPr>
          <a:xfrm>
            <a:off x="541228" y="149502"/>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2</a:t>
            </a:r>
          </a:p>
        </p:txBody>
      </p:sp>
    </p:spTree>
    <p:extLst>
      <p:ext uri="{BB962C8B-B14F-4D97-AF65-F5344CB8AC3E}">
        <p14:creationId xmlns:p14="http://schemas.microsoft.com/office/powerpoint/2010/main" val="2130439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63C4AD57-8FB0-4451-AECE-0DF1CB464945}"/>
              </a:ext>
            </a:extLst>
          </p:cNvPr>
          <p:cNvGraphicFramePr>
            <a:graphicFrameLocks/>
          </p:cNvGraphicFramePr>
          <p:nvPr>
            <p:extLst>
              <p:ext uri="{D42A27DB-BD31-4B8C-83A1-F6EECF244321}">
                <p14:modId xmlns:p14="http://schemas.microsoft.com/office/powerpoint/2010/main" val="340529486"/>
              </p:ext>
            </p:extLst>
          </p:nvPr>
        </p:nvGraphicFramePr>
        <p:xfrm>
          <a:off x="718982" y="361266"/>
          <a:ext cx="10774927" cy="3492979"/>
        </p:xfrm>
        <a:graphic>
          <a:graphicData uri="http://schemas.openxmlformats.org/drawingml/2006/chart">
            <c:chart xmlns:c="http://schemas.openxmlformats.org/drawingml/2006/chart" xmlns:r="http://schemas.openxmlformats.org/officeDocument/2006/relationships" r:id="rId3"/>
          </a:graphicData>
        </a:graphic>
      </p:graphicFrame>
      <p:sp>
        <p:nvSpPr>
          <p:cNvPr id="5" name="Title 4" hidden="1">
            <a:extLst>
              <a:ext uri="{FF2B5EF4-FFF2-40B4-BE49-F238E27FC236}">
                <a16:creationId xmlns:a16="http://schemas.microsoft.com/office/drawing/2014/main" id="{64BD0A42-B011-4DBF-B5CD-6718A97E3C70}"/>
              </a:ext>
            </a:extLst>
          </p:cNvPr>
          <p:cNvSpPr>
            <a:spLocks noGrp="1"/>
          </p:cNvSpPr>
          <p:nvPr>
            <p:ph type="title"/>
          </p:nvPr>
        </p:nvSpPr>
        <p:spPr/>
        <p:txBody>
          <a:bodyPr/>
          <a:lstStyle/>
          <a:p>
            <a:r>
              <a:rPr lang="en-US" dirty="0"/>
              <a:t>Slide 3</a:t>
            </a:r>
          </a:p>
        </p:txBody>
      </p:sp>
      <p:sp>
        <p:nvSpPr>
          <p:cNvPr id="3" name="TextBox 2">
            <a:extLst>
              <a:ext uri="{FF2B5EF4-FFF2-40B4-BE49-F238E27FC236}">
                <a16:creationId xmlns:a16="http://schemas.microsoft.com/office/drawing/2014/main" id="{4F08F965-B293-47B3-B684-4631A57C9685}"/>
              </a:ext>
            </a:extLst>
          </p:cNvPr>
          <p:cNvSpPr txBox="1"/>
          <p:nvPr/>
        </p:nvSpPr>
        <p:spPr>
          <a:xfrm>
            <a:off x="1817554" y="4517813"/>
            <a:ext cx="8260860" cy="584775"/>
          </a:xfrm>
          <a:prstGeom prst="rect">
            <a:avLst/>
          </a:prstGeom>
          <a:noFill/>
        </p:spPr>
        <p:txBody>
          <a:bodyPr wrap="square" rtlCol="0">
            <a:spAutoFit/>
          </a:bodyPr>
          <a:lstStyle/>
          <a:p>
            <a:pPr marL="285750" indent="-285750">
              <a:buFont typeface="Arial" panose="020B0604020202020204" pitchFamily="34" charset="0"/>
              <a:buChar char="•"/>
            </a:pPr>
            <a:r>
              <a:rPr lang="en-US" sz="1600" i="1" dirty="0">
                <a:latin typeface="Arial" panose="020B0604020202020204" pitchFamily="34" charset="0"/>
                <a:cs typeface="Arial" panose="020B0604020202020204" pitchFamily="34" charset="0"/>
              </a:rPr>
              <a:t>In this section, the pie chart shows total number of orders by channels.</a:t>
            </a:r>
          </a:p>
          <a:p>
            <a:pPr marL="285750" indent="-285750">
              <a:buFont typeface="Arial" panose="020B0604020202020204" pitchFamily="34" charset="0"/>
              <a:buChar char="•"/>
            </a:pPr>
            <a:r>
              <a:rPr lang="en-US" sz="1600" i="1" dirty="0">
                <a:latin typeface="Arial" panose="020B0604020202020204" pitchFamily="34" charset="0"/>
                <a:cs typeface="Arial" panose="020B0604020202020204" pitchFamily="34" charset="0"/>
              </a:rPr>
              <a:t>We can conclude from this pie chart that total number of orders on amazon is highest.  </a:t>
            </a:r>
          </a:p>
        </p:txBody>
      </p:sp>
      <p:sp>
        <p:nvSpPr>
          <p:cNvPr id="7" name="Oval 6">
            <a:extLst>
              <a:ext uri="{FF2B5EF4-FFF2-40B4-BE49-F238E27FC236}">
                <a16:creationId xmlns:a16="http://schemas.microsoft.com/office/drawing/2014/main" id="{80E468E0-1E2D-4439-A9A0-6DAD141DA9B9}"/>
              </a:ext>
            </a:extLst>
          </p:cNvPr>
          <p:cNvSpPr/>
          <p:nvPr/>
        </p:nvSpPr>
        <p:spPr>
          <a:xfrm>
            <a:off x="317957" y="149501"/>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3</a:t>
            </a:r>
          </a:p>
        </p:txBody>
      </p:sp>
    </p:spTree>
    <p:extLst>
      <p:ext uri="{BB962C8B-B14F-4D97-AF65-F5344CB8AC3E}">
        <p14:creationId xmlns:p14="http://schemas.microsoft.com/office/powerpoint/2010/main" val="1319496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912033A5-3EF7-4E2B-B8D1-50C74C0B6ACD}"/>
              </a:ext>
            </a:extLst>
          </p:cNvPr>
          <p:cNvGraphicFramePr>
            <a:graphicFrameLocks/>
          </p:cNvGraphicFramePr>
          <p:nvPr>
            <p:extLst>
              <p:ext uri="{D42A27DB-BD31-4B8C-83A1-F6EECF244321}">
                <p14:modId xmlns:p14="http://schemas.microsoft.com/office/powerpoint/2010/main" val="3639408697"/>
              </p:ext>
            </p:extLst>
          </p:nvPr>
        </p:nvGraphicFramePr>
        <p:xfrm>
          <a:off x="611033" y="437470"/>
          <a:ext cx="11010695" cy="3387277"/>
        </p:xfrm>
        <a:graphic>
          <a:graphicData uri="http://schemas.openxmlformats.org/drawingml/2006/chart">
            <c:chart xmlns:c="http://schemas.openxmlformats.org/drawingml/2006/chart" xmlns:r="http://schemas.openxmlformats.org/officeDocument/2006/relationships" r:id="rId3"/>
          </a:graphicData>
        </a:graphic>
      </p:graphicFrame>
      <p:sp>
        <p:nvSpPr>
          <p:cNvPr id="5" name="Title 4" hidden="1">
            <a:extLst>
              <a:ext uri="{FF2B5EF4-FFF2-40B4-BE49-F238E27FC236}">
                <a16:creationId xmlns:a16="http://schemas.microsoft.com/office/drawing/2014/main" id="{64BD0A42-B011-4DBF-B5CD-6718A97E3C70}"/>
              </a:ext>
            </a:extLst>
          </p:cNvPr>
          <p:cNvSpPr>
            <a:spLocks noGrp="1"/>
          </p:cNvSpPr>
          <p:nvPr>
            <p:ph type="title"/>
          </p:nvPr>
        </p:nvSpPr>
        <p:spPr/>
        <p:txBody>
          <a:bodyPr/>
          <a:lstStyle/>
          <a:p>
            <a:r>
              <a:rPr lang="en-US" dirty="0"/>
              <a:t>Slide 3</a:t>
            </a:r>
          </a:p>
        </p:txBody>
      </p:sp>
      <p:sp>
        <p:nvSpPr>
          <p:cNvPr id="3" name="TextBox 2">
            <a:extLst>
              <a:ext uri="{FF2B5EF4-FFF2-40B4-BE49-F238E27FC236}">
                <a16:creationId xmlns:a16="http://schemas.microsoft.com/office/drawing/2014/main" id="{4F08F965-B293-47B3-B684-4631A57C9685}"/>
              </a:ext>
            </a:extLst>
          </p:cNvPr>
          <p:cNvSpPr txBox="1"/>
          <p:nvPr/>
        </p:nvSpPr>
        <p:spPr>
          <a:xfrm>
            <a:off x="1867247" y="4458819"/>
            <a:ext cx="8260860" cy="830997"/>
          </a:xfrm>
          <a:prstGeom prst="rect">
            <a:avLst/>
          </a:prstGeom>
          <a:noFill/>
        </p:spPr>
        <p:txBody>
          <a:bodyPr wrap="square" rtlCol="0">
            <a:spAutoFit/>
          </a:bodyPr>
          <a:lstStyle/>
          <a:p>
            <a:pPr marL="285750" indent="-285750">
              <a:buFont typeface="Arial" panose="020B0604020202020204" pitchFamily="34" charset="0"/>
              <a:buChar char="•"/>
            </a:pPr>
            <a:r>
              <a:rPr lang="en-US" sz="1600" i="1" dirty="0">
                <a:latin typeface="Arial" panose="020B0604020202020204" pitchFamily="34" charset="0"/>
                <a:cs typeface="Arial" panose="020B0604020202020204" pitchFamily="34" charset="0"/>
              </a:rPr>
              <a:t>In this section, I tried to find the top 5 states with maximum sales.</a:t>
            </a:r>
          </a:p>
          <a:p>
            <a:pPr marL="285750" indent="-285750">
              <a:buFont typeface="Arial" panose="020B0604020202020204" pitchFamily="34" charset="0"/>
              <a:buChar char="•"/>
            </a:pPr>
            <a:r>
              <a:rPr lang="en-US" sz="1600" i="1" dirty="0">
                <a:latin typeface="Arial" panose="020B0604020202020204" pitchFamily="34" charset="0"/>
                <a:cs typeface="Arial" panose="020B0604020202020204" pitchFamily="34" charset="0"/>
              </a:rPr>
              <a:t>We can further conclude that Maharashtra, Karnataka, and Uttar Pradesh are the top 3 states in terms of maximum sales.</a:t>
            </a:r>
          </a:p>
        </p:txBody>
      </p:sp>
      <p:sp>
        <p:nvSpPr>
          <p:cNvPr id="7" name="Oval 6">
            <a:extLst>
              <a:ext uri="{FF2B5EF4-FFF2-40B4-BE49-F238E27FC236}">
                <a16:creationId xmlns:a16="http://schemas.microsoft.com/office/drawing/2014/main" id="{80E468E0-1E2D-4439-A9A0-6DAD141DA9B9}"/>
              </a:ext>
            </a:extLst>
          </p:cNvPr>
          <p:cNvSpPr/>
          <p:nvPr/>
        </p:nvSpPr>
        <p:spPr>
          <a:xfrm>
            <a:off x="317957" y="149501"/>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4</a:t>
            </a:r>
          </a:p>
        </p:txBody>
      </p:sp>
    </p:spTree>
    <p:extLst>
      <p:ext uri="{BB962C8B-B14F-4D97-AF65-F5344CB8AC3E}">
        <p14:creationId xmlns:p14="http://schemas.microsoft.com/office/powerpoint/2010/main" val="211943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38F4CA2F-1288-4CE4-9BA5-0D19D0461F3E}"/>
              </a:ext>
            </a:extLst>
          </p:cNvPr>
          <p:cNvGraphicFramePr>
            <a:graphicFrameLocks/>
          </p:cNvGraphicFramePr>
          <p:nvPr>
            <p:extLst>
              <p:ext uri="{D42A27DB-BD31-4B8C-83A1-F6EECF244321}">
                <p14:modId xmlns:p14="http://schemas.microsoft.com/office/powerpoint/2010/main" val="3616384400"/>
              </p:ext>
            </p:extLst>
          </p:nvPr>
        </p:nvGraphicFramePr>
        <p:xfrm>
          <a:off x="611034" y="437471"/>
          <a:ext cx="10981198" cy="3780568"/>
        </p:xfrm>
        <a:graphic>
          <a:graphicData uri="http://schemas.openxmlformats.org/drawingml/2006/chart">
            <c:chart xmlns:c="http://schemas.openxmlformats.org/drawingml/2006/chart" xmlns:r="http://schemas.openxmlformats.org/officeDocument/2006/relationships" r:id="rId3"/>
          </a:graphicData>
        </a:graphic>
      </p:graphicFrame>
      <p:sp>
        <p:nvSpPr>
          <p:cNvPr id="5" name="Title 4" hidden="1">
            <a:extLst>
              <a:ext uri="{FF2B5EF4-FFF2-40B4-BE49-F238E27FC236}">
                <a16:creationId xmlns:a16="http://schemas.microsoft.com/office/drawing/2014/main" id="{64BD0A42-B011-4DBF-B5CD-6718A97E3C70}"/>
              </a:ext>
            </a:extLst>
          </p:cNvPr>
          <p:cNvSpPr>
            <a:spLocks noGrp="1"/>
          </p:cNvSpPr>
          <p:nvPr>
            <p:ph type="title"/>
          </p:nvPr>
        </p:nvSpPr>
        <p:spPr/>
        <p:txBody>
          <a:bodyPr/>
          <a:lstStyle/>
          <a:p>
            <a:r>
              <a:rPr lang="en-US" dirty="0"/>
              <a:t>Slide 3</a:t>
            </a:r>
          </a:p>
        </p:txBody>
      </p:sp>
      <p:sp>
        <p:nvSpPr>
          <p:cNvPr id="3" name="TextBox 2">
            <a:extLst>
              <a:ext uri="{FF2B5EF4-FFF2-40B4-BE49-F238E27FC236}">
                <a16:creationId xmlns:a16="http://schemas.microsoft.com/office/drawing/2014/main" id="{4F08F965-B293-47B3-B684-4631A57C9685}"/>
              </a:ext>
            </a:extLst>
          </p:cNvPr>
          <p:cNvSpPr txBox="1"/>
          <p:nvPr/>
        </p:nvSpPr>
        <p:spPr>
          <a:xfrm>
            <a:off x="1798420" y="4802949"/>
            <a:ext cx="8397631" cy="584775"/>
          </a:xfrm>
          <a:prstGeom prst="rect">
            <a:avLst/>
          </a:prstGeom>
          <a:noFill/>
        </p:spPr>
        <p:txBody>
          <a:bodyPr wrap="square" rtlCol="0">
            <a:spAutoFit/>
          </a:bodyPr>
          <a:lstStyle/>
          <a:p>
            <a:pPr marL="285750" indent="-285750">
              <a:buFont typeface="Arial" panose="020B0604020202020204" pitchFamily="34" charset="0"/>
              <a:buChar char="•"/>
            </a:pPr>
            <a:r>
              <a:rPr lang="en-US" sz="1600" i="1" dirty="0">
                <a:latin typeface="Arial" panose="020B0604020202020204" pitchFamily="34" charset="0"/>
                <a:cs typeface="Arial" panose="020B0604020202020204" pitchFamily="34" charset="0"/>
              </a:rPr>
              <a:t>This pie chart shows the percentage between different order statuses.</a:t>
            </a:r>
          </a:p>
          <a:p>
            <a:pPr marL="285750" indent="-285750">
              <a:buFont typeface="Arial" panose="020B0604020202020204" pitchFamily="34" charset="0"/>
              <a:buChar char="•"/>
            </a:pPr>
            <a:r>
              <a:rPr lang="en-US" sz="1600" i="1" dirty="0">
                <a:latin typeface="Arial" panose="020B0604020202020204" pitchFamily="34" charset="0"/>
                <a:cs typeface="Arial" panose="020B0604020202020204" pitchFamily="34" charset="0"/>
              </a:rPr>
              <a:t>The percentage of delivered items is good but further company should try to improve it.</a:t>
            </a:r>
          </a:p>
        </p:txBody>
      </p:sp>
      <p:sp>
        <p:nvSpPr>
          <p:cNvPr id="7" name="Oval 6">
            <a:extLst>
              <a:ext uri="{FF2B5EF4-FFF2-40B4-BE49-F238E27FC236}">
                <a16:creationId xmlns:a16="http://schemas.microsoft.com/office/drawing/2014/main" id="{80E468E0-1E2D-4439-A9A0-6DAD141DA9B9}"/>
              </a:ext>
            </a:extLst>
          </p:cNvPr>
          <p:cNvSpPr/>
          <p:nvPr/>
        </p:nvSpPr>
        <p:spPr>
          <a:xfrm>
            <a:off x="317957" y="149501"/>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5</a:t>
            </a:r>
          </a:p>
        </p:txBody>
      </p:sp>
    </p:spTree>
    <p:extLst>
      <p:ext uri="{BB962C8B-B14F-4D97-AF65-F5344CB8AC3E}">
        <p14:creationId xmlns:p14="http://schemas.microsoft.com/office/powerpoint/2010/main" val="2469812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E12E0F64-EE0D-4265-94BE-D40975325B0F}"/>
              </a:ext>
            </a:extLst>
          </p:cNvPr>
          <p:cNvGraphicFramePr>
            <a:graphicFrameLocks/>
          </p:cNvGraphicFramePr>
          <p:nvPr>
            <p:extLst>
              <p:ext uri="{D42A27DB-BD31-4B8C-83A1-F6EECF244321}">
                <p14:modId xmlns:p14="http://schemas.microsoft.com/office/powerpoint/2010/main" val="4268834411"/>
              </p:ext>
            </p:extLst>
          </p:nvPr>
        </p:nvGraphicFramePr>
        <p:xfrm>
          <a:off x="611033" y="437470"/>
          <a:ext cx="11054493" cy="3949803"/>
        </p:xfrm>
        <a:graphic>
          <a:graphicData uri="http://schemas.openxmlformats.org/drawingml/2006/chart">
            <c:chart xmlns:c="http://schemas.openxmlformats.org/drawingml/2006/chart" xmlns:r="http://schemas.openxmlformats.org/officeDocument/2006/relationships" r:id="rId3"/>
          </a:graphicData>
        </a:graphic>
      </p:graphicFrame>
      <p:sp>
        <p:nvSpPr>
          <p:cNvPr id="5" name="Title 4" hidden="1">
            <a:extLst>
              <a:ext uri="{FF2B5EF4-FFF2-40B4-BE49-F238E27FC236}">
                <a16:creationId xmlns:a16="http://schemas.microsoft.com/office/drawing/2014/main" id="{64BD0A42-B011-4DBF-B5CD-6718A97E3C70}"/>
              </a:ext>
            </a:extLst>
          </p:cNvPr>
          <p:cNvSpPr>
            <a:spLocks noGrp="1"/>
          </p:cNvSpPr>
          <p:nvPr>
            <p:ph type="title"/>
          </p:nvPr>
        </p:nvSpPr>
        <p:spPr/>
        <p:txBody>
          <a:bodyPr/>
          <a:lstStyle/>
          <a:p>
            <a:r>
              <a:rPr lang="en-US" dirty="0"/>
              <a:t>Slide 3</a:t>
            </a:r>
          </a:p>
        </p:txBody>
      </p:sp>
      <p:sp>
        <p:nvSpPr>
          <p:cNvPr id="3" name="TextBox 2">
            <a:extLst>
              <a:ext uri="{FF2B5EF4-FFF2-40B4-BE49-F238E27FC236}">
                <a16:creationId xmlns:a16="http://schemas.microsoft.com/office/drawing/2014/main" id="{4F08F965-B293-47B3-B684-4631A57C9685}"/>
              </a:ext>
            </a:extLst>
          </p:cNvPr>
          <p:cNvSpPr txBox="1"/>
          <p:nvPr/>
        </p:nvSpPr>
        <p:spPr>
          <a:xfrm>
            <a:off x="1715292" y="5024622"/>
            <a:ext cx="8397631" cy="584775"/>
          </a:xfrm>
          <a:prstGeom prst="rect">
            <a:avLst/>
          </a:prstGeom>
          <a:noFill/>
        </p:spPr>
        <p:txBody>
          <a:bodyPr wrap="square" rtlCol="0">
            <a:spAutoFit/>
          </a:bodyPr>
          <a:lstStyle/>
          <a:p>
            <a:pPr marL="285750" indent="-285750">
              <a:buFont typeface="Arial" panose="020B0604020202020204" pitchFamily="34" charset="0"/>
              <a:buChar char="•"/>
            </a:pPr>
            <a:r>
              <a:rPr lang="en-US" sz="1600" i="1" dirty="0">
                <a:latin typeface="Arial" panose="020B0604020202020204" pitchFamily="34" charset="0"/>
                <a:cs typeface="Arial" panose="020B0604020202020204" pitchFamily="34" charset="0"/>
              </a:rPr>
              <a:t>This section analyzes the total orders in terms of various age groups and genders.</a:t>
            </a:r>
          </a:p>
          <a:p>
            <a:pPr marL="285750" indent="-285750">
              <a:buFont typeface="Arial" panose="020B0604020202020204" pitchFamily="34" charset="0"/>
              <a:buChar char="•"/>
            </a:pPr>
            <a:r>
              <a:rPr lang="en-US" sz="1600" i="1" dirty="0">
                <a:latin typeface="Arial" panose="020B0604020202020204" pitchFamily="34" charset="0"/>
                <a:cs typeface="Arial" panose="020B0604020202020204" pitchFamily="34" charset="0"/>
              </a:rPr>
              <a:t>We can clearly conclude that adult women order more than anyone else.</a:t>
            </a:r>
          </a:p>
        </p:txBody>
      </p:sp>
      <p:sp>
        <p:nvSpPr>
          <p:cNvPr id="7" name="Oval 6">
            <a:extLst>
              <a:ext uri="{FF2B5EF4-FFF2-40B4-BE49-F238E27FC236}">
                <a16:creationId xmlns:a16="http://schemas.microsoft.com/office/drawing/2014/main" id="{80E468E0-1E2D-4439-A9A0-6DAD141DA9B9}"/>
              </a:ext>
            </a:extLst>
          </p:cNvPr>
          <p:cNvSpPr/>
          <p:nvPr/>
        </p:nvSpPr>
        <p:spPr>
          <a:xfrm>
            <a:off x="317957" y="149501"/>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6</a:t>
            </a:r>
          </a:p>
        </p:txBody>
      </p:sp>
    </p:spTree>
    <p:extLst>
      <p:ext uri="{BB962C8B-B14F-4D97-AF65-F5344CB8AC3E}">
        <p14:creationId xmlns:p14="http://schemas.microsoft.com/office/powerpoint/2010/main" val="1725777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lstStyle/>
          <a:p>
            <a:pPr algn="ctr"/>
            <a:r>
              <a:rPr lang="en-US" b="1" dirty="0">
                <a:latin typeface="Franklin Gothic Book" panose="020B0503020102020204" pitchFamily="34" charset="0"/>
                <a:cs typeface="Segoe UI" panose="020B0502040204020203" pitchFamily="34" charset="0"/>
              </a:rPr>
              <a:t>Conclusion</a:t>
            </a:r>
          </a:p>
        </p:txBody>
      </p:sp>
      <p:sp>
        <p:nvSpPr>
          <p:cNvPr id="7" name="TextBox 6">
            <a:extLst>
              <a:ext uri="{FF2B5EF4-FFF2-40B4-BE49-F238E27FC236}">
                <a16:creationId xmlns:a16="http://schemas.microsoft.com/office/drawing/2014/main" id="{E5564556-59F0-4D0A-A6CD-ADF8F4D7428B}"/>
              </a:ext>
            </a:extLst>
          </p:cNvPr>
          <p:cNvSpPr txBox="1"/>
          <p:nvPr/>
        </p:nvSpPr>
        <p:spPr>
          <a:xfrm>
            <a:off x="641927" y="1495136"/>
            <a:ext cx="10908146" cy="1015663"/>
          </a:xfrm>
          <a:prstGeom prst="rect">
            <a:avLst/>
          </a:prstGeom>
          <a:noFill/>
        </p:spPr>
        <p:txBody>
          <a:bodyPr wrap="square" rtlCol="0">
            <a:spAutoFit/>
          </a:bodyPr>
          <a:lstStyle/>
          <a:p>
            <a:pPr algn="l"/>
            <a:r>
              <a:rPr lang="en-US" sz="2000" b="0" i="0" dirty="0">
                <a:solidFill>
                  <a:srgbClr val="374151"/>
                </a:solidFill>
                <a:effectLst/>
                <a:latin typeface="Arial" panose="020B0604020202020204" pitchFamily="34" charset="0"/>
                <a:cs typeface="Arial" panose="020B0604020202020204" pitchFamily="34" charset="0"/>
              </a:rPr>
              <a:t>Super Mini Store should promote its marketing strategies using coupons/discounts/offers on social media to adult women in the state of Maharashtra, Karnataka and Uttar Pradesh through the channel Amazon, Flipkart and Myntra.</a:t>
            </a:r>
          </a:p>
        </p:txBody>
      </p:sp>
    </p:spTree>
    <p:extLst>
      <p:ext uri="{BB962C8B-B14F-4D97-AF65-F5344CB8AC3E}">
        <p14:creationId xmlns:p14="http://schemas.microsoft.com/office/powerpoint/2010/main" val="15239274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322</TotalTime>
  <Words>567</Words>
  <Application>Microsoft Office PowerPoint</Application>
  <PresentationFormat>Widescreen</PresentationFormat>
  <Paragraphs>71</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Franklin Gothic Book</vt:lpstr>
      <vt:lpstr>Segoe UI</vt:lpstr>
      <vt:lpstr>Office Theme</vt:lpstr>
      <vt:lpstr>SUPER MINI MART EXCEL PROJECT </vt:lpstr>
      <vt:lpstr>Objective</vt:lpstr>
      <vt:lpstr>Slide 3</vt:lpstr>
      <vt:lpstr>Slide 3</vt:lpstr>
      <vt:lpstr>Slide 3</vt:lpstr>
      <vt:lpstr>Slide 3</vt:lpstr>
      <vt:lpstr>Slide 3</vt:lpstr>
      <vt:lpstr>Slide 3</vt:lpstr>
      <vt:lpstr>Conclusion</vt:lpstr>
      <vt:lpstr>Research Presentation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DASHBOARD POWER BI</dc:title>
  <dc:creator>Sarthak Tyagi</dc:creator>
  <cp:lastModifiedBy>Sarthak Tyagi</cp:lastModifiedBy>
  <cp:revision>16</cp:revision>
  <dcterms:created xsi:type="dcterms:W3CDTF">2023-04-24T04:15:30Z</dcterms:created>
  <dcterms:modified xsi:type="dcterms:W3CDTF">2023-04-27T08:19:39Z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