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16"/>
  </p:notesMasterIdLst>
  <p:handoutMasterIdLst>
    <p:handoutMasterId r:id="rId17"/>
  </p:handoutMasterIdLst>
  <p:sldIdLst>
    <p:sldId id="256" r:id="rId5"/>
    <p:sldId id="263" r:id="rId6"/>
    <p:sldId id="266" r:id="rId7"/>
    <p:sldId id="267" r:id="rId8"/>
    <p:sldId id="275" r:id="rId9"/>
    <p:sldId id="258" r:id="rId10"/>
    <p:sldId id="271" r:id="rId11"/>
    <p:sldId id="272" r:id="rId12"/>
    <p:sldId id="268" r:id="rId13"/>
    <p:sldId id="273"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10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4/9/2024</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4/9/2024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6</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7</a:t>
            </a:fld>
            <a:endParaRPr lang="en-US" dirty="0"/>
          </a:p>
        </p:txBody>
      </p:sp>
    </p:spTree>
    <p:extLst>
      <p:ext uri="{BB962C8B-B14F-4D97-AF65-F5344CB8AC3E}">
        <p14:creationId xmlns:p14="http://schemas.microsoft.com/office/powerpoint/2010/main" val="3394797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8</a:t>
            </a:fld>
            <a:endParaRPr lang="en-US" dirty="0"/>
          </a:p>
        </p:txBody>
      </p:sp>
    </p:spTree>
    <p:extLst>
      <p:ext uri="{BB962C8B-B14F-4D97-AF65-F5344CB8AC3E}">
        <p14:creationId xmlns:p14="http://schemas.microsoft.com/office/powerpoint/2010/main" val="286116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4/9/2024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4/9/2024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4/9/2024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4/9/2024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4/9/2024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4/9/2024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4/9/2024</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r>
              <a:rPr lang="en-US" sz="7200" b="1" dirty="0">
                <a:solidFill>
                  <a:schemeClr val="tx1"/>
                </a:solidFill>
              </a:rPr>
              <a:t>COFFEE SALES DATA ANALYSIS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Maven Roasters</a:t>
            </a: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90BF0A-3997-F7DB-A8EF-CA10E3730F30}"/>
              </a:ext>
            </a:extLst>
          </p:cNvPr>
          <p:cNvSpPr txBox="1"/>
          <p:nvPr/>
        </p:nvSpPr>
        <p:spPr>
          <a:xfrm>
            <a:off x="296334" y="782178"/>
            <a:ext cx="6096000" cy="861774"/>
          </a:xfrm>
          <a:prstGeom prst="rect">
            <a:avLst/>
          </a:prstGeom>
          <a:noFill/>
        </p:spPr>
        <p:txBody>
          <a:bodyPr wrap="square">
            <a:spAutoFit/>
          </a:bodyPr>
          <a:lstStyle/>
          <a:p>
            <a:r>
              <a:rPr lang="en-US" sz="5000" cap="all" spc="200" dirty="0">
                <a:solidFill>
                  <a:schemeClr val="tx1">
                    <a:lumMod val="95000"/>
                    <a:lumOff val="5000"/>
                  </a:schemeClr>
                </a:solidFill>
                <a:latin typeface="+mj-lt"/>
                <a:ea typeface="+mj-ea"/>
                <a:cs typeface="+mj-cs"/>
              </a:rPr>
              <a:t>Conclusion:</a:t>
            </a:r>
            <a:endParaRPr lang="en-PH" sz="5000" cap="all" spc="200" dirty="0">
              <a:solidFill>
                <a:schemeClr val="tx1">
                  <a:lumMod val="95000"/>
                  <a:lumOff val="5000"/>
                </a:schemeClr>
              </a:solidFill>
              <a:latin typeface="+mj-lt"/>
              <a:ea typeface="+mj-ea"/>
              <a:cs typeface="+mj-cs"/>
            </a:endParaRPr>
          </a:p>
        </p:txBody>
      </p:sp>
      <p:sp>
        <p:nvSpPr>
          <p:cNvPr id="5" name="TextBox 4">
            <a:extLst>
              <a:ext uri="{FF2B5EF4-FFF2-40B4-BE49-F238E27FC236}">
                <a16:creationId xmlns:a16="http://schemas.microsoft.com/office/drawing/2014/main" id="{4F6D8E0B-A1AB-F663-2E39-525CFECFA04C}"/>
              </a:ext>
            </a:extLst>
          </p:cNvPr>
          <p:cNvSpPr txBox="1"/>
          <p:nvPr/>
        </p:nvSpPr>
        <p:spPr>
          <a:xfrm>
            <a:off x="1265767" y="1720840"/>
            <a:ext cx="9660466" cy="3416320"/>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Based on the analysis of transaction data, it's evident that there are consistent patterns in customer behavior across different days and hours, with peak transaction periods aligning with typical mealtimes and commuting hours. By strategically aligning staffing, inventory management, and promotional efforts with these patterns, the branch can optimize sales performance, enhance customer satisfaction, and maintain competitiveness in the local market. Additionally, ongoing monitoring and adaptation to changing market dynamics are essential for sustaining long-term success and profitability.</a:t>
            </a:r>
          </a:p>
        </p:txBody>
      </p:sp>
    </p:spTree>
    <p:extLst>
      <p:ext uri="{BB962C8B-B14F-4D97-AF65-F5344CB8AC3E}">
        <p14:creationId xmlns:p14="http://schemas.microsoft.com/office/powerpoint/2010/main" val="210444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063F05-99EF-4DA3-B595-4E26670F2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cxnSp>
        <p:nvCxnSpPr>
          <p:cNvPr id="12" name="Straight Connector 11">
            <a:extLst>
              <a:ext uri="{FF2B5EF4-FFF2-40B4-BE49-F238E27FC236}">
                <a16:creationId xmlns:a16="http://schemas.microsoft.com/office/drawing/2014/main" id="{E0A835C2-2B9B-4174-AA2C-60A4F1311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BDDBE1-00CD-4A90-9BA9-5E79F6C6FDE0}"/>
              </a:ext>
            </a:extLst>
          </p:cNvPr>
          <p:cNvSpPr>
            <a:spLocks noGrp="1"/>
          </p:cNvSpPr>
          <p:nvPr>
            <p:ph idx="1"/>
          </p:nvPr>
        </p:nvSpPr>
        <p:spPr>
          <a:xfrm>
            <a:off x="1466258" y="2286000"/>
            <a:ext cx="3791711" cy="3931920"/>
          </a:xfrm>
          <a:prstGeom prst="rect">
            <a:avLst/>
          </a:prstGeom>
        </p:spPr>
        <p:txBody>
          <a:bodyPr>
            <a:normAutofit/>
          </a:bodyPr>
          <a:lstStyle/>
          <a:p>
            <a:r>
              <a:rPr lang="en-US" dirty="0">
                <a:solidFill>
                  <a:srgbClr val="FFFFFF"/>
                </a:solidFill>
              </a:rPr>
              <a:t>Email</a:t>
            </a:r>
            <a:br>
              <a:rPr lang="en-US" dirty="0">
                <a:solidFill>
                  <a:srgbClr val="FFFFFF"/>
                </a:solidFill>
              </a:rPr>
            </a:br>
            <a:r>
              <a:rPr lang="en-US" dirty="0"/>
              <a:t>giancarlosanfuego@gmail.com</a:t>
            </a:r>
            <a:endParaRPr lang="en-US" b="1" dirty="0">
              <a:solidFill>
                <a:srgbClr val="FFFFFF"/>
              </a:solidFill>
            </a:endParaRPr>
          </a:p>
          <a:p>
            <a:pPr marL="0" indent="0">
              <a:buNone/>
            </a:pPr>
            <a:endParaRPr lang="en-US" dirty="0">
              <a:solidFill>
                <a:srgbClr val="FFFFFF"/>
              </a:solidFill>
            </a:endParaRPr>
          </a:p>
        </p:txBody>
      </p: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pic>
        <p:nvPicPr>
          <p:cNvPr id="7" name="Graphic 6" descr="Envelope">
            <a:extLst>
              <a:ext uri="{FF2B5EF4-FFF2-40B4-BE49-F238E27FC236}">
                <a16:creationId xmlns:a16="http://schemas.microsoft.com/office/drawing/2014/main" id="{1BCFD98B-5534-433A-A8E6-4DE2A04C391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4129" y="2286000"/>
            <a:ext cx="360000" cy="360000"/>
          </a:xfrm>
          <a:prstGeom prst="rect">
            <a:avLst/>
          </a:prstGeom>
        </p:spPr>
      </p:pic>
    </p:spTree>
    <p:extLst>
      <p:ext uri="{BB962C8B-B14F-4D97-AF65-F5344CB8AC3E}">
        <p14:creationId xmlns:p14="http://schemas.microsoft.com/office/powerpoint/2010/main" val="215704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EB75-C2B9-D86A-FDDC-D38C27CE5A80}"/>
              </a:ext>
            </a:extLst>
          </p:cNvPr>
          <p:cNvSpPr>
            <a:spLocks noGrp="1"/>
          </p:cNvSpPr>
          <p:nvPr>
            <p:ph type="ctrTitle"/>
          </p:nvPr>
        </p:nvSpPr>
        <p:spPr>
          <a:xfrm>
            <a:off x="690033" y="1800014"/>
            <a:ext cx="10811934" cy="1463040"/>
          </a:xfrm>
        </p:spPr>
        <p:txBody>
          <a:bodyPr>
            <a:normAutofit fontScale="90000"/>
          </a:bodyPr>
          <a:lstStyle/>
          <a:p>
            <a:pPr algn="l"/>
            <a:r>
              <a:rPr lang="en-US" dirty="0"/>
              <a:t>Goal:</a:t>
            </a:r>
            <a:br>
              <a:rPr lang="en-US" dirty="0"/>
            </a:br>
            <a:r>
              <a:rPr lang="en-US" dirty="0"/>
              <a:t>	</a:t>
            </a:r>
            <a:r>
              <a:rPr lang="en-US" sz="2700" dirty="0"/>
              <a:t>Build an interactive DASHBOARD TO EXPLORE AND ANALYZE COFFEE SHOP SALES to better understand purchase behavior and streamline operations.</a:t>
            </a:r>
            <a:endParaRPr lang="en-PH" dirty="0"/>
          </a:p>
        </p:txBody>
      </p:sp>
      <p:sp>
        <p:nvSpPr>
          <p:cNvPr id="4" name="Title 1">
            <a:extLst>
              <a:ext uri="{FF2B5EF4-FFF2-40B4-BE49-F238E27FC236}">
                <a16:creationId xmlns:a16="http://schemas.microsoft.com/office/drawing/2014/main" id="{0F73D03D-EB0C-9AC3-22BD-DA51BB032230}"/>
              </a:ext>
            </a:extLst>
          </p:cNvPr>
          <p:cNvSpPr txBox="1">
            <a:spLocks/>
          </p:cNvSpPr>
          <p:nvPr/>
        </p:nvSpPr>
        <p:spPr>
          <a:xfrm>
            <a:off x="690033" y="2697480"/>
            <a:ext cx="10811934" cy="1463040"/>
          </a:xfrm>
          <a:prstGeom prst="rect">
            <a:avLst/>
          </a:prstGeom>
        </p:spPr>
        <p:txBody>
          <a:bodyPr vert="horz" lIns="91440" tIns="45720" rIns="91440" bIns="45720" rtlCol="0" anchor="ctr">
            <a:normAutofit fontScale="97500"/>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ctr"/>
            <a:r>
              <a:rPr lang="en-US" sz="1700" i="1" cap="none" dirty="0"/>
              <a:t>(Limitations: for this analysis, we will only choose one store location to analyze and interpret.)</a:t>
            </a:r>
            <a:endParaRPr lang="en-PH" sz="1700" i="1" cap="none" dirty="0"/>
          </a:p>
        </p:txBody>
      </p:sp>
    </p:spTree>
    <p:extLst>
      <p:ext uri="{BB962C8B-B14F-4D97-AF65-F5344CB8AC3E}">
        <p14:creationId xmlns:p14="http://schemas.microsoft.com/office/powerpoint/2010/main" val="424181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EB75-C2B9-D86A-FDDC-D38C27CE5A80}"/>
              </a:ext>
            </a:extLst>
          </p:cNvPr>
          <p:cNvSpPr>
            <a:spLocks noGrp="1"/>
          </p:cNvSpPr>
          <p:nvPr>
            <p:ph type="ctrTitle"/>
          </p:nvPr>
        </p:nvSpPr>
        <p:spPr>
          <a:xfrm>
            <a:off x="690033" y="2500206"/>
            <a:ext cx="10811934" cy="1857587"/>
          </a:xfrm>
        </p:spPr>
        <p:txBody>
          <a:bodyPr>
            <a:normAutofit fontScale="90000"/>
          </a:bodyPr>
          <a:lstStyle/>
          <a:p>
            <a:pPr algn="l"/>
            <a:r>
              <a:rPr lang="en-US" dirty="0"/>
              <a:t>THE DATA:</a:t>
            </a:r>
            <a:br>
              <a:rPr lang="en-US" dirty="0"/>
            </a:br>
            <a:r>
              <a:rPr lang="en-US" dirty="0"/>
              <a:t>	</a:t>
            </a:r>
            <a:r>
              <a:rPr lang="en-US" sz="2700" dirty="0"/>
              <a:t>Transaction records for Maven Roasters, a fictitious coffee shop operating out of three NYC locations. Dataset includes the transaction date, timestamp and location, along with product-level details.</a:t>
            </a:r>
            <a:endParaRPr lang="en-PH" dirty="0"/>
          </a:p>
        </p:txBody>
      </p:sp>
    </p:spTree>
    <p:extLst>
      <p:ext uri="{BB962C8B-B14F-4D97-AF65-F5344CB8AC3E}">
        <p14:creationId xmlns:p14="http://schemas.microsoft.com/office/powerpoint/2010/main" val="108855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EB75-C2B9-D86A-FDDC-D38C27CE5A80}"/>
              </a:ext>
            </a:extLst>
          </p:cNvPr>
          <p:cNvSpPr>
            <a:spLocks noGrp="1"/>
          </p:cNvSpPr>
          <p:nvPr>
            <p:ph type="ctrTitle"/>
          </p:nvPr>
        </p:nvSpPr>
        <p:spPr>
          <a:xfrm>
            <a:off x="690033" y="459740"/>
            <a:ext cx="10811934" cy="1385994"/>
          </a:xfrm>
        </p:spPr>
        <p:txBody>
          <a:bodyPr>
            <a:normAutofit/>
          </a:bodyPr>
          <a:lstStyle/>
          <a:p>
            <a:pPr algn="l"/>
            <a:r>
              <a:rPr lang="en-US" dirty="0"/>
              <a:t>THE PROCESS:</a:t>
            </a:r>
            <a:br>
              <a:rPr lang="en-US" dirty="0"/>
            </a:br>
            <a:r>
              <a:rPr lang="en-US" dirty="0"/>
              <a:t>	</a:t>
            </a:r>
            <a:r>
              <a:rPr lang="en-US" sz="2700" dirty="0"/>
              <a:t>FROM THIS</a:t>
            </a:r>
            <a:endParaRPr lang="en-PH" sz="2700" dirty="0"/>
          </a:p>
        </p:txBody>
      </p:sp>
      <p:pic>
        <p:nvPicPr>
          <p:cNvPr id="4" name="Picture 3" descr="A screenshot of a computer&#10;&#10;Description automatically generated">
            <a:extLst>
              <a:ext uri="{FF2B5EF4-FFF2-40B4-BE49-F238E27FC236}">
                <a16:creationId xmlns:a16="http://schemas.microsoft.com/office/drawing/2014/main" id="{D4814C66-DB47-4EB5-4CEB-3B7768BB0FBC}"/>
              </a:ext>
            </a:extLst>
          </p:cNvPr>
          <p:cNvPicPr>
            <a:picLocks noChangeAspect="1"/>
          </p:cNvPicPr>
          <p:nvPr/>
        </p:nvPicPr>
        <p:blipFill rotWithShape="1">
          <a:blip r:embed="rId2"/>
          <a:srcRect b="65498"/>
          <a:stretch/>
        </p:blipFill>
        <p:spPr>
          <a:xfrm>
            <a:off x="1350832" y="1845734"/>
            <a:ext cx="9490336" cy="178448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A18690F-317B-1686-C96C-75FA4C5ADD0D}"/>
              </a:ext>
            </a:extLst>
          </p:cNvPr>
          <p:cNvPicPr>
            <a:picLocks noChangeAspect="1"/>
          </p:cNvPicPr>
          <p:nvPr/>
        </p:nvPicPr>
        <p:blipFill rotWithShape="1">
          <a:blip r:embed="rId3"/>
          <a:srcRect t="-1" b="71077"/>
          <a:stretch/>
        </p:blipFill>
        <p:spPr>
          <a:xfrm>
            <a:off x="356960" y="4583049"/>
            <a:ext cx="11478079" cy="1225083"/>
          </a:xfrm>
          <a:prstGeom prst="rect">
            <a:avLst/>
          </a:prstGeom>
        </p:spPr>
      </p:pic>
      <p:sp>
        <p:nvSpPr>
          <p:cNvPr id="8" name="TextBox 7">
            <a:extLst>
              <a:ext uri="{FF2B5EF4-FFF2-40B4-BE49-F238E27FC236}">
                <a16:creationId xmlns:a16="http://schemas.microsoft.com/office/drawing/2014/main" id="{1F325381-8843-F51B-897C-B814B26DB8DB}"/>
              </a:ext>
            </a:extLst>
          </p:cNvPr>
          <p:cNvSpPr txBox="1"/>
          <p:nvPr/>
        </p:nvSpPr>
        <p:spPr>
          <a:xfrm>
            <a:off x="1617133" y="3963684"/>
            <a:ext cx="6096000" cy="507831"/>
          </a:xfrm>
          <a:prstGeom prst="rect">
            <a:avLst/>
          </a:prstGeom>
          <a:noFill/>
        </p:spPr>
        <p:txBody>
          <a:bodyPr wrap="square">
            <a:spAutoFit/>
          </a:bodyPr>
          <a:lstStyle/>
          <a:p>
            <a:r>
              <a:rPr lang="en-US" sz="2700" cap="all" spc="200" dirty="0">
                <a:solidFill>
                  <a:schemeClr val="tx1">
                    <a:lumMod val="95000"/>
                    <a:lumOff val="5000"/>
                  </a:schemeClr>
                </a:solidFill>
                <a:latin typeface="+mj-lt"/>
                <a:ea typeface="+mj-ea"/>
                <a:cs typeface="+mj-cs"/>
              </a:rPr>
              <a:t>TO THIS</a:t>
            </a:r>
            <a:endParaRPr lang="en-PH" sz="2700" cap="all" spc="200" dirty="0">
              <a:solidFill>
                <a:schemeClr val="tx1">
                  <a:lumMod val="95000"/>
                  <a:lumOff val="5000"/>
                </a:schemeClr>
              </a:solidFill>
              <a:latin typeface="+mj-lt"/>
              <a:ea typeface="+mj-ea"/>
              <a:cs typeface="+mj-cs"/>
            </a:endParaRPr>
          </a:p>
        </p:txBody>
      </p:sp>
    </p:spTree>
    <p:extLst>
      <p:ext uri="{BB962C8B-B14F-4D97-AF65-F5344CB8AC3E}">
        <p14:creationId xmlns:p14="http://schemas.microsoft.com/office/powerpoint/2010/main" val="194311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8EE16E-2465-51D7-260F-DF490B09F045}"/>
              </a:ext>
            </a:extLst>
          </p:cNvPr>
          <p:cNvSpPr>
            <a:spLocks/>
          </p:cNvSpPr>
          <p:nvPr>
            <p:ph type="pic" idx="1"/>
          </p:nvPr>
        </p:nvSpPr>
        <p:spPr>
          <a:xfrm>
            <a:off x="3048" y="5080000"/>
            <a:ext cx="12188952" cy="1778000"/>
          </a:xfrm>
          <a:solidFill>
            <a:schemeClr val="accent2">
              <a:lumMod val="60000"/>
              <a:lumOff val="40000"/>
            </a:schemeClr>
          </a:solidFill>
        </p:spPr>
        <p:txBody>
          <a:bodyPr/>
          <a:lstStyle/>
          <a:p>
            <a:endParaRPr lang="en-PH" dirty="0"/>
          </a:p>
        </p:txBody>
      </p:sp>
      <p:pic>
        <p:nvPicPr>
          <p:cNvPr id="5" name="Picture 4">
            <a:extLst>
              <a:ext uri="{FF2B5EF4-FFF2-40B4-BE49-F238E27FC236}">
                <a16:creationId xmlns:a16="http://schemas.microsoft.com/office/drawing/2014/main" id="{B25DC179-E2CA-DD20-1CEA-E5EB070AA22C}"/>
              </a:ext>
            </a:extLst>
          </p:cNvPr>
          <p:cNvPicPr>
            <a:picLocks noChangeAspect="1"/>
          </p:cNvPicPr>
          <p:nvPr/>
        </p:nvPicPr>
        <p:blipFill>
          <a:blip r:embed="rId2"/>
          <a:stretch>
            <a:fillRect/>
          </a:stretch>
        </p:blipFill>
        <p:spPr>
          <a:xfrm>
            <a:off x="831999" y="1347077"/>
            <a:ext cx="10528000" cy="2880000"/>
          </a:xfrm>
          <a:prstGeom prst="rect">
            <a:avLst/>
          </a:prstGeom>
        </p:spPr>
      </p:pic>
      <p:sp>
        <p:nvSpPr>
          <p:cNvPr id="6" name="TextBox 5">
            <a:extLst>
              <a:ext uri="{FF2B5EF4-FFF2-40B4-BE49-F238E27FC236}">
                <a16:creationId xmlns:a16="http://schemas.microsoft.com/office/drawing/2014/main" id="{D66DBA32-DCA0-FC82-9C61-DA2DCA2D5024}"/>
              </a:ext>
            </a:extLst>
          </p:cNvPr>
          <p:cNvSpPr txBox="1"/>
          <p:nvPr/>
        </p:nvSpPr>
        <p:spPr>
          <a:xfrm>
            <a:off x="4968116" y="313266"/>
            <a:ext cx="2255766" cy="369332"/>
          </a:xfrm>
          <a:prstGeom prst="rect">
            <a:avLst/>
          </a:prstGeom>
          <a:noFill/>
        </p:spPr>
        <p:txBody>
          <a:bodyPr wrap="square">
            <a:spAutoFit/>
          </a:bodyPr>
          <a:lstStyle/>
          <a:p>
            <a:r>
              <a:rPr lang="en-US" b="1" dirty="0"/>
              <a:t>LOWER MANHATTAN</a:t>
            </a:r>
            <a:endParaRPr lang="en-PH" dirty="0"/>
          </a:p>
        </p:txBody>
      </p:sp>
      <p:sp>
        <p:nvSpPr>
          <p:cNvPr id="7" name="TextBox 6">
            <a:extLst>
              <a:ext uri="{FF2B5EF4-FFF2-40B4-BE49-F238E27FC236}">
                <a16:creationId xmlns:a16="http://schemas.microsoft.com/office/drawing/2014/main" id="{9FABE643-9CA4-0036-111E-8B560F0A54DC}"/>
              </a:ext>
            </a:extLst>
          </p:cNvPr>
          <p:cNvSpPr txBox="1"/>
          <p:nvPr/>
        </p:nvSpPr>
        <p:spPr>
          <a:xfrm>
            <a:off x="939799" y="5538113"/>
            <a:ext cx="10312400" cy="861774"/>
          </a:xfrm>
          <a:prstGeom prst="rect">
            <a:avLst/>
          </a:prstGeom>
          <a:noFill/>
        </p:spPr>
        <p:txBody>
          <a:bodyPr wrap="square" rtlCol="0">
            <a:spAutoFit/>
          </a:bodyPr>
          <a:lstStyle/>
          <a:p>
            <a:r>
              <a:rPr lang="en-US" sz="2500" b="1" dirty="0">
                <a:solidFill>
                  <a:schemeClr val="bg1"/>
                </a:solidFill>
              </a:rPr>
              <a:t>The revenue figures show a consistent increase from January to June, indicating a positive trend in sales over the first half of the year.</a:t>
            </a:r>
            <a:endParaRPr lang="en-PH" sz="2500" b="1" dirty="0">
              <a:solidFill>
                <a:schemeClr val="bg1"/>
              </a:solidFill>
            </a:endParaRPr>
          </a:p>
        </p:txBody>
      </p:sp>
    </p:spTree>
    <p:extLst>
      <p:ext uri="{BB962C8B-B14F-4D97-AF65-F5344CB8AC3E}">
        <p14:creationId xmlns:p14="http://schemas.microsoft.com/office/powerpoint/2010/main" val="197103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AB54B394-C03C-5C57-E49C-0B39E7B98C8A}"/>
              </a:ext>
            </a:extLst>
          </p:cNvPr>
          <p:cNvSpPr txBox="1"/>
          <p:nvPr/>
        </p:nvSpPr>
        <p:spPr>
          <a:xfrm>
            <a:off x="7823200" y="1674673"/>
            <a:ext cx="4089400" cy="3508653"/>
          </a:xfrm>
          <a:prstGeom prst="rect">
            <a:avLst/>
          </a:prstGeom>
          <a:noFill/>
        </p:spPr>
        <p:txBody>
          <a:bodyPr wrap="square" rtlCol="0">
            <a:spAutoFit/>
          </a:bodyPr>
          <a:lstStyle/>
          <a:p>
            <a:r>
              <a:rPr lang="en-US" sz="1500" b="1" dirty="0">
                <a:solidFill>
                  <a:schemeClr val="bg1"/>
                </a:solidFill>
              </a:rPr>
              <a:t>FINDINGS</a:t>
            </a:r>
          </a:p>
          <a:p>
            <a:endParaRPr lang="en-US" sz="1500" b="1" dirty="0">
              <a:solidFill>
                <a:schemeClr val="bg1"/>
              </a:solidFill>
            </a:endParaRPr>
          </a:p>
          <a:p>
            <a:pPr marL="171450" indent="-171450" algn="l">
              <a:buFont typeface="Arial" panose="020B0604020202020204" pitchFamily="34" charset="0"/>
              <a:buChar char="•"/>
            </a:pPr>
            <a:r>
              <a:rPr lang="en-US" sz="1500" b="1" dirty="0">
                <a:solidFill>
                  <a:schemeClr val="bg1"/>
                </a:solidFill>
              </a:rPr>
              <a:t>Transaction data by day of the week indicates consistent activity throughout the week, with Mondays and Thursdays having slightly higher transaction counts compared to other days.</a:t>
            </a:r>
          </a:p>
          <a:p>
            <a:pPr algn="l"/>
            <a:endParaRPr lang="en-US" sz="1200" b="1" dirty="0">
              <a:solidFill>
                <a:schemeClr val="bg1"/>
              </a:solidFill>
            </a:endParaRPr>
          </a:p>
          <a:p>
            <a:r>
              <a:rPr lang="en-US" sz="1500" b="1" dirty="0">
                <a:solidFill>
                  <a:schemeClr val="bg1"/>
                </a:solidFill>
              </a:rPr>
              <a:t>INSIGHTS</a:t>
            </a:r>
          </a:p>
          <a:p>
            <a:endParaRPr lang="en-US" sz="1500" b="1" dirty="0">
              <a:solidFill>
                <a:schemeClr val="bg1"/>
              </a:solidFill>
            </a:endParaRPr>
          </a:p>
          <a:p>
            <a:pPr marL="171450" indent="-171450" algn="l">
              <a:buFont typeface="Arial" panose="020B0604020202020204" pitchFamily="34" charset="0"/>
              <a:buChar char="•"/>
            </a:pPr>
            <a:r>
              <a:rPr lang="en-US" sz="1500" b="1" dirty="0">
                <a:solidFill>
                  <a:schemeClr val="bg1"/>
                </a:solidFill>
              </a:rPr>
              <a:t>Consistent transaction activity throughout the week suggests stable customer behavior across different days, with peak transaction periods aligning with typical breakfast and afternoon tea times.</a:t>
            </a:r>
          </a:p>
        </p:txBody>
      </p:sp>
      <p:sp>
        <p:nvSpPr>
          <p:cNvPr id="30" name="TextBox 29">
            <a:extLst>
              <a:ext uri="{FF2B5EF4-FFF2-40B4-BE49-F238E27FC236}">
                <a16:creationId xmlns:a16="http://schemas.microsoft.com/office/drawing/2014/main" id="{A73E4DFE-3CA6-49B8-C173-79337987022A}"/>
              </a:ext>
            </a:extLst>
          </p:cNvPr>
          <p:cNvSpPr txBox="1"/>
          <p:nvPr/>
        </p:nvSpPr>
        <p:spPr>
          <a:xfrm>
            <a:off x="2466818" y="368763"/>
            <a:ext cx="2255766" cy="369332"/>
          </a:xfrm>
          <a:prstGeom prst="rect">
            <a:avLst/>
          </a:prstGeom>
          <a:noFill/>
        </p:spPr>
        <p:txBody>
          <a:bodyPr wrap="square">
            <a:spAutoFit/>
          </a:bodyPr>
          <a:lstStyle/>
          <a:p>
            <a:r>
              <a:rPr lang="en-US" b="1" dirty="0"/>
              <a:t>LOWER MANHATTAN</a:t>
            </a:r>
            <a:endParaRPr lang="en-PH" dirty="0"/>
          </a:p>
        </p:txBody>
      </p:sp>
      <p:pic>
        <p:nvPicPr>
          <p:cNvPr id="32" name="Picture 31">
            <a:extLst>
              <a:ext uri="{FF2B5EF4-FFF2-40B4-BE49-F238E27FC236}">
                <a16:creationId xmlns:a16="http://schemas.microsoft.com/office/drawing/2014/main" id="{0BDC2C12-3F32-BE54-FE7A-910D653C46F0}"/>
              </a:ext>
            </a:extLst>
          </p:cNvPr>
          <p:cNvPicPr>
            <a:picLocks noChangeAspect="1"/>
          </p:cNvPicPr>
          <p:nvPr/>
        </p:nvPicPr>
        <p:blipFill>
          <a:blip r:embed="rId3"/>
          <a:stretch>
            <a:fillRect/>
          </a:stretch>
        </p:blipFill>
        <p:spPr>
          <a:xfrm>
            <a:off x="656290" y="1629000"/>
            <a:ext cx="5876822" cy="3600000"/>
          </a:xfrm>
          <a:prstGeom prst="rect">
            <a:avLst/>
          </a:prstGeom>
        </p:spPr>
      </p:pic>
    </p:spTree>
    <p:extLst>
      <p:ext uri="{BB962C8B-B14F-4D97-AF65-F5344CB8AC3E}">
        <p14:creationId xmlns:p14="http://schemas.microsoft.com/office/powerpoint/2010/main" val="335720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AB54B394-C03C-5C57-E49C-0B39E7B98C8A}"/>
              </a:ext>
            </a:extLst>
          </p:cNvPr>
          <p:cNvSpPr txBox="1"/>
          <p:nvPr/>
        </p:nvSpPr>
        <p:spPr>
          <a:xfrm>
            <a:off x="7823200" y="1674673"/>
            <a:ext cx="4089400" cy="3277820"/>
          </a:xfrm>
          <a:prstGeom prst="rect">
            <a:avLst/>
          </a:prstGeom>
          <a:noFill/>
        </p:spPr>
        <p:txBody>
          <a:bodyPr wrap="square" rtlCol="0">
            <a:spAutoFit/>
          </a:bodyPr>
          <a:lstStyle/>
          <a:p>
            <a:r>
              <a:rPr lang="en-US" sz="1500" b="1" dirty="0">
                <a:solidFill>
                  <a:schemeClr val="bg1"/>
                </a:solidFill>
              </a:rPr>
              <a:t>FINDINGS</a:t>
            </a:r>
          </a:p>
          <a:p>
            <a:endParaRPr lang="en-US" sz="1500" b="1" dirty="0">
              <a:solidFill>
                <a:schemeClr val="bg1"/>
              </a:solidFill>
            </a:endParaRPr>
          </a:p>
          <a:p>
            <a:pPr marL="171450" indent="-171450" algn="l">
              <a:buFont typeface="Arial" panose="020B0604020202020204" pitchFamily="34" charset="0"/>
              <a:buChar char="•"/>
            </a:pPr>
            <a:r>
              <a:rPr lang="en-US" sz="1500" b="1" dirty="0">
                <a:solidFill>
                  <a:schemeClr val="bg1"/>
                </a:solidFill>
              </a:rPr>
              <a:t>Transactions by hour shows peak transaction hours between 7 AM and 10 AM and 3 PM with a notable drop during late evening.</a:t>
            </a:r>
          </a:p>
          <a:p>
            <a:pPr algn="l"/>
            <a:endParaRPr lang="en-US" sz="1200" b="1" dirty="0">
              <a:solidFill>
                <a:schemeClr val="bg1"/>
              </a:solidFill>
            </a:endParaRPr>
          </a:p>
          <a:p>
            <a:r>
              <a:rPr lang="en-US" sz="1500" b="1" dirty="0">
                <a:solidFill>
                  <a:schemeClr val="bg1"/>
                </a:solidFill>
              </a:rPr>
              <a:t>INSIGHTS</a:t>
            </a:r>
          </a:p>
          <a:p>
            <a:endParaRPr lang="en-US" sz="1500" b="1" dirty="0">
              <a:solidFill>
                <a:schemeClr val="bg1"/>
              </a:solidFill>
            </a:endParaRPr>
          </a:p>
          <a:p>
            <a:pPr marL="171450" indent="-171450" algn="l">
              <a:buFont typeface="Arial" panose="020B0604020202020204" pitchFamily="34" charset="0"/>
              <a:buChar char="•"/>
            </a:pPr>
            <a:r>
              <a:rPr lang="en-US" sz="1500" b="1" dirty="0">
                <a:solidFill>
                  <a:schemeClr val="bg1"/>
                </a:solidFill>
              </a:rPr>
              <a:t>Peak transaction hours in the morning and late afternoon indicate that customers are likely purchasing beverages during their morning commute and afternoon breaks, presenting opportunities for targeted promotions and menu offerings during these peak periods.</a:t>
            </a:r>
          </a:p>
        </p:txBody>
      </p:sp>
      <p:sp>
        <p:nvSpPr>
          <p:cNvPr id="30" name="TextBox 29">
            <a:extLst>
              <a:ext uri="{FF2B5EF4-FFF2-40B4-BE49-F238E27FC236}">
                <a16:creationId xmlns:a16="http://schemas.microsoft.com/office/drawing/2014/main" id="{A73E4DFE-3CA6-49B8-C173-79337987022A}"/>
              </a:ext>
            </a:extLst>
          </p:cNvPr>
          <p:cNvSpPr txBox="1"/>
          <p:nvPr/>
        </p:nvSpPr>
        <p:spPr>
          <a:xfrm>
            <a:off x="2466818" y="368763"/>
            <a:ext cx="2255766" cy="369332"/>
          </a:xfrm>
          <a:prstGeom prst="rect">
            <a:avLst/>
          </a:prstGeom>
          <a:noFill/>
        </p:spPr>
        <p:txBody>
          <a:bodyPr wrap="square">
            <a:spAutoFit/>
          </a:bodyPr>
          <a:lstStyle/>
          <a:p>
            <a:r>
              <a:rPr lang="en-US" b="1" dirty="0"/>
              <a:t>LOWER MANHATTAN</a:t>
            </a:r>
            <a:endParaRPr lang="en-PH" dirty="0"/>
          </a:p>
        </p:txBody>
      </p:sp>
      <p:pic>
        <p:nvPicPr>
          <p:cNvPr id="3" name="Picture 2">
            <a:extLst>
              <a:ext uri="{FF2B5EF4-FFF2-40B4-BE49-F238E27FC236}">
                <a16:creationId xmlns:a16="http://schemas.microsoft.com/office/drawing/2014/main" id="{764AD616-E6F6-FCD8-0095-470F60BCA886}"/>
              </a:ext>
            </a:extLst>
          </p:cNvPr>
          <p:cNvPicPr>
            <a:picLocks noChangeAspect="1"/>
          </p:cNvPicPr>
          <p:nvPr/>
        </p:nvPicPr>
        <p:blipFill>
          <a:blip r:embed="rId3"/>
          <a:stretch>
            <a:fillRect/>
          </a:stretch>
        </p:blipFill>
        <p:spPr>
          <a:xfrm>
            <a:off x="660047" y="1628999"/>
            <a:ext cx="5869307" cy="3600000"/>
          </a:xfrm>
          <a:prstGeom prst="rect">
            <a:avLst/>
          </a:prstGeom>
        </p:spPr>
      </p:pic>
    </p:spTree>
    <p:extLst>
      <p:ext uri="{BB962C8B-B14F-4D97-AF65-F5344CB8AC3E}">
        <p14:creationId xmlns:p14="http://schemas.microsoft.com/office/powerpoint/2010/main" val="248027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AB54B394-C03C-5C57-E49C-0B39E7B98C8A}"/>
              </a:ext>
            </a:extLst>
          </p:cNvPr>
          <p:cNvSpPr txBox="1"/>
          <p:nvPr/>
        </p:nvSpPr>
        <p:spPr>
          <a:xfrm>
            <a:off x="7823200" y="1674673"/>
            <a:ext cx="4089400" cy="3508653"/>
          </a:xfrm>
          <a:prstGeom prst="rect">
            <a:avLst/>
          </a:prstGeom>
          <a:noFill/>
        </p:spPr>
        <p:txBody>
          <a:bodyPr wrap="square" rtlCol="0">
            <a:spAutoFit/>
          </a:bodyPr>
          <a:lstStyle/>
          <a:p>
            <a:r>
              <a:rPr lang="en-US" sz="1500" b="1" dirty="0">
                <a:solidFill>
                  <a:schemeClr val="bg1"/>
                </a:solidFill>
              </a:rPr>
              <a:t>FINDINGS</a:t>
            </a:r>
          </a:p>
          <a:p>
            <a:endParaRPr lang="en-US" sz="1500" b="1" dirty="0">
              <a:solidFill>
                <a:schemeClr val="bg1"/>
              </a:solidFill>
            </a:endParaRPr>
          </a:p>
          <a:p>
            <a:pPr marL="171450" indent="-171450" algn="l">
              <a:buFont typeface="Arial" panose="020B0604020202020204" pitchFamily="34" charset="0"/>
              <a:buChar char="•"/>
            </a:pPr>
            <a:r>
              <a:rPr lang="en-US" sz="1500" b="1" dirty="0">
                <a:solidFill>
                  <a:schemeClr val="bg1"/>
                </a:solidFill>
              </a:rPr>
              <a:t>Coffee is the top-selling product category, followed by Tea and Bakery items. Specialty beverages such as Barista Espresso, Gourmet brewed coffee, and Brewed Chai tea are among the top-selling products.</a:t>
            </a:r>
          </a:p>
          <a:p>
            <a:pPr algn="l"/>
            <a:endParaRPr lang="en-US" sz="1200" b="1" dirty="0">
              <a:solidFill>
                <a:schemeClr val="bg1"/>
              </a:solidFill>
            </a:endParaRPr>
          </a:p>
          <a:p>
            <a:r>
              <a:rPr lang="en-US" sz="1500" b="1" dirty="0">
                <a:solidFill>
                  <a:schemeClr val="bg1"/>
                </a:solidFill>
              </a:rPr>
              <a:t>INSIGHTS</a:t>
            </a:r>
          </a:p>
          <a:p>
            <a:endParaRPr lang="en-US" sz="1500" b="1" dirty="0">
              <a:solidFill>
                <a:schemeClr val="bg1"/>
              </a:solidFill>
            </a:endParaRPr>
          </a:p>
          <a:p>
            <a:pPr marL="171450" indent="-171450" algn="l">
              <a:buFont typeface="Arial" panose="020B0604020202020204" pitchFamily="34" charset="0"/>
              <a:buChar char="•"/>
            </a:pPr>
            <a:r>
              <a:rPr lang="en-US" sz="1500" b="1" dirty="0">
                <a:solidFill>
                  <a:schemeClr val="bg1"/>
                </a:solidFill>
              </a:rPr>
              <a:t>The dominance of Coffee as the top-selling product category underscores the importance of offering a diverse range of coffee options and specialty drinks to meet customer preferences and enhance revenue generation.</a:t>
            </a:r>
          </a:p>
        </p:txBody>
      </p:sp>
      <p:sp>
        <p:nvSpPr>
          <p:cNvPr id="30" name="TextBox 29">
            <a:extLst>
              <a:ext uri="{FF2B5EF4-FFF2-40B4-BE49-F238E27FC236}">
                <a16:creationId xmlns:a16="http://schemas.microsoft.com/office/drawing/2014/main" id="{A73E4DFE-3CA6-49B8-C173-79337987022A}"/>
              </a:ext>
            </a:extLst>
          </p:cNvPr>
          <p:cNvSpPr txBox="1"/>
          <p:nvPr/>
        </p:nvSpPr>
        <p:spPr>
          <a:xfrm>
            <a:off x="2466818" y="368763"/>
            <a:ext cx="2255766" cy="369332"/>
          </a:xfrm>
          <a:prstGeom prst="rect">
            <a:avLst/>
          </a:prstGeom>
          <a:noFill/>
        </p:spPr>
        <p:txBody>
          <a:bodyPr wrap="square">
            <a:spAutoFit/>
          </a:bodyPr>
          <a:lstStyle/>
          <a:p>
            <a:r>
              <a:rPr lang="en-US" b="1" dirty="0"/>
              <a:t>LOWER MANHATTAN</a:t>
            </a:r>
            <a:endParaRPr lang="en-PH" dirty="0"/>
          </a:p>
        </p:txBody>
      </p:sp>
      <p:pic>
        <p:nvPicPr>
          <p:cNvPr id="4" name="Picture 3">
            <a:extLst>
              <a:ext uri="{FF2B5EF4-FFF2-40B4-BE49-F238E27FC236}">
                <a16:creationId xmlns:a16="http://schemas.microsoft.com/office/drawing/2014/main" id="{17BE814A-DE52-C4F3-3B0B-5E2A3C3617F6}"/>
              </a:ext>
            </a:extLst>
          </p:cNvPr>
          <p:cNvPicPr>
            <a:picLocks noChangeAspect="1"/>
          </p:cNvPicPr>
          <p:nvPr/>
        </p:nvPicPr>
        <p:blipFill rotWithShape="1">
          <a:blip r:embed="rId3"/>
          <a:srcRect r="47753"/>
          <a:stretch/>
        </p:blipFill>
        <p:spPr>
          <a:xfrm>
            <a:off x="340761" y="1041702"/>
            <a:ext cx="3431140" cy="3600000"/>
          </a:xfrm>
          <a:prstGeom prst="rect">
            <a:avLst/>
          </a:prstGeom>
        </p:spPr>
      </p:pic>
      <p:pic>
        <p:nvPicPr>
          <p:cNvPr id="6" name="Picture 5">
            <a:extLst>
              <a:ext uri="{FF2B5EF4-FFF2-40B4-BE49-F238E27FC236}">
                <a16:creationId xmlns:a16="http://schemas.microsoft.com/office/drawing/2014/main" id="{BBE20E65-0D57-7511-8E18-ED4967470638}"/>
              </a:ext>
            </a:extLst>
          </p:cNvPr>
          <p:cNvPicPr>
            <a:picLocks noChangeAspect="1"/>
          </p:cNvPicPr>
          <p:nvPr/>
        </p:nvPicPr>
        <p:blipFill>
          <a:blip r:embed="rId4"/>
          <a:stretch>
            <a:fillRect/>
          </a:stretch>
        </p:blipFill>
        <p:spPr>
          <a:xfrm>
            <a:off x="3996870" y="2841702"/>
            <a:ext cx="3267531" cy="3267531"/>
          </a:xfrm>
          <a:prstGeom prst="rect">
            <a:avLst/>
          </a:prstGeom>
        </p:spPr>
      </p:pic>
    </p:spTree>
    <p:extLst>
      <p:ext uri="{BB962C8B-B14F-4D97-AF65-F5344CB8AC3E}">
        <p14:creationId xmlns:p14="http://schemas.microsoft.com/office/powerpoint/2010/main" val="221551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90BF0A-3997-F7DB-A8EF-CA10E3730F30}"/>
              </a:ext>
            </a:extLst>
          </p:cNvPr>
          <p:cNvSpPr txBox="1"/>
          <p:nvPr/>
        </p:nvSpPr>
        <p:spPr>
          <a:xfrm>
            <a:off x="304800" y="485845"/>
            <a:ext cx="6096000" cy="861774"/>
          </a:xfrm>
          <a:prstGeom prst="rect">
            <a:avLst/>
          </a:prstGeom>
          <a:noFill/>
        </p:spPr>
        <p:txBody>
          <a:bodyPr wrap="square">
            <a:spAutoFit/>
          </a:bodyPr>
          <a:lstStyle/>
          <a:p>
            <a:r>
              <a:rPr lang="en-US" sz="5000" cap="all" spc="200" dirty="0">
                <a:solidFill>
                  <a:schemeClr val="tx1">
                    <a:lumMod val="95000"/>
                    <a:lumOff val="5000"/>
                  </a:schemeClr>
                </a:solidFill>
                <a:latin typeface="+mj-lt"/>
                <a:ea typeface="+mj-ea"/>
                <a:cs typeface="+mj-cs"/>
              </a:rPr>
              <a:t>RECOMMENDATIONS:</a:t>
            </a:r>
            <a:endParaRPr lang="en-PH" sz="5000" cap="all" spc="200" dirty="0">
              <a:solidFill>
                <a:schemeClr val="tx1">
                  <a:lumMod val="95000"/>
                  <a:lumOff val="5000"/>
                </a:schemeClr>
              </a:solidFill>
              <a:latin typeface="+mj-lt"/>
              <a:ea typeface="+mj-ea"/>
              <a:cs typeface="+mj-cs"/>
            </a:endParaRPr>
          </a:p>
        </p:txBody>
      </p:sp>
      <p:sp>
        <p:nvSpPr>
          <p:cNvPr id="5" name="TextBox 4">
            <a:extLst>
              <a:ext uri="{FF2B5EF4-FFF2-40B4-BE49-F238E27FC236}">
                <a16:creationId xmlns:a16="http://schemas.microsoft.com/office/drawing/2014/main" id="{4F6D8E0B-A1AB-F663-2E39-525CFECFA04C}"/>
              </a:ext>
            </a:extLst>
          </p:cNvPr>
          <p:cNvSpPr txBox="1"/>
          <p:nvPr/>
        </p:nvSpPr>
        <p:spPr>
          <a:xfrm>
            <a:off x="1265767" y="1347619"/>
            <a:ext cx="9660466" cy="4708981"/>
          </a:xfrm>
          <a:prstGeom prst="rect">
            <a:avLst/>
          </a:prstGeom>
          <a:noFill/>
        </p:spPr>
        <p:txBody>
          <a:bodyPr wrap="square" rtlCol="0">
            <a:spAutoFit/>
          </a:bodyPr>
          <a:lstStyle/>
          <a:p>
            <a:pPr marL="285750" indent="-285750" algn="l">
              <a:buFont typeface="Arial" panose="020B0604020202020204" pitchFamily="34" charset="0"/>
              <a:buChar char="•"/>
            </a:pPr>
            <a:r>
              <a:rPr lang="en-US" sz="2000" b="1" dirty="0"/>
              <a:t>Ensure appropriate staffing levels and inventory management during peak transaction hours, particularly during breakfast and afternoon tea times, to provide efficient service and capitalize on customer demand.</a:t>
            </a:r>
          </a:p>
          <a:p>
            <a:pPr algn="l"/>
            <a:endParaRPr lang="en-US" sz="2000" b="1" dirty="0"/>
          </a:p>
          <a:p>
            <a:pPr marL="285750" indent="-285750" algn="l">
              <a:buFont typeface="Arial" panose="020B0604020202020204" pitchFamily="34" charset="0"/>
              <a:buChar char="•"/>
            </a:pPr>
            <a:r>
              <a:rPr lang="en-US" sz="2000" b="1" dirty="0"/>
              <a:t>Implement targeted promotions or incentives during off-peak hours to drive sales and encourage customer visits during quieter periods, such as late evenings or early afternoons.</a:t>
            </a:r>
          </a:p>
          <a:p>
            <a:pPr algn="l"/>
            <a:endParaRPr lang="en-US" sz="2000" b="1" dirty="0"/>
          </a:p>
          <a:p>
            <a:pPr marL="285750" indent="-285750" algn="l">
              <a:buFont typeface="Arial" panose="020B0604020202020204" pitchFamily="34" charset="0"/>
              <a:buChar char="•"/>
            </a:pPr>
            <a:r>
              <a:rPr lang="en-US" sz="2000" b="1" dirty="0"/>
              <a:t>Continuously monitor customer preferences and feedback to identify opportunities for expanding the product mix and introducing new offerings that resonate with the branch's target market.</a:t>
            </a:r>
          </a:p>
          <a:p>
            <a:pPr algn="l"/>
            <a:endParaRPr lang="en-US" sz="2000" b="1" dirty="0"/>
          </a:p>
          <a:p>
            <a:pPr marL="285750" indent="-285750" algn="l">
              <a:buFont typeface="Arial" panose="020B0604020202020204" pitchFamily="34" charset="0"/>
              <a:buChar char="•"/>
            </a:pPr>
            <a:r>
              <a:rPr lang="en-US" sz="2000" b="1" dirty="0"/>
              <a:t>Utilize data analytics to track sales trends, identify emerging opportunities, and optimize marketing strategies to maximize revenue and enhance competitiveness in the local market.</a:t>
            </a:r>
          </a:p>
        </p:txBody>
      </p:sp>
    </p:spTree>
    <p:extLst>
      <p:ext uri="{BB962C8B-B14F-4D97-AF65-F5344CB8AC3E}">
        <p14:creationId xmlns:p14="http://schemas.microsoft.com/office/powerpoint/2010/main" val="3803454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7A7C301-87CC-4EB1-AF40-15075522FC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Retail design</Template>
  <TotalTime>89</TotalTime>
  <Words>535</Words>
  <Application>Microsoft Office PowerPoint</Application>
  <PresentationFormat>Widescreen</PresentationFormat>
  <Paragraphs>50</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Tw Cen MT</vt:lpstr>
      <vt:lpstr>Tw Cen MT Condensed</vt:lpstr>
      <vt:lpstr>Wingdings 3</vt:lpstr>
      <vt:lpstr>Integral</vt:lpstr>
      <vt:lpstr>COFFEE SALES DATA ANALYSIS</vt:lpstr>
      <vt:lpstr>Goal:  Build an interactive DASHBOARD TO EXPLORE AND ANALYZE COFFEE SHOP SALES to better understand purchase behavior and streamline operations.</vt:lpstr>
      <vt:lpstr>THE DATA:  Transaction records for Maven Roasters, a fictitious coffee shop operating out of three NYC locations. Dataset includes the transaction date, timestamp and location, along with product-level details.</vt:lpstr>
      <vt:lpstr>THE PROCESS:  FROM THIS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SALES DATA ANALYSIS</dc:title>
  <dc:creator>Sanfuego Gian Carlo</dc:creator>
  <cp:lastModifiedBy>Sanfuego Gian Carlo</cp:lastModifiedBy>
  <cp:revision>1</cp:revision>
  <dcterms:created xsi:type="dcterms:W3CDTF">2024-04-08T17:59:59Z</dcterms:created>
  <dcterms:modified xsi:type="dcterms:W3CDTF">2024-04-08T19:29:20Z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