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A6D608-662A-4659-A408-863B20060429}">
  <a:tblStyle styleId="{9AA6D608-662A-4659-A408-863B2006042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92a6efb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92a6efb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2a6efb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2a6efb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2a6efb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92a6efb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2a6efb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92a6efb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2a6efb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2a6efb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2a6efb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2a6efb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 trends in annual sales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070125" y="375775"/>
            <a:ext cx="46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653050" y="54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{9AA6D608-662A-4659-A408-863B20060429}</a:tableStyleId>
              </a:tblPr>
              <a:tblGrid>
                <a:gridCol w="952500"/>
                <a:gridCol w="952500"/>
                <a:gridCol w="952500"/>
                <a:gridCol w="952500"/>
                <a:gridCol w="1256975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annual_sales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purchase_id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revenue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avg_</a:t>
                      </a:r>
                      <a:r>
                        <a:rPr lang="en" sz="1000"/>
                        <a:t>p</a:t>
                      </a:r>
                      <a:r>
                        <a:rPr lang="en" sz="1000"/>
                        <a:t>urchase_value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2/19/2019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1/2/2018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$300000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5/30/2017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$200000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9/15/2016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$189000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12/11/2016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5170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2/8/2015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5170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$525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1/22/2014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8521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$30450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11/30/2013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9574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$25900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10/18/2012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2/15/2011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6/7/2011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$10000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$610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649000" y="2266474"/>
            <a:ext cx="2875274" cy="978349"/>
          </a:xfrm>
          <a:custGeom>
            <a:rect b="b" l="l" r="r" t="t"/>
            <a:pathLst>
              <a:path extrusionOk="0" h="43028" w="120141">
                <a:moveTo>
                  <a:pt x="0" y="1568"/>
                </a:moveTo>
                <a:cubicBezTo>
                  <a:pt x="1737" y="1626"/>
                  <a:pt x="5678" y="-2214"/>
                  <a:pt x="10420" y="1916"/>
                </a:cubicBezTo>
                <a:cubicBezTo>
                  <a:pt x="15162" y="6046"/>
                  <a:pt x="22619" y="25320"/>
                  <a:pt x="28451" y="26347"/>
                </a:cubicBezTo>
                <a:cubicBezTo>
                  <a:pt x="34284" y="27374"/>
                  <a:pt x="39325" y="10616"/>
                  <a:pt x="45415" y="8079"/>
                </a:cubicBezTo>
                <a:cubicBezTo>
                  <a:pt x="51505" y="5542"/>
                  <a:pt x="58562" y="8695"/>
                  <a:pt x="64989" y="11123"/>
                </a:cubicBezTo>
                <a:cubicBezTo>
                  <a:pt x="71416" y="13551"/>
                  <a:pt x="78973" y="20000"/>
                  <a:pt x="83976" y="22646"/>
                </a:cubicBezTo>
                <a:cubicBezTo>
                  <a:pt x="88980" y="25293"/>
                  <a:pt x="88983" y="23605"/>
                  <a:pt x="95010" y="27002"/>
                </a:cubicBezTo>
                <a:cubicBezTo>
                  <a:pt x="101038" y="30399"/>
                  <a:pt x="115953" y="40357"/>
                  <a:pt x="120141" y="43028"/>
                </a:cubicBezTo>
              </a:path>
            </a:pathLst>
          </a:cu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Google Shape;66;p15"/>
          <p:cNvSpPr txBox="1"/>
          <p:nvPr/>
        </p:nvSpPr>
        <p:spPr>
          <a:xfrm>
            <a:off x="2449950" y="3597575"/>
            <a:ext cx="43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2009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367625" y="3649375"/>
            <a:ext cx="43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904425" y="1466750"/>
            <a:ext cx="274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Avg value of purchases have</a:t>
            </a:r>
            <a:r>
              <a:rPr lang="en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decreased over time</a:t>
            </a: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885250" y="373300"/>
            <a:ext cx="339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Average value of purchases</a:t>
            </a:r>
            <a:endParaRPr sz="1900"/>
          </a:p>
        </p:txBody>
      </p:sp>
      <p:cxnSp>
        <p:nvCxnSpPr>
          <p:cNvPr id="70" name="Google Shape;70;p15"/>
          <p:cNvCxnSpPr/>
          <p:nvPr/>
        </p:nvCxnSpPr>
        <p:spPr>
          <a:xfrm>
            <a:off x="2435975" y="2033475"/>
            <a:ext cx="0" cy="14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2435975" y="3447075"/>
            <a:ext cx="366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2044500" y="2192250"/>
            <a:ext cx="43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600</a:t>
            </a:r>
            <a:endParaRPr sz="700"/>
          </a:p>
        </p:txBody>
      </p:sp>
      <p:sp>
        <p:nvSpPr>
          <p:cNvPr id="73" name="Google Shape;73;p15"/>
          <p:cNvSpPr txBox="1"/>
          <p:nvPr/>
        </p:nvSpPr>
        <p:spPr>
          <a:xfrm>
            <a:off x="2044500" y="2707825"/>
            <a:ext cx="43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r>
              <a:rPr lang="en" sz="700"/>
              <a:t>00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845397" y="1456090"/>
            <a:ext cx="5291329" cy="2187306"/>
          </a:xfrm>
          <a:custGeom>
            <a:rect b="b" l="l" r="r" t="t"/>
            <a:pathLst>
              <a:path extrusionOk="0" h="67855" w="181817">
                <a:moveTo>
                  <a:pt x="0" y="67855"/>
                </a:moveTo>
                <a:cubicBezTo>
                  <a:pt x="1595" y="67493"/>
                  <a:pt x="-2682" y="66912"/>
                  <a:pt x="9570" y="65680"/>
                </a:cubicBezTo>
                <a:cubicBezTo>
                  <a:pt x="21822" y="64448"/>
                  <a:pt x="58794" y="63216"/>
                  <a:pt x="73510" y="60461"/>
                </a:cubicBezTo>
                <a:cubicBezTo>
                  <a:pt x="88226" y="57706"/>
                  <a:pt x="88444" y="52052"/>
                  <a:pt x="97868" y="49152"/>
                </a:cubicBezTo>
                <a:cubicBezTo>
                  <a:pt x="107292" y="46252"/>
                  <a:pt x="123749" y="47629"/>
                  <a:pt x="130056" y="43062"/>
                </a:cubicBezTo>
                <a:cubicBezTo>
                  <a:pt x="136363" y="38495"/>
                  <a:pt x="128969" y="28346"/>
                  <a:pt x="135711" y="21749"/>
                </a:cubicBezTo>
                <a:cubicBezTo>
                  <a:pt x="142453" y="15152"/>
                  <a:pt x="162824" y="7105"/>
                  <a:pt x="170508" y="3480"/>
                </a:cubicBezTo>
                <a:cubicBezTo>
                  <a:pt x="178192" y="-145"/>
                  <a:pt x="179932" y="580"/>
                  <a:pt x="181817" y="0"/>
                </a:cubicBezTo>
              </a:path>
            </a:pathLst>
          </a:cu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6"/>
          <p:cNvSpPr txBox="1"/>
          <p:nvPr/>
        </p:nvSpPr>
        <p:spPr>
          <a:xfrm>
            <a:off x="935333" y="2444937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150, 000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404903" y="423175"/>
            <a:ext cx="394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Total revenue</a:t>
            </a:r>
            <a:endParaRPr sz="1900"/>
          </a:p>
        </p:txBody>
      </p:sp>
      <p:cxnSp>
        <p:nvCxnSpPr>
          <p:cNvPr id="81" name="Google Shape;81;p16"/>
          <p:cNvCxnSpPr/>
          <p:nvPr/>
        </p:nvCxnSpPr>
        <p:spPr>
          <a:xfrm>
            <a:off x="1675382" y="1250261"/>
            <a:ext cx="0" cy="25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1675382" y="3779553"/>
            <a:ext cx="62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1017499" y="1534340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935325" y="1314352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00, 000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81900" y="3894525"/>
            <a:ext cx="8380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Total revenue is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increasing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due to overall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business growth. Several new stores have opened between 2017 and 2019.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There may be other reasons for this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upward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trend, which we are still investigating.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2603075" y="906475"/>
            <a:ext cx="357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Over time, revenue has </a:t>
            </a:r>
            <a:r>
              <a:rPr b="1"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increased</a:t>
            </a:r>
            <a:r>
              <a:rPr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while average purchase value has </a:t>
            </a:r>
            <a:r>
              <a:rPr b="1"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decreased</a:t>
            </a:r>
            <a:endParaRPr b="1" sz="12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 rot="-1994879">
            <a:off x="1199727" y="3311270"/>
            <a:ext cx="2286126" cy="1003148"/>
          </a:xfrm>
          <a:prstGeom prst="rightArrow">
            <a:avLst>
              <a:gd fmla="val 50000" name="adj1"/>
              <a:gd fmla="val 527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 rot="1771934">
            <a:off x="5097719" y="3387383"/>
            <a:ext cx="2286001" cy="1003275"/>
          </a:xfrm>
          <a:prstGeom prst="rightArrow">
            <a:avLst>
              <a:gd fmla="val 50000" name="adj1"/>
              <a:gd fmla="val 527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508821" y="2135026"/>
            <a:ext cx="140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Total revenue</a:t>
            </a:r>
            <a:endParaRPr sz="1600"/>
          </a:p>
        </p:txBody>
      </p:sp>
      <p:sp>
        <p:nvSpPr>
          <p:cNvPr id="94" name="Google Shape;94;p17"/>
          <p:cNvSpPr txBox="1"/>
          <p:nvPr/>
        </p:nvSpPr>
        <p:spPr>
          <a:xfrm>
            <a:off x="4971051" y="2135025"/>
            <a:ext cx="246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Average purchase value</a:t>
            </a:r>
            <a:endParaRPr sz="1600"/>
          </a:p>
        </p:txBody>
      </p:sp>
      <p:sp>
        <p:nvSpPr>
          <p:cNvPr id="95" name="Google Shape;95;p17"/>
          <p:cNvSpPr txBox="1"/>
          <p:nvPr/>
        </p:nvSpPr>
        <p:spPr>
          <a:xfrm>
            <a:off x="2914325" y="228350"/>
            <a:ext cx="97800" cy="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43225" y="228350"/>
            <a:ext cx="189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Overall trends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028713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Raise prices of existing items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028713" y="1501150"/>
            <a:ext cx="3309000" cy="23274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Reduces low-value inventory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Leans into luxury branding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May alienate consumer base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653888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Introduce more high-value items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653888" y="1501225"/>
            <a:ext cx="3309000" cy="23274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Expands overall inventory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Leans into luxury branding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 production costs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580975" y="2121800"/>
            <a:ext cx="485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to determine customer tolerance for price increase</a:t>
            </a:r>
            <a:b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Analyze production costs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Choose and implement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proposal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44225" y="2121800"/>
            <a:ext cx="146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