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7" r:id="rId4"/>
    <p:sldId id="259" r:id="rId5"/>
    <p:sldId id="262" r:id="rId6"/>
    <p:sldId id="260" r:id="rId7"/>
    <p:sldId id="274" r:id="rId8"/>
    <p:sldId id="261" r:id="rId9"/>
    <p:sldId id="265" r:id="rId10"/>
    <p:sldId id="266" r:id="rId11"/>
    <p:sldId id="267" r:id="rId12"/>
    <p:sldId id="268" r:id="rId13"/>
    <p:sldId id="269" r:id="rId14"/>
    <p:sldId id="263" r:id="rId15"/>
    <p:sldId id="264" r:id="rId16"/>
    <p:sldId id="271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5"/>
    <p:restoredTop sz="94646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38604D-B77A-5341-BE76-F43E21F8BD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C518C-0F23-3345-84A5-BC74D40B3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05975-286C-8844-B4A8-620CA3C68BB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D0785-A511-564A-999C-EAF3286876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A5000-1ABB-C84E-A4E3-BC1143A186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50FDD-0D1E-1047-9809-C589F296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E4893-D5BE-F844-A114-229B5A1F77B1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59A55-5D29-CD4A-B1FA-92F632300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9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769D-E8F1-4C45-BC19-5B0B2477F250}" type="datetime1">
              <a:rPr lang="en-GB" smtClean="0"/>
              <a:t>22/08/2018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BB7-4347-364E-BFF9-7E1188AE9647}" type="datetime1">
              <a:rPr lang="en-GB" smtClean="0"/>
              <a:t>22/08/2018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2B25-BDD8-4945-AEE6-F2CA06BE7C38}" type="datetime1">
              <a:rPr lang="en-GB" smtClean="0"/>
              <a:t>22/08/2018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A49-5A3E-BD46-B48E-E086ED6A31D7}" type="datetime1">
              <a:rPr lang="en-GB" smtClean="0"/>
              <a:t>22/08/2018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420-7572-8449-BDF9-498BD60EBA93}" type="datetime1">
              <a:rPr lang="en-GB" smtClean="0"/>
              <a:t>22/08/2018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E5A7-D295-974C-8B50-0463FB6AA20C}" type="datetime1">
              <a:rPr lang="en-GB" smtClean="0"/>
              <a:t>22/08/2018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6386-919A-2F44-9BB0-1F555133F1D6}" type="datetime1">
              <a:rPr lang="en-GB" smtClean="0"/>
              <a:t>22/08/2018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5B26-FEA5-FF4F-AF72-65A7195B7F51}" type="datetime1">
              <a:rPr lang="en-GB" smtClean="0"/>
              <a:t>22/08/2018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55E9-6344-AE41-81CA-8B11A7DC37B9}" type="datetime1">
              <a:rPr lang="en-GB" smtClean="0"/>
              <a:t>22/08/2018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9F4-9B6D-0542-9CA7-5E45C7749E90}" type="datetime1">
              <a:rPr lang="en-GB" smtClean="0"/>
              <a:t>22/08/2018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35A7-2EE3-454A-AB8F-4F787684666F}" type="datetime1">
              <a:rPr lang="en-GB" smtClean="0"/>
              <a:t>22/08/2018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6601-A771-C641-BD7D-01C45DFB72E9}" type="datetime1">
              <a:rPr lang="en-GB" smtClean="0"/>
              <a:t>22/08/2018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BA71-D74D-F046-BE1F-66572F11C660}" type="datetime1">
              <a:rPr lang="en-GB" smtClean="0"/>
              <a:t>22/08/2018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738-4424-684B-8CAC-77B4FC9A55F5}" type="datetime1">
              <a:rPr lang="en-GB" smtClean="0"/>
              <a:t>22/08/2018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327E-AF08-A543-90E3-0DBCE1AD8C2C}" type="datetime1">
              <a:rPr lang="en-GB" smtClean="0"/>
              <a:t>22/08/2018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3786-78EF-5F44-89B1-1EED2EF5801D}" type="datetime1">
              <a:rPr lang="en-GB" smtClean="0"/>
              <a:t>22/08/2018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09C4-1191-2A4E-81A7-1DE0AEC9D810}" type="datetime1">
              <a:rPr lang="en-GB" smtClean="0"/>
              <a:t>22/08/2018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8B55-911C-A84B-AE47-AD88AA5BE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Profiler Application using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ADFC4-AAA8-FA47-A6C8-D070DC83F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Soheil Novinfard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96270-D5E1-F84C-9CAF-780F18D2A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55687" y="445559"/>
            <a:ext cx="1958975" cy="195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7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364C-E15D-074A-96D8-D69C294E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522" y="623888"/>
            <a:ext cx="8596668" cy="895109"/>
          </a:xfrm>
        </p:spPr>
        <p:txBody>
          <a:bodyPr/>
          <a:lstStyle/>
          <a:p>
            <a:r>
              <a:rPr lang="en-US"/>
              <a:t>User Interface: </a:t>
            </a:r>
            <a:r>
              <a:rPr lang="en-US" sz="3200"/>
              <a:t>Final high-fidelity prototype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2EC83-274B-3A45-A109-6847EE9299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400" y="1518997"/>
            <a:ext cx="5029063" cy="51912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0F4C4-B52D-164F-85C0-9DFB3B4A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BA22-5632-CB49-96D9-4FDF4568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058" y="609600"/>
            <a:ext cx="8596668" cy="1320800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50B1-DF4F-D046-AE4B-A25E3B56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351" y="2160589"/>
            <a:ext cx="8596668" cy="3880773"/>
          </a:xfrm>
        </p:spPr>
        <p:txBody>
          <a:bodyPr/>
          <a:lstStyle/>
          <a:p>
            <a:r>
              <a:rPr lang="en-US" dirty="0"/>
              <a:t>Made on iOS platform</a:t>
            </a:r>
          </a:p>
          <a:p>
            <a:pPr lvl="1"/>
            <a:r>
              <a:rPr lang="en-US" dirty="0"/>
              <a:t>Target is iOS version 10 or later</a:t>
            </a:r>
          </a:p>
          <a:p>
            <a:pPr lvl="2"/>
            <a:r>
              <a:rPr lang="en-US" dirty="0"/>
              <a:t>Covers 95 percent of the platform devices </a:t>
            </a:r>
            <a:r>
              <a:rPr lang="en-US" baseline="30000" dirty="0"/>
              <a:t>5</a:t>
            </a:r>
            <a:endParaRPr lang="en-US" dirty="0"/>
          </a:p>
          <a:p>
            <a:pPr lvl="2"/>
            <a:endParaRPr lang="en-US" dirty="0"/>
          </a:p>
          <a:p>
            <a:pPr marL="400050" indent="-285750"/>
            <a:r>
              <a:rPr lang="en-US" dirty="0"/>
              <a:t>Consists of three components</a:t>
            </a:r>
          </a:p>
          <a:p>
            <a:pPr marL="800100" lvl="1"/>
            <a:r>
              <a:rPr lang="en-US" dirty="0"/>
              <a:t>	Interface</a:t>
            </a:r>
          </a:p>
          <a:p>
            <a:pPr marL="800100" lvl="1"/>
            <a:r>
              <a:rPr lang="en-US" dirty="0"/>
              <a:t>	Input data</a:t>
            </a:r>
          </a:p>
          <a:p>
            <a:pPr marL="800100" lvl="1"/>
            <a:r>
              <a:rPr lang="en-US" dirty="0"/>
              <a:t>	Machine learning engine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29666-9F73-584B-B10D-BF8901BD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F53A2AC-027E-1A4D-BACA-5627DAEB290D}"/>
              </a:ext>
            </a:extLst>
          </p:cNvPr>
          <p:cNvSpPr txBox="1">
            <a:spLocks/>
          </p:cNvSpPr>
          <p:nvPr/>
        </p:nvSpPr>
        <p:spPr>
          <a:xfrm>
            <a:off x="2296351" y="5676237"/>
            <a:ext cx="8596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5. Apple. App Store - Support [Internet]. 2018 [cited 2018 Aug 5]. Available from: https://developer.apple.com/support/app-store/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173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C45B-2597-984C-AD0B-4C6F665D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47" y="638175"/>
            <a:ext cx="8596668" cy="1320800"/>
          </a:xfrm>
        </p:spPr>
        <p:txBody>
          <a:bodyPr/>
          <a:lstStyle/>
          <a:p>
            <a:r>
              <a:rPr lang="en-US"/>
              <a:t>Mobile Application: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BD06-F257-FA4B-B499-A8601C9D5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347" y="2189164"/>
            <a:ext cx="8596668" cy="3880773"/>
          </a:xfrm>
        </p:spPr>
        <p:txBody>
          <a:bodyPr/>
          <a:lstStyle/>
          <a:p>
            <a:r>
              <a:rPr lang="en-US" dirty="0"/>
              <a:t>Social network activity of the user</a:t>
            </a:r>
          </a:p>
          <a:p>
            <a:pPr lvl="1"/>
            <a:r>
              <a:rPr lang="en-US" dirty="0"/>
              <a:t>Twitter, Facebook, Instagram, …</a:t>
            </a:r>
          </a:p>
          <a:p>
            <a:pPr lvl="2"/>
            <a:r>
              <a:rPr lang="en-US" dirty="0"/>
              <a:t>The user is signed in</a:t>
            </a:r>
          </a:p>
          <a:p>
            <a:pPr lvl="2"/>
            <a:r>
              <a:rPr lang="en-US" dirty="0"/>
              <a:t>The latest posts (tweets) of the user is fetched</a:t>
            </a:r>
          </a:p>
          <a:p>
            <a:pPr lvl="2"/>
            <a:r>
              <a:rPr lang="en-US" dirty="0"/>
              <a:t>A document suitable for testing in detection model is generated</a:t>
            </a:r>
          </a:p>
          <a:p>
            <a:pPr lvl="2"/>
            <a:endParaRPr lang="en-US" dirty="0"/>
          </a:p>
          <a:p>
            <a:r>
              <a:rPr lang="en-US" dirty="0"/>
              <a:t>What if the user does not have any activity in social networks?</a:t>
            </a:r>
          </a:p>
          <a:p>
            <a:pPr lvl="1"/>
            <a:r>
              <a:rPr lang="en-US" dirty="0"/>
              <a:t>The user can put a simple essay or text of themselves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37359-DF6E-1C41-AC03-70E6817A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3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37FA-B65E-F349-A273-F7F72D84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784" y="609600"/>
            <a:ext cx="9237048" cy="1320800"/>
          </a:xfrm>
        </p:spPr>
        <p:txBody>
          <a:bodyPr/>
          <a:lstStyle/>
          <a:p>
            <a:r>
              <a:rPr lang="en-US" dirty="0"/>
              <a:t>Mobile Application: Machine learning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B6DA-EB5D-7D4C-A33B-E0885CAC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056" y="1675073"/>
            <a:ext cx="8596668" cy="484764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Two ways of ML engine implementation</a:t>
            </a:r>
          </a:p>
          <a:p>
            <a:pPr lvl="1"/>
            <a:r>
              <a:rPr lang="en-US" sz="1800" dirty="0"/>
              <a:t>Embed the model inside the device</a:t>
            </a:r>
          </a:p>
          <a:p>
            <a:pPr lvl="2"/>
            <a:r>
              <a:rPr lang="en-US" sz="1600" dirty="0">
                <a:solidFill>
                  <a:schemeClr val="accent2"/>
                </a:solidFill>
              </a:rPr>
              <a:t>No need to use network (Internet) connectivity</a:t>
            </a:r>
          </a:p>
          <a:p>
            <a:pPr lvl="2"/>
            <a:r>
              <a:rPr lang="en-GB" sz="1600" dirty="0">
                <a:solidFill>
                  <a:schemeClr val="accent2"/>
                </a:solidFill>
              </a:rPr>
              <a:t>Protecting user’s privacy</a:t>
            </a:r>
          </a:p>
          <a:p>
            <a:pPr lvl="2"/>
            <a:r>
              <a:rPr lang="en-GB" sz="1600" dirty="0">
                <a:solidFill>
                  <a:schemeClr val="accent5"/>
                </a:solidFill>
              </a:rPr>
              <a:t>Basic models supported in platforms</a:t>
            </a:r>
          </a:p>
          <a:p>
            <a:pPr lvl="2"/>
            <a:r>
              <a:rPr lang="en-GB" sz="1600" dirty="0">
                <a:solidFill>
                  <a:schemeClr val="accent5"/>
                </a:solidFill>
              </a:rPr>
              <a:t>High energy (battery) consumption</a:t>
            </a:r>
            <a:endParaRPr lang="en-US" sz="1600" dirty="0">
              <a:solidFill>
                <a:schemeClr val="accent5"/>
              </a:solidFill>
            </a:endParaRPr>
          </a:p>
          <a:p>
            <a:pPr lvl="1"/>
            <a:r>
              <a:rPr lang="en-US" sz="1800" dirty="0"/>
              <a:t>Deploy model in an external service provider</a:t>
            </a:r>
          </a:p>
          <a:p>
            <a:pPr lvl="2"/>
            <a:r>
              <a:rPr lang="en-US" sz="1600" dirty="0"/>
              <a:t>Deploy in HTTP server, Cloud services, ..</a:t>
            </a:r>
          </a:p>
          <a:p>
            <a:pPr lvl="2"/>
            <a:r>
              <a:rPr lang="en-US" sz="1600" dirty="0">
                <a:solidFill>
                  <a:schemeClr val="accent2"/>
                </a:solidFill>
              </a:rPr>
              <a:t>Get the ML prediction result with request and response method</a:t>
            </a:r>
          </a:p>
          <a:p>
            <a:pPr lvl="2"/>
            <a:r>
              <a:rPr lang="en-US" sz="1600" dirty="0">
                <a:solidFill>
                  <a:schemeClr val="accent2"/>
                </a:solidFill>
              </a:rPr>
              <a:t>Easy to update the model (no need to update the application)</a:t>
            </a:r>
          </a:p>
          <a:p>
            <a:pPr lvl="2"/>
            <a:r>
              <a:rPr lang="en-US" sz="1600" dirty="0">
                <a:solidFill>
                  <a:schemeClr val="accent2"/>
                </a:solidFill>
              </a:rPr>
              <a:t>Can use reinforcement models</a:t>
            </a:r>
          </a:p>
          <a:p>
            <a:pPr lvl="2"/>
            <a:r>
              <a:rPr lang="en-US" sz="1600" dirty="0">
                <a:solidFill>
                  <a:schemeClr val="accent5"/>
                </a:solidFill>
              </a:rPr>
              <a:t>Need to maintain the service</a:t>
            </a:r>
          </a:p>
          <a:p>
            <a:pPr lvl="3"/>
            <a:r>
              <a:rPr lang="en-US" sz="1400" dirty="0">
                <a:solidFill>
                  <a:schemeClr val="accent5"/>
                </a:solidFill>
              </a:rPr>
              <a:t>extra cost as no. users growing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1289D-2069-EC4A-8582-2B41D8A6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6B4A-4047-9F47-92D6-6F46364F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797" y="666750"/>
            <a:ext cx="8596668" cy="1320800"/>
          </a:xfrm>
        </p:spPr>
        <p:txBody>
          <a:bodyPr/>
          <a:lstStyle/>
          <a:p>
            <a:r>
              <a:rPr lang="en-US"/>
              <a:t>Detection Model:</a:t>
            </a:r>
            <a:br>
              <a:rPr lang="en-US"/>
            </a:br>
            <a:r>
              <a:rPr lang="en-US"/>
              <a:t>Test &amp;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A9CB9D-C2B0-EF41-B239-CC300C72E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894170"/>
              </p:ext>
            </p:extLst>
          </p:nvPr>
        </p:nvGraphicFramePr>
        <p:xfrm>
          <a:off x="1683834" y="2659699"/>
          <a:ext cx="8061153" cy="2709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1532">
                  <a:extLst>
                    <a:ext uri="{9D8B030D-6E8A-4147-A177-3AD203B41FA5}">
                      <a16:colId xmlns:a16="http://schemas.microsoft.com/office/drawing/2014/main" val="850942206"/>
                    </a:ext>
                  </a:extLst>
                </a:gridCol>
                <a:gridCol w="2609764">
                  <a:extLst>
                    <a:ext uri="{9D8B030D-6E8A-4147-A177-3AD203B41FA5}">
                      <a16:colId xmlns:a16="http://schemas.microsoft.com/office/drawing/2014/main" val="343661953"/>
                    </a:ext>
                  </a:extLst>
                </a:gridCol>
                <a:gridCol w="747739">
                  <a:extLst>
                    <a:ext uri="{9D8B030D-6E8A-4147-A177-3AD203B41FA5}">
                      <a16:colId xmlns:a16="http://schemas.microsoft.com/office/drawing/2014/main" val="2205913683"/>
                    </a:ext>
                  </a:extLst>
                </a:gridCol>
                <a:gridCol w="747739">
                  <a:extLst>
                    <a:ext uri="{9D8B030D-6E8A-4147-A177-3AD203B41FA5}">
                      <a16:colId xmlns:a16="http://schemas.microsoft.com/office/drawing/2014/main" val="2923176007"/>
                    </a:ext>
                  </a:extLst>
                </a:gridCol>
                <a:gridCol w="747739">
                  <a:extLst>
                    <a:ext uri="{9D8B030D-6E8A-4147-A177-3AD203B41FA5}">
                      <a16:colId xmlns:a16="http://schemas.microsoft.com/office/drawing/2014/main" val="1109153716"/>
                    </a:ext>
                  </a:extLst>
                </a:gridCol>
                <a:gridCol w="747739">
                  <a:extLst>
                    <a:ext uri="{9D8B030D-6E8A-4147-A177-3AD203B41FA5}">
                      <a16:colId xmlns:a16="http://schemas.microsoft.com/office/drawing/2014/main" val="6470496"/>
                    </a:ext>
                  </a:extLst>
                </a:gridCol>
                <a:gridCol w="798901">
                  <a:extLst>
                    <a:ext uri="{9D8B030D-6E8A-4147-A177-3AD203B41FA5}">
                      <a16:colId xmlns:a16="http://schemas.microsoft.com/office/drawing/2014/main" val="1545828307"/>
                    </a:ext>
                  </a:extLst>
                </a:gridCol>
              </a:tblGrid>
              <a:tr h="53266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NEU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891474884"/>
                  </a:ext>
                </a:extLst>
              </a:tr>
              <a:tr h="532667"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Our models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SVM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58.33</a:t>
                      </a:r>
                      <a:endParaRPr lang="en-GB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56.79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54.20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55.86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62.95</a:t>
                      </a:r>
                      <a:endParaRPr lang="en-GB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3456220075"/>
                  </a:ext>
                </a:extLst>
              </a:tr>
              <a:tr h="532667">
                <a:tc vMerge="1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Naive Bayes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57.24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56.71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54.08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55.13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63.11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3337194984"/>
                  </a:ext>
                </a:extLst>
              </a:tr>
              <a:tr h="578845"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Other works</a:t>
                      </a:r>
                    </a:p>
                  </a:txBody>
                  <a:tcPr marL="68580" marR="68580" marT="36195" marB="3619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First State-of-the-art model (CNN) </a:t>
                      </a:r>
                      <a:r>
                        <a:rPr lang="en-GB" sz="1200" baseline="30000" dirty="0">
                          <a:effectLst/>
                        </a:rPr>
                        <a:t>6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55.07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59.38</a:t>
                      </a:r>
                      <a:endParaRPr lang="en-GB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55.08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55.14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60.51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229938"/>
                  </a:ext>
                </a:extLst>
              </a:tr>
              <a:tr h="532667">
                <a:tc vMerge="1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Second State-of-the-art model </a:t>
                      </a:r>
                      <a:r>
                        <a:rPr lang="en-GB" sz="1200" baseline="30000" dirty="0">
                          <a:effectLst/>
                        </a:rPr>
                        <a:t>7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55.45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58.33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56.03</a:t>
                      </a:r>
                      <a:endParaRPr lang="en-GB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56.73</a:t>
                      </a:r>
                      <a:endParaRPr lang="en-GB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60.68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84824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6D098F4-5E0C-B445-ADFE-1346BF9B3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411E-6F74-0C41-9703-18DC0808B77C}"/>
              </a:ext>
            </a:extLst>
          </p:cNvPr>
          <p:cNvSpPr txBox="1"/>
          <p:nvPr/>
        </p:nvSpPr>
        <p:spPr>
          <a:xfrm>
            <a:off x="3713821" y="2197100"/>
            <a:ext cx="5352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Prediction accuracy result Using 10-fold cross Validation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16B56-967B-5945-9FFA-27FA15D7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7854E2C-2999-9E4D-8534-90FF13E542BF}"/>
              </a:ext>
            </a:extLst>
          </p:cNvPr>
          <p:cNvSpPr txBox="1">
            <a:spLocks/>
          </p:cNvSpPr>
          <p:nvPr/>
        </p:nvSpPr>
        <p:spPr>
          <a:xfrm>
            <a:off x="1683834" y="5540824"/>
            <a:ext cx="8596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6. Majumder N, </a:t>
            </a:r>
            <a:r>
              <a:rPr lang="en-US" err="1"/>
              <a:t>Poria</a:t>
            </a:r>
            <a:r>
              <a:rPr lang="en-US"/>
              <a:t> S, </a:t>
            </a:r>
            <a:r>
              <a:rPr lang="en-US" err="1"/>
              <a:t>Gelbukh</a:t>
            </a:r>
            <a:r>
              <a:rPr lang="en-US"/>
              <a:t> A, Cambria E. Deep learning-based document modeling for personality detection from text. IEEE </a:t>
            </a:r>
            <a:r>
              <a:rPr lang="en-US" err="1"/>
              <a:t>Intell</a:t>
            </a:r>
            <a:r>
              <a:rPr lang="en-US"/>
              <a:t> Syst. 2017;32(2):74–9. </a:t>
            </a:r>
            <a:endParaRPr lang="en-GB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7C1F79-73EF-F844-856D-04ECC01BE595}"/>
              </a:ext>
            </a:extLst>
          </p:cNvPr>
          <p:cNvSpPr txBox="1">
            <a:spLocks/>
          </p:cNvSpPr>
          <p:nvPr/>
        </p:nvSpPr>
        <p:spPr>
          <a:xfrm>
            <a:off x="1683834" y="5770536"/>
            <a:ext cx="8596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7. Mohammad SM, </a:t>
            </a:r>
            <a:r>
              <a:rPr lang="en-US" err="1"/>
              <a:t>Kiritchenko</a:t>
            </a:r>
            <a:r>
              <a:rPr lang="en-US"/>
              <a:t> S. Using hashtags to capture fine emotion categories from tweets. </a:t>
            </a:r>
            <a:r>
              <a:rPr lang="en-US" err="1"/>
              <a:t>Comput</a:t>
            </a:r>
            <a:r>
              <a:rPr lang="en-US"/>
              <a:t> </a:t>
            </a:r>
            <a:r>
              <a:rPr lang="en-US" err="1"/>
              <a:t>Intell</a:t>
            </a:r>
            <a:r>
              <a:rPr lang="en-US"/>
              <a:t>. 2015;31(2):301–26. </a:t>
            </a:r>
          </a:p>
        </p:txBody>
      </p:sp>
    </p:spTree>
    <p:extLst>
      <p:ext uri="{BB962C8B-B14F-4D97-AF65-F5344CB8AC3E}">
        <p14:creationId xmlns:p14="http://schemas.microsoft.com/office/powerpoint/2010/main" val="381788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CCFE-B56D-2247-8DC3-32BC8654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209" y="666750"/>
            <a:ext cx="8596668" cy="1320800"/>
          </a:xfrm>
        </p:spPr>
        <p:txBody>
          <a:bodyPr/>
          <a:lstStyle/>
          <a:p>
            <a:r>
              <a:rPr lang="en-US"/>
              <a:t>Detection Model:</a:t>
            </a:r>
            <a:br>
              <a:rPr lang="en-US"/>
            </a:br>
            <a:r>
              <a:rPr lang="en-US"/>
              <a:t>Test &amp; Evaluation – Special Cases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4D34E2-C6A5-9548-A086-A8AF71659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31742"/>
              </p:ext>
            </p:extLst>
          </p:nvPr>
        </p:nvGraphicFramePr>
        <p:xfrm>
          <a:off x="2508482" y="2927352"/>
          <a:ext cx="7331084" cy="2620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917">
                  <a:extLst>
                    <a:ext uri="{9D8B030D-6E8A-4147-A177-3AD203B41FA5}">
                      <a16:colId xmlns:a16="http://schemas.microsoft.com/office/drawing/2014/main" val="3034563402"/>
                    </a:ext>
                  </a:extLst>
                </a:gridCol>
                <a:gridCol w="1514910">
                  <a:extLst>
                    <a:ext uri="{9D8B030D-6E8A-4147-A177-3AD203B41FA5}">
                      <a16:colId xmlns:a16="http://schemas.microsoft.com/office/drawing/2014/main" val="2595954517"/>
                    </a:ext>
                  </a:extLst>
                </a:gridCol>
                <a:gridCol w="1512126">
                  <a:extLst>
                    <a:ext uri="{9D8B030D-6E8A-4147-A177-3AD203B41FA5}">
                      <a16:colId xmlns:a16="http://schemas.microsoft.com/office/drawing/2014/main" val="3009717775"/>
                    </a:ext>
                  </a:extLst>
                </a:gridCol>
                <a:gridCol w="1187610">
                  <a:extLst>
                    <a:ext uri="{9D8B030D-6E8A-4147-A177-3AD203B41FA5}">
                      <a16:colId xmlns:a16="http://schemas.microsoft.com/office/drawing/2014/main" val="786674968"/>
                    </a:ext>
                  </a:extLst>
                </a:gridCol>
                <a:gridCol w="1187610">
                  <a:extLst>
                    <a:ext uri="{9D8B030D-6E8A-4147-A177-3AD203B41FA5}">
                      <a16:colId xmlns:a16="http://schemas.microsoft.com/office/drawing/2014/main" val="3422924160"/>
                    </a:ext>
                  </a:extLst>
                </a:gridCol>
                <a:gridCol w="1287911">
                  <a:extLst>
                    <a:ext uri="{9D8B030D-6E8A-4147-A177-3AD203B41FA5}">
                      <a16:colId xmlns:a16="http://schemas.microsoft.com/office/drawing/2014/main" val="3618675735"/>
                    </a:ext>
                  </a:extLst>
                </a:gridCol>
              </a:tblGrid>
              <a:tr h="5674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Our Assumption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SVM model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NB model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SVM score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NB score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extLst>
                  <a:ext uri="{0D108BD9-81ED-4DB2-BD59-A6C34878D82A}">
                    <a16:rowId xmlns:a16="http://schemas.microsoft.com/office/drawing/2014/main" val="753429929"/>
                  </a:ext>
                </a:extLst>
              </a:tr>
              <a:tr h="367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EXT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positive</a:t>
                      </a:r>
                      <a:endParaRPr lang="en-GB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negative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positive</a:t>
                      </a:r>
                      <a:endParaRPr lang="en-GB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39.18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63.83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extLst>
                  <a:ext uri="{0D108BD9-81ED-4DB2-BD59-A6C34878D82A}">
                    <a16:rowId xmlns:a16="http://schemas.microsoft.com/office/drawing/2014/main" val="2581464881"/>
                  </a:ext>
                </a:extLst>
              </a:tr>
              <a:tr h="3887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NEU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positive</a:t>
                      </a:r>
                      <a:endParaRPr lang="en-GB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negative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negative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0.71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34.93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extLst>
                  <a:ext uri="{0D108BD9-81ED-4DB2-BD59-A6C34878D82A}">
                    <a16:rowId xmlns:a16="http://schemas.microsoft.com/office/drawing/2014/main" val="465128264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AGR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negative</a:t>
                      </a:r>
                      <a:endParaRPr lang="en-GB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negative</a:t>
                      </a:r>
                      <a:endParaRPr lang="en-GB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negative</a:t>
                      </a:r>
                      <a:endParaRPr lang="en-GB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21.78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38.32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extLst>
                  <a:ext uri="{0D108BD9-81ED-4DB2-BD59-A6C34878D82A}">
                    <a16:rowId xmlns:a16="http://schemas.microsoft.com/office/drawing/2014/main" val="2402591678"/>
                  </a:ext>
                </a:extLst>
              </a:tr>
              <a:tr h="4000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negative</a:t>
                      </a:r>
                      <a:endParaRPr lang="en-GB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positive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negative</a:t>
                      </a:r>
                      <a:endParaRPr lang="en-GB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97.07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42.70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extLst>
                  <a:ext uri="{0D108BD9-81ED-4DB2-BD59-A6C34878D82A}">
                    <a16:rowId xmlns:a16="http://schemas.microsoft.com/office/drawing/2014/main" val="695078607"/>
                  </a:ext>
                </a:extLst>
              </a:tr>
              <a:tr h="4556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OPN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negative</a:t>
                      </a:r>
                      <a:endParaRPr lang="en-GB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negative</a:t>
                      </a:r>
                      <a:endParaRPr lang="en-GB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negative</a:t>
                      </a:r>
                      <a:endParaRPr lang="en-GB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29.21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2272" marR="82272" marT="0" marB="0"/>
                </a:tc>
                <a:extLst>
                  <a:ext uri="{0D108BD9-81ED-4DB2-BD59-A6C34878D82A}">
                    <a16:rowId xmlns:a16="http://schemas.microsoft.com/office/drawing/2014/main" val="8509127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15B1A-3BD8-B545-8951-996B8731985F}"/>
              </a:ext>
            </a:extLst>
          </p:cNvPr>
          <p:cNvSpPr txBox="1"/>
          <p:nvPr/>
        </p:nvSpPr>
        <p:spPr>
          <a:xfrm>
            <a:off x="4326563" y="2496360"/>
            <a:ext cx="3694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The model’s results for Donald Trump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AE16-278C-A742-82A1-B611518B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4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DDA7-1E17-8244-817E-34525A86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959" y="623888"/>
            <a:ext cx="8596668" cy="1320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31A7-DF35-A94E-9636-199DB377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959" y="1789115"/>
            <a:ext cx="8596668" cy="4411660"/>
          </a:xfrm>
        </p:spPr>
        <p:txBody>
          <a:bodyPr>
            <a:normAutofit/>
          </a:bodyPr>
          <a:lstStyle/>
          <a:p>
            <a:r>
              <a:rPr lang="en-US" dirty="0"/>
              <a:t>We created a mobile application for predicting the personality traits of users by applying two different classifiers </a:t>
            </a:r>
          </a:p>
          <a:p>
            <a:r>
              <a:rPr lang="en-US" dirty="0"/>
              <a:t>Machine learning model</a:t>
            </a:r>
          </a:p>
          <a:p>
            <a:pPr lvl="1"/>
            <a:r>
              <a:rPr lang="en-US" dirty="0"/>
              <a:t>suitable performance in terms of predicting accuracy </a:t>
            </a:r>
          </a:p>
          <a:p>
            <a:r>
              <a:rPr lang="en-GB" dirty="0"/>
              <a:t>Analyse</a:t>
            </a:r>
            <a:r>
              <a:rPr lang="en-US" dirty="0"/>
              <a:t> the architecture of the mobile application</a:t>
            </a:r>
          </a:p>
          <a:p>
            <a:pPr lvl="1"/>
            <a:r>
              <a:rPr lang="en-US" dirty="0"/>
              <a:t>Data input</a:t>
            </a:r>
          </a:p>
          <a:p>
            <a:pPr lvl="1"/>
            <a:r>
              <a:rPr lang="en-US" dirty="0"/>
              <a:t>Machine learning deployment methods</a:t>
            </a:r>
          </a:p>
          <a:p>
            <a:r>
              <a:rPr lang="en-US" dirty="0"/>
              <a:t>Interface design</a:t>
            </a:r>
          </a:p>
          <a:p>
            <a:pPr lvl="1"/>
            <a:r>
              <a:rPr lang="en-US" dirty="0"/>
              <a:t>Made an interface based on interactive design principles</a:t>
            </a:r>
          </a:p>
          <a:p>
            <a:pPr lvl="1"/>
            <a:r>
              <a:rPr lang="en-US" dirty="0"/>
              <a:t>3 iterations from low-fidelity to high-fidelity prototype</a:t>
            </a:r>
          </a:p>
          <a:p>
            <a:pPr lvl="1"/>
            <a:r>
              <a:rPr lang="en-US" dirty="0"/>
              <a:t>Assessed by three different evaluation methods</a:t>
            </a:r>
          </a:p>
          <a:p>
            <a:pPr lvl="2"/>
            <a:r>
              <a:rPr lang="en-US" dirty="0"/>
              <a:t>Minimum error for the final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CC586-5DB1-F34D-9D3F-D5F85451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DDA7-1E17-8244-817E-34525A86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959" y="623888"/>
            <a:ext cx="8596668" cy="1320800"/>
          </a:xfrm>
        </p:spPr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31A7-DF35-A94E-9636-199DB377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959" y="1789115"/>
            <a:ext cx="8596668" cy="3880773"/>
          </a:xfrm>
        </p:spPr>
        <p:txBody>
          <a:bodyPr/>
          <a:lstStyle/>
          <a:p>
            <a:r>
              <a:rPr lang="en-US" dirty="0"/>
              <a:t>Machine Learning model</a:t>
            </a:r>
          </a:p>
          <a:p>
            <a:pPr lvl="1"/>
            <a:r>
              <a:rPr lang="en-US" dirty="0"/>
              <a:t>Other languages</a:t>
            </a:r>
          </a:p>
          <a:p>
            <a:pPr lvl="1"/>
            <a:r>
              <a:rPr lang="en-US" dirty="0"/>
              <a:t>Deep learning models</a:t>
            </a:r>
          </a:p>
          <a:p>
            <a:pPr lvl="1"/>
            <a:r>
              <a:rPr lang="en-US" dirty="0"/>
              <a:t>Adding emotion detection</a:t>
            </a:r>
          </a:p>
          <a:p>
            <a:r>
              <a:rPr lang="en-US" dirty="0"/>
              <a:t>Mobile Application</a:t>
            </a:r>
          </a:p>
          <a:p>
            <a:pPr lvl="1"/>
            <a:r>
              <a:rPr lang="en-US" dirty="0"/>
              <a:t>Implement ML models inside device</a:t>
            </a:r>
          </a:p>
          <a:p>
            <a:pPr lvl="1"/>
            <a:r>
              <a:rPr lang="en-US" dirty="0"/>
              <a:t>Develop Android version</a:t>
            </a:r>
          </a:p>
          <a:p>
            <a:r>
              <a:rPr lang="en-US" dirty="0"/>
              <a:t>User Interface</a:t>
            </a:r>
          </a:p>
          <a:p>
            <a:pPr lvl="1"/>
            <a:r>
              <a:rPr lang="en-US" dirty="0"/>
              <a:t>Evaluate the design with more users</a:t>
            </a:r>
          </a:p>
          <a:p>
            <a:pPr lvl="1"/>
            <a:r>
              <a:rPr lang="en-US" dirty="0"/>
              <a:t>Design an </a:t>
            </a:r>
            <a:r>
              <a:rPr lang="en-GB" dirty="0"/>
              <a:t>optimised</a:t>
            </a:r>
            <a:r>
              <a:rPr lang="en-US" dirty="0"/>
              <a:t> interface for tablet devices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CC586-5DB1-F34D-9D3F-D5F85451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90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21A4-4A78-A246-9262-9D675D29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647" y="638175"/>
            <a:ext cx="8596668" cy="1320800"/>
          </a:xfrm>
        </p:spPr>
        <p:txBody>
          <a:bodyPr/>
          <a:lstStyle/>
          <a:p>
            <a:r>
              <a:rPr lang="en-US"/>
              <a:t>End of slides.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EC33-3466-F546-A36C-640846CE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647" y="3291823"/>
            <a:ext cx="8596668" cy="1012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/>
              <a:t>Now It’s time for demonstration </a:t>
            </a:r>
            <a:r>
              <a:rPr lang="en-US" sz="4000">
                <a:sym typeface="Wingdings" pitchFamily="2" charset="2"/>
              </a:rPr>
              <a:t></a:t>
            </a:r>
            <a:endParaRPr lang="en-US" sz="4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1B3D3-6F6A-5B4D-A1D1-833594BD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CD31-A73A-5D48-A9C3-CCBD29D3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196" y="695325"/>
            <a:ext cx="8596668" cy="1320800"/>
          </a:xfrm>
        </p:spPr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9E0B4-F77A-114B-BFBC-E56BA077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55" y="2246314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Continues emission of posts on Twitter, Facebook, Instagram, …</a:t>
            </a:r>
          </a:p>
          <a:p>
            <a:r>
              <a:rPr lang="en-GB" sz="2000" dirty="0"/>
              <a:t>350,000 tweets sent per minute </a:t>
            </a:r>
            <a:r>
              <a:rPr lang="en-GB" sz="2000" baseline="30000" dirty="0"/>
              <a:t>1</a:t>
            </a:r>
            <a:endParaRPr lang="en-US" sz="2000" dirty="0"/>
          </a:p>
          <a:p>
            <a:r>
              <a:rPr lang="en-US" sz="2000" dirty="0"/>
              <a:t>Unstructured Data</a:t>
            </a:r>
          </a:p>
          <a:p>
            <a:r>
              <a:rPr lang="en-US" sz="2000" dirty="0"/>
              <a:t>Could we find some different meanings behind these chain of words?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BDA830A-42E1-FA42-B7EF-61FCB1DE7DC9}"/>
              </a:ext>
            </a:extLst>
          </p:cNvPr>
          <p:cNvSpPr txBox="1">
            <a:spLocks/>
          </p:cNvSpPr>
          <p:nvPr/>
        </p:nvSpPr>
        <p:spPr>
          <a:xfrm>
            <a:off x="1941255" y="5811173"/>
            <a:ext cx="8596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 Internet Live Stats. Twitter Usage Statistics. http://www.internetlivestats.com/twitter-statistics/ (accessed 10 August 2018)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90520-63B5-5F43-BC20-31914BCD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0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CC1A-48C8-2E4D-9BE9-204E4EC2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222" y="652463"/>
            <a:ext cx="8596668" cy="1320800"/>
          </a:xfrm>
        </p:spPr>
        <p:txBody>
          <a:bodyPr/>
          <a:lstStyle/>
          <a:p>
            <a:r>
              <a:rPr lang="en-US" dirty="0"/>
              <a:t>Personality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9B58-9E49-B049-AAC5-4527CC7B7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222" y="1860637"/>
            <a:ext cx="8596668" cy="4223588"/>
          </a:xfrm>
        </p:spPr>
        <p:txBody>
          <a:bodyPr>
            <a:normAutofit/>
          </a:bodyPr>
          <a:lstStyle/>
          <a:p>
            <a:r>
              <a:rPr lang="en-US" sz="2000" dirty="0"/>
              <a:t>Personality:</a:t>
            </a:r>
          </a:p>
          <a:p>
            <a:pPr lvl="1"/>
            <a:r>
              <a:rPr lang="en-US" sz="1800" dirty="0"/>
              <a:t>“The combination of characteristics or qualities that form an individual's distinctive character.”</a:t>
            </a:r>
          </a:p>
          <a:p>
            <a:r>
              <a:rPr lang="en-US" sz="2000" dirty="0"/>
              <a:t>Why do one need to find out their personality?</a:t>
            </a:r>
          </a:p>
          <a:p>
            <a:pPr lvl="1"/>
            <a:r>
              <a:rPr lang="en-US" sz="1800" dirty="0"/>
              <a:t>Get an objective view of themselves</a:t>
            </a:r>
          </a:p>
          <a:p>
            <a:pPr lvl="1"/>
            <a:r>
              <a:rPr lang="en-US" sz="1800" dirty="0"/>
              <a:t>Find their strengths and weaknesses</a:t>
            </a:r>
          </a:p>
          <a:p>
            <a:pPr lvl="1"/>
            <a:r>
              <a:rPr lang="en-US" sz="1800" dirty="0"/>
              <a:t>A better decision on their career path</a:t>
            </a:r>
          </a:p>
          <a:p>
            <a:r>
              <a:rPr lang="en-US" sz="2000" dirty="0"/>
              <a:t>How to define and classify it?</a:t>
            </a:r>
          </a:p>
          <a:p>
            <a:pPr lvl="1"/>
            <a:r>
              <a:rPr lang="en-US" sz="1800" dirty="0"/>
              <a:t>Big Five Factor model </a:t>
            </a:r>
            <a:r>
              <a:rPr lang="en-US" sz="1800" baseline="30000" dirty="0"/>
              <a:t>2</a:t>
            </a:r>
            <a:endParaRPr lang="en-US" sz="1800" dirty="0"/>
          </a:p>
          <a:p>
            <a:pPr lvl="2"/>
            <a:r>
              <a:rPr lang="en-GB" sz="1600" dirty="0"/>
              <a:t>Extroversion, Neuroticism, Agreeableness, Conscientiousness, and Openness </a:t>
            </a:r>
            <a:endParaRPr lang="en-US" sz="16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892A9C8-1BE7-E648-B331-5E070000F343}"/>
              </a:ext>
            </a:extLst>
          </p:cNvPr>
          <p:cNvSpPr txBox="1">
            <a:spLocks/>
          </p:cNvSpPr>
          <p:nvPr/>
        </p:nvSpPr>
        <p:spPr>
          <a:xfrm>
            <a:off x="2063222" y="5719100"/>
            <a:ext cx="8596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 McCrae RR, Costa Jr PT. Personality trait structure as a human universal. Am Psychol. 1997;52(5):509.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1684A-E39F-9749-87CB-9E75177E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5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D5ED-9FC3-5A40-A4A2-554F776E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209" y="709612"/>
            <a:ext cx="8596668" cy="1320800"/>
          </a:xfrm>
        </p:spPr>
        <p:txBody>
          <a:bodyPr/>
          <a:lstStyle/>
          <a:p>
            <a:r>
              <a:rPr lang="en-US" dirty="0"/>
              <a:t>How to Detect the Personality?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FAB8-3768-0042-B131-7570ACB56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209" y="1816609"/>
            <a:ext cx="8596668" cy="4324766"/>
          </a:xfrm>
        </p:spPr>
        <p:txBody>
          <a:bodyPr>
            <a:normAutofit/>
          </a:bodyPr>
          <a:lstStyle/>
          <a:p>
            <a:r>
              <a:rPr lang="en-US" sz="2400" dirty="0"/>
              <a:t>Traditional method</a:t>
            </a:r>
          </a:p>
          <a:p>
            <a:pPr lvl="1"/>
            <a:r>
              <a:rPr lang="en-US" sz="2000" dirty="0"/>
              <a:t>Using questionnaire</a:t>
            </a:r>
          </a:p>
          <a:p>
            <a:pPr lvl="2"/>
            <a:r>
              <a:rPr lang="en-US" sz="1800" dirty="0"/>
              <a:t>Many questions</a:t>
            </a:r>
          </a:p>
          <a:p>
            <a:pPr lvl="2"/>
            <a:r>
              <a:rPr lang="en-US" sz="1800" dirty="0"/>
              <a:t>Take up a lot of time</a:t>
            </a:r>
          </a:p>
          <a:p>
            <a:pPr lvl="2"/>
            <a:r>
              <a:rPr lang="en-US" sz="1800" dirty="0"/>
              <a:t>Direct questions may be misleading</a:t>
            </a:r>
          </a:p>
          <a:p>
            <a:pPr marL="914400" lvl="2" indent="0">
              <a:buNone/>
            </a:pPr>
            <a:endParaRPr lang="en-US" sz="1800" dirty="0"/>
          </a:p>
          <a:p>
            <a:pPr marL="400050" indent="-285750"/>
            <a:r>
              <a:rPr lang="en-US" sz="2400" dirty="0"/>
              <a:t>Our proposed model</a:t>
            </a:r>
          </a:p>
          <a:p>
            <a:pPr marL="800100" lvl="1"/>
            <a:r>
              <a:rPr lang="en-US" sz="2000" dirty="0"/>
              <a:t>Indirect + quicker</a:t>
            </a:r>
          </a:p>
          <a:p>
            <a:pPr marL="800100" lvl="1"/>
            <a:r>
              <a:rPr lang="en-US" sz="2000" dirty="0"/>
              <a:t>Auto detection of the personality</a:t>
            </a:r>
          </a:p>
          <a:p>
            <a:pPr marL="1200150" lvl="2"/>
            <a:r>
              <a:rPr lang="en-US" sz="1800" dirty="0"/>
              <a:t>Examining real data: our activity on social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97CA1-571D-314B-AD18-2DA43895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1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5AB3-4DD6-FA46-A552-105A30FA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497" y="638175"/>
            <a:ext cx="8596668" cy="1320800"/>
          </a:xfrm>
        </p:spPr>
        <p:txBody>
          <a:bodyPr/>
          <a:lstStyle/>
          <a:p>
            <a:r>
              <a:rPr lang="en-US" dirty="0"/>
              <a:t>Personality detection mobile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E94A8-1E81-8D4F-A9DA-7A628828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497" y="2189164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Includes three aspects</a:t>
            </a:r>
          </a:p>
          <a:p>
            <a:pPr lvl="1"/>
            <a:r>
              <a:rPr lang="en-US" sz="2000" dirty="0"/>
              <a:t>Detection model</a:t>
            </a:r>
          </a:p>
          <a:p>
            <a:pPr lvl="1"/>
            <a:r>
              <a:rPr lang="en-US" sz="2000" dirty="0"/>
              <a:t>User Interface</a:t>
            </a:r>
          </a:p>
          <a:p>
            <a:pPr lvl="1"/>
            <a:r>
              <a:rPr lang="en-US" sz="2000" dirty="0"/>
              <a:t>Mobile application on platform</a:t>
            </a:r>
          </a:p>
          <a:p>
            <a:pPr lvl="2"/>
            <a:r>
              <a:rPr lang="en-US" sz="2000" dirty="0"/>
              <a:t>integration of the model and the interface</a:t>
            </a:r>
            <a:endParaRPr lang="en-US" sz="1200" dirty="0"/>
          </a:p>
          <a:p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46EA8-FF77-3A4D-BF01-E9BEB393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904B-CDC0-6945-889A-8993ECE2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334" y="79533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GB" dirty="0"/>
              <a:t>Detection Model:</a:t>
            </a:r>
            <a:br>
              <a:rPr lang="en-GB" dirty="0"/>
            </a:br>
            <a:r>
              <a:rPr lang="en-GB" sz="3100" dirty="0"/>
              <a:t>Personality Auto Detection by </a:t>
            </a:r>
            <a:r>
              <a:rPr lang="en-US" sz="3100" dirty="0"/>
              <a:t>Sentiment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F3EB1-1170-B14F-8FFA-DFE825C9E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334" y="195580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Dataset for learning and automation</a:t>
            </a:r>
          </a:p>
          <a:p>
            <a:pPr lvl="1"/>
            <a:r>
              <a:rPr lang="en-US" dirty="0"/>
              <a:t>2,465 stream-of-consciousness essays </a:t>
            </a:r>
            <a:r>
              <a:rPr lang="en-US" baseline="30000" dirty="0"/>
              <a:t>3</a:t>
            </a:r>
            <a:endParaRPr lang="en-US" dirty="0"/>
          </a:p>
          <a:p>
            <a:pPr lvl="1"/>
            <a:r>
              <a:rPr lang="en-US" dirty="0"/>
              <a:t>Based on Big Five Factor personality traits</a:t>
            </a:r>
          </a:p>
          <a:p>
            <a:r>
              <a:rPr lang="en-US" dirty="0"/>
              <a:t>Training our model in 3 steps</a:t>
            </a:r>
          </a:p>
          <a:p>
            <a:pPr lvl="1"/>
            <a:r>
              <a:rPr lang="en-GB" dirty="0"/>
              <a:t>Pre-processing</a:t>
            </a:r>
          </a:p>
          <a:p>
            <a:pPr lvl="1"/>
            <a:r>
              <a:rPr lang="en-GB" dirty="0"/>
              <a:t>Feature Extraction</a:t>
            </a:r>
          </a:p>
          <a:p>
            <a:pPr lvl="2"/>
            <a:r>
              <a:rPr lang="en-US" dirty="0"/>
              <a:t>Tokenization the document (n-grams)</a:t>
            </a:r>
          </a:p>
          <a:p>
            <a:pPr lvl="2"/>
            <a:r>
              <a:rPr lang="en-GB" dirty="0"/>
              <a:t>“Term-frequency” times “inverse document-frequency” (TF-IDF)</a:t>
            </a:r>
          </a:p>
          <a:p>
            <a:pPr lvl="1"/>
            <a:r>
              <a:rPr lang="en-GB" dirty="0"/>
              <a:t>Classification</a:t>
            </a:r>
            <a:endParaRPr lang="en-US" dirty="0"/>
          </a:p>
          <a:p>
            <a:pPr lvl="2"/>
            <a:r>
              <a:rPr lang="en-US" dirty="0"/>
              <a:t>Support Vector Machine</a:t>
            </a:r>
          </a:p>
          <a:p>
            <a:pPr lvl="2"/>
            <a:r>
              <a:rPr lang="en-GB" dirty="0"/>
              <a:t>Naive Bayes classifier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D6FF3-4BCB-5445-9792-52FF4B14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85EDADA-8050-404B-AFDF-9EABCE88AB5E}"/>
              </a:ext>
            </a:extLst>
          </p:cNvPr>
          <p:cNvSpPr txBox="1">
            <a:spLocks/>
          </p:cNvSpPr>
          <p:nvPr/>
        </p:nvSpPr>
        <p:spPr>
          <a:xfrm>
            <a:off x="1820334" y="5676237"/>
            <a:ext cx="8596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Pennebaker JW, King LA. Linguistic styles: Language use as an individual difference. J </a:t>
            </a:r>
            <a:r>
              <a:rPr lang="en-US" dirty="0" err="1"/>
              <a:t>Pers</a:t>
            </a:r>
            <a:r>
              <a:rPr lang="en-US"/>
              <a:t> </a:t>
            </a:r>
            <a:r>
              <a:rPr lang="en-US" err="1"/>
              <a:t>Soc</a:t>
            </a:r>
            <a:r>
              <a:rPr lang="en-US"/>
              <a:t> Psychol. 1999;77(6):1296. </a:t>
            </a:r>
          </a:p>
        </p:txBody>
      </p:sp>
    </p:spTree>
    <p:extLst>
      <p:ext uri="{BB962C8B-B14F-4D97-AF65-F5344CB8AC3E}">
        <p14:creationId xmlns:p14="http://schemas.microsoft.com/office/powerpoint/2010/main" val="346444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0F22-F322-F846-A1B3-5E18463F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471" y="593159"/>
            <a:ext cx="8596668" cy="1320800"/>
          </a:xfrm>
        </p:spPr>
        <p:txBody>
          <a:bodyPr/>
          <a:lstStyle/>
          <a:p>
            <a:r>
              <a:rPr lang="en-US" dirty="0"/>
              <a:t>Detection Model:</a:t>
            </a:r>
            <a:br>
              <a:rPr lang="en-US" dirty="0"/>
            </a:br>
            <a:r>
              <a:rPr lang="en-US" dirty="0"/>
              <a:t>Training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45ADE-6FEC-BF46-81C2-859CD2A1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ECB39-A3B7-444C-AD7E-544F9A76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42" y="2225570"/>
            <a:ext cx="7288590" cy="381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3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71C0-7E02-AB46-BE4E-FF655FD6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659" y="595312"/>
            <a:ext cx="8596668" cy="1320800"/>
          </a:xfrm>
        </p:spPr>
        <p:txBody>
          <a:bodyPr/>
          <a:lstStyle/>
          <a:p>
            <a:r>
              <a:rPr lang="en-US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26CB1-129F-4542-BE39-3B586410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707" y="1913364"/>
            <a:ext cx="8596668" cy="3880773"/>
          </a:xfrm>
        </p:spPr>
        <p:txBody>
          <a:bodyPr/>
          <a:lstStyle/>
          <a:p>
            <a:r>
              <a:rPr lang="en-US"/>
              <a:t>3 Iterations to design the interface</a:t>
            </a:r>
          </a:p>
          <a:p>
            <a:pPr lvl="1"/>
            <a:r>
              <a:rPr lang="en-US"/>
              <a:t>From Low-fidelity to high-fidelity design</a:t>
            </a:r>
          </a:p>
          <a:p>
            <a:endParaRPr lang="en-US"/>
          </a:p>
          <a:p>
            <a:r>
              <a:rPr lang="en-US"/>
              <a:t>Evaluation using different techniques:</a:t>
            </a:r>
          </a:p>
          <a:p>
            <a:pPr lvl="1"/>
            <a:r>
              <a:rPr lang="en-US"/>
              <a:t>Iteration 1: Expert evaluation</a:t>
            </a:r>
          </a:p>
          <a:p>
            <a:pPr lvl="1"/>
            <a:r>
              <a:rPr lang="en-US"/>
              <a:t>Iteration 2: User-based quick and dirty evaluation</a:t>
            </a:r>
          </a:p>
          <a:p>
            <a:pPr lvl="2"/>
            <a:r>
              <a:rPr lang="en-US"/>
              <a:t>2 Users involved</a:t>
            </a:r>
          </a:p>
          <a:p>
            <a:pPr lvl="1"/>
            <a:r>
              <a:rPr lang="en-US"/>
              <a:t>Iteration 3: </a:t>
            </a:r>
            <a:r>
              <a:rPr lang="en-GB"/>
              <a:t>Rigorous expert heuristic evaluation </a:t>
            </a:r>
          </a:p>
          <a:p>
            <a:pPr lvl="2"/>
            <a:r>
              <a:rPr lang="en-GB"/>
              <a:t>Based on 10 usability principles of Nielsen </a:t>
            </a:r>
            <a:r>
              <a:rPr lang="en-GB" baseline="30000"/>
              <a:t>4</a:t>
            </a:r>
            <a:r>
              <a:rPr lang="en-GB"/>
              <a:t>  </a:t>
            </a:r>
          </a:p>
          <a:p>
            <a:pPr lvl="2"/>
            <a:r>
              <a:rPr lang="en-GB"/>
              <a:t>3 Experts involved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D53F8-39B6-FB40-9C06-05D72679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857CC2A-3B85-AF47-8DAC-C4B7F91A774E}"/>
              </a:ext>
            </a:extLst>
          </p:cNvPr>
          <p:cNvSpPr txBox="1">
            <a:spLocks/>
          </p:cNvSpPr>
          <p:nvPr/>
        </p:nvSpPr>
        <p:spPr>
          <a:xfrm>
            <a:off x="1895707" y="5676237"/>
            <a:ext cx="8596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4. Nielsen J. 10 usability heuristics for user interface design. Nielsen Norman Gr. 1995;1(1).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7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A0EE-4F1A-6940-A948-644A0601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509" y="636277"/>
            <a:ext cx="8596668" cy="1320800"/>
          </a:xfrm>
        </p:spPr>
        <p:txBody>
          <a:bodyPr/>
          <a:lstStyle/>
          <a:p>
            <a:r>
              <a:rPr lang="en-US"/>
              <a:t>User Interface: </a:t>
            </a:r>
            <a:r>
              <a:rPr lang="en-US" sz="3200"/>
              <a:t>First low-fidelity prototype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B5D1C-CF22-5A4F-868D-A77F6BA782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02" y="1296677"/>
            <a:ext cx="6363281" cy="556132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C5848-8E1D-4243-9979-A4A1BF8D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02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1914</TotalTime>
  <Words>905</Words>
  <Application>Microsoft Macintosh PowerPoint</Application>
  <PresentationFormat>Widescreen</PresentationFormat>
  <Paragraphs>213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Profiler Application using Sentiment Analysis</vt:lpstr>
      <vt:lpstr>Social Media</vt:lpstr>
      <vt:lpstr>Personality Detection</vt:lpstr>
      <vt:lpstr>How to Detect the Personality?</vt:lpstr>
      <vt:lpstr>Personality detection mobile application</vt:lpstr>
      <vt:lpstr>Detection Model: Personality Auto Detection by Sentiment Analysis</vt:lpstr>
      <vt:lpstr>Detection Model: Training process</vt:lpstr>
      <vt:lpstr>User Interface</vt:lpstr>
      <vt:lpstr>User Interface: First low-fidelity prototype</vt:lpstr>
      <vt:lpstr>User Interface: Final high-fidelity prototype</vt:lpstr>
      <vt:lpstr>Mobile Application</vt:lpstr>
      <vt:lpstr>Mobile Application: Input Data</vt:lpstr>
      <vt:lpstr>Mobile Application: Machine learning engine</vt:lpstr>
      <vt:lpstr>Detection Model: Test &amp; Evaluation</vt:lpstr>
      <vt:lpstr>Detection Model: Test &amp; Evaluation – Special Cases</vt:lpstr>
      <vt:lpstr>Conclusion</vt:lpstr>
      <vt:lpstr>Future work</vt:lpstr>
      <vt:lpstr>End of slides.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Profiler Application using Sentiment Analysis</dc:title>
  <dc:creator>Soheil Novinfard</dc:creator>
  <cp:lastModifiedBy>Soheil Novinfard</cp:lastModifiedBy>
  <cp:revision>122</cp:revision>
  <cp:lastPrinted>2018-08-22T21:51:15Z</cp:lastPrinted>
  <dcterms:created xsi:type="dcterms:W3CDTF">2018-08-20T19:34:32Z</dcterms:created>
  <dcterms:modified xsi:type="dcterms:W3CDTF">2018-08-22T22:18:21Z</dcterms:modified>
</cp:coreProperties>
</file>