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4" r:id="rId3"/>
    <p:sldId id="277" r:id="rId4"/>
    <p:sldId id="279" r:id="rId5"/>
    <p:sldId id="258" r:id="rId6"/>
    <p:sldId id="280" r:id="rId7"/>
    <p:sldId id="284" r:id="rId8"/>
    <p:sldId id="271" r:id="rId9"/>
    <p:sldId id="288" r:id="rId10"/>
    <p:sldId id="257" r:id="rId11"/>
    <p:sldId id="289" r:id="rId12"/>
    <p:sldId id="261" r:id="rId13"/>
    <p:sldId id="262" r:id="rId14"/>
    <p:sldId id="263" r:id="rId15"/>
    <p:sldId id="265" r:id="rId16"/>
    <p:sldId id="267" r:id="rId17"/>
    <p:sldId id="268" r:id="rId18"/>
    <p:sldId id="270" r:id="rId19"/>
    <p:sldId id="286" r:id="rId20"/>
    <p:sldId id="287" r:id="rId21"/>
    <p:sldId id="285" r:id="rId22"/>
    <p:sldId id="290"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o, Mumtaz" initials="BM" lastIdx="3" clrIdx="0">
    <p:extLst>
      <p:ext uri="{19B8F6BF-5375-455C-9EA6-DF929625EA0E}">
        <p15:presenceInfo xmlns:p15="http://schemas.microsoft.com/office/powerpoint/2012/main" userId="S::m_b843@txstate.edu::b73e09a2-ca2b-43a5-af77-c06c1fd9fa7a" providerId="AD"/>
      </p:ext>
    </p:extLst>
  </p:cmAuthor>
  <p:cmAuthor id="2" name="Kamarthi, Keerthi" initials="KK" lastIdx="3" clrIdx="1">
    <p:extLst>
      <p:ext uri="{19B8F6BF-5375-455C-9EA6-DF929625EA0E}">
        <p15:presenceInfo xmlns:p15="http://schemas.microsoft.com/office/powerpoint/2012/main" userId="S::c_k208@txstate.edu::75a5788e-5df6-47fa-90d0-ce754ddcd7a9" providerId="AD"/>
      </p:ext>
    </p:extLst>
  </p:cmAuthor>
  <p:cmAuthor id="3" name="Yadala, Tejaswi" initials="YT" lastIdx="1" clrIdx="2">
    <p:extLst>
      <p:ext uri="{19B8F6BF-5375-455C-9EA6-DF929625EA0E}">
        <p15:presenceInfo xmlns:p15="http://schemas.microsoft.com/office/powerpoint/2012/main" userId="S::t_y28@txstate.edu::54ae3143-0c06-43ba-8465-1969f84a6a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BEFFA-FDDB-6C2A-53A6-D7251BAC4C18}" v="77" dt="2021-03-24T19:59:31.979"/>
    <p1510:client id="{0995B79F-90BD-B000-D28E-5C6026248EFD}" v="33" dt="2021-03-25T02:16:06.401"/>
    <p1510:client id="{0DDB36CC-F4A6-5962-50B2-A104B4A723CF}" v="53" dt="2021-03-25T05:24:33.780"/>
    <p1510:client id="{1362B7C0-8118-DD4F-5ADD-48000EA5CEDD}" v="459" dt="2021-03-25T18:31:21.988"/>
    <p1510:client id="{25BBB79F-A061-B000-D28E-53206D3BE8CB}" v="53" dt="2021-03-25T14:05:12.473"/>
    <p1510:client id="{2652A76A-581C-70BD-7D79-25AF9BAF6905}" v="105" dt="2021-03-25T03:36:05.470"/>
    <p1510:client id="{26FF6FC8-4C1E-03FD-4020-E1A0E300685D}" v="20" dt="2021-03-25T04:14:11.011"/>
    <p1510:client id="{2888B79F-0042-C000-0794-C302EEA61983}" v="50" dt="2021-03-24T22:29:55.692"/>
    <p1510:client id="{29A89648-94FE-FE04-423D-33640420BA86}" v="300" dt="2021-03-26T01:01:54.175"/>
    <p1510:client id="{2B27795D-7470-F4DE-BAD7-8BA5B17F88C5}" v="64" dt="2021-03-25T19:12:53.363"/>
    <p1510:client id="{2F09F3D3-7448-C04E-8C8C-1F484E7C3464}" v="248" dt="2021-03-24T20:26:55.372"/>
    <p1510:client id="{34F061B4-0B1D-401E-BAA9-56FEA4D693E7}" v="19" dt="2021-03-24T17:34:11.669"/>
    <p1510:client id="{3669B79F-1029-C000-0794-C1E771498FC1}" v="485" dt="2021-03-24T13:52:06.082"/>
    <p1510:client id="{3988B79F-C037-B000-EFD3-A09C20CD309B}" v="60" dt="2021-03-24T22:34:06.791"/>
    <p1510:client id="{3FD500C9-400D-4F94-2516-73C89C7937AC}" v="1" dt="2021-03-25T02:04:15.049"/>
    <p1510:client id="{418A2BBE-59CD-2E59-E4EE-57F6D84AC460}" v="4" dt="2021-03-24T20:21:55.357"/>
    <p1510:client id="{418CB79F-D094-B000-EFD3-A24E4A5E911B}" v="29" dt="2021-03-24T23:40:05.415"/>
    <p1510:client id="{495DD2E7-B050-C813-FA81-F6C2AFDE16AF}" v="21" dt="2021-03-25T00:49:27.641"/>
    <p1510:client id="{4E5E6517-0640-A186-06E2-72C80364747E}" v="110" dt="2021-03-25T17:21:04.994"/>
    <p1510:client id="{631FAFA7-CEE6-BBBC-CB05-F62E7B060D03}" v="4" dt="2021-03-24T19:20:32.588"/>
    <p1510:client id="{636E2DBE-17B5-66D2-8603-8D37733181C5}" v="57" dt="2021-03-24T20:03:13.247"/>
    <p1510:client id="{7FE3EA2E-98FE-5F31-05C7-DCD5E6272888}" v="27" dt="2021-03-24T20:16:14.793"/>
    <p1510:client id="{8A08E900-C1A4-FC4F-CC82-DEBBD736D85D}" v="63" dt="2021-03-25T22:11:56.743"/>
    <p1510:client id="{8C75B79F-00E7-B000-EEE6-E2FC7C873292}" v="262" dt="2021-03-24T17:30:00.563"/>
    <p1510:client id="{8CBBB79F-E05A-B000-D28E-59B5F92C5796}" v="20" dt="2021-03-25T13:30:30.665"/>
    <p1510:client id="{8CBC143E-2588-AE83-13BB-19A737FD0D83}" v="23" dt="2021-03-24T15:22:26.628"/>
    <p1510:client id="{8CF3D5CA-523A-C3DA-75F7-E0CF7656F9C4}" v="2" dt="2021-03-24T19:54:31.695"/>
    <p1510:client id="{9277B79F-306D-B000-EFD3-AFEF09D68687}" v="220" dt="2021-03-24T18:06:50.378"/>
    <p1510:client id="{A101C18E-200E-4A89-FB7A-62B5CC188612}" v="3" dt="2021-03-24T15:19:20.278"/>
    <p1510:client id="{AF624D69-A349-68C8-2693-965D5F7FBCB3}" v="18" dt="2021-03-26T01:18:33.938"/>
    <p1510:client id="{B377B79F-A03B-B000-EEE6-E2768D6170AD}" v="24" dt="2021-03-24T17:35:55.742"/>
    <p1510:client id="{B79F6DE1-F8FE-D763-818C-257DF74BF90D}" v="32" dt="2021-03-25T20:16:45.293"/>
    <p1510:client id="{B94CB2E3-1821-51E2-8859-B6B38FF0FADC}" v="62" dt="2021-03-24T13:20:52.135"/>
    <p1510:client id="{BA6E904E-0A25-5317-CE90-5E24CC070C06}" v="43" dt="2021-03-24T20:19:38.772"/>
    <p1510:client id="{C889B79F-70A7-B000-D28E-5124E00FC39B}" v="40" dt="2021-03-24T23:20:17.514"/>
    <p1510:client id="{CC2A255F-0AAB-6AC8-9240-A8A92667C821}" v="100" dt="2021-03-25T05:35:49.923"/>
    <p1510:client id="{DEDCD91D-2331-9B14-E011-C6ABADB640B8}" v="6" dt="2021-03-24T16:28:12.388"/>
    <p1510:client id="{F502C019-97D9-401F-AF8D-54A7A67CFF83}" v="1073" dt="2021-03-25T05:39:09.270"/>
    <p1510:client id="{F68C06E4-325C-B246-952E-B4E7141A8AC8}" v="28" dt="2021-03-24T18:07:38.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1EB9C6-3DDE-433B-91B2-ED471667099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6A35F70-0DD8-4A58-B9B8-B57B53472875}">
      <dgm:prSet/>
      <dgm:spPr/>
      <dgm:t>
        <a:bodyPr/>
        <a:lstStyle/>
        <a:p>
          <a:pPr>
            <a:lnSpc>
              <a:spcPct val="100000"/>
            </a:lnSpc>
          </a:pPr>
          <a:r>
            <a:rPr lang="en-US"/>
            <a:t>Data preparation for model building</a:t>
          </a:r>
        </a:p>
      </dgm:t>
    </dgm:pt>
    <dgm:pt modelId="{13269035-10F3-4457-9435-A40C1650A671}" type="parTrans" cxnId="{3AA03934-4F0A-4381-A43B-A3593FBF2883}">
      <dgm:prSet/>
      <dgm:spPr/>
      <dgm:t>
        <a:bodyPr/>
        <a:lstStyle/>
        <a:p>
          <a:endParaRPr lang="en-US"/>
        </a:p>
      </dgm:t>
    </dgm:pt>
    <dgm:pt modelId="{FABFA402-2427-418E-A798-BF0FF9183F99}" type="sibTrans" cxnId="{3AA03934-4F0A-4381-A43B-A3593FBF2883}">
      <dgm:prSet/>
      <dgm:spPr/>
      <dgm:t>
        <a:bodyPr/>
        <a:lstStyle/>
        <a:p>
          <a:pPr>
            <a:lnSpc>
              <a:spcPct val="100000"/>
            </a:lnSpc>
          </a:pPr>
          <a:endParaRPr lang="en-US"/>
        </a:p>
      </dgm:t>
    </dgm:pt>
    <dgm:pt modelId="{0EA9A006-9F11-4CDE-8D0B-94D93EF5CDFC}">
      <dgm:prSet/>
      <dgm:spPr/>
      <dgm:t>
        <a:bodyPr/>
        <a:lstStyle/>
        <a:p>
          <a:pPr>
            <a:lnSpc>
              <a:spcPct val="100000"/>
            </a:lnSpc>
          </a:pPr>
          <a:r>
            <a:rPr lang="en-US"/>
            <a:t>Apply different ML models like Random forest classifier, Logistic regression</a:t>
          </a:r>
        </a:p>
      </dgm:t>
    </dgm:pt>
    <dgm:pt modelId="{7E1E973D-A5A6-49CF-8816-68FE72528C29}" type="parTrans" cxnId="{AF4120AA-7607-4577-B821-61299B5443A8}">
      <dgm:prSet/>
      <dgm:spPr/>
      <dgm:t>
        <a:bodyPr/>
        <a:lstStyle/>
        <a:p>
          <a:endParaRPr lang="en-US"/>
        </a:p>
      </dgm:t>
    </dgm:pt>
    <dgm:pt modelId="{54910262-0F54-4764-827A-452993D352D5}" type="sibTrans" cxnId="{AF4120AA-7607-4577-B821-61299B5443A8}">
      <dgm:prSet/>
      <dgm:spPr/>
      <dgm:t>
        <a:bodyPr/>
        <a:lstStyle/>
        <a:p>
          <a:pPr>
            <a:lnSpc>
              <a:spcPct val="100000"/>
            </a:lnSpc>
          </a:pPr>
          <a:endParaRPr lang="en-US"/>
        </a:p>
      </dgm:t>
    </dgm:pt>
    <dgm:pt modelId="{2B3D87C6-E080-4E48-A4A0-67DDF477FE48}">
      <dgm:prSet/>
      <dgm:spPr/>
      <dgm:t>
        <a:bodyPr/>
        <a:lstStyle/>
        <a:p>
          <a:pPr>
            <a:lnSpc>
              <a:spcPct val="100000"/>
            </a:lnSpc>
          </a:pPr>
          <a:r>
            <a:rPr lang="en-US"/>
            <a:t>Make prediction for the customers subscribing to the term deposit or not</a:t>
          </a:r>
        </a:p>
      </dgm:t>
    </dgm:pt>
    <dgm:pt modelId="{5D5E5F5F-C465-4A87-A4BF-B0CD548287A7}" type="parTrans" cxnId="{CF890EF4-986E-4B62-AD1E-9A68F47F0C13}">
      <dgm:prSet/>
      <dgm:spPr/>
      <dgm:t>
        <a:bodyPr/>
        <a:lstStyle/>
        <a:p>
          <a:endParaRPr lang="en-US"/>
        </a:p>
      </dgm:t>
    </dgm:pt>
    <dgm:pt modelId="{8597E322-55A2-4106-BB40-AEB26ABB38FE}" type="sibTrans" cxnId="{CF890EF4-986E-4B62-AD1E-9A68F47F0C13}">
      <dgm:prSet/>
      <dgm:spPr/>
      <dgm:t>
        <a:bodyPr/>
        <a:lstStyle/>
        <a:p>
          <a:pPr>
            <a:lnSpc>
              <a:spcPct val="100000"/>
            </a:lnSpc>
          </a:pPr>
          <a:endParaRPr lang="en-US"/>
        </a:p>
      </dgm:t>
    </dgm:pt>
    <dgm:pt modelId="{AAC0FCB3-8D23-44C4-B41F-C91D90F0E4F6}">
      <dgm:prSet phldr="0"/>
      <dgm:spPr/>
      <dgm:t>
        <a:bodyPr/>
        <a:lstStyle/>
        <a:p>
          <a:pPr>
            <a:lnSpc>
              <a:spcPct val="100000"/>
            </a:lnSpc>
          </a:pPr>
          <a:r>
            <a:rPr lang="en-US"/>
            <a:t>Evaluate the performance of different ML models and finding the best one</a:t>
          </a:r>
          <a:endParaRPr lang="en-US">
            <a:latin typeface="Calibri Light" panose="020F0302020204030204"/>
          </a:endParaRPr>
        </a:p>
      </dgm:t>
    </dgm:pt>
    <dgm:pt modelId="{976CF1A9-4D70-4587-BB47-B0D9DD4DC870}" type="parTrans" cxnId="{2F9EF202-5776-407C-A71F-68362F20A9FB}">
      <dgm:prSet/>
      <dgm:spPr/>
    </dgm:pt>
    <dgm:pt modelId="{7127790E-D322-40DD-BEBA-8C82D02B1AD1}" type="sibTrans" cxnId="{2F9EF202-5776-407C-A71F-68362F20A9FB}">
      <dgm:prSet/>
      <dgm:spPr/>
      <dgm:t>
        <a:bodyPr/>
        <a:lstStyle/>
        <a:p>
          <a:pPr>
            <a:lnSpc>
              <a:spcPct val="100000"/>
            </a:lnSpc>
          </a:pPr>
          <a:endParaRPr lang="en-US"/>
        </a:p>
      </dgm:t>
    </dgm:pt>
    <dgm:pt modelId="{C6975CA4-2606-4E3E-B479-CFCB43D40B09}" type="pres">
      <dgm:prSet presAssocID="{571EB9C6-3DDE-433B-91B2-ED4716670996}" presName="root" presStyleCnt="0">
        <dgm:presLayoutVars>
          <dgm:dir/>
          <dgm:resizeHandles val="exact"/>
        </dgm:presLayoutVars>
      </dgm:prSet>
      <dgm:spPr/>
    </dgm:pt>
    <dgm:pt modelId="{DE747921-6E9C-4AE0-998A-674EAE517FD7}" type="pres">
      <dgm:prSet presAssocID="{571EB9C6-3DDE-433B-91B2-ED4716670996}" presName="container" presStyleCnt="0">
        <dgm:presLayoutVars>
          <dgm:dir/>
          <dgm:resizeHandles val="exact"/>
        </dgm:presLayoutVars>
      </dgm:prSet>
      <dgm:spPr/>
    </dgm:pt>
    <dgm:pt modelId="{CA36B6A8-67BB-4B20-8221-5949C1F3C947}" type="pres">
      <dgm:prSet presAssocID="{36A35F70-0DD8-4A58-B9B8-B57B53472875}" presName="compNode" presStyleCnt="0"/>
      <dgm:spPr/>
    </dgm:pt>
    <dgm:pt modelId="{262B3082-7CF0-48B2-ABF9-E86123B05A73}" type="pres">
      <dgm:prSet presAssocID="{36A35F70-0DD8-4A58-B9B8-B57B53472875}" presName="iconBgRect" presStyleLbl="bgShp" presStyleIdx="0" presStyleCnt="4"/>
      <dgm:spPr/>
    </dgm:pt>
    <dgm:pt modelId="{586CC04E-4ED1-4A5A-B27E-805B0085B3C7}" type="pres">
      <dgm:prSet presAssocID="{36A35F70-0DD8-4A58-B9B8-B57B5347287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DFB6AF75-5494-4383-B612-45C1085358DB}" type="pres">
      <dgm:prSet presAssocID="{36A35F70-0DD8-4A58-B9B8-B57B53472875}" presName="spaceRect" presStyleCnt="0"/>
      <dgm:spPr/>
    </dgm:pt>
    <dgm:pt modelId="{8D3601A6-FD2C-4AC2-B2E4-F62617199FD0}" type="pres">
      <dgm:prSet presAssocID="{36A35F70-0DD8-4A58-B9B8-B57B53472875}" presName="textRect" presStyleLbl="revTx" presStyleIdx="0" presStyleCnt="4">
        <dgm:presLayoutVars>
          <dgm:chMax val="1"/>
          <dgm:chPref val="1"/>
        </dgm:presLayoutVars>
      </dgm:prSet>
      <dgm:spPr/>
    </dgm:pt>
    <dgm:pt modelId="{22B3A1F2-34F4-419C-A128-386BD017F78F}" type="pres">
      <dgm:prSet presAssocID="{FABFA402-2427-418E-A798-BF0FF9183F99}" presName="sibTrans" presStyleLbl="sibTrans2D1" presStyleIdx="0" presStyleCnt="0"/>
      <dgm:spPr/>
    </dgm:pt>
    <dgm:pt modelId="{686FBD05-02D6-47C4-98C0-E0C4D7E75359}" type="pres">
      <dgm:prSet presAssocID="{0EA9A006-9F11-4CDE-8D0B-94D93EF5CDFC}" presName="compNode" presStyleCnt="0"/>
      <dgm:spPr/>
    </dgm:pt>
    <dgm:pt modelId="{DA828BF2-AEF3-447C-A0B2-2F909AC24A53}" type="pres">
      <dgm:prSet presAssocID="{0EA9A006-9F11-4CDE-8D0B-94D93EF5CDFC}" presName="iconBgRect" presStyleLbl="bgShp" presStyleIdx="1" presStyleCnt="4"/>
      <dgm:spPr/>
    </dgm:pt>
    <dgm:pt modelId="{D504FF73-28BB-4DCB-8AC1-D5A6A01A5219}" type="pres">
      <dgm:prSet presAssocID="{0EA9A006-9F11-4CDE-8D0B-94D93EF5CD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9016D4D8-98E7-46CF-B6B2-EBC43DDF7402}" type="pres">
      <dgm:prSet presAssocID="{0EA9A006-9F11-4CDE-8D0B-94D93EF5CDFC}" presName="spaceRect" presStyleCnt="0"/>
      <dgm:spPr/>
    </dgm:pt>
    <dgm:pt modelId="{C60E399E-2A4E-4BED-9D30-0023FF6CB8D2}" type="pres">
      <dgm:prSet presAssocID="{0EA9A006-9F11-4CDE-8D0B-94D93EF5CDFC}" presName="textRect" presStyleLbl="revTx" presStyleIdx="1" presStyleCnt="4">
        <dgm:presLayoutVars>
          <dgm:chMax val="1"/>
          <dgm:chPref val="1"/>
        </dgm:presLayoutVars>
      </dgm:prSet>
      <dgm:spPr/>
    </dgm:pt>
    <dgm:pt modelId="{11B378D4-F574-45F6-80B0-C96D22F27E52}" type="pres">
      <dgm:prSet presAssocID="{54910262-0F54-4764-827A-452993D352D5}" presName="sibTrans" presStyleLbl="sibTrans2D1" presStyleIdx="0" presStyleCnt="0"/>
      <dgm:spPr/>
    </dgm:pt>
    <dgm:pt modelId="{CCCC1129-208C-429B-8586-ACBE7046D661}" type="pres">
      <dgm:prSet presAssocID="{2B3D87C6-E080-4E48-A4A0-67DDF477FE48}" presName="compNode" presStyleCnt="0"/>
      <dgm:spPr/>
    </dgm:pt>
    <dgm:pt modelId="{E956F571-C2D0-45C5-A4E9-9AA8D416F4BE}" type="pres">
      <dgm:prSet presAssocID="{2B3D87C6-E080-4E48-A4A0-67DDF477FE48}" presName="iconBgRect" presStyleLbl="bgShp" presStyleIdx="2" presStyleCnt="4"/>
      <dgm:spPr/>
    </dgm:pt>
    <dgm:pt modelId="{C0019262-9531-4547-8DFF-18A5A5F859D2}" type="pres">
      <dgm:prSet presAssocID="{2B3D87C6-E080-4E48-A4A0-67DDF477F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ine"/>
        </a:ext>
      </dgm:extLst>
    </dgm:pt>
    <dgm:pt modelId="{34CFEE0C-B49B-44AE-8BD2-25C84D22A56A}" type="pres">
      <dgm:prSet presAssocID="{2B3D87C6-E080-4E48-A4A0-67DDF477FE48}" presName="spaceRect" presStyleCnt="0"/>
      <dgm:spPr/>
    </dgm:pt>
    <dgm:pt modelId="{98F953F0-91FC-4069-84E7-F29EB93182C0}" type="pres">
      <dgm:prSet presAssocID="{2B3D87C6-E080-4E48-A4A0-67DDF477FE48}" presName="textRect" presStyleLbl="revTx" presStyleIdx="2" presStyleCnt="4">
        <dgm:presLayoutVars>
          <dgm:chMax val="1"/>
          <dgm:chPref val="1"/>
        </dgm:presLayoutVars>
      </dgm:prSet>
      <dgm:spPr/>
    </dgm:pt>
    <dgm:pt modelId="{00C42523-3F52-40C7-B27D-65650B40DC50}" type="pres">
      <dgm:prSet presAssocID="{8597E322-55A2-4106-BB40-AEB26ABB38FE}" presName="sibTrans" presStyleLbl="sibTrans2D1" presStyleIdx="0" presStyleCnt="0"/>
      <dgm:spPr/>
    </dgm:pt>
    <dgm:pt modelId="{9B97D31C-8C34-4F5A-9051-2C5B5588F2C7}" type="pres">
      <dgm:prSet presAssocID="{AAC0FCB3-8D23-44C4-B41F-C91D90F0E4F6}" presName="compNode" presStyleCnt="0"/>
      <dgm:spPr/>
    </dgm:pt>
    <dgm:pt modelId="{F8A489F6-173D-42E7-AA13-F76136F821C8}" type="pres">
      <dgm:prSet presAssocID="{AAC0FCB3-8D23-44C4-B41F-C91D90F0E4F6}" presName="iconBgRect" presStyleLbl="bgShp" presStyleIdx="3" presStyleCnt="4"/>
      <dgm:spPr/>
    </dgm:pt>
    <dgm:pt modelId="{36C354E5-BDD6-4B2F-A677-BB313C85A47C}" type="pres">
      <dgm:prSet presAssocID="{AAC0FCB3-8D23-44C4-B41F-C91D90F0E4F6}" presName="iconRect" presStyleLbl="node1" presStyleIdx="3" presStyleCnt="4"/>
      <dgm:spPr/>
    </dgm:pt>
    <dgm:pt modelId="{83CA0057-7DAB-4403-BAF0-8C8CCBDD350B}" type="pres">
      <dgm:prSet presAssocID="{AAC0FCB3-8D23-44C4-B41F-C91D90F0E4F6}" presName="spaceRect" presStyleCnt="0"/>
      <dgm:spPr/>
    </dgm:pt>
    <dgm:pt modelId="{91C52F62-E5D4-4379-950E-7744B74CA9F0}" type="pres">
      <dgm:prSet presAssocID="{AAC0FCB3-8D23-44C4-B41F-C91D90F0E4F6}" presName="textRect" presStyleLbl="revTx" presStyleIdx="3" presStyleCnt="4">
        <dgm:presLayoutVars>
          <dgm:chMax val="1"/>
          <dgm:chPref val="1"/>
        </dgm:presLayoutVars>
      </dgm:prSet>
      <dgm:spPr/>
    </dgm:pt>
  </dgm:ptLst>
  <dgm:cxnLst>
    <dgm:cxn modelId="{2F9EF202-5776-407C-A71F-68362F20A9FB}" srcId="{571EB9C6-3DDE-433B-91B2-ED4716670996}" destId="{AAC0FCB3-8D23-44C4-B41F-C91D90F0E4F6}" srcOrd="3" destOrd="0" parTransId="{976CF1A9-4D70-4587-BB47-B0D9DD4DC870}" sibTransId="{7127790E-D322-40DD-BEBA-8C82D02B1AD1}"/>
    <dgm:cxn modelId="{DC1EBB19-D8FB-4D6D-83EA-6E2502113042}" type="presOf" srcId="{8597E322-55A2-4106-BB40-AEB26ABB38FE}" destId="{00C42523-3F52-40C7-B27D-65650B40DC50}" srcOrd="0" destOrd="0" presId="urn:microsoft.com/office/officeart/2018/2/layout/IconCircleList"/>
    <dgm:cxn modelId="{3AA03934-4F0A-4381-A43B-A3593FBF2883}" srcId="{571EB9C6-3DDE-433B-91B2-ED4716670996}" destId="{36A35F70-0DD8-4A58-B9B8-B57B53472875}" srcOrd="0" destOrd="0" parTransId="{13269035-10F3-4457-9435-A40C1650A671}" sibTransId="{FABFA402-2427-418E-A798-BF0FF9183F99}"/>
    <dgm:cxn modelId="{E8437379-D25B-4A24-A21D-F17CFFAB2E71}" type="presOf" srcId="{FABFA402-2427-418E-A798-BF0FF9183F99}" destId="{22B3A1F2-34F4-419C-A128-386BD017F78F}" srcOrd="0" destOrd="0" presId="urn:microsoft.com/office/officeart/2018/2/layout/IconCircleList"/>
    <dgm:cxn modelId="{6DB5EC7A-24C4-4EE5-9E40-B702400C7B76}" type="presOf" srcId="{2B3D87C6-E080-4E48-A4A0-67DDF477FE48}" destId="{98F953F0-91FC-4069-84E7-F29EB93182C0}" srcOrd="0" destOrd="0" presId="urn:microsoft.com/office/officeart/2018/2/layout/IconCircleList"/>
    <dgm:cxn modelId="{69847E91-CF89-4AD8-B954-A0BC8D264C62}" type="presOf" srcId="{0EA9A006-9F11-4CDE-8D0B-94D93EF5CDFC}" destId="{C60E399E-2A4E-4BED-9D30-0023FF6CB8D2}" srcOrd="0" destOrd="0" presId="urn:microsoft.com/office/officeart/2018/2/layout/IconCircleList"/>
    <dgm:cxn modelId="{8E20B99E-3C58-4FFA-9DC0-45F68DD29423}" type="presOf" srcId="{AAC0FCB3-8D23-44C4-B41F-C91D90F0E4F6}" destId="{91C52F62-E5D4-4379-950E-7744B74CA9F0}" srcOrd="0" destOrd="0" presId="urn:microsoft.com/office/officeart/2018/2/layout/IconCircleList"/>
    <dgm:cxn modelId="{AF4120AA-7607-4577-B821-61299B5443A8}" srcId="{571EB9C6-3DDE-433B-91B2-ED4716670996}" destId="{0EA9A006-9F11-4CDE-8D0B-94D93EF5CDFC}" srcOrd="1" destOrd="0" parTransId="{7E1E973D-A5A6-49CF-8816-68FE72528C29}" sibTransId="{54910262-0F54-4764-827A-452993D352D5}"/>
    <dgm:cxn modelId="{EACC48B1-D686-4BA3-94EE-B975AC2C2D65}" type="presOf" srcId="{36A35F70-0DD8-4A58-B9B8-B57B53472875}" destId="{8D3601A6-FD2C-4AC2-B2E4-F62617199FD0}" srcOrd="0" destOrd="0" presId="urn:microsoft.com/office/officeart/2018/2/layout/IconCircleList"/>
    <dgm:cxn modelId="{54D62BC1-E17F-4F26-8422-06E1BA0C2D3C}" type="presOf" srcId="{571EB9C6-3DDE-433B-91B2-ED4716670996}" destId="{C6975CA4-2606-4E3E-B479-CFCB43D40B09}" srcOrd="0" destOrd="0" presId="urn:microsoft.com/office/officeart/2018/2/layout/IconCircleList"/>
    <dgm:cxn modelId="{D8F048CA-DF53-4657-BCBE-D360B28FBFE1}" type="presOf" srcId="{54910262-0F54-4764-827A-452993D352D5}" destId="{11B378D4-F574-45F6-80B0-C96D22F27E52}" srcOrd="0" destOrd="0" presId="urn:microsoft.com/office/officeart/2018/2/layout/IconCircleList"/>
    <dgm:cxn modelId="{CF890EF4-986E-4B62-AD1E-9A68F47F0C13}" srcId="{571EB9C6-3DDE-433B-91B2-ED4716670996}" destId="{2B3D87C6-E080-4E48-A4A0-67DDF477FE48}" srcOrd="2" destOrd="0" parTransId="{5D5E5F5F-C465-4A87-A4BF-B0CD548287A7}" sibTransId="{8597E322-55A2-4106-BB40-AEB26ABB38FE}"/>
    <dgm:cxn modelId="{FCA73648-6B33-4601-AC00-A48CFF8A4529}" type="presParOf" srcId="{C6975CA4-2606-4E3E-B479-CFCB43D40B09}" destId="{DE747921-6E9C-4AE0-998A-674EAE517FD7}" srcOrd="0" destOrd="0" presId="urn:microsoft.com/office/officeart/2018/2/layout/IconCircleList"/>
    <dgm:cxn modelId="{9CA14A59-64A1-4E90-A1FF-16E0D083D3ED}" type="presParOf" srcId="{DE747921-6E9C-4AE0-998A-674EAE517FD7}" destId="{CA36B6A8-67BB-4B20-8221-5949C1F3C947}" srcOrd="0" destOrd="0" presId="urn:microsoft.com/office/officeart/2018/2/layout/IconCircleList"/>
    <dgm:cxn modelId="{6982AEA0-567F-435E-93FB-04741A35DC83}" type="presParOf" srcId="{CA36B6A8-67BB-4B20-8221-5949C1F3C947}" destId="{262B3082-7CF0-48B2-ABF9-E86123B05A73}" srcOrd="0" destOrd="0" presId="urn:microsoft.com/office/officeart/2018/2/layout/IconCircleList"/>
    <dgm:cxn modelId="{9F9E1302-7FF2-4C94-B2EE-5FB104D824A7}" type="presParOf" srcId="{CA36B6A8-67BB-4B20-8221-5949C1F3C947}" destId="{586CC04E-4ED1-4A5A-B27E-805B0085B3C7}" srcOrd="1" destOrd="0" presId="urn:microsoft.com/office/officeart/2018/2/layout/IconCircleList"/>
    <dgm:cxn modelId="{B01C6636-34A8-4671-9657-048D96F4AE37}" type="presParOf" srcId="{CA36B6A8-67BB-4B20-8221-5949C1F3C947}" destId="{DFB6AF75-5494-4383-B612-45C1085358DB}" srcOrd="2" destOrd="0" presId="urn:microsoft.com/office/officeart/2018/2/layout/IconCircleList"/>
    <dgm:cxn modelId="{C0566B7C-9A40-497C-972E-65279CAE6929}" type="presParOf" srcId="{CA36B6A8-67BB-4B20-8221-5949C1F3C947}" destId="{8D3601A6-FD2C-4AC2-B2E4-F62617199FD0}" srcOrd="3" destOrd="0" presId="urn:microsoft.com/office/officeart/2018/2/layout/IconCircleList"/>
    <dgm:cxn modelId="{DD8222AC-5519-457F-9C7F-ACFEEE871B59}" type="presParOf" srcId="{DE747921-6E9C-4AE0-998A-674EAE517FD7}" destId="{22B3A1F2-34F4-419C-A128-386BD017F78F}" srcOrd="1" destOrd="0" presId="urn:microsoft.com/office/officeart/2018/2/layout/IconCircleList"/>
    <dgm:cxn modelId="{90406CF4-DEAD-4EE5-811F-95F8CC466F54}" type="presParOf" srcId="{DE747921-6E9C-4AE0-998A-674EAE517FD7}" destId="{686FBD05-02D6-47C4-98C0-E0C4D7E75359}" srcOrd="2" destOrd="0" presId="urn:microsoft.com/office/officeart/2018/2/layout/IconCircleList"/>
    <dgm:cxn modelId="{3E134C1C-F1D4-4EEA-8AAB-5D2EF2B2ADEF}" type="presParOf" srcId="{686FBD05-02D6-47C4-98C0-E0C4D7E75359}" destId="{DA828BF2-AEF3-447C-A0B2-2F909AC24A53}" srcOrd="0" destOrd="0" presId="urn:microsoft.com/office/officeart/2018/2/layout/IconCircleList"/>
    <dgm:cxn modelId="{D993B79E-33B8-462E-969D-C7F939E6F7F5}" type="presParOf" srcId="{686FBD05-02D6-47C4-98C0-E0C4D7E75359}" destId="{D504FF73-28BB-4DCB-8AC1-D5A6A01A5219}" srcOrd="1" destOrd="0" presId="urn:microsoft.com/office/officeart/2018/2/layout/IconCircleList"/>
    <dgm:cxn modelId="{A5EE76A3-F6A7-47D0-B7BB-68270855FC8F}" type="presParOf" srcId="{686FBD05-02D6-47C4-98C0-E0C4D7E75359}" destId="{9016D4D8-98E7-46CF-B6B2-EBC43DDF7402}" srcOrd="2" destOrd="0" presId="urn:microsoft.com/office/officeart/2018/2/layout/IconCircleList"/>
    <dgm:cxn modelId="{06A66E78-68A4-423A-B08B-979868F64F55}" type="presParOf" srcId="{686FBD05-02D6-47C4-98C0-E0C4D7E75359}" destId="{C60E399E-2A4E-4BED-9D30-0023FF6CB8D2}" srcOrd="3" destOrd="0" presId="urn:microsoft.com/office/officeart/2018/2/layout/IconCircleList"/>
    <dgm:cxn modelId="{A4460AA6-4888-4BA6-B719-AFBF62FAFB1D}" type="presParOf" srcId="{DE747921-6E9C-4AE0-998A-674EAE517FD7}" destId="{11B378D4-F574-45F6-80B0-C96D22F27E52}" srcOrd="3" destOrd="0" presId="urn:microsoft.com/office/officeart/2018/2/layout/IconCircleList"/>
    <dgm:cxn modelId="{E7CD32F8-7727-4E14-B188-C9C20B458417}" type="presParOf" srcId="{DE747921-6E9C-4AE0-998A-674EAE517FD7}" destId="{CCCC1129-208C-429B-8586-ACBE7046D661}" srcOrd="4" destOrd="0" presId="urn:microsoft.com/office/officeart/2018/2/layout/IconCircleList"/>
    <dgm:cxn modelId="{FEA10D46-4429-4623-BB52-8E181D15CE0B}" type="presParOf" srcId="{CCCC1129-208C-429B-8586-ACBE7046D661}" destId="{E956F571-C2D0-45C5-A4E9-9AA8D416F4BE}" srcOrd="0" destOrd="0" presId="urn:microsoft.com/office/officeart/2018/2/layout/IconCircleList"/>
    <dgm:cxn modelId="{2A10CCE9-472F-436F-9A46-86B1690314FF}" type="presParOf" srcId="{CCCC1129-208C-429B-8586-ACBE7046D661}" destId="{C0019262-9531-4547-8DFF-18A5A5F859D2}" srcOrd="1" destOrd="0" presId="urn:microsoft.com/office/officeart/2018/2/layout/IconCircleList"/>
    <dgm:cxn modelId="{982177B7-E037-48A2-9DF6-9F68103B10A6}" type="presParOf" srcId="{CCCC1129-208C-429B-8586-ACBE7046D661}" destId="{34CFEE0C-B49B-44AE-8BD2-25C84D22A56A}" srcOrd="2" destOrd="0" presId="urn:microsoft.com/office/officeart/2018/2/layout/IconCircleList"/>
    <dgm:cxn modelId="{ECF9DA84-D566-4D36-8DF9-5B8B4D55FED1}" type="presParOf" srcId="{CCCC1129-208C-429B-8586-ACBE7046D661}" destId="{98F953F0-91FC-4069-84E7-F29EB93182C0}" srcOrd="3" destOrd="0" presId="urn:microsoft.com/office/officeart/2018/2/layout/IconCircleList"/>
    <dgm:cxn modelId="{7F81181D-CDCA-4CF9-BC0C-616CAFE59B71}" type="presParOf" srcId="{DE747921-6E9C-4AE0-998A-674EAE517FD7}" destId="{00C42523-3F52-40C7-B27D-65650B40DC50}" srcOrd="5" destOrd="0" presId="urn:microsoft.com/office/officeart/2018/2/layout/IconCircleList"/>
    <dgm:cxn modelId="{102A9E2D-9CD5-48BC-8E09-9D178C488FF2}" type="presParOf" srcId="{DE747921-6E9C-4AE0-998A-674EAE517FD7}" destId="{9B97D31C-8C34-4F5A-9051-2C5B5588F2C7}" srcOrd="6" destOrd="0" presId="urn:microsoft.com/office/officeart/2018/2/layout/IconCircleList"/>
    <dgm:cxn modelId="{0613B285-F2FE-456D-9A86-56CE7F5347A5}" type="presParOf" srcId="{9B97D31C-8C34-4F5A-9051-2C5B5588F2C7}" destId="{F8A489F6-173D-42E7-AA13-F76136F821C8}" srcOrd="0" destOrd="0" presId="urn:microsoft.com/office/officeart/2018/2/layout/IconCircleList"/>
    <dgm:cxn modelId="{8B3D1055-6C62-4F9C-A005-617FB9A75153}" type="presParOf" srcId="{9B97D31C-8C34-4F5A-9051-2C5B5588F2C7}" destId="{36C354E5-BDD6-4B2F-A677-BB313C85A47C}" srcOrd="1" destOrd="0" presId="urn:microsoft.com/office/officeart/2018/2/layout/IconCircleList"/>
    <dgm:cxn modelId="{95BCE93D-C80A-4AC4-845D-73ACD24B91C7}" type="presParOf" srcId="{9B97D31C-8C34-4F5A-9051-2C5B5588F2C7}" destId="{83CA0057-7DAB-4403-BAF0-8C8CCBDD350B}" srcOrd="2" destOrd="0" presId="urn:microsoft.com/office/officeart/2018/2/layout/IconCircleList"/>
    <dgm:cxn modelId="{48A11E05-632F-4C6A-AF8D-521D97718F67}" type="presParOf" srcId="{9B97D31C-8C34-4F5A-9051-2C5B5588F2C7}" destId="{91C52F62-E5D4-4379-950E-7744B74CA9F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B3082-7CF0-48B2-ABF9-E86123B05A73}">
      <dsp:nvSpPr>
        <dsp:cNvPr id="0" name=""/>
        <dsp:cNvSpPr/>
      </dsp:nvSpPr>
      <dsp:spPr>
        <a:xfrm>
          <a:off x="164490" y="214768"/>
          <a:ext cx="1011413" cy="10114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CC04E-4ED1-4A5A-B27E-805B0085B3C7}">
      <dsp:nvSpPr>
        <dsp:cNvPr id="0" name=""/>
        <dsp:cNvSpPr/>
      </dsp:nvSpPr>
      <dsp:spPr>
        <a:xfrm>
          <a:off x="376887" y="427165"/>
          <a:ext cx="586619" cy="5866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601A6-FD2C-4AC2-B2E4-F62617199FD0}">
      <dsp:nvSpPr>
        <dsp:cNvPr id="0" name=""/>
        <dsp:cNvSpPr/>
      </dsp:nvSpPr>
      <dsp:spPr>
        <a:xfrm>
          <a:off x="1392635" y="214768"/>
          <a:ext cx="2384046" cy="101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Data preparation for model building</a:t>
          </a:r>
        </a:p>
      </dsp:txBody>
      <dsp:txXfrm>
        <a:off x="1392635" y="214768"/>
        <a:ext cx="2384046" cy="1011413"/>
      </dsp:txXfrm>
    </dsp:sp>
    <dsp:sp modelId="{DA828BF2-AEF3-447C-A0B2-2F909AC24A53}">
      <dsp:nvSpPr>
        <dsp:cNvPr id="0" name=""/>
        <dsp:cNvSpPr/>
      </dsp:nvSpPr>
      <dsp:spPr>
        <a:xfrm>
          <a:off x="4192084" y="214768"/>
          <a:ext cx="1011413" cy="10114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4FF73-28BB-4DCB-8AC1-D5A6A01A5219}">
      <dsp:nvSpPr>
        <dsp:cNvPr id="0" name=""/>
        <dsp:cNvSpPr/>
      </dsp:nvSpPr>
      <dsp:spPr>
        <a:xfrm>
          <a:off x="4404480" y="427165"/>
          <a:ext cx="586619" cy="5866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0E399E-2A4E-4BED-9D30-0023FF6CB8D2}">
      <dsp:nvSpPr>
        <dsp:cNvPr id="0" name=""/>
        <dsp:cNvSpPr/>
      </dsp:nvSpPr>
      <dsp:spPr>
        <a:xfrm>
          <a:off x="5420229" y="214768"/>
          <a:ext cx="2384046" cy="101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Apply different ML models like Random forest classifier, Logistic regression</a:t>
          </a:r>
        </a:p>
      </dsp:txBody>
      <dsp:txXfrm>
        <a:off x="5420229" y="214768"/>
        <a:ext cx="2384046" cy="1011413"/>
      </dsp:txXfrm>
    </dsp:sp>
    <dsp:sp modelId="{E956F571-C2D0-45C5-A4E9-9AA8D416F4BE}">
      <dsp:nvSpPr>
        <dsp:cNvPr id="0" name=""/>
        <dsp:cNvSpPr/>
      </dsp:nvSpPr>
      <dsp:spPr>
        <a:xfrm>
          <a:off x="164490" y="1728473"/>
          <a:ext cx="1011413" cy="10114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19262-9531-4547-8DFF-18A5A5F859D2}">
      <dsp:nvSpPr>
        <dsp:cNvPr id="0" name=""/>
        <dsp:cNvSpPr/>
      </dsp:nvSpPr>
      <dsp:spPr>
        <a:xfrm>
          <a:off x="376887" y="1940870"/>
          <a:ext cx="586619" cy="5866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953F0-91FC-4069-84E7-F29EB93182C0}">
      <dsp:nvSpPr>
        <dsp:cNvPr id="0" name=""/>
        <dsp:cNvSpPr/>
      </dsp:nvSpPr>
      <dsp:spPr>
        <a:xfrm>
          <a:off x="1392635" y="1728473"/>
          <a:ext cx="2384046" cy="101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Make prediction for the customers subscribing to the term deposit or not</a:t>
          </a:r>
        </a:p>
      </dsp:txBody>
      <dsp:txXfrm>
        <a:off x="1392635" y="1728473"/>
        <a:ext cx="2384046" cy="1011413"/>
      </dsp:txXfrm>
    </dsp:sp>
    <dsp:sp modelId="{F8A489F6-173D-42E7-AA13-F76136F821C8}">
      <dsp:nvSpPr>
        <dsp:cNvPr id="0" name=""/>
        <dsp:cNvSpPr/>
      </dsp:nvSpPr>
      <dsp:spPr>
        <a:xfrm>
          <a:off x="4192084" y="1728473"/>
          <a:ext cx="1011413" cy="10114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354E5-BDD6-4B2F-A677-BB313C85A47C}">
      <dsp:nvSpPr>
        <dsp:cNvPr id="0" name=""/>
        <dsp:cNvSpPr/>
      </dsp:nvSpPr>
      <dsp:spPr>
        <a:xfrm>
          <a:off x="4404480" y="1940870"/>
          <a:ext cx="586619" cy="586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C52F62-E5D4-4379-950E-7744B74CA9F0}">
      <dsp:nvSpPr>
        <dsp:cNvPr id="0" name=""/>
        <dsp:cNvSpPr/>
      </dsp:nvSpPr>
      <dsp:spPr>
        <a:xfrm>
          <a:off x="5420229" y="1728473"/>
          <a:ext cx="2384046" cy="101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Evaluate the performance of different ML models and finding the best one</a:t>
          </a:r>
          <a:endParaRPr lang="en-US" sz="1600" kern="1200">
            <a:latin typeface="Calibri Light" panose="020F0302020204030204"/>
          </a:endParaRPr>
        </a:p>
      </dsp:txBody>
      <dsp:txXfrm>
        <a:off x="5420229" y="1728473"/>
        <a:ext cx="2384046" cy="101141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9C971-4D69-4F0E-8289-E72B45E1BAB4}" type="datetimeFigureOut">
              <a:rPr lang="en-US"/>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4E54B-402E-4A03-A789-4BAB6467B3FB}" type="slidenum">
              <a:rPr lang="en-US"/>
              <a:t>‹#›</a:t>
            </a:fld>
            <a:endParaRPr lang="en-US"/>
          </a:p>
        </p:txBody>
      </p:sp>
    </p:spTree>
    <p:extLst>
      <p:ext uri="{BB962C8B-B14F-4D97-AF65-F5344CB8AC3E}">
        <p14:creationId xmlns:p14="http://schemas.microsoft.com/office/powerpoint/2010/main" val="4115510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F4E54B-402E-4A03-A789-4BAB6467B3FB}" type="slidenum">
              <a:rPr lang="en-US" smtClean="0"/>
              <a:t>1</a:t>
            </a:fld>
            <a:endParaRPr lang="en-US"/>
          </a:p>
        </p:txBody>
      </p:sp>
    </p:spTree>
    <p:extLst>
      <p:ext uri="{BB962C8B-B14F-4D97-AF65-F5344CB8AC3E}">
        <p14:creationId xmlns:p14="http://schemas.microsoft.com/office/powerpoint/2010/main" val="162844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33333"/>
                </a:solidFill>
                <a:effectLst/>
                <a:latin typeface="Helvetica Neue"/>
              </a:rPr>
              <a:t>In our project we are focusing on specific banking service – term deposits. The main objective of our application is to identify the potential customers that might subscribe term deposit. The data we are using is related with direct marketing campaigns (phone calls) of a Portuguese banking institution.  Our application analyses </a:t>
            </a:r>
            <a:r>
              <a:rPr lang="en-US" b="0" i="0">
                <a:effectLst/>
                <a:latin typeface="Inter"/>
              </a:rPr>
              <a:t> customer features, such as demographics and transaction history, the bank will be able to predict customer saving behaviors and identify which type of customers is more likely to make term deposits.  The bank can then focus its marketing efforts on those customers. This will not only allow the bank to secure deposits more effectively but also increase customer satisfaction by reducing undesirable advertisements for certain customers. It also prevents some clients from receiving undesirable advertisements, raising customer satisfaction.</a:t>
            </a:r>
            <a:endParaRPr lang="en-US"/>
          </a:p>
        </p:txBody>
      </p:sp>
      <p:sp>
        <p:nvSpPr>
          <p:cNvPr id="4" name="Slide Number Placeholder 3"/>
          <p:cNvSpPr>
            <a:spLocks noGrp="1"/>
          </p:cNvSpPr>
          <p:nvPr>
            <p:ph type="sldNum" sz="quarter" idx="5"/>
          </p:nvPr>
        </p:nvSpPr>
        <p:spPr/>
        <p:txBody>
          <a:bodyPr/>
          <a:lstStyle/>
          <a:p>
            <a:fld id="{F5F4E54B-402E-4A03-A789-4BAB6467B3FB}" type="slidenum">
              <a:rPr lang="en-US" smtClean="0"/>
              <a:t>4</a:t>
            </a:fld>
            <a:endParaRPr lang="en-US"/>
          </a:p>
        </p:txBody>
      </p:sp>
    </p:spTree>
    <p:extLst>
      <p:ext uri="{BB962C8B-B14F-4D97-AF65-F5344CB8AC3E}">
        <p14:creationId xmlns:p14="http://schemas.microsoft.com/office/powerpoint/2010/main" val="355828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5F4E54B-402E-4A03-A789-4BAB6467B3FB}" type="slidenum">
              <a:rPr lang="en-US"/>
              <a:t>8</a:t>
            </a:fld>
            <a:endParaRPr lang="en-US"/>
          </a:p>
        </p:txBody>
      </p:sp>
    </p:spTree>
    <p:extLst>
      <p:ext uri="{BB962C8B-B14F-4D97-AF65-F5344CB8AC3E}">
        <p14:creationId xmlns:p14="http://schemas.microsoft.com/office/powerpoint/2010/main" val="361324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5F4E54B-402E-4A03-A789-4BAB6467B3FB}" type="slidenum">
              <a:rPr lang="en-US"/>
              <a:t>11</a:t>
            </a:fld>
            <a:endParaRPr lang="en-US"/>
          </a:p>
        </p:txBody>
      </p:sp>
    </p:spTree>
    <p:extLst>
      <p:ext uri="{BB962C8B-B14F-4D97-AF65-F5344CB8AC3E}">
        <p14:creationId xmlns:p14="http://schemas.microsoft.com/office/powerpoint/2010/main" val="3220008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5F4E54B-402E-4A03-A789-4BAB6467B3FB}" type="slidenum">
              <a:rPr lang="en-US"/>
              <a:t>18</a:t>
            </a:fld>
            <a:endParaRPr lang="en-US"/>
          </a:p>
        </p:txBody>
      </p:sp>
    </p:spTree>
    <p:extLst>
      <p:ext uri="{BB962C8B-B14F-4D97-AF65-F5344CB8AC3E}">
        <p14:creationId xmlns:p14="http://schemas.microsoft.com/office/powerpoint/2010/main" val="270608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5F4E54B-402E-4A03-A789-4BAB6467B3FB}" type="slidenum">
              <a:rPr lang="en-US"/>
              <a:t>21</a:t>
            </a:fld>
            <a:endParaRPr lang="en-US"/>
          </a:p>
        </p:txBody>
      </p:sp>
    </p:spTree>
    <p:extLst>
      <p:ext uri="{BB962C8B-B14F-4D97-AF65-F5344CB8AC3E}">
        <p14:creationId xmlns:p14="http://schemas.microsoft.com/office/powerpoint/2010/main" val="142259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4334-54E0-49F3-A4BF-3CD6FAB4E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8AF106-D31B-4A95-A009-7C90D0E35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B86A28-CD52-41AD-BF34-41E995E9F926}"/>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5" name="Footer Placeholder 4">
            <a:extLst>
              <a:ext uri="{FF2B5EF4-FFF2-40B4-BE49-F238E27FC236}">
                <a16:creationId xmlns:a16="http://schemas.microsoft.com/office/drawing/2014/main" id="{599FF3B7-6D6B-4D20-A7C5-0D3209911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E4083-1417-46B4-AF5A-B1AEAB33131B}"/>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169314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09BE-222E-4E82-9A18-2B32177568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E3C408-0037-4B95-9C54-CEA139CC0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445D8-5FDF-4360-BDC5-21FD03DF1906}"/>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5" name="Footer Placeholder 4">
            <a:extLst>
              <a:ext uri="{FF2B5EF4-FFF2-40B4-BE49-F238E27FC236}">
                <a16:creationId xmlns:a16="http://schemas.microsoft.com/office/drawing/2014/main" id="{C4809DAE-39C3-40C9-BA72-54F27276B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8BF64-060D-41AB-9E61-A8D6ECA165A7}"/>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2563460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BC1EF0-43A4-4B5D-AFEC-4BA3A5282E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090807-555F-49F4-9BD9-F6D577A692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01577-D2E3-4AAF-BFAF-D77B1B41B90C}"/>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5" name="Footer Placeholder 4">
            <a:extLst>
              <a:ext uri="{FF2B5EF4-FFF2-40B4-BE49-F238E27FC236}">
                <a16:creationId xmlns:a16="http://schemas.microsoft.com/office/drawing/2014/main" id="{768F4116-185F-4677-892C-FA492FE12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E1BED-264B-4143-AB1A-B389A146499A}"/>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310280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A1F3-54D0-45F6-B5EA-0CB52E4EA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9CB0-B91F-4BE9-B223-8EC21576A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08321-1407-4DDA-809D-1C150FA80FDB}"/>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5" name="Footer Placeholder 4">
            <a:extLst>
              <a:ext uri="{FF2B5EF4-FFF2-40B4-BE49-F238E27FC236}">
                <a16:creationId xmlns:a16="http://schemas.microsoft.com/office/drawing/2014/main" id="{3366C827-C6FE-4449-91FC-B717A178C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7FD82-6562-48CC-AA7F-8E36D8173CF3}"/>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421718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E844-C05A-48A7-A523-1B3DF9395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D3CBB6-91A7-4608-8AA4-A85BAC12A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3BE3A-2AB6-4D26-BB14-D9BEA487009F}"/>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5" name="Footer Placeholder 4">
            <a:extLst>
              <a:ext uri="{FF2B5EF4-FFF2-40B4-BE49-F238E27FC236}">
                <a16:creationId xmlns:a16="http://schemas.microsoft.com/office/drawing/2014/main" id="{C26E48E0-37C9-467E-AE17-8FB0403EA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F450F-A1DD-4356-8B77-17144821FFCC}"/>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5558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A6CA-151E-4834-B2D3-DC8784F9E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4022DC-A12D-4763-8025-263F1E3A3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168B19-7ACA-429C-9181-4F957953E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DC0828-CF9D-4E41-BBDC-D6E6D9983B51}"/>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6" name="Footer Placeholder 5">
            <a:extLst>
              <a:ext uri="{FF2B5EF4-FFF2-40B4-BE49-F238E27FC236}">
                <a16:creationId xmlns:a16="http://schemas.microsoft.com/office/drawing/2014/main" id="{46986018-5EDF-4AC0-A728-429DB7C46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852F0-9684-40FD-8EDF-46CD15018C6B}"/>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94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570C-7AF9-4320-AA20-AA8F619F4B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E4CCD-9A1F-427C-9B49-867B77086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B0174-F9E9-45D6-A727-90752F481C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E9CD9-A91E-4F4A-B5AD-32EA1C5DD8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C29935-E50E-4B9B-AE5B-A79C779CC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254FC-C2DB-45DF-B3EC-F070CEA10A81}"/>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8" name="Footer Placeholder 7">
            <a:extLst>
              <a:ext uri="{FF2B5EF4-FFF2-40B4-BE49-F238E27FC236}">
                <a16:creationId xmlns:a16="http://schemas.microsoft.com/office/drawing/2014/main" id="{49AE94A5-B05B-4503-98E0-DC6D85E82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43A5F9-A9D4-4C7B-9787-76DBAB72B500}"/>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61426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EF78-C48E-4A32-95A1-17A7ACF64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FC200B-2ACF-45BA-9738-4A58FBA86896}"/>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4" name="Footer Placeholder 3">
            <a:extLst>
              <a:ext uri="{FF2B5EF4-FFF2-40B4-BE49-F238E27FC236}">
                <a16:creationId xmlns:a16="http://schemas.microsoft.com/office/drawing/2014/main" id="{C3E492C6-2BC9-42F6-BF4A-17F1C52210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33979-CEDC-4487-AE37-F83887743ABA}"/>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99020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F460F-6D32-47E3-B2F8-6D90212972BD}"/>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3" name="Footer Placeholder 2">
            <a:extLst>
              <a:ext uri="{FF2B5EF4-FFF2-40B4-BE49-F238E27FC236}">
                <a16:creationId xmlns:a16="http://schemas.microsoft.com/office/drawing/2014/main" id="{741C6EFD-4DC2-405F-AA83-C54636B6C6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EEE570-1FAD-43A9-86E7-B9DF1149537D}"/>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107711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7415-7BC5-41E9-A810-4D93FAFE3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E2F462-625E-4B30-B909-5E7C18FE1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CE788-6A36-409D-A185-619D1DA8D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6B159-F8CB-4E38-9947-575FFCFB7685}"/>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6" name="Footer Placeholder 5">
            <a:extLst>
              <a:ext uri="{FF2B5EF4-FFF2-40B4-BE49-F238E27FC236}">
                <a16:creationId xmlns:a16="http://schemas.microsoft.com/office/drawing/2014/main" id="{52FEA551-1C22-4BB0-AFB7-FA03E96AE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4A6E2-369B-41BE-B033-B0CE3A0C28D4}"/>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324181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7968-50E8-4B47-BC37-49998ADE7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BD9BEE-57A0-40E2-9B7D-F677EA06B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8C47B4-1B70-4EC5-9F4E-51D9F2050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D4AF3-6E00-4B6E-98E5-DA6CBE0B4AEB}"/>
              </a:ext>
            </a:extLst>
          </p:cNvPr>
          <p:cNvSpPr>
            <a:spLocks noGrp="1"/>
          </p:cNvSpPr>
          <p:nvPr>
            <p:ph type="dt" sz="half" idx="10"/>
          </p:nvPr>
        </p:nvSpPr>
        <p:spPr/>
        <p:txBody>
          <a:bodyPr/>
          <a:lstStyle/>
          <a:p>
            <a:fld id="{699FB964-28F9-466A-AFC4-9284C3EC7221}" type="datetimeFigureOut">
              <a:rPr lang="en-US" smtClean="0"/>
              <a:t>3/25/2021</a:t>
            </a:fld>
            <a:endParaRPr lang="en-US"/>
          </a:p>
        </p:txBody>
      </p:sp>
      <p:sp>
        <p:nvSpPr>
          <p:cNvPr id="6" name="Footer Placeholder 5">
            <a:extLst>
              <a:ext uri="{FF2B5EF4-FFF2-40B4-BE49-F238E27FC236}">
                <a16:creationId xmlns:a16="http://schemas.microsoft.com/office/drawing/2014/main" id="{8D3F7BCF-A318-4B84-83F9-DB418D2A8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E80CB-B82B-4532-BCF4-CD58C3514994}"/>
              </a:ext>
            </a:extLst>
          </p:cNvPr>
          <p:cNvSpPr>
            <a:spLocks noGrp="1"/>
          </p:cNvSpPr>
          <p:nvPr>
            <p:ph type="sldNum" sz="quarter" idx="12"/>
          </p:nvPr>
        </p:nvSpPr>
        <p:spPr/>
        <p:txBody>
          <a:bodyPr/>
          <a:lstStyle/>
          <a:p>
            <a:fld id="{81D5CABA-CA98-4932-B646-3BF2FAF2C04C}" type="slidenum">
              <a:rPr lang="en-US" smtClean="0"/>
              <a:t>‹#›</a:t>
            </a:fld>
            <a:endParaRPr lang="en-US"/>
          </a:p>
        </p:txBody>
      </p:sp>
    </p:spTree>
    <p:extLst>
      <p:ext uri="{BB962C8B-B14F-4D97-AF65-F5344CB8AC3E}">
        <p14:creationId xmlns:p14="http://schemas.microsoft.com/office/powerpoint/2010/main" val="298899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2247B4-CD94-4E5F-8614-35F0E7570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0A4980-E94D-4EF6-AA4E-4D78D78F6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2DA08-C99F-4FE3-9CFE-817D5DFCA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FB964-28F9-466A-AFC4-9284C3EC7221}" type="datetimeFigureOut">
              <a:rPr lang="en-US" smtClean="0"/>
              <a:t>3/25/2021</a:t>
            </a:fld>
            <a:endParaRPr lang="en-US"/>
          </a:p>
        </p:txBody>
      </p:sp>
      <p:sp>
        <p:nvSpPr>
          <p:cNvPr id="5" name="Footer Placeholder 4">
            <a:extLst>
              <a:ext uri="{FF2B5EF4-FFF2-40B4-BE49-F238E27FC236}">
                <a16:creationId xmlns:a16="http://schemas.microsoft.com/office/drawing/2014/main" id="{3BF82352-1B07-4ECB-BCC9-B2A4FA8B1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AD8F7C-C236-4A13-83CD-442A47BC00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5CABA-CA98-4932-B646-3BF2FAF2C04C}" type="slidenum">
              <a:rPr lang="en-US" smtClean="0"/>
              <a:t>‹#›</a:t>
            </a:fld>
            <a:endParaRPr lang="en-US"/>
          </a:p>
        </p:txBody>
      </p:sp>
    </p:spTree>
    <p:extLst>
      <p:ext uri="{BB962C8B-B14F-4D97-AF65-F5344CB8AC3E}">
        <p14:creationId xmlns:p14="http://schemas.microsoft.com/office/powerpoint/2010/main" val="134300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rchive.ics.uci.edu/ml/datasets/Bank+Marketing" TargetMode="External"/><Relationship Id="rId2" Type="http://schemas.openxmlformats.org/officeDocument/2006/relationships/hyperlink" Target="https://data.world/uci/bank-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80">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45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4EA2D-2E44-4C9E-BAB9-51E17B6E37CF}"/>
              </a:ext>
            </a:extLst>
          </p:cNvPr>
          <p:cNvSpPr>
            <a:spLocks noGrp="1"/>
          </p:cNvSpPr>
          <p:nvPr>
            <p:ph type="ctrTitle"/>
          </p:nvPr>
        </p:nvSpPr>
        <p:spPr>
          <a:xfrm>
            <a:off x="634276" y="558315"/>
            <a:ext cx="4505706" cy="2608654"/>
          </a:xfrm>
        </p:spPr>
        <p:txBody>
          <a:bodyPr vert="horz" lIns="91440" tIns="45720" rIns="91440" bIns="45720" rtlCol="0" anchor="b">
            <a:normAutofit/>
          </a:bodyPr>
          <a:lstStyle/>
          <a:p>
            <a:r>
              <a:rPr lang="en-US" sz="5400" b="1" kern="1200">
                <a:solidFill>
                  <a:srgbClr val="FFFFFF"/>
                </a:solidFill>
                <a:latin typeface="+mj-lt"/>
                <a:ea typeface="+mj-ea"/>
                <a:cs typeface="+mj-cs"/>
              </a:rPr>
              <a:t>Prediction of Term Deposit Subscription</a:t>
            </a:r>
            <a:endParaRPr lang="en-US">
              <a:cs typeface="Calibri Light" panose="020F0302020204030204"/>
            </a:endParaRPr>
          </a:p>
        </p:txBody>
      </p:sp>
      <p:sp>
        <p:nvSpPr>
          <p:cNvPr id="3" name="Subtitle 2">
            <a:extLst>
              <a:ext uri="{FF2B5EF4-FFF2-40B4-BE49-F238E27FC236}">
                <a16:creationId xmlns:a16="http://schemas.microsoft.com/office/drawing/2014/main" id="{CCFEBC31-53E9-4305-8F9B-CB9262054996}"/>
              </a:ext>
            </a:extLst>
          </p:cNvPr>
          <p:cNvSpPr>
            <a:spLocks noGrp="1"/>
          </p:cNvSpPr>
          <p:nvPr>
            <p:ph type="subTitle" idx="1"/>
          </p:nvPr>
        </p:nvSpPr>
        <p:spPr>
          <a:xfrm>
            <a:off x="212718" y="4051910"/>
            <a:ext cx="5043503" cy="2541529"/>
          </a:xfrm>
        </p:spPr>
        <p:txBody>
          <a:bodyPr vert="horz" lIns="91440" tIns="45720" rIns="91440" bIns="45720" rtlCol="0" anchor="t">
            <a:normAutofit/>
          </a:bodyPr>
          <a:lstStyle/>
          <a:p>
            <a:r>
              <a:rPr lang="en-US" sz="2800" i="1">
                <a:solidFill>
                  <a:srgbClr val="FFFFFF"/>
                </a:solidFill>
              </a:rPr>
              <a:t>Presented by Team 4:</a:t>
            </a:r>
            <a:endParaRPr lang="en-US" sz="2800">
              <a:solidFill>
                <a:srgbClr val="FFFFFF"/>
              </a:solidFill>
              <a:cs typeface="Calibri" panose="020F0502020204030204"/>
            </a:endParaRPr>
          </a:p>
          <a:p>
            <a:r>
              <a:rPr lang="en-US" sz="1700" i="1">
                <a:solidFill>
                  <a:srgbClr val="FFFFFF"/>
                </a:solidFill>
              </a:rPr>
              <a:t>Keerthi Kamarthi</a:t>
            </a:r>
            <a:endParaRPr lang="en-US" sz="1700" i="1">
              <a:solidFill>
                <a:srgbClr val="FFFFFF"/>
              </a:solidFill>
              <a:cs typeface="Calibri" panose="020F0502020204030204"/>
            </a:endParaRPr>
          </a:p>
          <a:p>
            <a:r>
              <a:rPr lang="en-US" sz="1700" i="1">
                <a:solidFill>
                  <a:srgbClr val="FFFFFF"/>
                </a:solidFill>
              </a:rPr>
              <a:t>Mumtaz Bano</a:t>
            </a:r>
            <a:endParaRPr lang="en-US" sz="1700" i="1">
              <a:solidFill>
                <a:srgbClr val="FFFFFF"/>
              </a:solidFill>
              <a:cs typeface="Calibri" panose="020F0502020204030204"/>
            </a:endParaRPr>
          </a:p>
          <a:p>
            <a:r>
              <a:rPr lang="en-US" sz="1700" i="1">
                <a:solidFill>
                  <a:srgbClr val="FFFFFF"/>
                </a:solidFill>
              </a:rPr>
              <a:t>Shruti Vyas</a:t>
            </a:r>
            <a:endParaRPr lang="en-US" sz="1700" i="1">
              <a:solidFill>
                <a:srgbClr val="FFFFFF"/>
              </a:solidFill>
              <a:cs typeface="Calibri" panose="020F0502020204030204"/>
            </a:endParaRPr>
          </a:p>
          <a:p>
            <a:r>
              <a:rPr lang="en-US" sz="1700" i="1">
                <a:solidFill>
                  <a:srgbClr val="FFFFFF"/>
                </a:solidFill>
              </a:rPr>
              <a:t>Sowjanya Vanga</a:t>
            </a:r>
            <a:endParaRPr lang="en-US" sz="1700" i="1">
              <a:solidFill>
                <a:srgbClr val="FFFFFF"/>
              </a:solidFill>
              <a:cs typeface="Calibri" panose="020F0502020204030204"/>
            </a:endParaRPr>
          </a:p>
          <a:p>
            <a:r>
              <a:rPr lang="en-US" sz="1700" i="1">
                <a:solidFill>
                  <a:srgbClr val="FFFFFF"/>
                </a:solidFill>
              </a:rPr>
              <a:t>Tejaswi Yadala</a:t>
            </a:r>
            <a:endParaRPr lang="en-US" sz="1700" i="1">
              <a:solidFill>
                <a:srgbClr val="FFFFFF"/>
              </a:solidFill>
              <a:cs typeface="Calibri" panose="020F0502020204030204"/>
            </a:endParaRPr>
          </a:p>
        </p:txBody>
      </p:sp>
      <p:cxnSp>
        <p:nvCxnSpPr>
          <p:cNvPr id="121" name="Straight Connector 82">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6" name="Picture 65" descr="Graph on document with pen">
            <a:extLst>
              <a:ext uri="{FF2B5EF4-FFF2-40B4-BE49-F238E27FC236}">
                <a16:creationId xmlns:a16="http://schemas.microsoft.com/office/drawing/2014/main" id="{03C64217-CB6F-4068-B283-B10AC6193A9D}"/>
              </a:ext>
            </a:extLst>
          </p:cNvPr>
          <p:cNvPicPr>
            <a:picLocks noChangeAspect="1"/>
          </p:cNvPicPr>
          <p:nvPr/>
        </p:nvPicPr>
        <p:blipFill rotWithShape="1">
          <a:blip r:embed="rId3"/>
          <a:srcRect l="6253" r="15567" b="7200"/>
          <a:stretch/>
        </p:blipFill>
        <p:spPr>
          <a:xfrm>
            <a:off x="6096000" y="1266650"/>
            <a:ext cx="5459470" cy="4325676"/>
          </a:xfrm>
          <a:prstGeom prst="rect">
            <a:avLst/>
          </a:prstGeom>
        </p:spPr>
      </p:pic>
    </p:spTree>
    <p:extLst>
      <p:ext uri="{BB962C8B-B14F-4D97-AF65-F5344CB8AC3E}">
        <p14:creationId xmlns:p14="http://schemas.microsoft.com/office/powerpoint/2010/main" val="63494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6" name="Rectangle 7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FD7A-EAF2-4F0F-8BCA-7366A6437330}"/>
              </a:ext>
            </a:extLst>
          </p:cNvPr>
          <p:cNvSpPr>
            <a:spLocks noGrp="1"/>
          </p:cNvSpPr>
          <p:nvPr>
            <p:ph type="ctrTitle"/>
          </p:nvPr>
        </p:nvSpPr>
        <p:spPr>
          <a:xfrm>
            <a:off x="589560" y="856180"/>
            <a:ext cx="5279408" cy="1128068"/>
          </a:xfrm>
        </p:spPr>
        <p:txBody>
          <a:bodyPr vert="horz" lIns="91440" tIns="45720" rIns="91440" bIns="45720" rtlCol="0" anchor="ctr">
            <a:normAutofit fontScale="90000"/>
          </a:bodyPr>
          <a:lstStyle/>
          <a:p>
            <a:pPr algn="l"/>
            <a:br>
              <a:rPr lang="en-US" sz="1000"/>
            </a:br>
            <a:br>
              <a:rPr lang="en-US" sz="1000"/>
            </a:br>
            <a:br>
              <a:rPr lang="en-US" sz="1000"/>
            </a:br>
            <a:br>
              <a:rPr lang="en-US" sz="1000"/>
            </a:br>
            <a:br>
              <a:rPr lang="en-US" sz="1000"/>
            </a:br>
            <a:br>
              <a:rPr lang="en-US" sz="1000"/>
            </a:br>
            <a:br>
              <a:rPr lang="en-US" sz="1000"/>
            </a:br>
            <a:br>
              <a:rPr lang="en-US" sz="1000"/>
            </a:br>
            <a:br>
              <a:rPr lang="en-US" sz="1000"/>
            </a:br>
            <a:br>
              <a:rPr lang="en-US" sz="1000"/>
            </a:br>
            <a:br>
              <a:rPr lang="en-US" sz="1000"/>
            </a:br>
            <a:endParaRPr lang="en-US" sz="1000"/>
          </a:p>
        </p:txBody>
      </p:sp>
      <p:grpSp>
        <p:nvGrpSpPr>
          <p:cNvPr id="237" name="Group 8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38" name="Rectangle 8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8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8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BAA9560-10CF-45F2-AAE6-6AC528C9167D}"/>
              </a:ext>
            </a:extLst>
          </p:cNvPr>
          <p:cNvSpPr>
            <a:spLocks noGrp="1"/>
          </p:cNvSpPr>
          <p:nvPr>
            <p:ph type="subTitle" idx="1"/>
          </p:nvPr>
        </p:nvSpPr>
        <p:spPr>
          <a:xfrm>
            <a:off x="590719" y="2330505"/>
            <a:ext cx="5278066" cy="2778467"/>
          </a:xfrm>
        </p:spPr>
        <p:txBody>
          <a:bodyPr vert="horz" lIns="91440" tIns="45720" rIns="91440" bIns="45720" rtlCol="0" anchor="ctr">
            <a:normAutofit/>
          </a:bodyPr>
          <a:lstStyle/>
          <a:p>
            <a:pPr algn="l"/>
            <a:endParaRPr lang="en-US">
              <a:cs typeface="Calibri" panose="020F0502020204030204"/>
            </a:endParaRPr>
          </a:p>
          <a:p>
            <a:pPr indent="-228600" algn="l">
              <a:buFont typeface="Arial" panose="020B0604020202020204" pitchFamily="34" charset="0"/>
              <a:buChar char="•"/>
            </a:pPr>
            <a:r>
              <a:rPr lang="en-US" sz="2000"/>
              <a:t>88.3% refused to subscribe to term deposits while 11.6% accepted to subscribe term deposits. Our labels are sort of equally distributed.</a:t>
            </a:r>
            <a:endParaRPr lang="en-US"/>
          </a:p>
          <a:p>
            <a:pPr indent="-228600" algn="l">
              <a:buFont typeface="Arial" panose="020B0604020202020204" pitchFamily="34" charset="0"/>
              <a:buChar char="•"/>
            </a:pPr>
            <a:r>
              <a:rPr lang="en-US" sz="2000"/>
              <a:t>Down sampling is performed to tackle Imbalanced data.</a:t>
            </a:r>
            <a:endParaRPr lang="en-US"/>
          </a:p>
        </p:txBody>
      </p:sp>
      <p:sp>
        <p:nvSpPr>
          <p:cNvPr id="241" name="Rectangle 8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8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28193F49-DAE2-49C4-9586-B6DAE6480E62}"/>
              </a:ext>
            </a:extLst>
          </p:cNvPr>
          <p:cNvPicPr>
            <a:picLocks noChangeAspect="1"/>
          </p:cNvPicPr>
          <p:nvPr/>
        </p:nvPicPr>
        <p:blipFill>
          <a:blip r:embed="rId2"/>
          <a:stretch>
            <a:fillRect/>
          </a:stretch>
        </p:blipFill>
        <p:spPr>
          <a:xfrm>
            <a:off x="7083423" y="1024316"/>
            <a:ext cx="4397433" cy="1633908"/>
          </a:xfrm>
          <a:prstGeom prst="rect">
            <a:avLst/>
          </a:prstGeom>
        </p:spPr>
      </p:pic>
      <p:sp>
        <p:nvSpPr>
          <p:cNvPr id="243" name="Rectangle 9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 table&#10;&#10;Description automatically generated">
            <a:extLst>
              <a:ext uri="{FF2B5EF4-FFF2-40B4-BE49-F238E27FC236}">
                <a16:creationId xmlns:a16="http://schemas.microsoft.com/office/drawing/2014/main" id="{C4099DF1-8283-4C43-8BEF-350017F554DE}"/>
              </a:ext>
            </a:extLst>
          </p:cNvPr>
          <p:cNvPicPr>
            <a:picLocks noChangeAspect="1"/>
          </p:cNvPicPr>
          <p:nvPr/>
        </p:nvPicPr>
        <p:blipFill>
          <a:blip r:embed="rId3"/>
          <a:stretch>
            <a:fillRect/>
          </a:stretch>
        </p:blipFill>
        <p:spPr>
          <a:xfrm>
            <a:off x="7784211" y="3707894"/>
            <a:ext cx="2993992" cy="2518756"/>
          </a:xfrm>
          <a:prstGeom prst="rect">
            <a:avLst/>
          </a:prstGeom>
        </p:spPr>
      </p:pic>
      <p:sp>
        <p:nvSpPr>
          <p:cNvPr id="8" name="Title 1">
            <a:extLst>
              <a:ext uri="{FF2B5EF4-FFF2-40B4-BE49-F238E27FC236}">
                <a16:creationId xmlns:a16="http://schemas.microsoft.com/office/drawing/2014/main" id="{ECD3F85D-CBA2-4036-86E3-2D8A7E205A3E}"/>
              </a:ext>
            </a:extLst>
          </p:cNvPr>
          <p:cNvSpPr txBox="1">
            <a:spLocks/>
          </p:cNvSpPr>
          <p:nvPr/>
        </p:nvSpPr>
        <p:spPr>
          <a:xfrm>
            <a:off x="1402253" y="352901"/>
            <a:ext cx="3083049" cy="1645920"/>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700"/>
          </a:p>
          <a:p>
            <a:r>
              <a:rPr lang="en-US" sz="2700" b="1"/>
              <a:t>﻿</a:t>
            </a:r>
            <a:endParaRPr lang="en-US" sz="2700" b="1">
              <a:cs typeface="Calibri Light"/>
            </a:endParaRPr>
          </a:p>
          <a:p>
            <a:r>
              <a:rPr lang="en-US" sz="2700" b="1">
                <a:ea typeface="+mj-lt"/>
                <a:cs typeface="+mj-lt"/>
              </a:rPr>
              <a:t>﻿Count of respondents</a:t>
            </a:r>
            <a:endParaRPr lang="en-US" sz="2700" b="1">
              <a:cs typeface="Calibri Light" panose="020F0302020204030204"/>
            </a:endParaRPr>
          </a:p>
        </p:txBody>
      </p:sp>
    </p:spTree>
    <p:extLst>
      <p:ext uri="{BB962C8B-B14F-4D97-AF65-F5344CB8AC3E}">
        <p14:creationId xmlns:p14="http://schemas.microsoft.com/office/powerpoint/2010/main" val="1086783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627338" y="598291"/>
            <a:ext cx="3083049" cy="1645920"/>
          </a:xfrm>
        </p:spPr>
        <p:txBody>
          <a:bodyPr vert="horz" lIns="91440" tIns="45720" rIns="91440" bIns="45720" rtlCol="0" anchor="ctr">
            <a:normAutofit fontScale="90000"/>
          </a:bodyPr>
          <a:lstStyle/>
          <a:p>
            <a:endParaRPr lang="en-US" sz="2700"/>
          </a:p>
          <a:p>
            <a:r>
              <a:rPr lang="en-US" sz="2700" b="1"/>
              <a:t>﻿</a:t>
            </a:r>
            <a:endParaRPr lang="en-US" sz="2700" b="1">
              <a:cs typeface="Calibri Light"/>
            </a:endParaRPr>
          </a:p>
          <a:p>
            <a:r>
              <a:rPr lang="en-US" sz="2700" b="1">
                <a:ea typeface="+mj-lt"/>
                <a:cs typeface="+mj-lt"/>
              </a:rPr>
              <a:t>﻿Number of respondents by Age Categories</a:t>
            </a:r>
            <a:endParaRPr lang="en-US"/>
          </a:p>
        </p:txBody>
      </p:sp>
      <p:sp>
        <p:nvSpPr>
          <p:cNvPr id="91" name="Rectangle 9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6" name="Rectangle 9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5250106" y="586822"/>
            <a:ext cx="6106742" cy="1645920"/>
          </a:xfrm>
        </p:spPr>
        <p:txBody>
          <a:bodyPr vert="horz" lIns="91440" tIns="45720" rIns="91440" bIns="45720" rtlCol="0" anchor="ctr">
            <a:normAutofit/>
          </a:bodyPr>
          <a:lstStyle/>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p:txBody>
      </p:sp>
      <p:sp>
        <p:nvSpPr>
          <p:cNvPr id="7" name="TextBox 6">
            <a:extLst>
              <a:ext uri="{FF2B5EF4-FFF2-40B4-BE49-F238E27FC236}">
                <a16:creationId xmlns:a16="http://schemas.microsoft.com/office/drawing/2014/main" id="{018E05D1-E9B4-414D-AA2B-5BD56B8ED376}"/>
              </a:ext>
            </a:extLst>
          </p:cNvPr>
          <p:cNvSpPr txBox="1"/>
          <p:nvPr/>
        </p:nvSpPr>
        <p:spPr>
          <a:xfrm>
            <a:off x="618424" y="3955970"/>
            <a:ext cx="28098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a:ea typeface="+mn-lt"/>
                <a:cs typeface="+mn-lt"/>
              </a:rPr>
              <a:t>Age group 30 to 40 years had more respondents and 80 to 90 years showed less. </a:t>
            </a:r>
          </a:p>
        </p:txBody>
      </p:sp>
      <p:pic>
        <p:nvPicPr>
          <p:cNvPr id="3" name="Picture 8" descr="Chart, histogram&#10;&#10;Description automatically generated">
            <a:extLst>
              <a:ext uri="{FF2B5EF4-FFF2-40B4-BE49-F238E27FC236}">
                <a16:creationId xmlns:a16="http://schemas.microsoft.com/office/drawing/2014/main" id="{60BC1C32-187A-4148-9FFB-9B58D6CE0EAF}"/>
              </a:ext>
            </a:extLst>
          </p:cNvPr>
          <p:cNvPicPr>
            <a:picLocks noChangeAspect="1"/>
          </p:cNvPicPr>
          <p:nvPr/>
        </p:nvPicPr>
        <p:blipFill rotWithShape="1">
          <a:blip r:embed="rId3"/>
          <a:srcRect r="12598" b="3"/>
          <a:stretch/>
        </p:blipFill>
        <p:spPr>
          <a:xfrm>
            <a:off x="6856712" y="303724"/>
            <a:ext cx="5164967" cy="5783809"/>
          </a:xfrm>
          <a:prstGeom prst="rect">
            <a:avLst/>
          </a:prstGeom>
        </p:spPr>
      </p:pic>
      <p:pic>
        <p:nvPicPr>
          <p:cNvPr id="10" name="Picture 11" descr="Table&#10;&#10;Description automatically generated">
            <a:extLst>
              <a:ext uri="{FF2B5EF4-FFF2-40B4-BE49-F238E27FC236}">
                <a16:creationId xmlns:a16="http://schemas.microsoft.com/office/drawing/2014/main" id="{01515DBE-D527-431F-94DA-14BF4ACB7D30}"/>
              </a:ext>
            </a:extLst>
          </p:cNvPr>
          <p:cNvPicPr>
            <a:picLocks noChangeAspect="1"/>
          </p:cNvPicPr>
          <p:nvPr/>
        </p:nvPicPr>
        <p:blipFill>
          <a:blip r:embed="rId4"/>
          <a:stretch>
            <a:fillRect/>
          </a:stretch>
        </p:blipFill>
        <p:spPr>
          <a:xfrm>
            <a:off x="4369033" y="358589"/>
            <a:ext cx="2485745" cy="5728446"/>
          </a:xfrm>
          <a:prstGeom prst="rect">
            <a:avLst/>
          </a:prstGeom>
        </p:spPr>
      </p:pic>
    </p:spTree>
    <p:extLst>
      <p:ext uri="{BB962C8B-B14F-4D97-AF65-F5344CB8AC3E}">
        <p14:creationId xmlns:p14="http://schemas.microsoft.com/office/powerpoint/2010/main" val="78550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96" name="Rectangle 9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1057025" y="922644"/>
            <a:ext cx="5040285" cy="1169585"/>
          </a:xfrm>
        </p:spPr>
        <p:txBody>
          <a:bodyPr vert="horz" lIns="91440" tIns="45720" rIns="91440" bIns="45720" rtlCol="0" anchor="b">
            <a:normAutofit/>
          </a:bodyPr>
          <a:lstStyle/>
          <a:p>
            <a:endParaRPr lang="en-US" sz="2500"/>
          </a:p>
          <a:p>
            <a:r>
              <a:rPr lang="en-US" sz="2500" b="1"/>
              <a:t>﻿Number of respondents by Job Type</a:t>
            </a:r>
          </a:p>
        </p:txBody>
      </p:sp>
      <p:sp>
        <p:nvSpPr>
          <p:cNvPr id="101" name="Rectangle 10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1055715" y="2508105"/>
            <a:ext cx="5040285" cy="3632493"/>
          </a:xfrm>
        </p:spPr>
        <p:txBody>
          <a:bodyPr vert="horz" lIns="91440" tIns="45720" rIns="91440" bIns="45720" rtlCol="0" anchor="ctr">
            <a:normAutofit/>
          </a:bodyPr>
          <a:lstStyle/>
          <a:p>
            <a:pPr indent="-228600">
              <a:buFont typeface="Arial" panose="020B0604020202020204" pitchFamily="34" charset="0"/>
              <a:buChar char="•"/>
            </a:pPr>
            <a:r>
              <a:rPr lang="en-US" sz="2000"/>
              <a:t>Blue Collar job status had significantly higher number of respondents.</a:t>
            </a:r>
            <a:endParaRPr lang="en-US" sz="2000">
              <a:cs typeface="Calibri"/>
            </a:endParaRPr>
          </a:p>
          <a:p>
            <a:pPr marL="114300" indent="-342900">
              <a:buChar char="•"/>
            </a:pPr>
            <a:r>
              <a:rPr lang="en-US" sz="2000">
                <a:ea typeface="+mn-lt"/>
                <a:cs typeface="+mn-lt"/>
              </a:rPr>
              <a:t>Management job status had high amount of subscribed term deposits</a:t>
            </a:r>
          </a:p>
          <a:p>
            <a:endParaRPr lang="en-US" sz="2000">
              <a:cs typeface="Calibri" panose="020F0502020204030204"/>
            </a:endParaRPr>
          </a:p>
        </p:txBody>
      </p:sp>
      <p:pic>
        <p:nvPicPr>
          <p:cNvPr id="3" name="Picture 6" descr="Table&#10;&#10;Description automatically generated">
            <a:extLst>
              <a:ext uri="{FF2B5EF4-FFF2-40B4-BE49-F238E27FC236}">
                <a16:creationId xmlns:a16="http://schemas.microsoft.com/office/drawing/2014/main" id="{BC47D35A-3CB4-4CD6-B542-84DAE946689E}"/>
              </a:ext>
            </a:extLst>
          </p:cNvPr>
          <p:cNvPicPr>
            <a:picLocks noChangeAspect="1"/>
          </p:cNvPicPr>
          <p:nvPr/>
        </p:nvPicPr>
        <p:blipFill>
          <a:blip r:embed="rId2"/>
          <a:stretch>
            <a:fillRect/>
          </a:stretch>
        </p:blipFill>
        <p:spPr>
          <a:xfrm>
            <a:off x="9286943" y="254617"/>
            <a:ext cx="2132988" cy="3208702"/>
          </a:xfrm>
          <a:prstGeom prst="rect">
            <a:avLst/>
          </a:prstGeom>
        </p:spPr>
      </p:pic>
      <p:pic>
        <p:nvPicPr>
          <p:cNvPr id="6" name="Picture 6" descr="Chart, bar chart&#10;&#10;Description automatically generated">
            <a:extLst>
              <a:ext uri="{FF2B5EF4-FFF2-40B4-BE49-F238E27FC236}">
                <a16:creationId xmlns:a16="http://schemas.microsoft.com/office/drawing/2014/main" id="{E64B9B29-0B3E-400B-AD3B-38FF8B1BC3D6}"/>
              </a:ext>
            </a:extLst>
          </p:cNvPr>
          <p:cNvPicPr>
            <a:picLocks noChangeAspect="1"/>
          </p:cNvPicPr>
          <p:nvPr/>
        </p:nvPicPr>
        <p:blipFill rotWithShape="1">
          <a:blip r:embed="rId3"/>
          <a:srcRect r="14055" b="3"/>
          <a:stretch/>
        </p:blipFill>
        <p:spPr>
          <a:xfrm>
            <a:off x="6946667" y="3608126"/>
            <a:ext cx="4389120" cy="2515069"/>
          </a:xfrm>
          <a:prstGeom prst="rect">
            <a:avLst/>
          </a:prstGeom>
        </p:spPr>
      </p:pic>
      <p:pic>
        <p:nvPicPr>
          <p:cNvPr id="8" name="Picture 7">
            <a:extLst>
              <a:ext uri="{FF2B5EF4-FFF2-40B4-BE49-F238E27FC236}">
                <a16:creationId xmlns:a16="http://schemas.microsoft.com/office/drawing/2014/main" id="{5797F63D-9091-4B8D-826F-35B5CB35BBC2}"/>
              </a:ext>
            </a:extLst>
          </p:cNvPr>
          <p:cNvPicPr>
            <a:picLocks noChangeAspect="1"/>
          </p:cNvPicPr>
          <p:nvPr/>
        </p:nvPicPr>
        <p:blipFill>
          <a:blip r:embed="rId4"/>
          <a:stretch>
            <a:fillRect/>
          </a:stretch>
        </p:blipFill>
        <p:spPr>
          <a:xfrm>
            <a:off x="6942293" y="372966"/>
            <a:ext cx="2256591" cy="3084653"/>
          </a:xfrm>
          <a:prstGeom prst="rect">
            <a:avLst/>
          </a:prstGeom>
        </p:spPr>
      </p:pic>
    </p:spTree>
    <p:extLst>
      <p:ext uri="{BB962C8B-B14F-4D97-AF65-F5344CB8AC3E}">
        <p14:creationId xmlns:p14="http://schemas.microsoft.com/office/powerpoint/2010/main" val="25934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589560" y="856180"/>
            <a:ext cx="5279408" cy="1128068"/>
          </a:xfrm>
        </p:spPr>
        <p:txBody>
          <a:bodyPr vert="horz" lIns="91440" tIns="45720" rIns="91440" bIns="45720" rtlCol="0" anchor="ctr">
            <a:normAutofit/>
          </a:bodyPr>
          <a:lstStyle/>
          <a:p>
            <a:endParaRPr lang="en-US" sz="2500" kern="1200">
              <a:solidFill>
                <a:schemeClr val="tx1"/>
              </a:solidFill>
              <a:latin typeface="+mj-lt"/>
              <a:ea typeface="+mj-ea"/>
              <a:cs typeface="+mj-cs"/>
            </a:endParaRPr>
          </a:p>
          <a:p>
            <a:r>
              <a:rPr lang="en-US" sz="2500" b="1" kern="1200">
                <a:solidFill>
                  <a:schemeClr val="tx1"/>
                </a:solidFill>
                <a:latin typeface="+mj-lt"/>
                <a:ea typeface="+mj-ea"/>
                <a:cs typeface="+mj-cs"/>
              </a:rPr>
              <a:t>﻿﻿Number of respondents by marital status</a:t>
            </a:r>
          </a:p>
        </p:txBody>
      </p:sp>
      <p:grpSp>
        <p:nvGrpSpPr>
          <p:cNvPr id="78" name="Group 7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590719" y="2330505"/>
            <a:ext cx="5278066" cy="3979585"/>
          </a:xfrm>
        </p:spPr>
        <p:txBody>
          <a:bodyPr vert="horz" lIns="91440" tIns="45720" rIns="91440" bIns="45720" rtlCol="0" anchor="ctr">
            <a:normAutofit/>
          </a:bodyPr>
          <a:lstStyle/>
          <a:p>
            <a:pPr indent="-228600">
              <a:buFont typeface="Arial" panose="020B0604020202020204" pitchFamily="34" charset="0"/>
              <a:buChar char="•"/>
            </a:pPr>
            <a:r>
              <a:rPr lang="en-US" sz="2000"/>
              <a:t>Married marital status has highest respondents and subscribed term deposits.</a:t>
            </a:r>
            <a:endParaRPr lang="en-US"/>
          </a:p>
          <a:p>
            <a:pPr indent="-228600">
              <a:buFont typeface="Arial" panose="020B0604020202020204" pitchFamily="34" charset="0"/>
              <a:buChar char="•"/>
            </a:pPr>
            <a:endParaRPr lang="en-US" sz="2000"/>
          </a:p>
        </p:txBody>
      </p:sp>
      <p:sp>
        <p:nvSpPr>
          <p:cNvPr id="84" name="Rectangle 8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10;&#10;Description automatically generated">
            <a:extLst>
              <a:ext uri="{FF2B5EF4-FFF2-40B4-BE49-F238E27FC236}">
                <a16:creationId xmlns:a16="http://schemas.microsoft.com/office/drawing/2014/main" id="{5D3C4362-82A3-4E2E-8336-251712D42287}"/>
              </a:ext>
            </a:extLst>
          </p:cNvPr>
          <p:cNvPicPr>
            <a:picLocks noGrp="1" noChangeAspect="1"/>
          </p:cNvPicPr>
          <p:nvPr>
            <p:ph type="pic" idx="1"/>
          </p:nvPr>
        </p:nvPicPr>
        <p:blipFill rotWithShape="1">
          <a:blip r:embed="rId2"/>
          <a:srcRect t="17336" r="1" b="17810"/>
          <a:stretch/>
        </p:blipFill>
        <p:spPr>
          <a:xfrm>
            <a:off x="7083423" y="581892"/>
            <a:ext cx="4022891" cy="2015062"/>
          </a:xfrm>
          <a:prstGeom prst="rect">
            <a:avLst/>
          </a:prstGeom>
        </p:spPr>
      </p:pic>
      <p:sp>
        <p:nvSpPr>
          <p:cNvPr id="88" name="Rectangle 8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3" descr="Chart, bar chart&#10;&#10;Description automatically generated">
            <a:extLst>
              <a:ext uri="{FF2B5EF4-FFF2-40B4-BE49-F238E27FC236}">
                <a16:creationId xmlns:a16="http://schemas.microsoft.com/office/drawing/2014/main" id="{E9C2F8DB-82EE-413A-9153-E4A4DEB0066E}"/>
              </a:ext>
            </a:extLst>
          </p:cNvPr>
          <p:cNvPicPr>
            <a:picLocks noChangeAspect="1"/>
          </p:cNvPicPr>
          <p:nvPr/>
        </p:nvPicPr>
        <p:blipFill rotWithShape="1">
          <a:blip r:embed="rId3"/>
          <a:srcRect r="14055" b="3"/>
          <a:stretch/>
        </p:blipFill>
        <p:spPr>
          <a:xfrm>
            <a:off x="7083423" y="3798301"/>
            <a:ext cx="4021027" cy="2105468"/>
          </a:xfrm>
          <a:prstGeom prst="rect">
            <a:avLst/>
          </a:prstGeom>
        </p:spPr>
      </p:pic>
      <p:pic>
        <p:nvPicPr>
          <p:cNvPr id="5" name="Picture 6" descr="Text&#10;&#10;Description automatically generated">
            <a:extLst>
              <a:ext uri="{FF2B5EF4-FFF2-40B4-BE49-F238E27FC236}">
                <a16:creationId xmlns:a16="http://schemas.microsoft.com/office/drawing/2014/main" id="{D30C6A12-8B9A-4A91-B521-838234E727E7}"/>
              </a:ext>
            </a:extLst>
          </p:cNvPr>
          <p:cNvPicPr>
            <a:picLocks noChangeAspect="1"/>
          </p:cNvPicPr>
          <p:nvPr/>
        </p:nvPicPr>
        <p:blipFill>
          <a:blip r:embed="rId4"/>
          <a:stretch>
            <a:fillRect/>
          </a:stretch>
        </p:blipFill>
        <p:spPr>
          <a:xfrm>
            <a:off x="845194" y="4605597"/>
            <a:ext cx="2572956" cy="1704493"/>
          </a:xfrm>
          <a:prstGeom prst="rect">
            <a:avLst/>
          </a:prstGeom>
        </p:spPr>
      </p:pic>
    </p:spTree>
    <p:extLst>
      <p:ext uri="{BB962C8B-B14F-4D97-AF65-F5344CB8AC3E}">
        <p14:creationId xmlns:p14="http://schemas.microsoft.com/office/powerpoint/2010/main" val="1148455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81" name="Rectangle 8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8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Rectangle 8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1055714" y="905123"/>
            <a:ext cx="5040285" cy="1169585"/>
          </a:xfrm>
        </p:spPr>
        <p:txBody>
          <a:bodyPr vert="horz" lIns="91440" tIns="45720" rIns="91440" bIns="45720" rtlCol="0" anchor="b">
            <a:normAutofit fontScale="90000"/>
          </a:bodyPr>
          <a:lstStyle/>
          <a:p>
            <a:endParaRPr lang="en-US" sz="2500"/>
          </a:p>
          <a:p>
            <a:r>
              <a:rPr lang="en-US" sz="2500" b="1"/>
              <a:t>﻿</a:t>
            </a:r>
            <a:r>
              <a:rPr lang="en-US" sz="3100" b="1"/>
              <a:t>Number of respondents by level of education</a:t>
            </a:r>
            <a:endParaRPr lang="en-US" sz="2500" b="1"/>
          </a:p>
        </p:txBody>
      </p:sp>
      <p:sp>
        <p:nvSpPr>
          <p:cNvPr id="86" name="Rectangle 8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8069765" y="3749406"/>
            <a:ext cx="3352266" cy="2124716"/>
          </a:xfrm>
        </p:spPr>
        <p:txBody>
          <a:bodyPr vert="horz" lIns="91440" tIns="45720" rIns="91440" bIns="45720" rtlCol="0" anchor="ctr">
            <a:normAutofit/>
          </a:bodyPr>
          <a:lstStyle/>
          <a:p>
            <a:r>
              <a:rPr lang="en-US" sz="2000"/>
              <a:t>Highest respondents and subscribed term deposits are from secondary</a:t>
            </a:r>
          </a:p>
          <a:p>
            <a:pPr indent="-228600">
              <a:buFont typeface="Arial" panose="020B0604020202020204" pitchFamily="34" charset="0"/>
              <a:buChar char="•"/>
            </a:pPr>
            <a:endParaRPr lang="en-US" sz="2000"/>
          </a:p>
        </p:txBody>
      </p:sp>
      <p:pic>
        <p:nvPicPr>
          <p:cNvPr id="5" name="Picture 5" descr="Text&#10;&#10;Description automatically generated">
            <a:extLst>
              <a:ext uri="{FF2B5EF4-FFF2-40B4-BE49-F238E27FC236}">
                <a16:creationId xmlns:a16="http://schemas.microsoft.com/office/drawing/2014/main" id="{8EEBE958-29C9-4536-A2EA-D9DA37A54AE9}"/>
              </a:ext>
            </a:extLst>
          </p:cNvPr>
          <p:cNvPicPr>
            <a:picLocks noChangeAspect="1"/>
          </p:cNvPicPr>
          <p:nvPr/>
        </p:nvPicPr>
        <p:blipFill>
          <a:blip r:embed="rId2"/>
          <a:stretch>
            <a:fillRect/>
          </a:stretch>
        </p:blipFill>
        <p:spPr>
          <a:xfrm>
            <a:off x="9193376" y="450860"/>
            <a:ext cx="2288880" cy="1920861"/>
          </a:xfrm>
          <a:prstGeom prst="rect">
            <a:avLst/>
          </a:prstGeom>
        </p:spPr>
      </p:pic>
      <p:pic>
        <p:nvPicPr>
          <p:cNvPr id="7" name="Picture 7" descr="Chart, bar chart&#10;&#10;Description automatically generated">
            <a:extLst>
              <a:ext uri="{FF2B5EF4-FFF2-40B4-BE49-F238E27FC236}">
                <a16:creationId xmlns:a16="http://schemas.microsoft.com/office/drawing/2014/main" id="{D1BFED2E-A72E-42AB-98FB-5C932A716306}"/>
              </a:ext>
            </a:extLst>
          </p:cNvPr>
          <p:cNvPicPr>
            <a:picLocks noChangeAspect="1"/>
          </p:cNvPicPr>
          <p:nvPr/>
        </p:nvPicPr>
        <p:blipFill>
          <a:blip r:embed="rId3"/>
          <a:stretch>
            <a:fillRect/>
          </a:stretch>
        </p:blipFill>
        <p:spPr>
          <a:xfrm>
            <a:off x="853120" y="2676791"/>
            <a:ext cx="5940989" cy="3198287"/>
          </a:xfrm>
          <a:prstGeom prst="rect">
            <a:avLst/>
          </a:prstGeom>
        </p:spPr>
      </p:pic>
      <p:pic>
        <p:nvPicPr>
          <p:cNvPr id="6" name="Picture 5">
            <a:extLst>
              <a:ext uri="{FF2B5EF4-FFF2-40B4-BE49-F238E27FC236}">
                <a16:creationId xmlns:a16="http://schemas.microsoft.com/office/drawing/2014/main" id="{FBD4D60D-45A3-426D-87A9-53E4CA69F30E}"/>
              </a:ext>
            </a:extLst>
          </p:cNvPr>
          <p:cNvPicPr>
            <a:picLocks noChangeAspect="1"/>
          </p:cNvPicPr>
          <p:nvPr/>
        </p:nvPicPr>
        <p:blipFill>
          <a:blip r:embed="rId4"/>
          <a:stretch>
            <a:fillRect/>
          </a:stretch>
        </p:blipFill>
        <p:spPr>
          <a:xfrm>
            <a:off x="6735330" y="412557"/>
            <a:ext cx="2365698" cy="1786962"/>
          </a:xfrm>
          <a:prstGeom prst="rect">
            <a:avLst/>
          </a:prstGeom>
        </p:spPr>
      </p:pic>
      <p:graphicFrame>
        <p:nvGraphicFramePr>
          <p:cNvPr id="8" name="Table 7">
            <a:extLst>
              <a:ext uri="{FF2B5EF4-FFF2-40B4-BE49-F238E27FC236}">
                <a16:creationId xmlns:a16="http://schemas.microsoft.com/office/drawing/2014/main" id="{066BD093-528F-4469-AEFE-2C7876592B8F}"/>
              </a:ext>
            </a:extLst>
          </p:cNvPr>
          <p:cNvGraphicFramePr>
            <a:graphicFrameLocks noGrp="1"/>
          </p:cNvGraphicFramePr>
          <p:nvPr>
            <p:extLst>
              <p:ext uri="{D42A27DB-BD31-4B8C-83A1-F6EECF244321}">
                <p14:modId xmlns:p14="http://schemas.microsoft.com/office/powerpoint/2010/main" val="725814067"/>
              </p:ext>
            </p:extLst>
          </p:nvPr>
        </p:nvGraphicFramePr>
        <p:xfrm>
          <a:off x="8612037" y="575094"/>
          <a:ext cx="3264502" cy="3291840"/>
        </p:xfrm>
        <a:graphic>
          <a:graphicData uri="http://schemas.openxmlformats.org/drawingml/2006/table">
            <a:tbl>
              <a:tblPr firstRow="1" bandRow="1">
                <a:tableStyleId>{5C22544A-7EE6-4342-B048-85BDC9FD1C3A}</a:tableStyleId>
              </a:tblPr>
              <a:tblGrid>
                <a:gridCol w="690291">
                  <a:extLst>
                    <a:ext uri="{9D8B030D-6E8A-4147-A177-3AD203B41FA5}">
                      <a16:colId xmlns:a16="http://schemas.microsoft.com/office/drawing/2014/main" val="208772218"/>
                    </a:ext>
                  </a:extLst>
                </a:gridCol>
                <a:gridCol w="1193629">
                  <a:extLst>
                    <a:ext uri="{9D8B030D-6E8A-4147-A177-3AD203B41FA5}">
                      <a16:colId xmlns:a16="http://schemas.microsoft.com/office/drawing/2014/main" val="2165270078"/>
                    </a:ext>
                  </a:extLst>
                </a:gridCol>
                <a:gridCol w="690291">
                  <a:extLst>
                    <a:ext uri="{9D8B030D-6E8A-4147-A177-3AD203B41FA5}">
                      <a16:colId xmlns:a16="http://schemas.microsoft.com/office/drawing/2014/main" val="2833476881"/>
                    </a:ext>
                  </a:extLst>
                </a:gridCol>
                <a:gridCol w="690291">
                  <a:extLst>
                    <a:ext uri="{9D8B030D-6E8A-4147-A177-3AD203B41FA5}">
                      <a16:colId xmlns:a16="http://schemas.microsoft.com/office/drawing/2014/main" val="1442927348"/>
                    </a:ext>
                  </a:extLst>
                </a:gridCol>
              </a:tblGrid>
              <a:tr h="462950">
                <a:tc>
                  <a:txBody>
                    <a:bodyPr/>
                    <a:lstStyle/>
                    <a:p>
                      <a:r>
                        <a:rPr lang="en-US">
                          <a:effectLst/>
                        </a:rPr>
                        <a:t>Row Labels</a:t>
                      </a:r>
                    </a:p>
                  </a:txBody>
                  <a:tcPr marL="0" marR="0" marT="0" marB="0" anchor="ctr"/>
                </a:tc>
                <a:tc>
                  <a:txBody>
                    <a:bodyPr/>
                    <a:lstStyle/>
                    <a:p>
                      <a:r>
                        <a:rPr lang="en-US">
                          <a:effectLst/>
                        </a:rPr>
                        <a:t>Count of y</a:t>
                      </a:r>
                    </a:p>
                  </a:txBody>
                  <a:tcPr marL="0" marR="0" marT="0" marB="0" anchor="ctr"/>
                </a:tc>
                <a:tc>
                  <a:txBody>
                    <a:bodyPr/>
                    <a:lstStyle/>
                    <a:p>
                      <a:r>
                        <a:rPr lang="en-US">
                          <a:effectLst/>
                        </a:rPr>
                        <a:t>Percent</a:t>
                      </a:r>
                    </a:p>
                  </a:txBody>
                  <a:tcPr marL="0" marR="0" marT="0" marB="0" anchor="ctr"/>
                </a:tc>
                <a:tc>
                  <a:txBody>
                    <a:bodyPr/>
                    <a:lstStyle/>
                    <a:p>
                      <a:endParaRPr lang="en-US">
                        <a:effectLst/>
                      </a:endParaRPr>
                    </a:p>
                  </a:txBody>
                  <a:tcPr marL="0" marR="0" marT="0" marB="0" anchor="ctr"/>
                </a:tc>
                <a:extLst>
                  <a:ext uri="{0D108BD9-81ED-4DB2-BD59-A6C34878D82A}">
                    <a16:rowId xmlns:a16="http://schemas.microsoft.com/office/drawing/2014/main" val="1459889384"/>
                  </a:ext>
                </a:extLst>
              </a:tr>
              <a:tr h="231475">
                <a:tc>
                  <a:txBody>
                    <a:bodyPr/>
                    <a:lstStyle/>
                    <a:p>
                      <a:r>
                        <a:rPr lang="en-US">
                          <a:effectLst/>
                        </a:rPr>
                        <a:t>primary</a:t>
                      </a:r>
                    </a:p>
                  </a:txBody>
                  <a:tcPr marL="0" marR="0" marT="0" marB="0" anchor="ctr"/>
                </a:tc>
                <a:tc>
                  <a:txBody>
                    <a:bodyPr/>
                    <a:lstStyle/>
                    <a:p>
                      <a:pPr algn="r"/>
                      <a:r>
                        <a:rPr lang="en-US">
                          <a:effectLst/>
                        </a:rPr>
                        <a:t>6851</a:t>
                      </a:r>
                    </a:p>
                  </a:txBody>
                  <a:tcPr marL="0" marR="0" marT="0" marB="0" anchor="ctr"/>
                </a:tc>
                <a:tc>
                  <a:txBody>
                    <a:bodyPr/>
                    <a:lstStyle/>
                    <a:p>
                      <a:pPr algn="r"/>
                      <a:r>
                        <a:rPr lang="en-US"/>
                        <a:t>15%</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434401175"/>
                  </a:ext>
                </a:extLst>
              </a:tr>
              <a:tr h="462950">
                <a:tc>
                  <a:txBody>
                    <a:bodyPr/>
                    <a:lstStyle/>
                    <a:p>
                      <a:r>
                        <a:rPr lang="en-US">
                          <a:effectLst/>
                        </a:rPr>
                        <a:t>secondary</a:t>
                      </a:r>
                    </a:p>
                  </a:txBody>
                  <a:tcPr marL="0" marR="0" marT="0" marB="0" anchor="ctr"/>
                </a:tc>
                <a:tc>
                  <a:txBody>
                    <a:bodyPr/>
                    <a:lstStyle/>
                    <a:p>
                      <a:pPr algn="r"/>
                      <a:r>
                        <a:rPr lang="en-US">
                          <a:effectLst/>
                        </a:rPr>
                        <a:t>23202</a:t>
                      </a:r>
                    </a:p>
                  </a:txBody>
                  <a:tcPr marL="0" marR="0" marT="0" marB="0" anchor="ctr"/>
                </a:tc>
                <a:tc>
                  <a:txBody>
                    <a:bodyPr/>
                    <a:lstStyle/>
                    <a:p>
                      <a:pPr algn="r"/>
                      <a:r>
                        <a:rPr lang="en-US"/>
                        <a:t>51%</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3576605293"/>
                  </a:ext>
                </a:extLst>
              </a:tr>
              <a:tr h="231475">
                <a:tc>
                  <a:txBody>
                    <a:bodyPr/>
                    <a:lstStyle/>
                    <a:p>
                      <a:r>
                        <a:rPr lang="en-US">
                          <a:effectLst/>
                        </a:rPr>
                        <a:t>tertiary</a:t>
                      </a:r>
                    </a:p>
                  </a:txBody>
                  <a:tcPr marL="0" marR="0" marT="0" marB="0" anchor="ctr"/>
                </a:tc>
                <a:tc>
                  <a:txBody>
                    <a:bodyPr/>
                    <a:lstStyle/>
                    <a:p>
                      <a:pPr algn="r"/>
                      <a:r>
                        <a:rPr lang="en-US">
                          <a:effectLst/>
                        </a:rPr>
                        <a:t>13301</a:t>
                      </a:r>
                    </a:p>
                  </a:txBody>
                  <a:tcPr marL="0" marR="0" marT="0" marB="0" anchor="ctr"/>
                </a:tc>
                <a:tc>
                  <a:txBody>
                    <a:bodyPr/>
                    <a:lstStyle/>
                    <a:p>
                      <a:pPr algn="r"/>
                      <a:r>
                        <a:rPr lang="en-US"/>
                        <a:t>29%</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982013135"/>
                  </a:ext>
                </a:extLst>
              </a:tr>
              <a:tr h="462950">
                <a:tc>
                  <a:txBody>
                    <a:bodyPr/>
                    <a:lstStyle/>
                    <a:p>
                      <a:r>
                        <a:rPr lang="en-US">
                          <a:effectLst/>
                        </a:rPr>
                        <a:t>unknown</a:t>
                      </a:r>
                    </a:p>
                  </a:txBody>
                  <a:tcPr marL="0" marR="0" marT="0" marB="0" anchor="ctr"/>
                </a:tc>
                <a:tc>
                  <a:txBody>
                    <a:bodyPr/>
                    <a:lstStyle/>
                    <a:p>
                      <a:pPr algn="r"/>
                      <a:r>
                        <a:rPr lang="en-US">
                          <a:effectLst/>
                        </a:rPr>
                        <a:t>1857</a:t>
                      </a:r>
                    </a:p>
                  </a:txBody>
                  <a:tcPr marL="0" marR="0" marT="0" marB="0" anchor="ctr"/>
                </a:tc>
                <a:tc>
                  <a:txBody>
                    <a:bodyPr/>
                    <a:lstStyle/>
                    <a:p>
                      <a:pPr algn="r"/>
                      <a:r>
                        <a:rPr lang="en-US"/>
                        <a:t>4%</a:t>
                      </a:r>
                    </a:p>
                  </a:txBody>
                  <a:tcPr marL="0" marR="0" marT="0" marB="0" anchor="ctr"/>
                </a:tc>
                <a:tc>
                  <a:txBody>
                    <a:bodyPr/>
                    <a:lstStyle/>
                    <a:p>
                      <a:endParaRPr lang="en-US"/>
                    </a:p>
                  </a:txBody>
                  <a:tcPr marL="0" marR="0" marT="0" marB="0" anchor="ctr"/>
                </a:tc>
                <a:extLst>
                  <a:ext uri="{0D108BD9-81ED-4DB2-BD59-A6C34878D82A}">
                    <a16:rowId xmlns:a16="http://schemas.microsoft.com/office/drawing/2014/main" val="1053149473"/>
                  </a:ext>
                </a:extLst>
              </a:tr>
              <a:tr h="462950">
                <a:tc>
                  <a:txBody>
                    <a:bodyPr/>
                    <a:lstStyle/>
                    <a:p>
                      <a:r>
                        <a:rPr lang="en-US">
                          <a:effectLst/>
                        </a:rPr>
                        <a:t>Grand Total</a:t>
                      </a:r>
                    </a:p>
                  </a:txBody>
                  <a:tcPr marL="0" marR="0" marT="0" marB="0" anchor="ctr"/>
                </a:tc>
                <a:tc>
                  <a:txBody>
                    <a:bodyPr/>
                    <a:lstStyle/>
                    <a:p>
                      <a:pPr algn="r"/>
                      <a:r>
                        <a:rPr lang="en-US">
                          <a:effectLst/>
                        </a:rPr>
                        <a:t>45211</a:t>
                      </a:r>
                    </a:p>
                  </a:txBody>
                  <a:tcPr marL="0" marR="0" marT="0" marB="0" anchor="ctr"/>
                </a:tc>
                <a:tc>
                  <a:txBody>
                    <a:bodyPr/>
                    <a:lstStyle/>
                    <a:p>
                      <a:endParaRPr lang="en-US"/>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099658847"/>
                  </a:ext>
                </a:extLst>
              </a:tr>
            </a:tbl>
          </a:graphicData>
        </a:graphic>
      </p:graphicFrame>
    </p:spTree>
    <p:extLst>
      <p:ext uri="{BB962C8B-B14F-4D97-AF65-F5344CB8AC3E}">
        <p14:creationId xmlns:p14="http://schemas.microsoft.com/office/powerpoint/2010/main" val="237413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56" name="Rectangle 15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Rectangle 15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1021893" y="613148"/>
            <a:ext cx="4928291" cy="1498089"/>
          </a:xfrm>
        </p:spPr>
        <p:txBody>
          <a:bodyPr vert="horz" lIns="91440" tIns="45720" rIns="91440" bIns="45720" rtlCol="0" anchor="ctr">
            <a:normAutofit/>
          </a:bodyPr>
          <a:lstStyle/>
          <a:p>
            <a:endParaRPr lang="en-US" sz="2000" kern="1200">
              <a:solidFill>
                <a:schemeClr val="tx1"/>
              </a:solidFill>
              <a:latin typeface="+mj-lt"/>
              <a:ea typeface="+mj-ea"/>
              <a:cs typeface="+mj-cs"/>
            </a:endParaRPr>
          </a:p>
          <a:p>
            <a:r>
              <a:rPr lang="en-US" sz="2800" kern="1200">
                <a:solidFill>
                  <a:schemeClr val="tx1"/>
                </a:solidFill>
                <a:latin typeface="+mj-lt"/>
                <a:ea typeface="+mj-ea"/>
                <a:cs typeface="+mj-cs"/>
              </a:rPr>
              <a:t>﻿﻿</a:t>
            </a:r>
            <a:r>
              <a:rPr lang="en-US" sz="2800" b="1" kern="1200">
                <a:solidFill>
                  <a:schemeClr val="tx1"/>
                </a:solidFill>
                <a:latin typeface="+mj-lt"/>
                <a:ea typeface="+mj-ea"/>
                <a:cs typeface="+mj-cs"/>
              </a:rPr>
              <a:t>Number of respondents by the type of contact</a:t>
            </a:r>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838200" y="3109090"/>
            <a:ext cx="4991629" cy="1855001"/>
          </a:xfrm>
        </p:spPr>
        <p:txBody>
          <a:bodyPr vert="horz" lIns="91440" tIns="45720" rIns="91440" bIns="45720" rtlCol="0" anchor="ctr">
            <a:normAutofit/>
          </a:bodyPr>
          <a:lstStyle/>
          <a:p>
            <a:r>
              <a:rPr lang="en-US" sz="2400"/>
              <a:t>Cellular is having highest count of respondents</a:t>
            </a:r>
            <a:endParaRPr lang="en-US"/>
          </a:p>
          <a:p>
            <a:endParaRPr lang="en-US" sz="2400"/>
          </a:p>
        </p:txBody>
      </p:sp>
      <p:pic>
        <p:nvPicPr>
          <p:cNvPr id="3" name="Picture 5">
            <a:extLst>
              <a:ext uri="{FF2B5EF4-FFF2-40B4-BE49-F238E27FC236}">
                <a16:creationId xmlns:a16="http://schemas.microsoft.com/office/drawing/2014/main" id="{CFD7794E-7E15-428E-B3A0-800C53A429B4}"/>
              </a:ext>
            </a:extLst>
          </p:cNvPr>
          <p:cNvPicPr>
            <a:picLocks noChangeAspect="1"/>
          </p:cNvPicPr>
          <p:nvPr/>
        </p:nvPicPr>
        <p:blipFill rotWithShape="1">
          <a:blip r:embed="rId2"/>
          <a:srcRect t="18548" r="1" b="12779"/>
          <a:stretch/>
        </p:blipFill>
        <p:spPr>
          <a:xfrm>
            <a:off x="7357471" y="1114718"/>
            <a:ext cx="3195748" cy="1704993"/>
          </a:xfrm>
          <a:prstGeom prst="rect">
            <a:avLst/>
          </a:prstGeom>
        </p:spPr>
      </p:pic>
      <p:pic>
        <p:nvPicPr>
          <p:cNvPr id="7" name="Picture 6">
            <a:extLst>
              <a:ext uri="{FF2B5EF4-FFF2-40B4-BE49-F238E27FC236}">
                <a16:creationId xmlns:a16="http://schemas.microsoft.com/office/drawing/2014/main" id="{965A7D81-6E4A-4A42-8F96-886D6189073C}"/>
              </a:ext>
            </a:extLst>
          </p:cNvPr>
          <p:cNvPicPr>
            <a:picLocks noChangeAspect="1"/>
          </p:cNvPicPr>
          <p:nvPr/>
        </p:nvPicPr>
        <p:blipFill rotWithShape="1">
          <a:blip r:embed="rId3"/>
          <a:srcRect l="640" r="2192"/>
          <a:stretch/>
        </p:blipFill>
        <p:spPr>
          <a:xfrm>
            <a:off x="7077750" y="3297259"/>
            <a:ext cx="3755190" cy="2167979"/>
          </a:xfrm>
          <a:prstGeom prst="rect">
            <a:avLst/>
          </a:prstGeom>
        </p:spPr>
      </p:pic>
      <p:cxnSp>
        <p:nvCxnSpPr>
          <p:cNvPr id="162" name="Straight Connector 16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29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589560" y="856180"/>
            <a:ext cx="5279408" cy="1128068"/>
          </a:xfrm>
        </p:spPr>
        <p:txBody>
          <a:bodyPr vert="horz" lIns="91440" tIns="45720" rIns="91440" bIns="45720" rtlCol="0" anchor="ctr">
            <a:normAutofit/>
          </a:bodyPr>
          <a:lstStyle/>
          <a:p>
            <a:endParaRPr lang="en-US" sz="2800"/>
          </a:p>
          <a:p>
            <a:r>
              <a:rPr lang="en-US" sz="2800" b="1"/>
              <a:t>﻿Number of respondents by month</a:t>
            </a:r>
          </a:p>
        </p:txBody>
      </p:sp>
      <p:grpSp>
        <p:nvGrpSpPr>
          <p:cNvPr id="76" name="Group 7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7" name="Rectangle 7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590719" y="2330505"/>
            <a:ext cx="5278066" cy="3979585"/>
          </a:xfrm>
        </p:spPr>
        <p:txBody>
          <a:bodyPr vert="horz" lIns="91440" tIns="45720" rIns="91440" bIns="45720" rtlCol="0" anchor="ctr">
            <a:normAutofit/>
          </a:bodyPr>
          <a:lstStyle/>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
        <p:nvSpPr>
          <p:cNvPr id="82" name="Rectangle 8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Chart, bar chart&#10;&#10;Description automatically generated">
            <a:extLst>
              <a:ext uri="{FF2B5EF4-FFF2-40B4-BE49-F238E27FC236}">
                <a16:creationId xmlns:a16="http://schemas.microsoft.com/office/drawing/2014/main" id="{464EC40F-416C-4729-89CB-F9A59749257F}"/>
              </a:ext>
            </a:extLst>
          </p:cNvPr>
          <p:cNvPicPr>
            <a:picLocks noChangeAspect="1"/>
          </p:cNvPicPr>
          <p:nvPr/>
        </p:nvPicPr>
        <p:blipFill>
          <a:blip r:embed="rId2"/>
          <a:stretch>
            <a:fillRect/>
          </a:stretch>
        </p:blipFill>
        <p:spPr>
          <a:xfrm>
            <a:off x="4112243" y="2745744"/>
            <a:ext cx="7582932" cy="3942502"/>
          </a:xfrm>
          <a:prstGeom prst="rect">
            <a:avLst/>
          </a:prstGeom>
        </p:spPr>
      </p:pic>
      <p:pic>
        <p:nvPicPr>
          <p:cNvPr id="11" name="Picture 10">
            <a:extLst>
              <a:ext uri="{FF2B5EF4-FFF2-40B4-BE49-F238E27FC236}">
                <a16:creationId xmlns:a16="http://schemas.microsoft.com/office/drawing/2014/main" id="{68C29E9F-3FD1-4FFE-9E23-724697D7EBE0}"/>
              </a:ext>
            </a:extLst>
          </p:cNvPr>
          <p:cNvPicPr>
            <a:picLocks noChangeAspect="1"/>
          </p:cNvPicPr>
          <p:nvPr/>
        </p:nvPicPr>
        <p:blipFill>
          <a:blip r:embed="rId3"/>
          <a:stretch>
            <a:fillRect/>
          </a:stretch>
        </p:blipFill>
        <p:spPr>
          <a:xfrm>
            <a:off x="9170306" y="260961"/>
            <a:ext cx="1628527" cy="2332372"/>
          </a:xfrm>
          <a:prstGeom prst="rect">
            <a:avLst/>
          </a:prstGeom>
        </p:spPr>
      </p:pic>
      <p:sp>
        <p:nvSpPr>
          <p:cNvPr id="7" name="TextBox 6">
            <a:extLst>
              <a:ext uri="{FF2B5EF4-FFF2-40B4-BE49-F238E27FC236}">
                <a16:creationId xmlns:a16="http://schemas.microsoft.com/office/drawing/2014/main" id="{018E05D1-E9B4-414D-AA2B-5BD56B8ED376}"/>
              </a:ext>
            </a:extLst>
          </p:cNvPr>
          <p:cNvSpPr txBox="1"/>
          <p:nvPr/>
        </p:nvSpPr>
        <p:spPr>
          <a:xfrm>
            <a:off x="361950" y="2329870"/>
            <a:ext cx="2894958" cy="41088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cs typeface="Arial"/>
            </a:endParaRPr>
          </a:p>
          <a:p>
            <a:pPr marL="285750" indent="-228600">
              <a:lnSpc>
                <a:spcPct val="90000"/>
              </a:lnSpc>
              <a:spcBef>
                <a:spcPts val="1000"/>
              </a:spcBef>
              <a:buFont typeface="Arial,Sans-Serif"/>
              <a:buChar char="•"/>
            </a:pPr>
            <a:r>
              <a:rPr lang="en-US" sz="2000">
                <a:ea typeface="+mn-lt"/>
                <a:cs typeface="+mn-lt"/>
              </a:rPr>
              <a:t>In May marketing department had the highest amount of offers to potential clients </a:t>
            </a:r>
          </a:p>
          <a:p>
            <a:pPr marL="285750" indent="-228600">
              <a:lnSpc>
                <a:spcPct val="90000"/>
              </a:lnSpc>
              <a:spcBef>
                <a:spcPts val="1000"/>
              </a:spcBef>
              <a:buFont typeface="Arial,Sans-Serif"/>
              <a:buChar char="•"/>
            </a:pPr>
            <a:r>
              <a:rPr lang="en-US" sz="2000">
                <a:ea typeface="+mn-lt"/>
                <a:cs typeface="+mn-lt"/>
              </a:rPr>
              <a:t>In December the lowest level of offers made from the marketing department.</a:t>
            </a:r>
          </a:p>
          <a:p>
            <a:pPr marL="285750" indent="-285750">
              <a:lnSpc>
                <a:spcPct val="90000"/>
              </a:lnSpc>
              <a:spcBef>
                <a:spcPts val="1000"/>
              </a:spcBef>
              <a:buFont typeface="Arial"/>
              <a:buChar char="•"/>
            </a:pPr>
            <a:endParaRPr lang="en-US" sz="2000">
              <a:ea typeface="+mn-lt"/>
              <a:cs typeface="+mn-lt"/>
            </a:endParaRPr>
          </a:p>
          <a:p>
            <a:pPr>
              <a:buFont typeface="Arial"/>
              <a:buChar char="•"/>
            </a:pPr>
            <a:endParaRPr lang="en-US" sz="2000" b="1">
              <a:cs typeface="Calibri"/>
            </a:endParaRPr>
          </a:p>
          <a:p>
            <a:pPr>
              <a:buChar char="•"/>
            </a:pPr>
            <a:endParaRPr lang="en-US">
              <a:cs typeface="Arial"/>
            </a:endParaRPr>
          </a:p>
        </p:txBody>
      </p:sp>
      <p:pic>
        <p:nvPicPr>
          <p:cNvPr id="5" name="Picture 4">
            <a:extLst>
              <a:ext uri="{FF2B5EF4-FFF2-40B4-BE49-F238E27FC236}">
                <a16:creationId xmlns:a16="http://schemas.microsoft.com/office/drawing/2014/main" id="{F20BAA9B-9542-494F-A93F-49631F2C709F}"/>
              </a:ext>
            </a:extLst>
          </p:cNvPr>
          <p:cNvPicPr>
            <a:picLocks noChangeAspect="1"/>
          </p:cNvPicPr>
          <p:nvPr/>
        </p:nvPicPr>
        <p:blipFill>
          <a:blip r:embed="rId4"/>
          <a:stretch>
            <a:fillRect/>
          </a:stretch>
        </p:blipFill>
        <p:spPr>
          <a:xfrm>
            <a:off x="7374035" y="217952"/>
            <a:ext cx="1726679" cy="2388727"/>
          </a:xfrm>
          <a:prstGeom prst="rect">
            <a:avLst/>
          </a:prstGeom>
        </p:spPr>
      </p:pic>
    </p:spTree>
    <p:extLst>
      <p:ext uri="{BB962C8B-B14F-4D97-AF65-F5344CB8AC3E}">
        <p14:creationId xmlns:p14="http://schemas.microsoft.com/office/powerpoint/2010/main" val="366842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645064" y="2352782"/>
            <a:ext cx="4282983" cy="2661007"/>
          </a:xfrm>
        </p:spPr>
        <p:txBody>
          <a:bodyPr vert="horz" lIns="91440" tIns="45720" rIns="91440" bIns="45720" rtlCol="0" anchor="b">
            <a:normAutofit/>
          </a:bodyPr>
          <a:lstStyle/>
          <a:p>
            <a:r>
              <a:rPr lang="en-US" sz="2300">
                <a:latin typeface="+mn-lt"/>
                <a:ea typeface="+mj-lt"/>
                <a:cs typeface="+mj-lt"/>
              </a:rPr>
              <a:t>May was the month of highest marketing activity (30.4%), while December was the month of lowest marketing activity (0.47%)</a:t>
            </a:r>
            <a:endParaRPr lang="en-US" sz="2300" b="1">
              <a:latin typeface="+mn-lt"/>
            </a:endParaRPr>
          </a:p>
          <a:p>
            <a:r>
              <a:rPr lang="en-US" sz="2300" b="1" kern="1200">
                <a:latin typeface="+mj-lt"/>
                <a:ea typeface="+mj-ea"/>
                <a:cs typeface="+mj-cs"/>
              </a:rPr>
              <a:t> </a:t>
            </a:r>
            <a:br>
              <a:rPr lang="en-US" sz="2300" b="1" kern="1200"/>
            </a:br>
            <a:endParaRPr lang="en-US" sz="2300" b="1" kern="1200">
              <a:latin typeface="+mj-lt"/>
              <a:cs typeface="Calibri Light"/>
            </a:endParaRPr>
          </a:p>
        </p:txBody>
      </p:sp>
      <p:sp>
        <p:nvSpPr>
          <p:cNvPr id="85" name="Rectangle 8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9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9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0082582A-2B63-449A-BFDD-DA3D84F0DF96}"/>
              </a:ext>
            </a:extLst>
          </p:cNvPr>
          <p:cNvPicPr>
            <a:picLocks noChangeAspect="1"/>
          </p:cNvPicPr>
          <p:nvPr/>
        </p:nvPicPr>
        <p:blipFill>
          <a:blip r:embed="rId2"/>
          <a:stretch>
            <a:fillRect/>
          </a:stretch>
        </p:blipFill>
        <p:spPr>
          <a:xfrm>
            <a:off x="5987738" y="760480"/>
            <a:ext cx="5628018" cy="5104169"/>
          </a:xfrm>
          <a:prstGeom prst="rect">
            <a:avLst/>
          </a:prstGeom>
        </p:spPr>
      </p:pic>
    </p:spTree>
    <p:extLst>
      <p:ext uri="{BB962C8B-B14F-4D97-AF65-F5344CB8AC3E}">
        <p14:creationId xmlns:p14="http://schemas.microsoft.com/office/powerpoint/2010/main" val="12193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627338" y="598291"/>
            <a:ext cx="3083049" cy="1645920"/>
          </a:xfrm>
        </p:spPr>
        <p:txBody>
          <a:bodyPr vert="horz" lIns="91440" tIns="45720" rIns="91440" bIns="45720" rtlCol="0" anchor="ctr">
            <a:normAutofit/>
          </a:bodyPr>
          <a:lstStyle/>
          <a:p>
            <a:endParaRPr lang="en-US" sz="2700"/>
          </a:p>
          <a:p>
            <a:r>
              <a:rPr lang="en-US" sz="2700" b="1"/>
              <a:t>﻿Number of respondents by Campaign</a:t>
            </a:r>
          </a:p>
        </p:txBody>
      </p:sp>
      <p:sp>
        <p:nvSpPr>
          <p:cNvPr id="91" name="Rectangle 9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6" name="Rectangle 9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5250106" y="586822"/>
            <a:ext cx="6106742" cy="1645920"/>
          </a:xfrm>
        </p:spPr>
        <p:txBody>
          <a:bodyPr vert="horz" lIns="91440" tIns="45720" rIns="91440" bIns="45720" rtlCol="0" anchor="ctr">
            <a:normAutofit/>
          </a:bodyPr>
          <a:lstStyle/>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p:txBody>
      </p:sp>
      <p:pic>
        <p:nvPicPr>
          <p:cNvPr id="6" name="Picture 8" descr="A picture containing chart&#10;&#10;Description automatically generated">
            <a:extLst>
              <a:ext uri="{FF2B5EF4-FFF2-40B4-BE49-F238E27FC236}">
                <a16:creationId xmlns:a16="http://schemas.microsoft.com/office/drawing/2014/main" id="{AEF88609-BFB1-4FD6-8B90-E478B1173B4D}"/>
              </a:ext>
            </a:extLst>
          </p:cNvPr>
          <p:cNvPicPr>
            <a:picLocks noChangeAspect="1"/>
          </p:cNvPicPr>
          <p:nvPr/>
        </p:nvPicPr>
        <p:blipFill rotWithShape="1">
          <a:blip r:embed="rId3"/>
          <a:srcRect r="63973" b="-1"/>
          <a:stretch/>
        </p:blipFill>
        <p:spPr>
          <a:xfrm>
            <a:off x="6639432" y="382016"/>
            <a:ext cx="5282095" cy="6199701"/>
          </a:xfrm>
          <a:prstGeom prst="rect">
            <a:avLst/>
          </a:prstGeom>
        </p:spPr>
      </p:pic>
      <p:sp>
        <p:nvSpPr>
          <p:cNvPr id="7" name="TextBox 6">
            <a:extLst>
              <a:ext uri="{FF2B5EF4-FFF2-40B4-BE49-F238E27FC236}">
                <a16:creationId xmlns:a16="http://schemas.microsoft.com/office/drawing/2014/main" id="{018E05D1-E9B4-414D-AA2B-5BD56B8ED376}"/>
              </a:ext>
            </a:extLst>
          </p:cNvPr>
          <p:cNvSpPr txBox="1"/>
          <p:nvPr/>
        </p:nvSpPr>
        <p:spPr>
          <a:xfrm>
            <a:off x="618424" y="3955970"/>
            <a:ext cx="28098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a:ea typeface="+mn-lt"/>
                <a:cs typeface="+mn-lt"/>
              </a:rPr>
              <a:t>Number of respondents is high in 1st call</a:t>
            </a:r>
          </a:p>
        </p:txBody>
      </p:sp>
      <p:pic>
        <p:nvPicPr>
          <p:cNvPr id="9" name="Picture 8">
            <a:extLst>
              <a:ext uri="{FF2B5EF4-FFF2-40B4-BE49-F238E27FC236}">
                <a16:creationId xmlns:a16="http://schemas.microsoft.com/office/drawing/2014/main" id="{C6F220FA-82D5-4BDA-8AF3-E160372DC5DC}"/>
              </a:ext>
            </a:extLst>
          </p:cNvPr>
          <p:cNvPicPr>
            <a:picLocks noChangeAspect="1"/>
          </p:cNvPicPr>
          <p:nvPr/>
        </p:nvPicPr>
        <p:blipFill>
          <a:blip r:embed="rId4"/>
          <a:stretch>
            <a:fillRect/>
          </a:stretch>
        </p:blipFill>
        <p:spPr>
          <a:xfrm>
            <a:off x="3532650" y="433387"/>
            <a:ext cx="3083049" cy="5991225"/>
          </a:xfrm>
          <a:prstGeom prst="rect">
            <a:avLst/>
          </a:prstGeom>
        </p:spPr>
      </p:pic>
    </p:spTree>
    <p:extLst>
      <p:ext uri="{BB962C8B-B14F-4D97-AF65-F5344CB8AC3E}">
        <p14:creationId xmlns:p14="http://schemas.microsoft.com/office/powerpoint/2010/main" val="226018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2EB40-E9C6-4B8F-8AF9-F69412B826DB}"/>
              </a:ext>
            </a:extLst>
          </p:cNvPr>
          <p:cNvSpPr>
            <a:spLocks noGrp="1"/>
          </p:cNvSpPr>
          <p:nvPr>
            <p:ph type="title"/>
          </p:nvPr>
        </p:nvSpPr>
        <p:spPr>
          <a:xfrm>
            <a:off x="645064" y="525982"/>
            <a:ext cx="4282983" cy="1200361"/>
          </a:xfrm>
        </p:spPr>
        <p:txBody>
          <a:bodyPr anchor="b">
            <a:normAutofit/>
          </a:bodyPr>
          <a:lstStyle/>
          <a:p>
            <a:r>
              <a:rPr lang="en-US" sz="3600" b="1">
                <a:cs typeface="Calibri Light"/>
              </a:rPr>
              <a:t>Bivariate Analysis</a:t>
            </a:r>
          </a:p>
        </p:txBody>
      </p:sp>
      <p:sp>
        <p:nvSpPr>
          <p:cNvPr id="49" name="Rectangle 4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A484C1-B191-455D-99D3-512DA22B7813}"/>
              </a:ext>
            </a:extLst>
          </p:cNvPr>
          <p:cNvSpPr>
            <a:spLocks noGrp="1"/>
          </p:cNvSpPr>
          <p:nvPr>
            <p:ph idx="1"/>
          </p:nvPr>
        </p:nvSpPr>
        <p:spPr>
          <a:xfrm>
            <a:off x="477168" y="2186085"/>
            <a:ext cx="4954576" cy="3034078"/>
          </a:xfrm>
        </p:spPr>
        <p:txBody>
          <a:bodyPr vert="horz" lIns="91440" tIns="45720" rIns="91440" bIns="45720" rtlCol="0" anchor="ctr">
            <a:normAutofit/>
          </a:bodyPr>
          <a:lstStyle/>
          <a:p>
            <a:pPr marL="0" indent="0">
              <a:buNone/>
            </a:pPr>
            <a:r>
              <a:rPr lang="en-US" sz="2400">
                <a:ea typeface="+mn-lt"/>
                <a:cs typeface="+mn-lt"/>
              </a:rPr>
              <a:t>People who didn’t take the loan have applied for term deposits.</a:t>
            </a:r>
            <a:endParaRPr lang="en-US" sz="2400">
              <a:cs typeface="Calibri"/>
            </a:endParaRPr>
          </a:p>
          <a:p>
            <a:pPr marL="0" indent="0">
              <a:buNone/>
            </a:pPr>
            <a:endParaRPr lang="en-US" sz="2400">
              <a:cs typeface="Calibri"/>
            </a:endParaRPr>
          </a:p>
        </p:txBody>
      </p:sp>
      <p:sp>
        <p:nvSpPr>
          <p:cNvPr id="51" name="Rectangle 4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shape&#10;&#10;Description automatically generated">
            <a:extLst>
              <a:ext uri="{FF2B5EF4-FFF2-40B4-BE49-F238E27FC236}">
                <a16:creationId xmlns:a16="http://schemas.microsoft.com/office/drawing/2014/main" id="{3BB6DFB0-E32E-4296-8A96-7D328D524635}"/>
              </a:ext>
            </a:extLst>
          </p:cNvPr>
          <p:cNvPicPr>
            <a:picLocks noChangeAspect="1"/>
          </p:cNvPicPr>
          <p:nvPr/>
        </p:nvPicPr>
        <p:blipFill>
          <a:blip r:embed="rId2"/>
          <a:stretch>
            <a:fillRect/>
          </a:stretch>
        </p:blipFill>
        <p:spPr>
          <a:xfrm>
            <a:off x="5987738" y="1810023"/>
            <a:ext cx="5628018" cy="3005083"/>
          </a:xfrm>
          <a:prstGeom prst="rect">
            <a:avLst/>
          </a:prstGeom>
        </p:spPr>
      </p:pic>
    </p:spTree>
    <p:extLst>
      <p:ext uri="{BB962C8B-B14F-4D97-AF65-F5344CB8AC3E}">
        <p14:creationId xmlns:p14="http://schemas.microsoft.com/office/powerpoint/2010/main" val="241996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322AF-60E5-47A6-8770-93C50C0933B0}"/>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b="1"/>
              <a:t>Bank Marketing </a:t>
            </a: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B91906-ED6E-4A6E-9409-F0329FAFAA28}"/>
              </a:ext>
            </a:extLst>
          </p:cNvPr>
          <p:cNvSpPr txBox="1"/>
          <p:nvPr/>
        </p:nvSpPr>
        <p:spPr>
          <a:xfrm>
            <a:off x="572493" y="2071316"/>
            <a:ext cx="6713552" cy="4119172"/>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200"/>
              <a:t> Banking is a personalized service-oriented industry that provides services according to the customers’ needs.</a:t>
            </a:r>
          </a:p>
          <a:p>
            <a:pPr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Banks conducts Marketing campaigns  to reach out to customers to promote the banking services.</a:t>
            </a:r>
          </a:p>
          <a:p>
            <a:pPr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Common mediums - social media, customer service, digital media and strategic partnerships </a:t>
            </a:r>
          </a:p>
        </p:txBody>
      </p:sp>
      <p:pic>
        <p:nvPicPr>
          <p:cNvPr id="7" name="Picture 7" descr="Icon&#10;&#10;Description automatically generated">
            <a:extLst>
              <a:ext uri="{FF2B5EF4-FFF2-40B4-BE49-F238E27FC236}">
                <a16:creationId xmlns:a16="http://schemas.microsoft.com/office/drawing/2014/main" id="{25322F80-A49B-4CF0-9697-6E8BCAAB789D}"/>
              </a:ext>
            </a:extLst>
          </p:cNvPr>
          <p:cNvPicPr>
            <a:picLocks noGrp="1" noChangeAspect="1"/>
          </p:cNvPicPr>
          <p:nvPr>
            <p:ph idx="1"/>
          </p:nvPr>
        </p:nvPicPr>
        <p:blipFill rotWithShape="1">
          <a:blip r:embed="rId2"/>
          <a:srcRect l="1674" r="2122" b="1"/>
          <a:stretch/>
        </p:blipFill>
        <p:spPr>
          <a:xfrm>
            <a:off x="7675658" y="2093976"/>
            <a:ext cx="3941064" cy="4096512"/>
          </a:xfrm>
          <a:prstGeom prst="rect">
            <a:avLst/>
          </a:prstGeom>
        </p:spPr>
      </p:pic>
    </p:spTree>
    <p:extLst>
      <p:ext uri="{BB962C8B-B14F-4D97-AF65-F5344CB8AC3E}">
        <p14:creationId xmlns:p14="http://schemas.microsoft.com/office/powerpoint/2010/main" val="2944560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A484C1-B191-455D-99D3-512DA22B7813}"/>
              </a:ext>
            </a:extLst>
          </p:cNvPr>
          <p:cNvSpPr>
            <a:spLocks noGrp="1"/>
          </p:cNvSpPr>
          <p:nvPr>
            <p:ph idx="1"/>
          </p:nvPr>
        </p:nvSpPr>
        <p:spPr>
          <a:xfrm>
            <a:off x="632151" y="2031101"/>
            <a:ext cx="4902915" cy="3511943"/>
          </a:xfrm>
        </p:spPr>
        <p:txBody>
          <a:bodyPr vert="horz" lIns="91440" tIns="45720" rIns="91440" bIns="45720" rtlCol="0" anchor="ctr">
            <a:normAutofit/>
          </a:bodyPr>
          <a:lstStyle/>
          <a:p>
            <a:pPr marL="0" indent="0">
              <a:buNone/>
            </a:pPr>
            <a:r>
              <a:rPr lang="en-US" sz="2400">
                <a:latin typeface="Calibri"/>
                <a:ea typeface="+mn-lt"/>
                <a:cs typeface="+mn-lt"/>
              </a:rPr>
              <a:t>The successful outcome of a previous marketing campaign has more chance of going for a term deposit.</a:t>
            </a:r>
            <a:endParaRPr lang="en-US" sz="2400">
              <a:latin typeface="Calibri"/>
            </a:endParaRPr>
          </a:p>
          <a:p>
            <a:pPr marL="0" indent="0">
              <a:buNone/>
            </a:pPr>
            <a:endParaRPr lang="en-US" sz="1800">
              <a:cs typeface="Calibri"/>
            </a:endParaRPr>
          </a:p>
        </p:txBody>
      </p:sp>
      <p:sp>
        <p:nvSpPr>
          <p:cNvPr id="63" name="Rectangle 5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Table&#10;&#10;Description automatically generated">
            <a:extLst>
              <a:ext uri="{FF2B5EF4-FFF2-40B4-BE49-F238E27FC236}">
                <a16:creationId xmlns:a16="http://schemas.microsoft.com/office/drawing/2014/main" id="{D73B661E-58BC-47A9-AB69-D4C79B2ED2D9}"/>
              </a:ext>
            </a:extLst>
          </p:cNvPr>
          <p:cNvPicPr>
            <a:picLocks noChangeAspect="1"/>
          </p:cNvPicPr>
          <p:nvPr/>
        </p:nvPicPr>
        <p:blipFill>
          <a:blip r:embed="rId2"/>
          <a:stretch>
            <a:fillRect/>
          </a:stretch>
        </p:blipFill>
        <p:spPr>
          <a:xfrm>
            <a:off x="5858585" y="1349084"/>
            <a:ext cx="5860492" cy="3914044"/>
          </a:xfrm>
          <a:prstGeom prst="rect">
            <a:avLst/>
          </a:prstGeom>
        </p:spPr>
      </p:pic>
    </p:spTree>
    <p:extLst>
      <p:ext uri="{BB962C8B-B14F-4D97-AF65-F5344CB8AC3E}">
        <p14:creationId xmlns:p14="http://schemas.microsoft.com/office/powerpoint/2010/main" val="277220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2" name="Rectangle 3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3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94" name="Rectangle 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4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4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4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1043631" y="809898"/>
            <a:ext cx="9942716" cy="1554480"/>
          </a:xfrm>
        </p:spPr>
        <p:txBody>
          <a:bodyPr vert="horz" lIns="91440" tIns="45720" rIns="91440" bIns="45720" rtlCol="0" anchor="ctr">
            <a:normAutofit fontScale="90000"/>
          </a:bodyPr>
          <a:lstStyle/>
          <a:p>
            <a:endParaRPr lang="en-US" sz="4800" kern="1200">
              <a:solidFill>
                <a:schemeClr val="tx1"/>
              </a:solidFill>
              <a:latin typeface="+mj-lt"/>
              <a:ea typeface="+mj-ea"/>
              <a:cs typeface="+mj-cs"/>
            </a:endParaRPr>
          </a:p>
          <a:p>
            <a:r>
              <a:rPr lang="en-US" sz="4800" b="1" kern="1200">
                <a:solidFill>
                  <a:schemeClr val="tx1"/>
                </a:solidFill>
                <a:latin typeface="+mj-lt"/>
                <a:ea typeface="+mj-ea"/>
                <a:cs typeface="+mj-cs"/>
              </a:rPr>
              <a:t>﻿</a:t>
            </a:r>
            <a:r>
              <a:rPr lang="en-US" sz="6000" b="1" kern="1200">
                <a:solidFill>
                  <a:schemeClr val="tx1"/>
                </a:solidFill>
                <a:latin typeface="+mj-lt"/>
                <a:ea typeface="+mj-ea"/>
                <a:cs typeface="+mj-cs"/>
              </a:rPr>
              <a:t>Next Steps</a:t>
            </a:r>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1045028" y="3017522"/>
            <a:ext cx="9941319" cy="3124658"/>
          </a:xfrm>
        </p:spPr>
        <p:txBody>
          <a:bodyPr vert="horz" lIns="91440" tIns="45720" rIns="91440" bIns="45720" rtlCol="0" anchor="ctr">
            <a:normAutofit/>
          </a:bodyPr>
          <a:lstStyle/>
          <a:p>
            <a:pPr indent="-228600">
              <a:buFont typeface="Arial" panose="020B0604020202020204" pitchFamily="34" charset="0"/>
              <a:buChar char="•"/>
            </a:pPr>
            <a:endParaRPr lang="en-US" sz="2400"/>
          </a:p>
          <a:p>
            <a:pPr indent="-228600">
              <a:buFont typeface="Arial" panose="020B0604020202020204" pitchFamily="34" charset="0"/>
              <a:buChar char="•"/>
            </a:pPr>
            <a:endParaRPr lang="en-US" sz="2400"/>
          </a:p>
          <a:p>
            <a:pPr indent="-228600">
              <a:buFont typeface="Arial" panose="020B0604020202020204" pitchFamily="34" charset="0"/>
              <a:buChar char="•"/>
            </a:pPr>
            <a:endParaRPr lang="en-US" sz="2400"/>
          </a:p>
        </p:txBody>
      </p:sp>
      <p:cxnSp>
        <p:nvCxnSpPr>
          <p:cNvPr id="98" name="Straight Connector 4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9" name="TextBox 6">
            <a:extLst>
              <a:ext uri="{FF2B5EF4-FFF2-40B4-BE49-F238E27FC236}">
                <a16:creationId xmlns:a16="http://schemas.microsoft.com/office/drawing/2014/main" id="{8D471FAB-F028-456F-8AAE-64653D991A49}"/>
              </a:ext>
            </a:extLst>
          </p:cNvPr>
          <p:cNvGraphicFramePr/>
          <p:nvPr>
            <p:extLst>
              <p:ext uri="{D42A27DB-BD31-4B8C-83A1-F6EECF244321}">
                <p14:modId xmlns:p14="http://schemas.microsoft.com/office/powerpoint/2010/main" val="3851762558"/>
              </p:ext>
            </p:extLst>
          </p:nvPr>
        </p:nvGraphicFramePr>
        <p:xfrm>
          <a:off x="731525" y="2873830"/>
          <a:ext cx="7968766" cy="2954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275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agnifying glass on clear background">
            <a:extLst>
              <a:ext uri="{FF2B5EF4-FFF2-40B4-BE49-F238E27FC236}">
                <a16:creationId xmlns:a16="http://schemas.microsoft.com/office/drawing/2014/main" id="{DFB43AFA-ACF3-4D70-9659-A48129BB2F9F}"/>
              </a:ext>
            </a:extLst>
          </p:cNvPr>
          <p:cNvPicPr>
            <a:picLocks noChangeAspect="1"/>
          </p:cNvPicPr>
          <p:nvPr/>
        </p:nvPicPr>
        <p:blipFill rotWithShape="1">
          <a:blip r:embed="rId2">
            <a:alphaModFix amt="55000"/>
          </a:blip>
          <a:srcRect b="15730"/>
          <a:stretch/>
        </p:blipFill>
        <p:spPr>
          <a:xfrm>
            <a:off x="20" y="-9107"/>
            <a:ext cx="12191980" cy="6858000"/>
          </a:xfrm>
          <a:prstGeom prst="rect">
            <a:avLst/>
          </a:prstGeom>
        </p:spPr>
      </p:pic>
      <p:sp>
        <p:nvSpPr>
          <p:cNvPr id="16" name="Rectangle: Rounded Corners 15">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FF1DBC-D477-43E9-945C-C8923F00AB7C}"/>
              </a:ext>
            </a:extLst>
          </p:cNvPr>
          <p:cNvSpPr>
            <a:spLocks noGrp="1"/>
          </p:cNvSpPr>
          <p:nvPr>
            <p:ph idx="1"/>
          </p:nvPr>
        </p:nvSpPr>
        <p:spPr>
          <a:xfrm>
            <a:off x="6488003" y="2600460"/>
            <a:ext cx="4873752" cy="1226846"/>
          </a:xfrm>
        </p:spPr>
        <p:txBody>
          <a:bodyPr vert="horz" lIns="91440" tIns="45720" rIns="91440" bIns="45720" rtlCol="0" anchor="t">
            <a:normAutofit/>
          </a:bodyPr>
          <a:lstStyle/>
          <a:p>
            <a:pPr marL="0" indent="0">
              <a:buNone/>
            </a:pPr>
            <a:r>
              <a:rPr lang="en-US" sz="6600" b="1">
                <a:cs typeface="Calibri"/>
              </a:rPr>
              <a:t>Thank You</a:t>
            </a:r>
          </a:p>
        </p:txBody>
      </p:sp>
      <p:sp>
        <p:nvSpPr>
          <p:cNvPr id="18" name="Arc 17">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32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9997-1653-4966-90C6-486A2115E690}"/>
              </a:ext>
            </a:extLst>
          </p:cNvPr>
          <p:cNvSpPr>
            <a:spLocks noGrp="1"/>
          </p:cNvSpPr>
          <p:nvPr>
            <p:ph type="title"/>
          </p:nvPr>
        </p:nvSpPr>
        <p:spPr/>
        <p:txBody>
          <a:bodyPr/>
          <a:lstStyle/>
          <a:p>
            <a:r>
              <a:rPr lang="en-US">
                <a:cs typeface="Calibri Light"/>
              </a:rPr>
              <a:t>Links</a:t>
            </a:r>
            <a:endParaRPr lang="en-US"/>
          </a:p>
        </p:txBody>
      </p:sp>
      <p:sp>
        <p:nvSpPr>
          <p:cNvPr id="3" name="Content Placeholder 2">
            <a:extLst>
              <a:ext uri="{FF2B5EF4-FFF2-40B4-BE49-F238E27FC236}">
                <a16:creationId xmlns:a16="http://schemas.microsoft.com/office/drawing/2014/main" id="{B6AB11C2-2877-4420-BDC9-52CAD3188AA1}"/>
              </a:ext>
            </a:extLst>
          </p:cNvPr>
          <p:cNvSpPr>
            <a:spLocks noGrp="1"/>
          </p:cNvSpPr>
          <p:nvPr>
            <p:ph idx="1"/>
          </p:nvPr>
        </p:nvSpPr>
        <p:spPr/>
        <p:txBody>
          <a:bodyPr vert="horz" lIns="91440" tIns="45720" rIns="91440" bIns="45720" rtlCol="0" anchor="t">
            <a:normAutofit/>
          </a:bodyPr>
          <a:lstStyle/>
          <a:p>
            <a:r>
              <a:rPr lang="en-US">
                <a:cs typeface="Calibri"/>
              </a:rPr>
              <a:t>Data Source: </a:t>
            </a:r>
            <a:endParaRPr lang="en-US">
              <a:ea typeface="+mn-lt"/>
              <a:cs typeface="+mn-lt"/>
            </a:endParaRPr>
          </a:p>
          <a:p>
            <a:pPr marL="0" indent="0">
              <a:buNone/>
            </a:pPr>
            <a:r>
              <a:rPr lang="en-US">
                <a:ea typeface="+mn-lt"/>
                <a:cs typeface="+mn-lt"/>
                <a:hlinkClick r:id="rId2"/>
              </a:rPr>
              <a:t>https://data.world/uci/bank-marketing</a:t>
            </a:r>
            <a:endParaRPr lang="en-US">
              <a:ea typeface="+mn-lt"/>
              <a:cs typeface="+mn-lt"/>
            </a:endParaRPr>
          </a:p>
          <a:p>
            <a:pPr marL="0" indent="0">
              <a:buNone/>
            </a:pPr>
            <a:r>
              <a:rPr lang="en-US">
                <a:ea typeface="+mn-lt"/>
                <a:cs typeface="+mn-lt"/>
                <a:hlinkClick r:id="rId3"/>
              </a:rPr>
              <a:t>https://archive.ics.uci.edu/ml/datasets/Bank+Marketing</a:t>
            </a:r>
          </a:p>
          <a:p>
            <a:pPr marL="0" indent="0">
              <a:buNone/>
            </a:pPr>
            <a:endParaRPr lang="en-US">
              <a:cs typeface="Calibri"/>
            </a:endParaRPr>
          </a:p>
        </p:txBody>
      </p:sp>
    </p:spTree>
    <p:extLst>
      <p:ext uri="{BB962C8B-B14F-4D97-AF65-F5344CB8AC3E}">
        <p14:creationId xmlns:p14="http://schemas.microsoft.com/office/powerpoint/2010/main" val="119356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 name="Rectangle 5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5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9" name="Rectangle 5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6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4EA2D-2E44-4C9E-BAB9-51E17B6E37CF}"/>
              </a:ext>
            </a:extLst>
          </p:cNvPr>
          <p:cNvSpPr>
            <a:spLocks noGrp="1"/>
          </p:cNvSpPr>
          <p:nvPr>
            <p:ph type="ctrTitle"/>
          </p:nvPr>
        </p:nvSpPr>
        <p:spPr>
          <a:xfrm>
            <a:off x="1043631" y="809898"/>
            <a:ext cx="9942716" cy="1214111"/>
          </a:xfrm>
        </p:spPr>
        <p:txBody>
          <a:bodyPr vert="horz" lIns="91440" tIns="45720" rIns="91440" bIns="45720" rtlCol="0" anchor="ctr">
            <a:noAutofit/>
          </a:bodyPr>
          <a:lstStyle/>
          <a:p>
            <a:pPr algn="l"/>
            <a:endParaRPr lang="en-US" sz="5400" b="1" kern="1200">
              <a:solidFill>
                <a:schemeClr val="tx1"/>
              </a:solidFill>
              <a:latin typeface="+mj-lt"/>
              <a:ea typeface="+mj-ea"/>
              <a:cs typeface="+mj-cs"/>
            </a:endParaRPr>
          </a:p>
          <a:p>
            <a:pPr algn="l"/>
            <a:r>
              <a:rPr lang="en-US" sz="5400" b="1" kern="1200">
                <a:solidFill>
                  <a:schemeClr val="tx1"/>
                </a:solidFill>
                <a:latin typeface="+mj-lt"/>
                <a:ea typeface="+mj-ea"/>
                <a:cs typeface="+mj-cs"/>
              </a:rPr>
              <a:t>Customer Classification</a:t>
            </a:r>
          </a:p>
          <a:p>
            <a:pPr algn="l"/>
            <a:r>
              <a:rPr lang="en-US" sz="5400" b="1" kern="1200">
                <a:solidFill>
                  <a:schemeClr val="tx1"/>
                </a:solidFill>
                <a:latin typeface="+mj-lt"/>
                <a:ea typeface="+mj-ea"/>
                <a:cs typeface="+mj-cs"/>
              </a:rPr>
              <a:t>  </a:t>
            </a:r>
          </a:p>
        </p:txBody>
      </p:sp>
      <p:sp>
        <p:nvSpPr>
          <p:cNvPr id="3" name="TextBox 2">
            <a:extLst>
              <a:ext uri="{FF2B5EF4-FFF2-40B4-BE49-F238E27FC236}">
                <a16:creationId xmlns:a16="http://schemas.microsoft.com/office/drawing/2014/main" id="{94B8CC6D-50E7-4479-BB2C-98CB6C2446A5}"/>
              </a:ext>
            </a:extLst>
          </p:cNvPr>
          <p:cNvSpPr txBox="1"/>
          <p:nvPr/>
        </p:nvSpPr>
        <p:spPr>
          <a:xfrm>
            <a:off x="1045028" y="3017522"/>
            <a:ext cx="9941319" cy="31246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t>Customer classification improves marketing efficiency. ​</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Service promotion conducted for the potential customers.​</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Classification based on the customer data and previous marketing data​</a:t>
            </a:r>
          </a:p>
        </p:txBody>
      </p:sp>
      <p:cxnSp>
        <p:nvCxnSpPr>
          <p:cNvPr id="75" name="Straight Connector 6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34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D9F5B-90CA-4A32-A47F-58BFAE49801A}"/>
              </a:ext>
            </a:extLst>
          </p:cNvPr>
          <p:cNvSpPr>
            <a:spLocks noGrp="1"/>
          </p:cNvSpPr>
          <p:nvPr>
            <p:ph type="title"/>
          </p:nvPr>
        </p:nvSpPr>
        <p:spPr>
          <a:xfrm>
            <a:off x="1043631" y="365760"/>
            <a:ext cx="5052369" cy="2233594"/>
          </a:xfrm>
        </p:spPr>
        <p:txBody>
          <a:bodyPr anchor="ctr">
            <a:noAutofit/>
          </a:bodyPr>
          <a:lstStyle/>
          <a:p>
            <a:r>
              <a:rPr lang="en-US" sz="3200" b="1"/>
              <a:t>Predict if the customers will subscribe a term deposit</a:t>
            </a:r>
          </a:p>
        </p:txBody>
      </p:sp>
      <p:sp>
        <p:nvSpPr>
          <p:cNvPr id="3" name="Content Placeholder 2">
            <a:extLst>
              <a:ext uri="{FF2B5EF4-FFF2-40B4-BE49-F238E27FC236}">
                <a16:creationId xmlns:a16="http://schemas.microsoft.com/office/drawing/2014/main" id="{A8FCEA9F-190B-4CA4-9149-A980770CDE59}"/>
              </a:ext>
            </a:extLst>
          </p:cNvPr>
          <p:cNvSpPr>
            <a:spLocks noGrp="1"/>
          </p:cNvSpPr>
          <p:nvPr>
            <p:ph idx="1"/>
          </p:nvPr>
        </p:nvSpPr>
        <p:spPr>
          <a:xfrm>
            <a:off x="1045029" y="2524721"/>
            <a:ext cx="4991629" cy="3677123"/>
          </a:xfrm>
        </p:spPr>
        <p:txBody>
          <a:bodyPr anchor="ctr">
            <a:normAutofit/>
          </a:bodyPr>
          <a:lstStyle/>
          <a:p>
            <a:endParaRPr lang="en-US" sz="1800">
              <a:latin typeface="charter"/>
            </a:endParaRPr>
          </a:p>
          <a:p>
            <a:r>
              <a:rPr lang="en-US" sz="1800">
                <a:latin typeface="charter"/>
              </a:rPr>
              <a:t>Analyze previous marketing campaign data. </a:t>
            </a:r>
          </a:p>
          <a:p>
            <a:r>
              <a:rPr lang="en-US" sz="1800">
                <a:latin typeface="charter"/>
              </a:rPr>
              <a:t>Classify the clients based on the data.</a:t>
            </a:r>
          </a:p>
          <a:p>
            <a:r>
              <a:rPr lang="en-US" sz="1800">
                <a:latin typeface="charter"/>
              </a:rPr>
              <a:t>I</a:t>
            </a:r>
            <a:r>
              <a:rPr lang="en-US" sz="1800" b="0" i="0">
                <a:effectLst/>
                <a:latin typeface="charter"/>
              </a:rPr>
              <a:t>dentify clients </a:t>
            </a:r>
            <a:r>
              <a:rPr lang="en-US" sz="1800">
                <a:latin typeface="charter"/>
              </a:rPr>
              <a:t>with</a:t>
            </a:r>
            <a:r>
              <a:rPr lang="en-US" sz="1800" b="0" i="0">
                <a:effectLst/>
                <a:latin typeface="charter"/>
              </a:rPr>
              <a:t> higher chance to subscribe for a term deposit.</a:t>
            </a:r>
          </a:p>
          <a:p>
            <a:r>
              <a:rPr lang="en-US" sz="1800">
                <a:latin typeface="charter"/>
              </a:rPr>
              <a:t>F</a:t>
            </a:r>
            <a:r>
              <a:rPr lang="en-US" sz="1800" b="0" i="0">
                <a:effectLst/>
                <a:latin typeface="charter"/>
              </a:rPr>
              <a:t>ocus marketing effort on such clients.</a:t>
            </a:r>
            <a:endParaRPr lang="en-US" sz="1800"/>
          </a:p>
        </p:txBody>
      </p:sp>
      <p:sp>
        <p:nvSpPr>
          <p:cNvPr id="33" name="Rectangle 32">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CRM Customer Insights App">
            <a:extLst>
              <a:ext uri="{FF2B5EF4-FFF2-40B4-BE49-F238E27FC236}">
                <a16:creationId xmlns:a16="http://schemas.microsoft.com/office/drawing/2014/main" id="{5C7C8FA2-1A79-4F1E-805D-1C3F220043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0493" y="1347516"/>
            <a:ext cx="4223252" cy="4223252"/>
          </a:xfrm>
          <a:prstGeom prst="rect">
            <a:avLst/>
          </a:prstGeom>
        </p:spPr>
      </p:pic>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72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5" name="Rectangle 93">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56" name="Rectangle 9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9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9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9" name="Rectangle 10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ABBF8-DE61-46F9-9DAD-7C46DB9A551D}"/>
              </a:ext>
            </a:extLst>
          </p:cNvPr>
          <p:cNvSpPr>
            <a:spLocks noGrp="1"/>
          </p:cNvSpPr>
          <p:nvPr>
            <p:ph type="title"/>
          </p:nvPr>
        </p:nvSpPr>
        <p:spPr>
          <a:xfrm>
            <a:off x="1043631" y="873940"/>
            <a:ext cx="4928291" cy="1035781"/>
          </a:xfrm>
        </p:spPr>
        <p:txBody>
          <a:bodyPr anchor="ctr">
            <a:normAutofit/>
          </a:bodyPr>
          <a:lstStyle/>
          <a:p>
            <a:r>
              <a:rPr lang="en-US" sz="4000" b="1"/>
              <a:t>About Data</a:t>
            </a:r>
          </a:p>
        </p:txBody>
      </p:sp>
      <p:sp>
        <p:nvSpPr>
          <p:cNvPr id="3" name="Content Placeholder 2">
            <a:extLst>
              <a:ext uri="{FF2B5EF4-FFF2-40B4-BE49-F238E27FC236}">
                <a16:creationId xmlns:a16="http://schemas.microsoft.com/office/drawing/2014/main" id="{CEEF27B2-66D2-4663-A09A-BC9A1313173B}"/>
              </a:ext>
            </a:extLst>
          </p:cNvPr>
          <p:cNvSpPr>
            <a:spLocks noGrp="1"/>
          </p:cNvSpPr>
          <p:nvPr>
            <p:ph idx="1"/>
          </p:nvPr>
        </p:nvSpPr>
        <p:spPr>
          <a:xfrm>
            <a:off x="1045029" y="2524721"/>
            <a:ext cx="4991629" cy="3677123"/>
          </a:xfrm>
        </p:spPr>
        <p:txBody>
          <a:bodyPr anchor="ctr">
            <a:normAutofit/>
          </a:bodyPr>
          <a:lstStyle/>
          <a:p>
            <a:r>
              <a:rPr lang="en-US" sz="1800"/>
              <a:t>Data Source Information</a:t>
            </a:r>
          </a:p>
          <a:p>
            <a:r>
              <a:rPr lang="en-US" sz="1800"/>
              <a:t>Categories of Data : Consumer Data, Campaign Activities &amp; Outcome</a:t>
            </a:r>
          </a:p>
          <a:p>
            <a:pPr marL="0" indent="0">
              <a:buNone/>
            </a:pPr>
            <a:endParaRPr lang="en-US" sz="1800"/>
          </a:p>
          <a:p>
            <a:endParaRPr lang="en-US" sz="1800"/>
          </a:p>
          <a:p>
            <a:endParaRPr lang="en-US" sz="1800"/>
          </a:p>
          <a:p>
            <a:endParaRPr lang="en-US" sz="1800"/>
          </a:p>
          <a:p>
            <a:pPr marL="0" indent="0">
              <a:buNone/>
            </a:pPr>
            <a:endParaRPr lang="en-US" sz="1800"/>
          </a:p>
        </p:txBody>
      </p:sp>
      <p:cxnSp>
        <p:nvCxnSpPr>
          <p:cNvPr id="160" name="Straight Connector 10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5" descr="Text&#10;&#10;Description automatically generated">
            <a:extLst>
              <a:ext uri="{FF2B5EF4-FFF2-40B4-BE49-F238E27FC236}">
                <a16:creationId xmlns:a16="http://schemas.microsoft.com/office/drawing/2014/main" id="{A57794DB-F39D-4F5B-9403-9C1E0858EB2E}"/>
              </a:ext>
            </a:extLst>
          </p:cNvPr>
          <p:cNvPicPr>
            <a:picLocks noChangeAspect="1"/>
          </p:cNvPicPr>
          <p:nvPr/>
        </p:nvPicPr>
        <p:blipFill>
          <a:blip r:embed="rId2"/>
          <a:stretch>
            <a:fillRect/>
          </a:stretch>
        </p:blipFill>
        <p:spPr>
          <a:xfrm>
            <a:off x="7268705" y="496650"/>
            <a:ext cx="2743200" cy="2661719"/>
          </a:xfrm>
          <a:prstGeom prst="rect">
            <a:avLst/>
          </a:prstGeom>
        </p:spPr>
      </p:pic>
      <p:pic>
        <p:nvPicPr>
          <p:cNvPr id="7" name="Picture 6">
            <a:extLst>
              <a:ext uri="{FF2B5EF4-FFF2-40B4-BE49-F238E27FC236}">
                <a16:creationId xmlns:a16="http://schemas.microsoft.com/office/drawing/2014/main" id="{A4718FEF-D7D1-40E4-A41B-454DCAB63AB9}"/>
              </a:ext>
            </a:extLst>
          </p:cNvPr>
          <p:cNvPicPr>
            <a:picLocks noChangeAspect="1"/>
          </p:cNvPicPr>
          <p:nvPr/>
        </p:nvPicPr>
        <p:blipFill>
          <a:blip r:embed="rId3"/>
          <a:stretch>
            <a:fillRect/>
          </a:stretch>
        </p:blipFill>
        <p:spPr>
          <a:xfrm>
            <a:off x="1239796" y="4452712"/>
            <a:ext cx="9742026" cy="1405220"/>
          </a:xfrm>
          <a:prstGeom prst="rect">
            <a:avLst/>
          </a:prstGeom>
        </p:spPr>
      </p:pic>
    </p:spTree>
    <p:extLst>
      <p:ext uri="{BB962C8B-B14F-4D97-AF65-F5344CB8AC3E}">
        <p14:creationId xmlns:p14="http://schemas.microsoft.com/office/powerpoint/2010/main" val="30692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FF83B-5968-4B1E-834C-2EB82495417E}"/>
              </a:ext>
            </a:extLst>
          </p:cNvPr>
          <p:cNvSpPr>
            <a:spLocks noGrp="1"/>
          </p:cNvSpPr>
          <p:nvPr>
            <p:ph type="title"/>
          </p:nvPr>
        </p:nvSpPr>
        <p:spPr>
          <a:xfrm>
            <a:off x="638881" y="1164473"/>
            <a:ext cx="10909640" cy="1125382"/>
          </a:xfrm>
        </p:spPr>
        <p:txBody>
          <a:bodyPr vert="horz" lIns="91440" tIns="45720" rIns="91440" bIns="45720" rtlCol="0" anchor="b">
            <a:normAutofit/>
          </a:bodyPr>
          <a:lstStyle/>
          <a:p>
            <a:pPr algn="ctr"/>
            <a:r>
              <a:rPr lang="en-US" sz="6600" b="1" kern="1200">
                <a:solidFill>
                  <a:schemeClr val="tx1"/>
                </a:solidFill>
                <a:latin typeface="+mj-lt"/>
                <a:ea typeface="+mj-ea"/>
                <a:cs typeface="+mj-cs"/>
              </a:rPr>
              <a:t>Data </a:t>
            </a:r>
            <a:r>
              <a:rPr lang="en-US" sz="5400" b="1" kern="1200">
                <a:solidFill>
                  <a:schemeClr val="tx1"/>
                </a:solidFill>
                <a:latin typeface="+mj-lt"/>
                <a:ea typeface="+mj-ea"/>
                <a:cs typeface="+mj-cs"/>
              </a:rPr>
              <a:t>Description</a:t>
            </a:r>
            <a:endParaRPr lang="en-US" sz="6600" b="1" kern="1200">
              <a:solidFill>
                <a:schemeClr val="tx1"/>
              </a:solidFill>
              <a:latin typeface="+mj-lt"/>
              <a:ea typeface="+mj-ea"/>
              <a:cs typeface="+mj-cs"/>
            </a:endParaRPr>
          </a:p>
        </p:txBody>
      </p:sp>
      <p:sp>
        <p:nvSpPr>
          <p:cNvPr id="67"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A42B532C-484B-4A19-9B4A-9E7044D3146A}"/>
              </a:ext>
            </a:extLst>
          </p:cNvPr>
          <p:cNvPicPr>
            <a:picLocks noChangeAspect="1"/>
          </p:cNvPicPr>
          <p:nvPr/>
        </p:nvPicPr>
        <p:blipFill>
          <a:blip r:embed="rId2"/>
          <a:stretch>
            <a:fillRect/>
          </a:stretch>
        </p:blipFill>
        <p:spPr>
          <a:xfrm>
            <a:off x="320040" y="3867212"/>
            <a:ext cx="11548872" cy="1616840"/>
          </a:xfrm>
          <a:prstGeom prst="rect">
            <a:avLst/>
          </a:prstGeom>
        </p:spPr>
      </p:pic>
    </p:spTree>
    <p:extLst>
      <p:ext uri="{BB962C8B-B14F-4D97-AF65-F5344CB8AC3E}">
        <p14:creationId xmlns:p14="http://schemas.microsoft.com/office/powerpoint/2010/main" val="266397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8FD9-4B39-4C96-97C0-78CDC553A19B}"/>
              </a:ext>
            </a:extLst>
          </p:cNvPr>
          <p:cNvSpPr>
            <a:spLocks noGrp="1"/>
          </p:cNvSpPr>
          <p:nvPr>
            <p:ph type="title"/>
          </p:nvPr>
        </p:nvSpPr>
        <p:spPr>
          <a:xfrm>
            <a:off x="1796615" y="2818306"/>
            <a:ext cx="9144000" cy="1177259"/>
          </a:xfrm>
        </p:spPr>
        <p:txBody>
          <a:bodyPr vert="horz" lIns="91440" tIns="45720" rIns="91440" bIns="45720" rtlCol="0" anchor="b">
            <a:normAutofit/>
          </a:bodyPr>
          <a:lstStyle/>
          <a:p>
            <a:pPr algn="ctr">
              <a:lnSpc>
                <a:spcPct val="150000"/>
              </a:lnSpc>
            </a:pPr>
            <a:r>
              <a:rPr lang="en-US" sz="4800" b="1" kern="1200">
                <a:latin typeface="+mj-lt"/>
                <a:ea typeface="+mj-ea"/>
                <a:cs typeface="+mj-cs"/>
              </a:rPr>
              <a:t>Exploratory Data Analysis</a:t>
            </a:r>
            <a:endParaRPr lang="en-US">
              <a:cs typeface="Calibri Light" panose="020F0302020204030204"/>
            </a:endParaRPr>
          </a:p>
        </p:txBody>
      </p:sp>
      <p:sp>
        <p:nvSpPr>
          <p:cNvPr id="3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4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11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0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0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90" name="Rectangle 10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0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0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3" name="Rectangle 10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73B8B-3FE8-4A4A-B04E-42F1C4B7F916}"/>
              </a:ext>
            </a:extLst>
          </p:cNvPr>
          <p:cNvSpPr>
            <a:spLocks noGrp="1"/>
          </p:cNvSpPr>
          <p:nvPr>
            <p:ph type="title"/>
          </p:nvPr>
        </p:nvSpPr>
        <p:spPr>
          <a:xfrm>
            <a:off x="1043631" y="873940"/>
            <a:ext cx="5052369" cy="1035781"/>
          </a:xfrm>
        </p:spPr>
        <p:txBody>
          <a:bodyPr vert="horz" lIns="91440" tIns="45720" rIns="91440" bIns="45720" rtlCol="0" anchor="ctr">
            <a:normAutofit/>
          </a:bodyPr>
          <a:lstStyle/>
          <a:p>
            <a:endParaRPr lang="en-US" sz="3300" kern="1200">
              <a:solidFill>
                <a:schemeClr val="tx1"/>
              </a:solidFill>
              <a:latin typeface="+mj-lt"/>
              <a:ea typeface="+mj-ea"/>
              <a:cs typeface="+mj-cs"/>
            </a:endParaRPr>
          </a:p>
          <a:p>
            <a:r>
              <a:rPr lang="en-US" sz="3300" b="1" kern="1200">
                <a:solidFill>
                  <a:schemeClr val="tx1"/>
                </a:solidFill>
                <a:latin typeface="+mj-lt"/>
                <a:ea typeface="+mj-ea"/>
                <a:cs typeface="+mj-cs"/>
              </a:rPr>
              <a:t>﻿PAIR PLOTS </a:t>
            </a:r>
          </a:p>
        </p:txBody>
      </p:sp>
      <p:sp>
        <p:nvSpPr>
          <p:cNvPr id="4" name="Text Placeholder 3">
            <a:extLst>
              <a:ext uri="{FF2B5EF4-FFF2-40B4-BE49-F238E27FC236}">
                <a16:creationId xmlns:a16="http://schemas.microsoft.com/office/drawing/2014/main" id="{0B6A9EFC-B878-40AD-B269-67AC9EF5FA4F}"/>
              </a:ext>
            </a:extLst>
          </p:cNvPr>
          <p:cNvSpPr>
            <a:spLocks noGrp="1"/>
          </p:cNvSpPr>
          <p:nvPr>
            <p:ph type="body" sz="half" idx="2"/>
          </p:nvPr>
        </p:nvSpPr>
        <p:spPr>
          <a:xfrm>
            <a:off x="1045029" y="2524721"/>
            <a:ext cx="4991629" cy="3677123"/>
          </a:xfrm>
        </p:spPr>
        <p:txBody>
          <a:bodyPr vert="horz" lIns="91440" tIns="45720" rIns="91440" bIns="45720" rtlCol="0" anchor="ctr">
            <a:normAutofit/>
          </a:bodyPr>
          <a:lstStyle/>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a:p>
            <a:pPr indent="-228600">
              <a:buFont typeface="Arial" panose="020B0604020202020204" pitchFamily="34" charset="0"/>
              <a:buChar char="•"/>
            </a:pPr>
            <a:endParaRPr lang="en-US" sz="1800"/>
          </a:p>
        </p:txBody>
      </p:sp>
      <p:sp>
        <p:nvSpPr>
          <p:cNvPr id="194" name="Rectangle 111">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timeline, bar chart&#10;&#10;Description automatically generated">
            <a:extLst>
              <a:ext uri="{FF2B5EF4-FFF2-40B4-BE49-F238E27FC236}">
                <a16:creationId xmlns:a16="http://schemas.microsoft.com/office/drawing/2014/main" id="{7A0B477B-C034-4695-AE0A-AD348548820D}"/>
              </a:ext>
            </a:extLst>
          </p:cNvPr>
          <p:cNvPicPr>
            <a:picLocks noChangeAspect="1"/>
          </p:cNvPicPr>
          <p:nvPr/>
        </p:nvPicPr>
        <p:blipFill>
          <a:blip r:embed="rId3"/>
          <a:stretch>
            <a:fillRect/>
          </a:stretch>
        </p:blipFill>
        <p:spPr>
          <a:xfrm>
            <a:off x="4371323" y="704915"/>
            <a:ext cx="7127477" cy="549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95"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38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13">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72E54-D69C-414B-BE5B-D7052B2E3706}"/>
              </a:ext>
            </a:extLst>
          </p:cNvPr>
          <p:cNvSpPr>
            <a:spLocks noGrp="1"/>
          </p:cNvSpPr>
          <p:nvPr>
            <p:ph type="title"/>
          </p:nvPr>
        </p:nvSpPr>
        <p:spPr>
          <a:xfrm>
            <a:off x="824738" y="2197872"/>
            <a:ext cx="4036334" cy="2387600"/>
          </a:xfrm>
        </p:spPr>
        <p:txBody>
          <a:bodyPr vert="horz" lIns="91440" tIns="45720" rIns="91440" bIns="45720" rtlCol="0" anchor="t">
            <a:normAutofit/>
          </a:bodyPr>
          <a:lstStyle/>
          <a:p>
            <a:r>
              <a:rPr lang="en-US" sz="5400" b="1"/>
              <a:t>Correlation heat map</a:t>
            </a:r>
          </a:p>
        </p:txBody>
      </p:sp>
      <p:grpSp>
        <p:nvGrpSpPr>
          <p:cNvPr id="128" name="Group 1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7" name="Rectangle 1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1" name="Rectangle 1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F5A25FA-1D38-4B1C-AD5B-7F719018AEFB}"/>
              </a:ext>
            </a:extLst>
          </p:cNvPr>
          <p:cNvPicPr>
            <a:picLocks noChangeAspect="1"/>
          </p:cNvPicPr>
          <p:nvPr/>
        </p:nvPicPr>
        <p:blipFill rotWithShape="1">
          <a:blip r:embed="rId2"/>
          <a:srcRect r="16810" b="-3"/>
          <a:stretch/>
        </p:blipFill>
        <p:spPr>
          <a:xfrm>
            <a:off x="5922492" y="928201"/>
            <a:ext cx="5536001" cy="4926942"/>
          </a:xfrm>
          <a:prstGeom prst="rect">
            <a:avLst/>
          </a:prstGeom>
        </p:spPr>
      </p:pic>
      <p:sp>
        <p:nvSpPr>
          <p:cNvPr id="129" name="Rectangle 1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03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6</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Prediction of Term Deposit Subscription</vt:lpstr>
      <vt:lpstr>Bank Marketing </vt:lpstr>
      <vt:lpstr> Customer Classification   </vt:lpstr>
      <vt:lpstr>Predict if the customers will subscribe a term deposit</vt:lpstr>
      <vt:lpstr>About Data</vt:lpstr>
      <vt:lpstr>Data Description</vt:lpstr>
      <vt:lpstr>Exploratory Data Analysis</vt:lpstr>
      <vt:lpstr> ﻿PAIR PLOTS </vt:lpstr>
      <vt:lpstr>Correlation heat map</vt:lpstr>
      <vt:lpstr>           </vt:lpstr>
      <vt:lpstr> ﻿ ﻿Number of respondents by Age Categories</vt:lpstr>
      <vt:lpstr> ﻿Number of respondents by Job Type</vt:lpstr>
      <vt:lpstr> ﻿﻿Number of respondents by marital status</vt:lpstr>
      <vt:lpstr> ﻿Number of respondents by level of education</vt:lpstr>
      <vt:lpstr> ﻿﻿Number of respondents by the type of contact</vt:lpstr>
      <vt:lpstr> ﻿Number of respondents by month</vt:lpstr>
      <vt:lpstr>May was the month of highest marketing activity (30.4%), while December was the month of lowest marketing activity (0.47%)   </vt:lpstr>
      <vt:lpstr> ﻿Number of respondents by Campaign</vt:lpstr>
      <vt:lpstr>Bivariate Analysis</vt:lpstr>
      <vt:lpstr>PowerPoint Presentation</vt:lpstr>
      <vt:lpstr> ﻿Next Steps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kamarthikeerthi9@gmail.com</dc:creator>
  <cp:revision>4</cp:revision>
  <dcterms:created xsi:type="dcterms:W3CDTF">2021-03-23T17:01:38Z</dcterms:created>
  <dcterms:modified xsi:type="dcterms:W3CDTF">2021-03-26T01:39:05Z</dcterms:modified>
</cp:coreProperties>
</file>