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D91863-AE0D-DE4F-870E-8D97D8784B8D}">
          <p14:sldIdLst>
            <p14:sldId id="256"/>
            <p14:sldId id="260"/>
            <p14:sldId id="257"/>
            <p14:sldId id="258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/>
    <p:restoredTop sz="94662"/>
  </p:normalViewPr>
  <p:slideViewPr>
    <p:cSldViewPr snapToGrid="0" snapToObjects="1">
      <p:cViewPr varScale="1">
        <p:scale>
          <a:sx n="149" d="100"/>
          <a:sy n="149" d="100"/>
        </p:scale>
        <p:origin x="13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FDB74-87A2-DA42-9503-D044031848DD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716A5-3FCC-644B-87E7-F8EE4CB9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9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716A5-3FCC-644B-87E7-F8EE4CB9CD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716A5-3FCC-644B-87E7-F8EE4CB9CD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716A5-3FCC-644B-87E7-F8EE4CB9CD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9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716A5-3FCC-644B-87E7-F8EE4CB9CD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E5EA-756D-CC4A-9E3A-55A8F552B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40C56-7F42-0546-89EE-DBD556481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A17A1-425A-D74F-9AA8-78CC0E0C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CD48-87D0-B04E-9399-85F3D4B9992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2048-84EA-DF42-AF45-65393125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57F83-5840-BC44-8498-CEF82122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2309-1D2C-9A42-A7F7-46E40282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5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596D-1D43-FB42-88FE-DDA144EE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99621-9405-B043-8FA5-D9D0A870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B3CD-49B7-B540-932A-D333550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CD48-87D0-B04E-9399-85F3D4B9992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D8C6D-C943-E34C-911F-5C6135D1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96E91-6C3E-3D41-B5BC-6FF29771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2309-1D2C-9A42-A7F7-46E40282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8936F-92CB-4744-AD4E-38A53D5B5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094D5-1173-8A41-AA4F-DEFB0D3DD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BA6F-DCEC-7441-A741-B4BC1C71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CD48-87D0-B04E-9399-85F3D4B9992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97781-FAF2-3E42-9B30-298417EB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8C487-24C9-B541-9949-9906E884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2309-1D2C-9A42-A7F7-46E40282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6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31D5-D767-BE4E-BCD4-B13BDB87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4765-E883-564D-A7EB-820CA3052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9F2D-D910-904D-86BD-69210179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CD48-87D0-B04E-9399-85F3D4B9992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EF40B-B4FA-5947-BB57-623CE493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B14B3-5378-4E40-B45C-89C5A8C7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2309-1D2C-9A42-A7F7-46E40282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32CD-ED71-2646-915B-C8FD30C2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CF66D-3AEE-6D43-ABFD-F8B45C727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4D838-36E6-FC44-BB7D-07FB4CBB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CD48-87D0-B04E-9399-85F3D4B9992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8E0F0-C475-904F-8A9E-6D387924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2A3DE-7862-1343-AAC3-618BEE06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2309-1D2C-9A42-A7F7-46E40282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5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2B00-D2CB-D146-97F1-39E674F5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2D99-E170-E14A-B6BE-5BB03A7F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09B89-EDF7-FF4E-9380-994C2A91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3E3E7-7DBA-8B41-89FA-7F463FA1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CD48-87D0-B04E-9399-85F3D4B9992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A8DCD-9EFB-1747-933B-14260480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08C48-2B2F-AF4C-9D36-8CCA499C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2309-1D2C-9A42-A7F7-46E40282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0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4464-BE06-954E-ADB2-3925DE3A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170FA-5303-1141-AC50-2F11A45B4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42A6C-3C2E-B64F-B64B-222786C27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23A55-20BD-D44B-90C5-60944C9C3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0389F-43A1-E046-BDFA-EDEC519A3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DB0EB-3C45-C440-B195-8F19D8A7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CD48-87D0-B04E-9399-85F3D4B9992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34F27-AF6F-FC4B-8CAC-6B4CDCDF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E5BA6-84A6-5F48-9614-7777A7E7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2309-1D2C-9A42-A7F7-46E40282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1148-9DF0-6C47-9E55-06BC5FD9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97828-D7EA-D24C-8A56-536170D5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CD48-87D0-B04E-9399-85F3D4B9992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2E654-966B-E747-8C38-5459F044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D67B2-9A40-2245-9A15-AEFC6B65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2309-1D2C-9A42-A7F7-46E40282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7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F2D92-4C79-2F46-9567-FBDC78AC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CD48-87D0-B04E-9399-85F3D4B9992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63038-5CC0-C94D-A104-4F92F34F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05907-3C4E-C545-BD80-C0D360A4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2309-1D2C-9A42-A7F7-46E40282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5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A1E6-9873-584D-9580-DBFD7B69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DD86-A50A-2D4E-9175-DF17A375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EE6A1-A197-D343-95FF-8EBC137D3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623B6-1DA5-7744-A3B7-BBDF5E8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CD48-87D0-B04E-9399-85F3D4B9992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D1158-4CFF-DA48-856E-95B9C9F4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213CC-FCB8-A04C-BEC3-6FF4A986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2309-1D2C-9A42-A7F7-46E40282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E7CB-E7E4-7741-B15B-F1CCB031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145E0-C23E-1241-85F5-B461938A9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74C76-2B61-054E-8AD8-74ED70D5E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E5337-624D-F940-9519-1B985156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CD48-87D0-B04E-9399-85F3D4B9992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98588-F328-194A-9178-6BE3A89D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78C9-D185-7D47-BC49-6997CAA3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2309-1D2C-9A42-A7F7-46E40282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0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09EDE-22FF-134E-9FF5-10ABAB86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554D2-D069-E94A-AB10-C467A1718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87A6-C0C7-C844-96EB-B6F96C6F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2CD48-87D0-B04E-9399-85F3D4B9992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66054-4F99-B14A-A143-A1E4285B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9237-FA42-5F41-96F4-79F141377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32309-1D2C-9A42-A7F7-46E40282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0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56C8-E57B-BD40-8750-AFA8CA109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Applying the method to Parkinson’s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4FDA2-BDBC-3349-8AB9-297680C65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June 2018</a:t>
            </a:r>
          </a:p>
        </p:txBody>
      </p:sp>
    </p:spTree>
    <p:extLst>
      <p:ext uri="{BB962C8B-B14F-4D97-AF65-F5344CB8AC3E}">
        <p14:creationId xmlns:p14="http://schemas.microsoft.com/office/powerpoint/2010/main" val="329111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8743-C96E-B040-96B4-5DFD71F4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Whistle-stop tour around Parkinson’s Disease!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07ED-3717-1A4A-AF65-016E6863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46343" cy="48080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~150,00 individuals in the UK</a:t>
            </a:r>
          </a:p>
          <a:p>
            <a:r>
              <a:rPr lang="en-US" dirty="0"/>
              <a:t>Higher prevalence in men than women (1.5 times more likely)</a:t>
            </a:r>
          </a:p>
          <a:p>
            <a:r>
              <a:rPr lang="en-US" dirty="0"/>
              <a:t>Symptoms include stiff and slow movement, stooped posture, and tremors</a:t>
            </a:r>
          </a:p>
          <a:p>
            <a:r>
              <a:rPr lang="en-US" dirty="0"/>
              <a:t>Neuronal death of dopaminergic neurons predominantly in the substantia </a:t>
            </a:r>
            <a:r>
              <a:rPr lang="en-US" dirty="0" err="1"/>
              <a:t>nigra</a:t>
            </a:r>
            <a:endParaRPr lang="en-US" dirty="0"/>
          </a:p>
          <a:p>
            <a:pPr lvl="1"/>
            <a:r>
              <a:rPr lang="en-US" dirty="0"/>
              <a:t>Evidence of cell death in brainstem areas</a:t>
            </a:r>
          </a:p>
          <a:p>
            <a:pPr lvl="1"/>
            <a:r>
              <a:rPr lang="en-US" dirty="0"/>
              <a:t>Other brain tissues show dysfunction despite no cell death (SN neurons hypothesised to be particularly vulnerable)</a:t>
            </a:r>
          </a:p>
          <a:p>
            <a:r>
              <a:rPr lang="en-US" dirty="0"/>
              <a:t>Associated genes include </a:t>
            </a:r>
            <a:r>
              <a:rPr lang="en-GB" dirty="0"/>
              <a:t>SNCA, LRRK2, GBA, PRKN, PINK1, PARK7, VPS35, EIF4G1, DNAJC13 and CHCHD2.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666F1-9A0C-FB40-9D85-4E771337F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196" y="2273867"/>
            <a:ext cx="3583640" cy="28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6F58-E81E-944C-AC0E-7AD5F85E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common phenotype this time?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F2478-04D2-3244-B613-B2A5D40C91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56"/>
          <a:stretch/>
        </p:blipFill>
        <p:spPr>
          <a:xfrm>
            <a:off x="291057" y="1440610"/>
            <a:ext cx="7037532" cy="1636597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1436885-4C76-1041-80B8-360C13A91CC7}"/>
              </a:ext>
            </a:extLst>
          </p:cNvPr>
          <p:cNvGrpSpPr/>
          <p:nvPr/>
        </p:nvGrpSpPr>
        <p:grpSpPr>
          <a:xfrm>
            <a:off x="2398593" y="3189524"/>
            <a:ext cx="9549442" cy="1599588"/>
            <a:chOff x="2725947" y="3162193"/>
            <a:chExt cx="9549442" cy="159958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B07193-1964-8146-8273-83C2B2F4DA49}"/>
                </a:ext>
              </a:extLst>
            </p:cNvPr>
            <p:cNvSpPr/>
            <p:nvPr/>
          </p:nvSpPr>
          <p:spPr>
            <a:xfrm>
              <a:off x="2725947" y="3162193"/>
              <a:ext cx="9549442" cy="1599588"/>
            </a:xfrm>
            <a:prstGeom prst="rect">
              <a:avLst/>
            </a:prstGeom>
            <a:noFill/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neuro-lab@sheffield.ac.uk</a:t>
              </a:r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3742E00-69FC-044F-A11F-2A6714EA3327}"/>
                </a:ext>
              </a:extLst>
            </p:cNvPr>
            <p:cNvGrpSpPr/>
            <p:nvPr/>
          </p:nvGrpSpPr>
          <p:grpSpPr>
            <a:xfrm>
              <a:off x="2880815" y="3262302"/>
              <a:ext cx="9311185" cy="1442929"/>
              <a:chOff x="2922379" y="3586270"/>
              <a:chExt cx="9311185" cy="144292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DA30199-A6CA-0D4F-8D95-C5E662BFAC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2379" y="4373670"/>
                <a:ext cx="9311185" cy="65552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91F69C5-B102-324A-A1EF-56CC7AF03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7200" y="3586270"/>
                <a:ext cx="9194800" cy="78740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0EBEC7-1257-3E4E-BFB1-AA5FB504AABC}"/>
              </a:ext>
            </a:extLst>
          </p:cNvPr>
          <p:cNvGrpSpPr/>
          <p:nvPr/>
        </p:nvGrpSpPr>
        <p:grpSpPr>
          <a:xfrm>
            <a:off x="291057" y="4049702"/>
            <a:ext cx="5486400" cy="2808298"/>
            <a:chOff x="291057" y="4049702"/>
            <a:chExt cx="5486400" cy="280829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19DE62-7457-1347-B6EA-A68F701EB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057" y="4049702"/>
              <a:ext cx="5486400" cy="119539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CF0CE3B-BCEC-E348-8120-97C87139B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1057" y="5245100"/>
              <a:ext cx="5486400" cy="161290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2684029-67C5-1B43-8FE8-9D6FDE9D2880}"/>
              </a:ext>
            </a:extLst>
          </p:cNvPr>
          <p:cNvSpPr/>
          <p:nvPr/>
        </p:nvSpPr>
        <p:spPr>
          <a:xfrm>
            <a:off x="291057" y="4083875"/>
            <a:ext cx="5486400" cy="2834509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93F5F4-F208-3A4E-8734-3A7366EDE0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5982" y="1431710"/>
            <a:ext cx="4230835" cy="530433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343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2FE7-A404-7542-80DE-BA9F08AA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LRRK2 and Sporadic Parkinson’s Disease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CC59E7-E1FA-264A-8906-300F32F48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663"/>
          <a:stretch/>
        </p:blipFill>
        <p:spPr>
          <a:xfrm>
            <a:off x="838200" y="1759700"/>
            <a:ext cx="9652000" cy="1475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06426-9503-DC48-903B-ACD81A5C7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11" b="4783"/>
          <a:stretch/>
        </p:blipFill>
        <p:spPr>
          <a:xfrm>
            <a:off x="838200" y="3502325"/>
            <a:ext cx="6076017" cy="1319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B35AB-A916-E040-85F3-953DA8ECE066}"/>
              </a:ext>
            </a:extLst>
          </p:cNvPr>
          <p:cNvSpPr txBox="1"/>
          <p:nvPr/>
        </p:nvSpPr>
        <p:spPr>
          <a:xfrm>
            <a:off x="7211683" y="3234906"/>
            <a:ext cx="4787660" cy="313932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do LRRK2 familial and sporadic patients have such a similar phenotype?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signature might they share?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this signature represent their late-onset/slow progressive nature?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could that help us slow the progression of more aggressive PD cases?</a:t>
            </a:r>
          </a:p>
        </p:txBody>
      </p:sp>
    </p:spTree>
    <p:extLst>
      <p:ext uri="{BB962C8B-B14F-4D97-AF65-F5344CB8AC3E}">
        <p14:creationId xmlns:p14="http://schemas.microsoft.com/office/powerpoint/2010/main" val="225993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6E4BFA-44AC-BE42-BC0F-5F11547D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3783C1-FB3A-5B4D-81C1-8BC40DFC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3634"/>
              </p:ext>
            </p:extLst>
          </p:nvPr>
        </p:nvGraphicFramePr>
        <p:xfrm>
          <a:off x="250166" y="1487417"/>
          <a:ext cx="11585277" cy="510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739">
                  <a:extLst>
                    <a:ext uri="{9D8B030D-6E8A-4147-A177-3AD203B41FA5}">
                      <a16:colId xmlns:a16="http://schemas.microsoft.com/office/drawing/2014/main" val="3778123198"/>
                    </a:ext>
                  </a:extLst>
                </a:gridCol>
                <a:gridCol w="2360773">
                  <a:extLst>
                    <a:ext uri="{9D8B030D-6E8A-4147-A177-3AD203B41FA5}">
                      <a16:colId xmlns:a16="http://schemas.microsoft.com/office/drawing/2014/main" val="3333566646"/>
                    </a:ext>
                  </a:extLst>
                </a:gridCol>
                <a:gridCol w="1180387">
                  <a:extLst>
                    <a:ext uri="{9D8B030D-6E8A-4147-A177-3AD203B41FA5}">
                      <a16:colId xmlns:a16="http://schemas.microsoft.com/office/drawing/2014/main" val="1537036569"/>
                    </a:ext>
                  </a:extLst>
                </a:gridCol>
                <a:gridCol w="3056619">
                  <a:extLst>
                    <a:ext uri="{9D8B030D-6E8A-4147-A177-3AD203B41FA5}">
                      <a16:colId xmlns:a16="http://schemas.microsoft.com/office/drawing/2014/main" val="4231279796"/>
                    </a:ext>
                  </a:extLst>
                </a:gridCol>
                <a:gridCol w="2938731">
                  <a:extLst>
                    <a:ext uri="{9D8B030D-6E8A-4147-A177-3AD203B41FA5}">
                      <a16:colId xmlns:a16="http://schemas.microsoft.com/office/drawing/2014/main" val="1080021875"/>
                    </a:ext>
                  </a:extLst>
                </a:gridCol>
                <a:gridCol w="923028">
                  <a:extLst>
                    <a:ext uri="{9D8B030D-6E8A-4147-A177-3AD203B41FA5}">
                      <a16:colId xmlns:a16="http://schemas.microsoft.com/office/drawing/2014/main" val="2664496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CodeID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Tissue/Cell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Variant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Samples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Type of 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GEO Ref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5372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DIJ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Substantia </a:t>
                      </a:r>
                      <a:r>
                        <a:rPr lang="en-GB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Nigra</a:t>
                      </a:r>
                      <a:endParaRPr lang="en-GB" sz="11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not specified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15 disease, 8 control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Affymetrix Human Genome U133 Plus 2.0 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GSE49036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62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FFR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Substantia Nigra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not specified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9 replicates for the controls and 16 replicates for the Parkinson’s disease patients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Affymetrix Human Genome U133 Plus 2.0 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GSE7621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77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MOR.SN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Substantia </a:t>
                      </a:r>
                      <a:r>
                        <a:rPr lang="en-GB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nigra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, split into medial and lateral portions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sporadic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15 samples of medial parkinsonian SN, 9 samples of lateral parkinsonian SN (24), 8 medial nigra control samples and 7 lateral nigra control samples(15)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Affymetrix Human Genome U133A 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GSE8397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181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MID1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Substantia Nigra pars compacta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not specified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10 PD brain samples and 8 control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Affymetrix Human Genome U133 Plus 2.0 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GSE20141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036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MID2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Whole substantia nigra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not specified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18 controls, 11 patients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Affymetrix Human Genome U133A 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GSE20292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708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DUM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Cortex (BA9)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not specified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29 PD, 44 neurologically normal controls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Illumina HiSeq 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GSE68719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272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MOR.FC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Frontal cortex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sporadic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3 Controls 5 Patients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Affymetrix Human Genome U133A 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GSE8397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43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LEW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Dorsal Nucleus of the Vagus Nerve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not specified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6 PD samples and 4 controls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Affymetrix Human Genome U133A 2.0 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GSE19587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055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MID3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Prefrontal cortex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not specified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15 controls 14 patients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Affymetrix Human Genome U133A 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GSE20168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13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MID4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Putamen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not specified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20 controls and 15 patients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Affymetrix Human Genome U133A 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GSE20291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97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BOT1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Locus Coeruleus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LRRK2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4 controls and 2 patients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Affymetrix Human Exon 1.0 ST 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GSE34516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809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BOT2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Putamen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LRRK2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5 controls and 3 patients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Affymetrix Human Exon 1.0 ST Array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GSE23290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80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48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B809-E09C-3443-B99F-8C43E5C8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AFCD4-0DC1-B640-94E6-870968E4C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967" y="293897"/>
            <a:ext cx="3568700" cy="349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DF927-F3DD-AE42-9D25-5B019AA102A3}"/>
              </a:ext>
            </a:extLst>
          </p:cNvPr>
          <p:cNvSpPr txBox="1"/>
          <p:nvPr/>
        </p:nvSpPr>
        <p:spPr>
          <a:xfrm>
            <a:off x="838199" y="1466495"/>
            <a:ext cx="1126046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Started with ~364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Filtered out gene overlap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Familial blood signature (PARKIN, ATP13A2, and PINK1)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Sporadic blood signature (2 datasets)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ALS signature (5 datasets)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Finished with 210 genes (100 up, 110 down)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Genes of note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PD – </a:t>
            </a:r>
            <a:r>
              <a:rPr lang="en-GB" sz="2400" dirty="0"/>
              <a:t>SNCA, MSX1, CYCS, SPR, ALDH1A1, UCHL1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Mitochondrial complex I deficiency – NDUFV2, NDUFS1, NDUFS3, TMEM126B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AD – RTN4, MAP1B, CASP7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ALS – CHMP2B, SERTAD3, PAWR, MRPS22, TUBA4A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Maple Syrup Urine Disease – BCAT2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747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536</Words>
  <Application>Microsoft Macintosh PowerPoint</Application>
  <PresentationFormat>Widescreen</PresentationFormat>
  <Paragraphs>122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Applying the method to Parkinson’s Disease</vt:lpstr>
      <vt:lpstr>Whistle-stop tour around Parkinson’s Disease!</vt:lpstr>
      <vt:lpstr>What common phenotype this time?</vt:lpstr>
      <vt:lpstr>LRRK2 and Sporadic Parkinson’s Disease</vt:lpstr>
      <vt:lpstr>Datasets</vt:lpstr>
      <vt:lpstr>Common DEGs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the method to Parkinson’s Disease</dc:title>
  <dc:creator>Claire Green</dc:creator>
  <cp:lastModifiedBy>Claire Green</cp:lastModifiedBy>
  <cp:revision>13</cp:revision>
  <dcterms:created xsi:type="dcterms:W3CDTF">2018-06-18T09:32:20Z</dcterms:created>
  <dcterms:modified xsi:type="dcterms:W3CDTF">2018-06-18T12:57:10Z</dcterms:modified>
</cp:coreProperties>
</file>