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1" r:id="rId13"/>
    <p:sldId id="269" r:id="rId14"/>
    <p:sldId id="266" r:id="rId15"/>
    <p:sldId id="267" r:id="rId16"/>
    <p:sldId id="270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1C8"/>
    <a:srgbClr val="9DC5CA"/>
    <a:srgbClr val="52CFDE"/>
    <a:srgbClr val="00FF00"/>
    <a:srgbClr val="4AA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34" autoAdjust="0"/>
  </p:normalViewPr>
  <p:slideViewPr>
    <p:cSldViewPr snapToGrid="0" snapToObjects="1">
      <p:cViewPr varScale="1">
        <p:scale>
          <a:sx n="130" d="100"/>
          <a:sy n="130" d="100"/>
        </p:scale>
        <p:origin x="-37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8CDD-870C-7045-BC0F-5F7A055A8FAB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FB1A6-4C4F-C34E-ABF9-8F7B4C30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FB1A6-4C4F-C34E-ABF9-8F7B4C305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FB1A6-4C4F-C34E-ABF9-8F7B4C305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FB1A6-4C4F-C34E-ABF9-8F7B4C305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4335-AAC4-2342-9559-7D82DF9C6503}" type="datetimeFigureOut">
              <a:rPr lang="en-US" smtClean="0"/>
              <a:t>03/11/17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Coexpression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5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1.1_diseasege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90" y="49320"/>
            <a:ext cx="8854966" cy="5770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7" y="-12329"/>
            <a:ext cx="193575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Random Permutation Test</a:t>
            </a:r>
          </a:p>
          <a:p>
            <a:pPr marL="176400" indent="-176400">
              <a:buFont typeface="Arial"/>
              <a:buChar char="•"/>
            </a:pPr>
            <a:endParaRPr lang="en-US" sz="1600" dirty="0"/>
          </a:p>
          <a:p>
            <a:pPr marL="176400" indent="-176400">
              <a:buFont typeface="Arial"/>
              <a:buChar char="•"/>
            </a:pPr>
            <a:r>
              <a:rPr lang="en-US" sz="1600" dirty="0" smtClean="0"/>
              <a:t>Randomly sampled genes same size as PPI (2550)</a:t>
            </a:r>
          </a:p>
          <a:p>
            <a:pPr marL="176400" indent="-176400">
              <a:buFont typeface="Arial"/>
              <a:buChar char="•"/>
            </a:pPr>
            <a:endParaRPr lang="en-US" sz="1600" dirty="0"/>
          </a:p>
          <a:p>
            <a:pPr marL="176400" indent="-176400">
              <a:buFont typeface="Arial"/>
              <a:buChar char="•"/>
            </a:pPr>
            <a:r>
              <a:rPr lang="en-US" sz="1600" dirty="0" smtClean="0"/>
              <a:t>From that randomly sampled 104 “module” genes</a:t>
            </a:r>
          </a:p>
          <a:p>
            <a:pPr marL="176400" indent="-176400">
              <a:buFont typeface="Arial"/>
              <a:buChar char="•"/>
            </a:pPr>
            <a:endParaRPr lang="en-US" sz="1600" dirty="0"/>
          </a:p>
          <a:p>
            <a:pPr marL="176400" indent="-176400">
              <a:buFont typeface="Arial"/>
              <a:buChar char="•"/>
            </a:pPr>
            <a:r>
              <a:rPr lang="en-US" sz="1600" dirty="0" smtClean="0"/>
              <a:t>Looked for overlap</a:t>
            </a:r>
          </a:p>
          <a:p>
            <a:pPr marL="176400" indent="-176400">
              <a:buFont typeface="Arial"/>
              <a:buChar char="•"/>
            </a:pPr>
            <a:endParaRPr lang="en-US" sz="1600" dirty="0"/>
          </a:p>
          <a:p>
            <a:pPr marL="176400" indent="-176400">
              <a:buFont typeface="Arial"/>
              <a:buChar char="•"/>
            </a:pPr>
            <a:r>
              <a:rPr lang="en-US" sz="1600" dirty="0" smtClean="0"/>
              <a:t>Repeated 100,000 times</a:t>
            </a:r>
          </a:p>
          <a:p>
            <a:pPr marL="176400" indent="-176400">
              <a:buFont typeface="Arial"/>
              <a:buChar char="•"/>
            </a:pPr>
            <a:endParaRPr lang="en-US" sz="1600" dirty="0"/>
          </a:p>
          <a:p>
            <a:pPr marL="176400" indent="-176400">
              <a:buFont typeface="Arial"/>
              <a:buChar char="•"/>
            </a:pPr>
            <a:r>
              <a:rPr lang="en-US" sz="1600" dirty="0" smtClean="0"/>
              <a:t>p = </a:t>
            </a:r>
            <a:r>
              <a:rPr lang="nb-NO" sz="1600" dirty="0"/>
              <a:t>0.00033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43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09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up1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8914" cy="57584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45434" y="373529"/>
            <a:ext cx="4423898" cy="2862323"/>
            <a:chOff x="4645434" y="373529"/>
            <a:chExt cx="4423898" cy="2862323"/>
          </a:xfrm>
        </p:grpSpPr>
        <p:sp>
          <p:nvSpPr>
            <p:cNvPr id="5" name="TextBox 4"/>
            <p:cNvSpPr txBox="1"/>
            <p:nvPr/>
          </p:nvSpPr>
          <p:spPr>
            <a:xfrm>
              <a:off x="5991412" y="373529"/>
              <a:ext cx="3077920" cy="2862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Component of the 26S proteasome, a multiprotein complex involved in </a:t>
              </a:r>
              <a:r>
                <a:rPr lang="en-US" b="1" dirty="0"/>
                <a:t>the ATP-dependent degradation of ubiquitinated proteins</a:t>
              </a:r>
              <a:r>
                <a:rPr lang="en-US" dirty="0" smtClean="0"/>
                <a:t>. This complex plays a key role in the maintenance of protein homeostasis by </a:t>
              </a:r>
              <a:r>
                <a:rPr lang="en-US" b="1" dirty="0" smtClean="0"/>
                <a:t>removing misfolded or damaged proteins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4645434" y="1804691"/>
              <a:ext cx="1345978" cy="653812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14228" y="1857189"/>
            <a:ext cx="307792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Acts as component of the </a:t>
            </a:r>
            <a:r>
              <a:rPr lang="en-US" b="1" dirty="0" err="1" smtClean="0"/>
              <a:t>retromer</a:t>
            </a:r>
            <a:r>
              <a:rPr lang="en-US" dirty="0" smtClean="0"/>
              <a:t> </a:t>
            </a:r>
            <a:r>
              <a:rPr lang="en-US" b="1" dirty="0" smtClean="0"/>
              <a:t>cargo-selective complex (CSC)</a:t>
            </a:r>
            <a:r>
              <a:rPr lang="en-US" dirty="0" smtClean="0"/>
              <a:t>. The CSC is</a:t>
            </a:r>
            <a:r>
              <a:rPr lang="mr-IN" dirty="0" smtClean="0"/>
              <a:t>…</a:t>
            </a:r>
            <a:r>
              <a:rPr lang="en-US" dirty="0" smtClean="0"/>
              <a:t>acting to </a:t>
            </a:r>
            <a:r>
              <a:rPr lang="en-US" b="1" dirty="0" smtClean="0"/>
              <a:t>prevent </a:t>
            </a:r>
            <a:r>
              <a:rPr lang="en-US" b="1" dirty="0" err="1" smtClean="0"/>
              <a:t>missorting</a:t>
            </a:r>
            <a:r>
              <a:rPr lang="en-US" b="1" dirty="0" smtClean="0"/>
              <a:t> of selected transmembrane cargo proteins into the </a:t>
            </a:r>
            <a:r>
              <a:rPr lang="en-US" b="1" dirty="0" err="1" smtClean="0"/>
              <a:t>lysosomal</a:t>
            </a:r>
            <a:r>
              <a:rPr lang="en-US" b="1" dirty="0" smtClean="0"/>
              <a:t> degradation pathway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977" y="87611"/>
            <a:ext cx="307792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ALS/FTLD gene</a:t>
            </a:r>
          </a:p>
          <a:p>
            <a:r>
              <a:rPr lang="en-US" dirty="0" smtClean="0"/>
              <a:t>Serine</a:t>
            </a:r>
            <a:r>
              <a:rPr lang="en-US" dirty="0"/>
              <a:t>/threonine kinase that plays an essential role in regulating inflammatory responses to foreign </a:t>
            </a:r>
            <a:r>
              <a:rPr lang="en-US" dirty="0" smtClean="0"/>
              <a:t>agents 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175897" y="826275"/>
            <a:ext cx="960199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1928" y="3621176"/>
            <a:ext cx="307792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nvolved </a:t>
            </a:r>
            <a:r>
              <a:rPr lang="en-US" dirty="0"/>
              <a:t>in developmentally regulated </a:t>
            </a:r>
            <a:r>
              <a:rPr lang="en-US" b="1" dirty="0"/>
              <a:t>apoptosis</a:t>
            </a:r>
            <a:r>
              <a:rPr lang="en-US" dirty="0"/>
              <a:t> and programmed necrosis. Dysfunction of this gene is implicated in several neurological disorders, including </a:t>
            </a:r>
            <a:r>
              <a:rPr lang="en-US" b="1" dirty="0"/>
              <a:t>Alzheimer's disease</a:t>
            </a:r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392148" y="3011351"/>
            <a:ext cx="743948" cy="30591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6319848" y="3959842"/>
            <a:ext cx="743877" cy="67699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3608" y="3340168"/>
            <a:ext cx="22195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Tubulin is the major constituent of </a:t>
            </a:r>
            <a:r>
              <a:rPr lang="en-US" dirty="0" smtClean="0"/>
              <a:t>microtubules. Tubulin is </a:t>
            </a:r>
            <a:r>
              <a:rPr lang="en-US" b="1" dirty="0" smtClean="0"/>
              <a:t>degraded by </a:t>
            </a:r>
            <a:r>
              <a:rPr lang="en-US" b="1" dirty="0" err="1" smtClean="0"/>
              <a:t>parkin</a:t>
            </a:r>
            <a:r>
              <a:rPr lang="en-US" b="1" dirty="0" smtClean="0"/>
              <a:t> in PD leading to misfolded protein</a:t>
            </a:r>
            <a:r>
              <a:rPr lang="en-US" dirty="0" smtClean="0"/>
              <a:t>. May be toxic. 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277700" y="4300748"/>
            <a:ext cx="435908" cy="55083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4607" y="717040"/>
            <a:ext cx="307792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from studies of human brain tissue and experimental animal models of neuropathological conditions support the hypothesis that the </a:t>
            </a:r>
            <a:r>
              <a:rPr lang="en-US" b="1" dirty="0"/>
              <a:t>Bcl-2 family regulates cell death in the mature nervous system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29977" y="3011351"/>
            <a:ext cx="190164" cy="54736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0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7" grpId="0" animBg="1"/>
      <p:bldP spid="17" grpId="1" animBg="1"/>
      <p:bldP spid="24" grpId="0" animBg="1"/>
      <p:bldP spid="24" grpId="1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Enrichment</a:t>
            </a:r>
            <a:endParaRPr lang="en-US" dirty="0"/>
          </a:p>
        </p:txBody>
      </p:sp>
      <p:pic>
        <p:nvPicPr>
          <p:cNvPr id="3" name="Picture 2" descr="Screen Shot 2017-10-24 at 10.57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0"/>
          <a:stretch/>
        </p:blipFill>
        <p:spPr>
          <a:xfrm>
            <a:off x="156199" y="1052336"/>
            <a:ext cx="4354312" cy="2189149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Screen Shot 2017-10-24 at 10.5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79"/>
          <a:stretch/>
        </p:blipFill>
        <p:spPr>
          <a:xfrm>
            <a:off x="4611473" y="1047512"/>
            <a:ext cx="4203982" cy="2189149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pic>
        <p:nvPicPr>
          <p:cNvPr id="6" name="Picture 5" descr="Screen Shot 2017-10-24 at 10.58.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6"/>
          <a:stretch/>
        </p:blipFill>
        <p:spPr>
          <a:xfrm>
            <a:off x="578187" y="3343350"/>
            <a:ext cx="3932324" cy="2288441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pic>
        <p:nvPicPr>
          <p:cNvPr id="7" name="Picture 6" descr="Screen Shot 2017-10-24 at 11.00.0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5"/>
          <a:stretch/>
        </p:blipFill>
        <p:spPr>
          <a:xfrm>
            <a:off x="4596733" y="3343350"/>
            <a:ext cx="4218722" cy="2289995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28862" y="2166471"/>
            <a:ext cx="1858726" cy="258074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862" y="2614707"/>
            <a:ext cx="1858726" cy="142619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862" y="2795767"/>
            <a:ext cx="1858726" cy="14492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8862" y="2975331"/>
            <a:ext cx="1858726" cy="26133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5383" y="4356303"/>
            <a:ext cx="2202112" cy="193963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5383" y="4585311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5383" y="5097659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5383" y="5383147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8862" y="2451709"/>
            <a:ext cx="1858726" cy="14261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0326" y="2380398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0326" y="2658847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0326" y="2940695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0326" y="4451178"/>
            <a:ext cx="1858726" cy="11806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with PPI network</a:t>
            </a:r>
            <a:endParaRPr lang="en-US" dirty="0"/>
          </a:p>
        </p:txBody>
      </p:sp>
      <p:pic>
        <p:nvPicPr>
          <p:cNvPr id="3" name="Picture 2" descr="Screen Shot 2017-10-24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60" y="1113456"/>
            <a:ext cx="6445200" cy="46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Iand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5" y="223286"/>
            <a:ext cx="6143274" cy="5491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Union of PPI network and module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r>
              <a:rPr lang="mr-IN" dirty="0" smtClean="0"/>
              <a:t>…</a:t>
            </a:r>
            <a:r>
              <a:rPr lang="en-US" dirty="0" smtClean="0"/>
              <a:t>	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9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trying to do?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have found genes that are commonly dysregulated (283 genes)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used these genes as a seed to identify protein-protein interactions (3536 proteins)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PPI genes list as a seed, is there a core of coexpression relationships that persist throughout each dataset?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so, does this map onto protein-protein interactions?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1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coexpression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Subsetted</a:t>
            </a:r>
            <a:r>
              <a:rPr lang="en-US" dirty="0" smtClean="0"/>
              <a:t> each normalised expression matrix for rows corresponding to PPI network nodes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genes lost due to insufficient gene name compatibility (2572 genes, 27% loss)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Conducted spearman rank correlation on these 2572 genes for each of the 6 datasets (just over </a:t>
            </a:r>
            <a:r>
              <a:rPr lang="is-IS" dirty="0" smtClean="0"/>
              <a:t>3,306,307 relationships)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Filtered to include rho values which are &gt; 0.5 or &lt; -0.5</a:t>
            </a:r>
          </a:p>
        </p:txBody>
      </p:sp>
    </p:spTree>
    <p:extLst>
      <p:ext uri="{BB962C8B-B14F-4D97-AF65-F5344CB8AC3E}">
        <p14:creationId xmlns:p14="http://schemas.microsoft.com/office/powerpoint/2010/main" val="308255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Coexpression networks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7268"/>
              </p:ext>
            </p:extLst>
          </p:nvPr>
        </p:nvGraphicFramePr>
        <p:xfrm>
          <a:off x="1105647" y="1181365"/>
          <a:ext cx="7231528" cy="3931595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672132"/>
                <a:gridCol w="2672132"/>
                <a:gridCol w="1887264"/>
              </a:tblGrid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</a:t>
                      </a:r>
                      <a:r>
                        <a:rPr lang="en-US" sz="1600" baseline="0" dirty="0" smtClean="0"/>
                        <a:t> Edges after filtering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C9orf72 ALS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749,485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sALS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1,738,947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372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sFTLD</a:t>
                      </a:r>
                      <a:r>
                        <a:rPr lang="en-US" sz="1600" dirty="0" smtClean="0"/>
                        <a:t> + GRN</a:t>
                      </a:r>
                      <a:r>
                        <a:rPr lang="en-US" sz="1600" baseline="0" dirty="0" smtClean="0"/>
                        <a:t> FTLD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875,269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VCP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1,924,014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C9orf72 ALS + sALS</a:t>
                      </a:r>
                    </a:p>
                    <a:p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RNA-Seq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907,927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C9orf72 ALS</a:t>
                      </a:r>
                    </a:p>
                    <a:p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RNA-Seq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591,875</a:t>
                      </a:r>
                      <a:endParaRPr lang="en-US" sz="1600" dirty="0"/>
                    </a:p>
                  </a:txBody>
                  <a:tcPr marT="38100" marB="381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20451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Overlap each network in Cytoscape to find edge intersection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84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10204"/>
              </p:ext>
            </p:extLst>
          </p:nvPr>
        </p:nvGraphicFramePr>
        <p:xfrm>
          <a:off x="109660" y="1091169"/>
          <a:ext cx="8837945" cy="4499324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503989"/>
                <a:gridCol w="1047708"/>
                <a:gridCol w="1047708"/>
                <a:gridCol w="1047708"/>
                <a:gridCol w="1047708"/>
                <a:gridCol w="1047708"/>
                <a:gridCol w="1047708"/>
                <a:gridCol w="1047708"/>
              </a:tblGrid>
              <a:tr h="63468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 smtClean="0">
                          <a:effectLst/>
                        </a:rPr>
                        <a:t>EdgeVal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C9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sALS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FTLD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VCP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PET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RAV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AAAS : AGTPBP1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-0.65869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-0.71429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-0.56765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-0.80637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-0.57143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ACAT2 : TUBA1A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0.84314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0.54762</a:t>
                      </a:r>
                      <a:endParaRPr lang="nb-NO" sz="16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0.64286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0.76471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1.00000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0.84314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0.64835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  <a:tr h="960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ANK2 : TIMP2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-0.55495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0.68313</a:t>
                      </a:r>
                      <a:endParaRPr lang="it-IT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0.67857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-0.53529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0.80000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0.68382</a:t>
                      </a:r>
                      <a:endParaRPr lang="it-IT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-0.55495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</a:tr>
              <a:tr h="960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ANKMY2 : VPS45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0.82418</a:t>
                      </a:r>
                      <a:endParaRPr lang="hr-H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0.94612</a:t>
                      </a:r>
                      <a:endParaRPr lang="it-IT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0.96429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-0.64118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0.67157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0.82418</a:t>
                      </a:r>
                      <a:endParaRPr lang="hr-H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ARMC1 : UBE2V2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0.75632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0.96429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0.96765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0.79902</a:t>
                      </a:r>
                      <a:endParaRPr lang="fi-FI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0.70330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658" y="228866"/>
            <a:ext cx="293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isn’t an average. </a:t>
            </a:r>
          </a:p>
          <a:p>
            <a:r>
              <a:rPr lang="en-US" dirty="0" smtClean="0"/>
              <a:t>No one knows what this is.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44014" y="869251"/>
            <a:ext cx="368459" cy="116026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4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coexpression directionality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rows where coexpression direction is the same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46918"/>
              </p:ext>
            </p:extLst>
          </p:nvPr>
        </p:nvGraphicFramePr>
        <p:xfrm>
          <a:off x="941294" y="2739215"/>
          <a:ext cx="7231528" cy="1481668"/>
        </p:xfrm>
        <a:graphic>
          <a:graphicData uri="http://schemas.openxmlformats.org/drawingml/2006/table">
            <a:tbl>
              <a:tblPr firstCol="1" bandRow="1" bandCol="1">
                <a:tableStyleId>{5A111915-BE36-4E01-A7E5-04B1672EAD32}</a:tableStyleId>
              </a:tblPr>
              <a:tblGrid>
                <a:gridCol w="2672132"/>
                <a:gridCol w="2672132"/>
                <a:gridCol w="1887264"/>
              </a:tblGrid>
              <a:tr h="9428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Before subsetting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191 nodes</a:t>
                      </a:r>
                      <a:endParaRPr lang="en-US" sz="16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261 edges</a:t>
                      </a:r>
                      <a:endParaRPr lang="en-US" sz="1600" dirty="0"/>
                    </a:p>
                  </a:txBody>
                  <a:tcPr marT="38100" marB="38100" anchor="ctr"/>
                </a:tc>
              </a:tr>
              <a:tr h="5387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After subsetting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108 nodes</a:t>
                      </a:r>
                      <a:endParaRPr lang="en-US" sz="16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119</a:t>
                      </a:r>
                      <a:r>
                        <a:rPr lang="en-US" sz="1600" baseline="0" dirty="0" smtClean="0"/>
                        <a:t> edges</a:t>
                      </a:r>
                      <a:endParaRPr lang="en-US" sz="1600" dirty="0"/>
                    </a:p>
                  </a:txBody>
                  <a:tcPr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1Net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47"/>
            <a:ext cx="9145046" cy="54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1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2" y="36990"/>
            <a:ext cx="8512432" cy="57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1.1_DEG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4" y="49320"/>
            <a:ext cx="8142548" cy="55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12913</TotalTime>
  <Words>516</Words>
  <Application>Microsoft Macintosh PowerPoint</Application>
  <PresentationFormat>On-screen Show (16:10)</PresentationFormat>
  <Paragraphs>125</Paragraphs>
  <Slides>16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Common Coexpression</vt:lpstr>
      <vt:lpstr>What am I trying to do? </vt:lpstr>
      <vt:lpstr>Generating coexpression matrices</vt:lpstr>
      <vt:lpstr>Coexpression networks</vt:lpstr>
      <vt:lpstr>But wait…</vt:lpstr>
      <vt:lpstr>Common coexpression directionality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Enrichment</vt:lpstr>
      <vt:lpstr>Overlap with PPI network</vt:lpstr>
      <vt:lpstr>Union of PPI network and module</vt:lpstr>
      <vt:lpstr>What next…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Coexpression</dc:title>
  <dc:creator>Claire Green</dc:creator>
  <cp:lastModifiedBy>Claire Green</cp:lastModifiedBy>
  <cp:revision>41</cp:revision>
  <dcterms:created xsi:type="dcterms:W3CDTF">2017-10-18T08:28:27Z</dcterms:created>
  <dcterms:modified xsi:type="dcterms:W3CDTF">2017-11-04T10:48:50Z</dcterms:modified>
</cp:coreProperties>
</file>