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63" r:id="rId3"/>
    <p:sldId id="265" r:id="rId4"/>
    <p:sldId id="274" r:id="rId5"/>
    <p:sldId id="261" r:id="rId6"/>
    <p:sldId id="271" r:id="rId7"/>
    <p:sldId id="269" r:id="rId8"/>
    <p:sldId id="266" r:id="rId9"/>
    <p:sldId id="260" r:id="rId10"/>
    <p:sldId id="267" r:id="rId11"/>
    <p:sldId id="258" r:id="rId12"/>
    <p:sldId id="259" r:id="rId13"/>
    <p:sldId id="270" r:id="rId14"/>
    <p:sldId id="276" r:id="rId15"/>
    <p:sldId id="275" r:id="rId16"/>
    <p:sldId id="268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4FD"/>
    <a:srgbClr val="19C5CD"/>
    <a:srgbClr val="8000FF"/>
    <a:srgbClr val="800080"/>
    <a:srgbClr val="55A0FE"/>
    <a:srgbClr val="20BF6B"/>
    <a:srgbClr val="1FF4F7"/>
    <a:srgbClr val="008080"/>
    <a:srgbClr val="66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54B78-A812-AC4A-A23D-E8F78F89E2D1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F519E-3B85-CA42-B66C-155CCEE4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genes</a:t>
            </a:r>
            <a:r>
              <a:rPr lang="en-US" baseline="0" dirty="0" smtClean="0"/>
              <a:t> linked to ALS by RNA expression, 2 to AD</a:t>
            </a:r>
            <a:endParaRPr lang="en-US" dirty="0" smtClean="0"/>
          </a:p>
          <a:p>
            <a:r>
              <a:rPr lang="en-US" dirty="0" smtClean="0"/>
              <a:t>Approximately</a:t>
            </a:r>
            <a:r>
              <a:rPr lang="en-US" baseline="0" dirty="0" smtClean="0"/>
              <a:t> half of the genes come from a gene family in which another protein has been linked to a TDP-43 associated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14F8-530F-F54A-A26A-504344C57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slide explaining</a:t>
            </a:r>
            <a:r>
              <a:rPr lang="en-US" baseline="0" dirty="0" smtClean="0"/>
              <a:t> the datasets put in </a:t>
            </a:r>
            <a:endParaRPr lang="en-US" dirty="0" smtClean="0"/>
          </a:p>
          <a:p>
            <a:r>
              <a:rPr lang="en-US" dirty="0" smtClean="0"/>
              <a:t>Enrichment</a:t>
            </a:r>
            <a:r>
              <a:rPr lang="en-US" baseline="0" dirty="0" smtClean="0"/>
              <a:t> sig at &lt;.05 p value (unadjusted)</a:t>
            </a:r>
          </a:p>
          <a:p>
            <a:r>
              <a:rPr lang="en-US" baseline="0" dirty="0" smtClean="0"/>
              <a:t>Of KEGG enrichment, TGF</a:t>
            </a:r>
            <a:r>
              <a:rPr lang="mr-IN" baseline="0" dirty="0" smtClean="0"/>
              <a:t>…</a:t>
            </a:r>
            <a:r>
              <a:rPr lang="en-US" baseline="0" dirty="0" smtClean="0"/>
              <a:t>, NF-kappa B, lysine degradation, Hunt, Park, &amp; toxoplasmosis all involve immune response.</a:t>
            </a:r>
          </a:p>
          <a:p>
            <a:r>
              <a:rPr lang="en-US" baseline="0" dirty="0" smtClean="0"/>
              <a:t>Evidence of cardiomyopathy in all sampled ALS cases (Gdynia et al, 2006, PMC2117442)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519E-3B85-CA42-B66C-155CCEE4D3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0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slide explaining</a:t>
            </a:r>
            <a:r>
              <a:rPr lang="en-US" baseline="0" dirty="0" smtClean="0"/>
              <a:t> the datasets put in </a:t>
            </a:r>
            <a:endParaRPr lang="en-US" dirty="0" smtClean="0"/>
          </a:p>
          <a:p>
            <a:r>
              <a:rPr lang="en-US" dirty="0" smtClean="0"/>
              <a:t>Enrichment</a:t>
            </a:r>
            <a:r>
              <a:rPr lang="en-US" baseline="0" dirty="0" smtClean="0"/>
              <a:t> sig at &lt;.05 p value (unadjusted)</a:t>
            </a:r>
          </a:p>
          <a:p>
            <a:r>
              <a:rPr lang="en-US" baseline="0" dirty="0" smtClean="0"/>
              <a:t>Of KEGG enrichment, TGF</a:t>
            </a:r>
            <a:r>
              <a:rPr lang="mr-IN" baseline="0" dirty="0" smtClean="0"/>
              <a:t>…</a:t>
            </a:r>
            <a:r>
              <a:rPr lang="en-US" baseline="0" dirty="0" smtClean="0"/>
              <a:t>, NF-kappa B, lysine degradation, Hunt, Park, &amp; toxoplasmosis all involve immune response.</a:t>
            </a:r>
          </a:p>
          <a:p>
            <a:r>
              <a:rPr lang="en-US" baseline="0" dirty="0" smtClean="0"/>
              <a:t>Evidence of cardiomyopathy in all sampled ALS cases (Gdynia et al, 2006, PMC2117442)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519E-3B85-CA42-B66C-155CCEE4D3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0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AN INFORMATIVE SLIDE FOR PATHWAY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519E-3B85-CA42-B66C-155CCEE4D3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Yellow area</a:t>
            </a:r>
            <a:r>
              <a:rPr lang="en-US" baseline="0" dirty="0" smtClean="0"/>
              <a:t> indicates high density coexpression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all pathways involved in immune response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lysine degradation and estrogen pathway also present in </a:t>
            </a:r>
            <a:r>
              <a:rPr lang="en-US" baseline="0" dirty="0" err="1" smtClean="0"/>
              <a:t>pathprint</a:t>
            </a:r>
            <a:r>
              <a:rPr lang="en-US" baseline="0" dirty="0" smtClean="0"/>
              <a:t> output as well as DEG pathway enrichment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519E-3B85-CA42-B66C-155CCEE4D3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 enrichment of JCK immune network (p = </a:t>
            </a:r>
            <a:r>
              <a:rPr lang="mr-IN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8.17E-05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519E-3B85-CA42-B66C-155CCEE4D3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D755-591D-084D-94AF-68EBCD99D6DE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CBC9-1277-2445-AF07-775C9E10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TDP-43 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TDP-43 pathology is present in many neurodegenerative disorders, is the result of various mutations, and is evident in multiple tissues</a:t>
            </a:r>
          </a:p>
          <a:p>
            <a:endParaRPr lang="en-US" dirty="0" smtClean="0"/>
          </a:p>
          <a:p>
            <a:r>
              <a:rPr lang="en-US" dirty="0" smtClean="0"/>
              <a:t>What dysregulated genes and pathways do these conditions have in common?</a:t>
            </a:r>
          </a:p>
          <a:p>
            <a:endParaRPr lang="en-US" dirty="0"/>
          </a:p>
          <a:p>
            <a:r>
              <a:rPr lang="en-US" dirty="0" smtClean="0"/>
              <a:t>Could this point towards a causative mechanism of TDP-43 pathology?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3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95" y="149896"/>
            <a:ext cx="8674822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Common dysregulated pathways between DEG enrichment and Pathprint result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Lysine degradation</a:t>
            </a:r>
          </a:p>
          <a:p>
            <a:pPr lvl="1"/>
            <a:r>
              <a:rPr lang="en-US" dirty="0" smtClean="0"/>
              <a:t>Lysine </a:t>
            </a:r>
            <a:r>
              <a:rPr lang="en-US" dirty="0"/>
              <a:t>i</a:t>
            </a:r>
            <a:r>
              <a:rPr lang="en-US" dirty="0" smtClean="0"/>
              <a:t>mportant for: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alcium absorption</a:t>
            </a:r>
          </a:p>
          <a:p>
            <a:pPr lvl="2"/>
            <a:r>
              <a:rPr lang="en-US" dirty="0" smtClean="0"/>
              <a:t>Muscle development</a:t>
            </a:r>
          </a:p>
          <a:p>
            <a:pPr lvl="2"/>
            <a:r>
              <a:rPr lang="en-US" dirty="0" smtClean="0"/>
              <a:t>Hormone production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Estrogen pathways</a:t>
            </a:r>
          </a:p>
          <a:p>
            <a:pPr lvl="1"/>
            <a:r>
              <a:rPr lang="en-US" dirty="0" smtClean="0"/>
              <a:t>ALS more common in men</a:t>
            </a:r>
          </a:p>
          <a:p>
            <a:pPr lvl="1"/>
            <a:r>
              <a:rPr lang="en-US" dirty="0" smtClean="0"/>
              <a:t>Women, on average, have later onset</a:t>
            </a:r>
          </a:p>
          <a:p>
            <a:pPr lvl="1"/>
            <a:r>
              <a:rPr lang="en-US" dirty="0" smtClean="0"/>
              <a:t>Considered neuroprotective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Mutation DCN</a:t>
            </a:r>
            <a:endParaRPr lang="en-US" dirty="0"/>
          </a:p>
        </p:txBody>
      </p:sp>
      <p:pic>
        <p:nvPicPr>
          <p:cNvPr id="4" name="Picture 3" descr="MetaALS_MutationalDCNs_KEG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0" y="844860"/>
            <a:ext cx="7491171" cy="60131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54586" y="1485569"/>
            <a:ext cx="578322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5796" y="2216320"/>
            <a:ext cx="578322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6567" y="2590547"/>
            <a:ext cx="578322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06986" y="2953435"/>
            <a:ext cx="578322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85308" y="3304982"/>
            <a:ext cx="578322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3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_version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9"/>
          <a:stretch/>
        </p:blipFill>
        <p:spPr>
          <a:xfrm>
            <a:off x="2199656" y="143933"/>
            <a:ext cx="6707279" cy="647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1955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Pathprint + DCN in PCxN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1268320" y="2370671"/>
            <a:ext cx="457200" cy="423333"/>
          </a:xfrm>
          <a:prstGeom prst="ellipse">
            <a:avLst/>
          </a:prstGeom>
          <a:solidFill>
            <a:srgbClr val="55A0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078335"/>
            <a:ext cx="138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Pathways enriched in DCN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141599"/>
            <a:ext cx="138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Pathways from Pathprint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68320" y="3403605"/>
            <a:ext cx="457200" cy="423333"/>
          </a:xfrm>
          <a:prstGeom prst="ellipse">
            <a:avLst/>
          </a:prstGeom>
          <a:solidFill>
            <a:srgbClr val="20BF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5618" y="105837"/>
            <a:ext cx="2953182" cy="465667"/>
          </a:xfrm>
          <a:prstGeom prst="rect">
            <a:avLst/>
          </a:prstGeom>
          <a:noFill/>
          <a:ln w="28575" cmpd="sng">
            <a:solidFill>
              <a:srgbClr val="FFCC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taALS_C9orf72_CCC_PosCoexp_RewiredGen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t="1966" r="804" b="440"/>
          <a:stretch/>
        </p:blipFill>
        <p:spPr>
          <a:xfrm>
            <a:off x="102058" y="1031961"/>
            <a:ext cx="8968489" cy="5629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90" y="-217827"/>
            <a:ext cx="865214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CCC: positively coexpressed rewired genes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639472" y="2549390"/>
            <a:ext cx="398081" cy="23693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6888" y="4322406"/>
            <a:ext cx="398081" cy="23693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69825" y="1760803"/>
            <a:ext cx="369648" cy="78859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0098" y="1506887"/>
            <a:ext cx="549729" cy="25391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C1QA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6331374" y="1506887"/>
            <a:ext cx="549729" cy="25391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C1QB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56510" y="1760803"/>
            <a:ext cx="274864" cy="78859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42174" y="4295506"/>
            <a:ext cx="398081" cy="19183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64401" y="3267735"/>
            <a:ext cx="1597083" cy="72893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Prognostic microglia module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(Cooper-Knock)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64401" y="2421857"/>
            <a:ext cx="1597083" cy="728930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Positively coexpressed rewired genes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8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3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914"/>
            <a:ext cx="8229601" cy="5538254"/>
          </a:xfrm>
        </p:spPr>
        <p:txBody>
          <a:bodyPr/>
          <a:lstStyle/>
          <a:p>
            <a:r>
              <a:rPr lang="en-US" dirty="0" smtClean="0"/>
              <a:t>Do top DEGs from each mutation appear in Complement and coagulation cascades pathway?</a:t>
            </a:r>
          </a:p>
          <a:p>
            <a:endParaRPr lang="en-US" dirty="0"/>
          </a:p>
          <a:p>
            <a:r>
              <a:rPr lang="en-US" dirty="0" smtClean="0"/>
              <a:t>Took DEGs with p value of &lt; .05 (or top 2000 for VCP as none qualified)</a:t>
            </a:r>
          </a:p>
          <a:p>
            <a:endParaRPr lang="en-US" dirty="0"/>
          </a:p>
          <a:p>
            <a:r>
              <a:rPr lang="en-US" dirty="0" smtClean="0"/>
              <a:t>Mapped onto CCC pathway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4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sa04610.png"/>
          <p:cNvPicPr>
            <a:picLocks noChangeAspect="1"/>
          </p:cNvPicPr>
          <p:nvPr/>
        </p:nvPicPr>
        <p:blipFill>
          <a:blip r:embed="rId2">
            <a:alphaModFix amt="6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"/>
            <a:ext cx="9143999" cy="68745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0202" y="2057403"/>
            <a:ext cx="357897" cy="1492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4292" y="2783479"/>
            <a:ext cx="357897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05187" y="3749678"/>
            <a:ext cx="357897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4540" y="4171953"/>
            <a:ext cx="357897" cy="1479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26238" y="3172100"/>
            <a:ext cx="331054" cy="1489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77576" y="3290073"/>
            <a:ext cx="211862" cy="1406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8037" y="2783479"/>
            <a:ext cx="357898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26125" y="3117624"/>
            <a:ext cx="357897" cy="17244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42705" y="4139339"/>
            <a:ext cx="423723" cy="220997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7362" y="4813300"/>
            <a:ext cx="357897" cy="149708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19126" y="4129314"/>
            <a:ext cx="357897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00201" y="1886129"/>
            <a:ext cx="357898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57284" y="2030369"/>
            <a:ext cx="357897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98037" y="2247209"/>
            <a:ext cx="357897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97979" y="6033679"/>
            <a:ext cx="357897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68229" y="1814010"/>
            <a:ext cx="357897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91728" y="1829154"/>
            <a:ext cx="357897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26125" y="3290073"/>
            <a:ext cx="357897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26125" y="3639458"/>
            <a:ext cx="357897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72789" y="4067104"/>
            <a:ext cx="348859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5595" y="4057194"/>
            <a:ext cx="334813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47362" y="4449233"/>
            <a:ext cx="357897" cy="17647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14892" y="5904586"/>
            <a:ext cx="357897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16174" y="4790560"/>
            <a:ext cx="418956" cy="2047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75757" y="2031392"/>
            <a:ext cx="401995" cy="2158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56108" y="2391448"/>
            <a:ext cx="355508" cy="1739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3345" y="2000253"/>
            <a:ext cx="410142" cy="2058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67949" y="2224252"/>
            <a:ext cx="412843" cy="1982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93326" y="3140075"/>
            <a:ext cx="386723" cy="2185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35057" y="4890891"/>
            <a:ext cx="328027" cy="18487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61106" y="4097869"/>
            <a:ext cx="341151" cy="1855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6589438" y="81422"/>
            <a:ext cx="2410100" cy="656845"/>
            <a:chOff x="3283355" y="71288"/>
            <a:chExt cx="2245318" cy="656845"/>
          </a:xfrm>
        </p:grpSpPr>
        <p:sp>
          <p:nvSpPr>
            <p:cNvPr id="44" name="Rectangle 43"/>
            <p:cNvSpPr/>
            <p:nvPr/>
          </p:nvSpPr>
          <p:spPr>
            <a:xfrm>
              <a:off x="3283355" y="440620"/>
              <a:ext cx="692911" cy="28751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GRN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56700" y="440620"/>
              <a:ext cx="692911" cy="287513"/>
            </a:xfrm>
            <a:prstGeom prst="rect">
              <a:avLst/>
            </a:prstGeom>
            <a:noFill/>
            <a:ln w="38100" cmpd="sng">
              <a:solidFill>
                <a:srgbClr val="8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CHMP2B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35762" y="440620"/>
              <a:ext cx="692911" cy="287513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C9orf72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1562" y="71288"/>
              <a:ext cx="19022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DEGs </a:t>
              </a:r>
              <a:r>
                <a:rPr lang="en-US" sz="1600" dirty="0" err="1" smtClean="0"/>
                <a:t>pValue</a:t>
              </a:r>
              <a:r>
                <a:rPr lang="en-US" sz="1600" dirty="0" smtClean="0"/>
                <a:t> &lt; .05</a:t>
              </a:r>
              <a:endParaRPr lang="en-US" sz="16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5597540" y="3362192"/>
            <a:ext cx="315572" cy="144239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06677" y="2027464"/>
            <a:ext cx="357898" cy="144239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611617" y="3200307"/>
            <a:ext cx="301494" cy="120744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752748" y="1249872"/>
            <a:ext cx="644053" cy="287513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VCP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95791" y="878619"/>
            <a:ext cx="16442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Top 2000 DEGs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0667" y="3172099"/>
            <a:ext cx="344833" cy="1724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26239" y="3358652"/>
            <a:ext cx="353811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8 at 10.47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369" y="744538"/>
            <a:ext cx="7924801" cy="6023224"/>
          </a:xfrm>
          <a:prstGeom prst="rect">
            <a:avLst/>
          </a:prstGeom>
        </p:spPr>
      </p:pic>
      <p:pic>
        <p:nvPicPr>
          <p:cNvPr id="6" name="Picture 5" descr="Screen Shot 2016-12-08 at 10.50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7" y="0"/>
            <a:ext cx="2298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Immune processes implicated across the board</a:t>
            </a:r>
          </a:p>
          <a:p>
            <a:pPr lvl="1"/>
            <a:r>
              <a:rPr lang="en-US" dirty="0" smtClean="0"/>
              <a:t>DEG KEGG enrichment</a:t>
            </a:r>
          </a:p>
          <a:p>
            <a:pPr lvl="1"/>
            <a:r>
              <a:rPr lang="en-US" dirty="0" smtClean="0"/>
              <a:t>Pathprint central module</a:t>
            </a:r>
          </a:p>
          <a:p>
            <a:pPr lvl="1"/>
            <a:r>
              <a:rPr lang="en-US" dirty="0" smtClean="0"/>
              <a:t>DCN KEGG enrichment</a:t>
            </a:r>
          </a:p>
          <a:p>
            <a:pPr lvl="1"/>
            <a:endParaRPr lang="en-US" dirty="0"/>
          </a:p>
          <a:p>
            <a:r>
              <a:rPr lang="en-US" dirty="0" smtClean="0"/>
              <a:t>Overlaps</a:t>
            </a:r>
          </a:p>
          <a:p>
            <a:pPr lvl="1"/>
            <a:r>
              <a:rPr lang="en-US" dirty="0" smtClean="0"/>
              <a:t>Lysine degradation and estrogen pathway in DEGs and Pathprint</a:t>
            </a:r>
          </a:p>
          <a:p>
            <a:pPr lvl="1"/>
            <a:r>
              <a:rPr lang="en-US" dirty="0" smtClean="0"/>
              <a:t>Complement and coagulation cascades in Pathprint and DCN</a:t>
            </a:r>
          </a:p>
          <a:p>
            <a:pPr lvl="2"/>
            <a:r>
              <a:rPr lang="en-US" dirty="0" smtClean="0"/>
              <a:t>Enriched with JCK signature</a:t>
            </a:r>
          </a:p>
          <a:p>
            <a:pPr lvl="2"/>
            <a:r>
              <a:rPr lang="en-US" dirty="0" smtClean="0"/>
              <a:t>Marked overlap with top DEGs from individual mutation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2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 datasets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00919"/>
              </p:ext>
            </p:extLst>
          </p:nvPr>
        </p:nvGraphicFramePr>
        <p:xfrm>
          <a:off x="776111" y="1459971"/>
          <a:ext cx="7882467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489"/>
                <a:gridCol w="2627489"/>
                <a:gridCol w="2627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Genetic 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C9orf72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Amyotrophic</a:t>
                      </a:r>
                      <a:r>
                        <a:rPr lang="en-US" baseline="0" dirty="0" smtClean="0"/>
                        <a:t> lateral sclerosis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CHMP2B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Amyotrophic</a:t>
                      </a:r>
                      <a:r>
                        <a:rPr lang="en-US" baseline="0" dirty="0" smtClean="0"/>
                        <a:t> lateral sclerosis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Sporadic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Amyotrophic</a:t>
                      </a:r>
                      <a:r>
                        <a:rPr lang="en-US" baseline="0" dirty="0" smtClean="0"/>
                        <a:t> lateral sclerosis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C9orf72 + Sporadic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Amyotrophic</a:t>
                      </a:r>
                      <a:r>
                        <a:rPr lang="en-US" baseline="0" dirty="0" smtClean="0"/>
                        <a:t> lateral sclerosis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RNA-seq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Sporadic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Amyotrophic</a:t>
                      </a:r>
                      <a:r>
                        <a:rPr lang="en-US" baseline="0" dirty="0" smtClean="0"/>
                        <a:t> lateral sclerosis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RNA-seq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GRN + Sporadic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Frontotemporal lobar degeneration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Inclusion body myopathy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600201"/>
            <a:ext cx="8229600" cy="20912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Compares expression levels of individual genes between case and control</a:t>
            </a:r>
          </a:p>
          <a:p>
            <a:r>
              <a:rPr lang="en-US" sz="2400" dirty="0" smtClean="0"/>
              <a:t>Microarray and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– 62 cases, 41 controls</a:t>
            </a:r>
          </a:p>
          <a:p>
            <a:r>
              <a:rPr lang="en-US" sz="2400" dirty="0" smtClean="0"/>
              <a:t>Generated list of 178 commonly differentially expressed genes</a:t>
            </a:r>
          </a:p>
        </p:txBody>
      </p:sp>
      <p:sp>
        <p:nvSpPr>
          <p:cNvPr id="12" name="Oval 11"/>
          <p:cNvSpPr/>
          <p:nvPr/>
        </p:nvSpPr>
        <p:spPr>
          <a:xfrm rot="18194938">
            <a:off x="3741497" y="3885531"/>
            <a:ext cx="978729" cy="1580032"/>
          </a:xfrm>
          <a:prstGeom prst="ellipse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01329" y="3691467"/>
            <a:ext cx="978729" cy="1580032"/>
          </a:xfrm>
          <a:prstGeom prst="ellipse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3073829">
            <a:off x="4419198" y="3835752"/>
            <a:ext cx="978729" cy="1580032"/>
          </a:xfrm>
          <a:prstGeom prst="ellipse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5257351">
            <a:off x="3697681" y="4257487"/>
            <a:ext cx="978729" cy="1580032"/>
          </a:xfrm>
          <a:prstGeom prst="ellipse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2673746">
            <a:off x="3880965" y="4482565"/>
            <a:ext cx="978729" cy="1580032"/>
          </a:xfrm>
          <a:prstGeom prst="ellipse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6582648">
            <a:off x="4494181" y="4259164"/>
            <a:ext cx="978729" cy="1580032"/>
          </a:xfrm>
          <a:prstGeom prst="ellipse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8724246">
            <a:off x="4342633" y="4481482"/>
            <a:ext cx="978729" cy="1580032"/>
          </a:xfrm>
          <a:prstGeom prst="ellipse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24868" y="4540077"/>
            <a:ext cx="711200" cy="73142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gene expression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8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2-01 at 13.30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6" y="868296"/>
            <a:ext cx="7947604" cy="59341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9670"/>
            <a:ext cx="8229600" cy="1143000"/>
          </a:xfrm>
        </p:spPr>
        <p:txBody>
          <a:bodyPr/>
          <a:lstStyle/>
          <a:p>
            <a:r>
              <a:rPr lang="en-US" dirty="0" smtClean="0"/>
              <a:t>Common DEGs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6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-2921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 10 Pathways enriched with 178 DEGs (</a:t>
            </a:r>
            <a:r>
              <a:rPr lang="en-US" sz="2400" dirty="0" err="1" smtClean="0"/>
              <a:t>EnrichR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62881"/>
              </p:ext>
            </p:extLst>
          </p:nvPr>
        </p:nvGraphicFramePr>
        <p:xfrm>
          <a:off x="270938" y="694267"/>
          <a:ext cx="8449731" cy="572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577"/>
                <a:gridCol w="2816577"/>
                <a:gridCol w="2816577"/>
              </a:tblGrid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KEGG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Wikipathways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Reactome</a:t>
                      </a:r>
                      <a:endParaRPr lang="en-US" sz="1400" dirty="0"/>
                    </a:p>
                  </a:txBody>
                  <a:tcPr/>
                </a:tc>
              </a:tr>
              <a:tr h="7914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Ribosome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Cytoplasmic ribosomal proteins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L13a-mediated translational silencing of </a:t>
                      </a:r>
                      <a:r>
                        <a:rPr lang="en-US" sz="1600" dirty="0" err="1" smtClean="0"/>
                        <a:t>Ceruloplasmin</a:t>
                      </a:r>
                      <a:r>
                        <a:rPr lang="en-US" sz="1600" dirty="0" smtClean="0"/>
                        <a:t> expression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Arrhythmogenic</a:t>
                      </a:r>
                      <a:r>
                        <a:rPr lang="en-US" sz="1600" dirty="0" smtClean="0"/>
                        <a:t> right ventricular cardiomyopathy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mRNA</a:t>
                      </a:r>
                      <a:r>
                        <a:rPr lang="en-US" sz="1600" baseline="0" dirty="0" smtClean="0"/>
                        <a:t> processing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3' -UTR-mediated translational regulation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TGF-beta signaling pathway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Wnt</a:t>
                      </a:r>
                      <a:r>
                        <a:rPr lang="en-US" sz="1600" dirty="0" smtClean="0"/>
                        <a:t> signaling pathway and </a:t>
                      </a:r>
                      <a:r>
                        <a:rPr lang="en-US" sz="1600" dirty="0" err="1" smtClean="0"/>
                        <a:t>pluripotency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Nonsense-Mediated Decay (NMD)</a:t>
                      </a:r>
                      <a:endParaRPr lang="en-US" sz="1600" dirty="0"/>
                    </a:p>
                  </a:txBody>
                  <a:tcPr anchor="ctr"/>
                </a:tc>
              </a:tr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Spliceosome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Serotonin transporter activity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Eukaryotic Translation Initiation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Ubiquitin mediated proteolysis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Integrated</a:t>
                      </a:r>
                      <a:r>
                        <a:rPr lang="en-US" sz="1600" baseline="0" dirty="0" smtClean="0"/>
                        <a:t> pancreatic cancer pathway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GTP hydrolysis and joining of the 60S ribosomal subunit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NF-kappa</a:t>
                      </a:r>
                      <a:r>
                        <a:rPr lang="en-US" sz="1600" baseline="0" dirty="0" smtClean="0"/>
                        <a:t> B signaling pathway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IL-1 signaling pathway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SRP-dependent </a:t>
                      </a:r>
                      <a:r>
                        <a:rPr lang="en-US" sz="1600" dirty="0" err="1" smtClean="0"/>
                        <a:t>cotranslational</a:t>
                      </a:r>
                      <a:r>
                        <a:rPr lang="en-US" sz="1600" dirty="0" smtClean="0"/>
                        <a:t> protein targeting to membrane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Lysine Degradation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Parkin</a:t>
                      </a:r>
                      <a:r>
                        <a:rPr lang="en-US" sz="1600" dirty="0" smtClean="0"/>
                        <a:t>-ubiquitin </a:t>
                      </a:r>
                      <a:r>
                        <a:rPr lang="en-US" sz="1600" dirty="0" err="1" smtClean="0"/>
                        <a:t>proteasomal</a:t>
                      </a:r>
                      <a:r>
                        <a:rPr lang="en-US" sz="1600" dirty="0" smtClean="0"/>
                        <a:t> system pathway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Extracellular matrix organization</a:t>
                      </a:r>
                      <a:endParaRPr lang="en-US" sz="1600" dirty="0"/>
                    </a:p>
                  </a:txBody>
                  <a:tcPr anchor="ctr"/>
                </a:tc>
              </a:tr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Huntington’s disease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Estrogen receptor pathway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Viral mRNA Translation</a:t>
                      </a:r>
                      <a:endParaRPr lang="en-US" sz="1600" dirty="0"/>
                    </a:p>
                  </a:txBody>
                  <a:tcPr anchor="ctr"/>
                </a:tc>
              </a:tr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Parkinson’s disease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Dopamine metabolism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Selenoamino</a:t>
                      </a:r>
                      <a:r>
                        <a:rPr lang="en-US" sz="1600" dirty="0" smtClean="0"/>
                        <a:t> acid metabolism</a:t>
                      </a:r>
                      <a:endParaRPr lang="en-US" sz="1600" dirty="0"/>
                    </a:p>
                  </a:txBody>
                  <a:tcPr anchor="ctr"/>
                </a:tc>
              </a:tr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Toxoplasmosis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4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67" y="-2921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 10 Pathways enriched with 178 DEGs (</a:t>
            </a:r>
            <a:r>
              <a:rPr lang="en-US" sz="2400" dirty="0" err="1" smtClean="0"/>
              <a:t>EnrichR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88853"/>
              </p:ext>
            </p:extLst>
          </p:nvPr>
        </p:nvGraphicFramePr>
        <p:xfrm>
          <a:off x="893240" y="680767"/>
          <a:ext cx="5633154" cy="567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577"/>
                <a:gridCol w="2816577"/>
              </a:tblGrid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KEGG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Wikipathways</a:t>
                      </a:r>
                      <a:endParaRPr lang="en-US" sz="1400" dirty="0"/>
                    </a:p>
                  </a:txBody>
                  <a:tcPr/>
                </a:tc>
              </a:tr>
              <a:tr h="7914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Ribosome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Cytoplasmic ribosomal proteins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Arrhythmogenic</a:t>
                      </a:r>
                      <a:r>
                        <a:rPr lang="en-US" sz="1600" dirty="0" smtClean="0"/>
                        <a:t> right ventricular cardiomyopathy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mRNA</a:t>
                      </a:r>
                      <a:r>
                        <a:rPr lang="en-US" sz="1600" baseline="0" dirty="0" smtClean="0"/>
                        <a:t> processing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TGF-beta signaling pathway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Wnt</a:t>
                      </a:r>
                      <a:r>
                        <a:rPr lang="en-US" sz="1600" dirty="0" smtClean="0"/>
                        <a:t> signaling pathway and </a:t>
                      </a:r>
                      <a:r>
                        <a:rPr lang="en-US" sz="1600" dirty="0" err="1" smtClean="0"/>
                        <a:t>pluripotency</a:t>
                      </a:r>
                      <a:endParaRPr lang="en-US" sz="1600" dirty="0"/>
                    </a:p>
                  </a:txBody>
                  <a:tcPr anchor="ctr"/>
                </a:tc>
              </a:tr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Spliceosome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Serotonin transporter activity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Ubiquitin mediated proteolysis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Integrated</a:t>
                      </a:r>
                      <a:r>
                        <a:rPr lang="en-US" sz="1600" baseline="0" dirty="0" smtClean="0"/>
                        <a:t> pancreatic cancer pathway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NF-kappa</a:t>
                      </a:r>
                      <a:r>
                        <a:rPr lang="en-US" sz="1600" baseline="0" dirty="0" smtClean="0"/>
                        <a:t> B signaling pathway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IL-1 signaling pathway</a:t>
                      </a:r>
                      <a:endParaRPr lang="en-US" sz="1600" dirty="0"/>
                    </a:p>
                  </a:txBody>
                  <a:tcPr anchor="ctr"/>
                </a:tc>
              </a:tr>
              <a:tr h="560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Lysine Degradation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Parkin</a:t>
                      </a:r>
                      <a:r>
                        <a:rPr lang="en-US" sz="1600" dirty="0" smtClean="0"/>
                        <a:t>-ubiquitin </a:t>
                      </a:r>
                      <a:r>
                        <a:rPr lang="en-US" sz="1600" dirty="0" err="1" smtClean="0"/>
                        <a:t>proteasomal</a:t>
                      </a:r>
                      <a:r>
                        <a:rPr lang="en-US" sz="1600" dirty="0" smtClean="0"/>
                        <a:t> system pathway</a:t>
                      </a:r>
                      <a:endParaRPr lang="en-US" sz="1600" dirty="0"/>
                    </a:p>
                  </a:txBody>
                  <a:tcPr anchor="ctr"/>
                </a:tc>
              </a:tr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Huntington’s disease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Estrogen receptor pathway</a:t>
                      </a:r>
                      <a:endParaRPr lang="en-US" sz="1600" dirty="0"/>
                    </a:p>
                  </a:txBody>
                  <a:tcPr anchor="ctr"/>
                </a:tc>
              </a:tr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Parkinson’s disease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Dopamine metabolism</a:t>
                      </a:r>
                      <a:endParaRPr lang="en-US" sz="1600" dirty="0"/>
                    </a:p>
                  </a:txBody>
                  <a:tcPr anchor="ctr"/>
                </a:tc>
              </a:tr>
              <a:tr h="401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Toxoplasmosis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713324" y="1878796"/>
            <a:ext cx="182031" cy="1117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713335" y="4030137"/>
            <a:ext cx="182031" cy="23168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7070" y="1436158"/>
            <a:ext cx="198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Immune 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flipH="1">
            <a:off x="6526395" y="5183922"/>
            <a:ext cx="174977" cy="751640"/>
          </a:xfrm>
          <a:prstGeom prst="leftBrace">
            <a:avLst/>
          </a:prstGeom>
          <a:ln>
            <a:solidFill>
              <a:srgbClr val="7793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flipH="1">
            <a:off x="6526394" y="2462996"/>
            <a:ext cx="174976" cy="990600"/>
          </a:xfrm>
          <a:prstGeom prst="lef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6526394" y="4030133"/>
            <a:ext cx="199669" cy="537634"/>
          </a:xfrm>
          <a:prstGeom prst="leftBrace">
            <a:avLst>
              <a:gd name="adj1" fmla="val 8333"/>
              <a:gd name="adj2" fmla="val 5207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7070" y="1876371"/>
            <a:ext cx="19854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Signaling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flipH="1">
            <a:off x="6526394" y="1112996"/>
            <a:ext cx="174976" cy="1261103"/>
          </a:xfrm>
          <a:prstGeom prst="leftBrace">
            <a:avLst/>
          </a:prstGeom>
          <a:ln>
            <a:solidFill>
              <a:srgbClr val="8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683695" y="1112997"/>
            <a:ext cx="209547" cy="597201"/>
          </a:xfrm>
          <a:prstGeom prst="leftBrace">
            <a:avLst/>
          </a:prstGeom>
          <a:ln>
            <a:solidFill>
              <a:srgbClr val="8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7070" y="789831"/>
            <a:ext cx="210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Transcription/Translation</a:t>
            </a:r>
            <a:endParaRPr lang="en-US" dirty="0">
              <a:solidFill>
                <a:srgbClr val="8000FF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flipH="1">
            <a:off x="6526394" y="4679766"/>
            <a:ext cx="174977" cy="420623"/>
          </a:xfrm>
          <a:prstGeom prst="leftBrace">
            <a:avLst>
              <a:gd name="adj1" fmla="val 8333"/>
              <a:gd name="adj2" fmla="val 52074"/>
            </a:avLst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713329" y="3453596"/>
            <a:ext cx="182037" cy="489754"/>
          </a:xfrm>
          <a:prstGeom prst="leftBrace">
            <a:avLst>
              <a:gd name="adj1" fmla="val 8333"/>
              <a:gd name="adj2" fmla="val 52074"/>
            </a:avLst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685819" y="3044825"/>
            <a:ext cx="209547" cy="368300"/>
          </a:xfrm>
          <a:prstGeom prst="leftBrace">
            <a:avLst/>
          </a:prstGeom>
          <a:ln>
            <a:solidFill>
              <a:srgbClr val="8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37070" y="680763"/>
            <a:ext cx="1985433" cy="236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37070" y="2278332"/>
            <a:ext cx="19854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Protein degradation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Pathprint datasets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21356"/>
              </p:ext>
            </p:extLst>
          </p:nvPr>
        </p:nvGraphicFramePr>
        <p:xfrm>
          <a:off x="776111" y="1459971"/>
          <a:ext cx="7882467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489"/>
                <a:gridCol w="2627489"/>
                <a:gridCol w="2627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Genetic 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C9orf72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Amyotrophic</a:t>
                      </a:r>
                      <a:r>
                        <a:rPr lang="en-US" baseline="0" dirty="0" smtClean="0"/>
                        <a:t> lateral sclerosis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CHMP2B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Amyotrophic</a:t>
                      </a:r>
                      <a:r>
                        <a:rPr lang="en-US" baseline="0" dirty="0" smtClean="0"/>
                        <a:t> lateral sclerosis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Sporadic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Amyotrophic</a:t>
                      </a:r>
                      <a:r>
                        <a:rPr lang="en-US" baseline="0" dirty="0" smtClean="0"/>
                        <a:t> lateral sclerosis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GRN + Sporadic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Frontotemporal lobar dementia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Inclusion body myopathy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Microarray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5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2-08 at 10.42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1" y="0"/>
            <a:ext cx="8640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t_the_be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30" y="73804"/>
            <a:ext cx="7526875" cy="6784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48442"/>
            <a:ext cx="22098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PCxN plot of Pathprint Pathways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374902" y="4336349"/>
            <a:ext cx="1477433" cy="2864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52901" y="25406"/>
            <a:ext cx="1477433" cy="2864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37967" y="1247428"/>
            <a:ext cx="2540079" cy="3466099"/>
          </a:xfrm>
          <a:prstGeom prst="ellipse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15248</TotalTime>
  <Words>765</Words>
  <Application>Microsoft Macintosh PowerPoint</Application>
  <PresentationFormat>On-screen Show (4:3)</PresentationFormat>
  <Paragraphs>177</Paragraphs>
  <Slides>17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TDP-43 Pathology</vt:lpstr>
      <vt:lpstr>DEG datasets</vt:lpstr>
      <vt:lpstr>Differential gene expression analysis</vt:lpstr>
      <vt:lpstr>Common DEGs</vt:lpstr>
      <vt:lpstr>Top 10 Pathways enriched with 178 DEGs (EnrichR)</vt:lpstr>
      <vt:lpstr>Top 10 Pathways enriched with 178 DEGs (EnrichR)</vt:lpstr>
      <vt:lpstr>Pathprint datasets</vt:lpstr>
      <vt:lpstr>PowerPoint Presentation</vt:lpstr>
      <vt:lpstr>PCxN plot of Pathprint Pathways</vt:lpstr>
      <vt:lpstr>Common dysregulated pathways between DEG enrichment and Pathprint result</vt:lpstr>
      <vt:lpstr>Mutation DCN</vt:lpstr>
      <vt:lpstr>Pathprint + DCN in PCxN</vt:lpstr>
      <vt:lpstr>CCC: positively coexpressed rewired genes</vt:lpstr>
      <vt:lpstr>PowerPoint Presentation</vt:lpstr>
      <vt:lpstr>PowerPoint Presentation</vt:lpstr>
      <vt:lpstr>PowerPoint Presentation</vt:lpstr>
      <vt:lpstr>Important points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34</cp:revision>
  <dcterms:created xsi:type="dcterms:W3CDTF">2016-12-07T14:33:52Z</dcterms:created>
  <dcterms:modified xsi:type="dcterms:W3CDTF">2017-02-15T10:15:24Z</dcterms:modified>
</cp:coreProperties>
</file>