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1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97F7-34FC-7C41-BF70-01310B1D209B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7CC-4DA3-B54A-93C9-DF6C0896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4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97F7-34FC-7C41-BF70-01310B1D209B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7CC-4DA3-B54A-93C9-DF6C0896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97F7-34FC-7C41-BF70-01310B1D209B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7CC-4DA3-B54A-93C9-DF6C0896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5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97F7-34FC-7C41-BF70-01310B1D209B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7CC-4DA3-B54A-93C9-DF6C0896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97F7-34FC-7C41-BF70-01310B1D209B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7CC-4DA3-B54A-93C9-DF6C0896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9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97F7-34FC-7C41-BF70-01310B1D209B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7CC-4DA3-B54A-93C9-DF6C0896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97F7-34FC-7C41-BF70-01310B1D209B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7CC-4DA3-B54A-93C9-DF6C0896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8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97F7-34FC-7C41-BF70-01310B1D209B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7CC-4DA3-B54A-93C9-DF6C0896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97F7-34FC-7C41-BF70-01310B1D209B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7CC-4DA3-B54A-93C9-DF6C0896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97F7-34FC-7C41-BF70-01310B1D209B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7CC-4DA3-B54A-93C9-DF6C0896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97F7-34FC-7C41-BF70-01310B1D209B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237CC-4DA3-B54A-93C9-DF6C0896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D97F7-34FC-7C41-BF70-01310B1D209B}" type="datetimeFigureOut">
              <a:rPr lang="en-US" smtClean="0"/>
              <a:t>19/10/17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37CC-4DA3-B54A-93C9-DF6C0896F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8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airemgreen.github.io/PHFib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What I’m trying to do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model the dysfunctional processes associated with TDP-43 pathology</a:t>
            </a:r>
          </a:p>
          <a:p>
            <a:pPr lvl="1"/>
            <a:r>
              <a:rPr lang="en-US" dirty="0" smtClean="0"/>
              <a:t>Investigate if that differs depending on genetic background</a:t>
            </a:r>
          </a:p>
          <a:p>
            <a:pPr lvl="1"/>
            <a:r>
              <a:rPr lang="en-US" dirty="0" smtClean="0"/>
              <a:t>Apply the methodology to another system</a:t>
            </a:r>
          </a:p>
          <a:p>
            <a:r>
              <a:rPr lang="en-US" dirty="0" smtClean="0"/>
              <a:t>What I have so far is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A list of DEGs common to multiple datasets, expanded to include their first-degree protein-protein interactions</a:t>
            </a:r>
          </a:p>
          <a:p>
            <a:r>
              <a:rPr lang="en-US" dirty="0" smtClean="0"/>
              <a:t>What I don’t know is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Which of these are specific to cells presenting with TDP-43 pathology, rather than any disease cell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SOD1 &amp; FUS ALS neuron samples (no TDP-43 pathology)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TARDBP ALS fibroblast samples (no TDP-43 pathology)</a:t>
            </a:r>
          </a:p>
        </p:txBody>
      </p:sp>
    </p:spTree>
    <p:extLst>
      <p:ext uri="{BB962C8B-B14F-4D97-AF65-F5344CB8AC3E}">
        <p14:creationId xmlns:p14="http://schemas.microsoft.com/office/powerpoint/2010/main" val="81003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Truncation </a:t>
            </a:r>
            <a:r>
              <a:rPr lang="en-US" dirty="0" err="1" smtClean="0"/>
              <a:t>vs</a:t>
            </a:r>
            <a:r>
              <a:rPr lang="en-US" dirty="0" smtClean="0"/>
              <a:t> Missense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6503" y="1589857"/>
            <a:ext cx="2369878" cy="1977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Cytoplasm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7527" y="1589857"/>
            <a:ext cx="2369878" cy="19771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Nucleus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05457" y="1589857"/>
            <a:ext cx="2369878" cy="19771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900" dirty="0" smtClean="0">
                <a:solidFill>
                  <a:srgbClr val="000000"/>
                </a:solidFill>
              </a:rPr>
              <a:t>Whole Transcriptome</a:t>
            </a:r>
            <a:endParaRPr lang="en-US" sz="29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1249" y="2585004"/>
            <a:ext cx="1060554" cy="851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T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7269" y="2580276"/>
            <a:ext cx="1060554" cy="85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M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26085" y="2580276"/>
            <a:ext cx="1060554" cy="851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T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52105" y="2580276"/>
            <a:ext cx="1060554" cy="85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M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4015" y="2567182"/>
            <a:ext cx="1060554" cy="851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T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0035" y="2562454"/>
            <a:ext cx="1060554" cy="85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M</a:t>
            </a:r>
            <a:endParaRPr lang="en-US" sz="4000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507067" y="3609781"/>
            <a:ext cx="171" cy="480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2847" y="4381029"/>
            <a:ext cx="1400483" cy="2308324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GSTM1</a:t>
            </a:r>
          </a:p>
          <a:p>
            <a:pPr algn="ctr"/>
            <a:r>
              <a:rPr lang="en-US" b="1" dirty="0"/>
              <a:t>SFRP2</a:t>
            </a:r>
          </a:p>
          <a:p>
            <a:pPr algn="ctr"/>
            <a:r>
              <a:rPr lang="en-US" b="1" dirty="0"/>
              <a:t>RARRES2</a:t>
            </a:r>
          </a:p>
          <a:p>
            <a:pPr algn="ctr"/>
            <a:r>
              <a:rPr lang="en-US" b="1" dirty="0"/>
              <a:t>H19</a:t>
            </a:r>
          </a:p>
          <a:p>
            <a:pPr algn="ctr"/>
            <a:r>
              <a:rPr lang="en-US" b="1" dirty="0"/>
              <a:t>DPT</a:t>
            </a:r>
          </a:p>
          <a:p>
            <a:pPr algn="ctr"/>
            <a:r>
              <a:rPr lang="en-US" b="1" dirty="0"/>
              <a:t>POMZP3</a:t>
            </a:r>
          </a:p>
          <a:p>
            <a:pPr algn="ctr"/>
            <a:r>
              <a:rPr lang="en-US" b="1" dirty="0"/>
              <a:t>LOXL3</a:t>
            </a:r>
          </a:p>
          <a:p>
            <a:pPr algn="ctr"/>
            <a:r>
              <a:rPr lang="en-US" b="1" dirty="0" smtClean="0"/>
              <a:t>GUCY1A2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27987" y="3684903"/>
            <a:ext cx="0" cy="968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768" y="4888860"/>
            <a:ext cx="2369878" cy="64633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GSTM1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PNRC2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00707" y="3684903"/>
            <a:ext cx="0" cy="968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3269" y="2712857"/>
            <a:ext cx="4482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27987" y="2712857"/>
            <a:ext cx="4482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76589" y="2712857"/>
            <a:ext cx="4482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62405" y="3827030"/>
            <a:ext cx="1400483" cy="286232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PNRC2</a:t>
            </a:r>
          </a:p>
          <a:p>
            <a:pPr algn="ctr"/>
            <a:r>
              <a:rPr lang="en-US" b="1" dirty="0"/>
              <a:t>FGD6</a:t>
            </a:r>
          </a:p>
          <a:p>
            <a:pPr algn="ctr"/>
            <a:r>
              <a:rPr lang="en-US" b="1" dirty="0"/>
              <a:t>VAT1L</a:t>
            </a:r>
          </a:p>
          <a:p>
            <a:pPr algn="ctr"/>
            <a:r>
              <a:rPr lang="en-US" b="1" dirty="0"/>
              <a:t>GBP3</a:t>
            </a:r>
          </a:p>
          <a:p>
            <a:pPr algn="ctr"/>
            <a:r>
              <a:rPr lang="en-US" b="1" dirty="0"/>
              <a:t>ANO4</a:t>
            </a:r>
          </a:p>
          <a:p>
            <a:pPr algn="ctr"/>
            <a:r>
              <a:rPr lang="en-US" b="1" dirty="0"/>
              <a:t>NPR3</a:t>
            </a:r>
          </a:p>
          <a:p>
            <a:pPr algn="ctr"/>
            <a:r>
              <a:rPr lang="en-US" b="1" dirty="0"/>
              <a:t>CHN1</a:t>
            </a:r>
          </a:p>
          <a:p>
            <a:pPr algn="ctr"/>
            <a:r>
              <a:rPr lang="en-US" b="1" dirty="0"/>
              <a:t>ISG15</a:t>
            </a:r>
          </a:p>
          <a:p>
            <a:pPr algn="ctr"/>
            <a:r>
              <a:rPr lang="en-US" b="1" dirty="0"/>
              <a:t>FMN1</a:t>
            </a:r>
          </a:p>
          <a:p>
            <a:pPr algn="ctr"/>
            <a:r>
              <a:rPr lang="en-US" b="1" dirty="0"/>
              <a:t>OAS3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4461" y="4924789"/>
            <a:ext cx="1139111" cy="175432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GSTM1</a:t>
            </a:r>
          </a:p>
          <a:p>
            <a:pPr algn="ctr"/>
            <a:r>
              <a:rPr lang="en-US" b="1" dirty="0"/>
              <a:t>RARRES2</a:t>
            </a:r>
          </a:p>
          <a:p>
            <a:pPr algn="ctr"/>
            <a:r>
              <a:rPr lang="en-US" b="1" dirty="0"/>
              <a:t>H19</a:t>
            </a:r>
          </a:p>
          <a:p>
            <a:pPr algn="ctr"/>
            <a:r>
              <a:rPr lang="en-US" b="1" dirty="0"/>
              <a:t>GUCY1A2</a:t>
            </a:r>
          </a:p>
          <a:p>
            <a:pPr algn="ctr"/>
            <a:r>
              <a:rPr lang="en-US" b="1" dirty="0"/>
              <a:t>SFRP2</a:t>
            </a:r>
          </a:p>
          <a:p>
            <a:pPr algn="ctr"/>
            <a:r>
              <a:rPr lang="en-US" b="1" dirty="0"/>
              <a:t>PID1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71307" y="4103347"/>
            <a:ext cx="1139111" cy="258532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OAS3</a:t>
            </a:r>
          </a:p>
          <a:p>
            <a:pPr algn="ctr"/>
            <a:r>
              <a:rPr lang="en-US" b="1" dirty="0"/>
              <a:t>PNRC2</a:t>
            </a:r>
          </a:p>
          <a:p>
            <a:pPr algn="ctr"/>
            <a:r>
              <a:rPr lang="en-US" b="1" dirty="0"/>
              <a:t>VAT1L</a:t>
            </a:r>
          </a:p>
          <a:p>
            <a:pPr algn="ctr"/>
            <a:r>
              <a:rPr lang="en-US" b="1" dirty="0"/>
              <a:t>CHN1</a:t>
            </a:r>
          </a:p>
          <a:p>
            <a:pPr algn="ctr"/>
            <a:r>
              <a:rPr lang="en-US" b="1" dirty="0"/>
              <a:t>RCN1P2</a:t>
            </a:r>
          </a:p>
          <a:p>
            <a:pPr algn="ctr"/>
            <a:r>
              <a:rPr lang="en-US" b="1" dirty="0"/>
              <a:t>ANO4</a:t>
            </a:r>
          </a:p>
          <a:p>
            <a:pPr algn="ctr"/>
            <a:r>
              <a:rPr lang="en-US" b="1" dirty="0"/>
              <a:t>SCARA3</a:t>
            </a:r>
          </a:p>
          <a:p>
            <a:pPr algn="ctr"/>
            <a:r>
              <a:rPr lang="en-US" b="1" dirty="0"/>
              <a:t>HACD4</a:t>
            </a:r>
          </a:p>
          <a:p>
            <a:pPr algn="ctr"/>
            <a:r>
              <a:rPr lang="en-US" b="1" dirty="0"/>
              <a:t>CD9</a:t>
            </a:r>
          </a:p>
        </p:txBody>
      </p:sp>
    </p:spTree>
    <p:extLst>
      <p:ext uri="{BB962C8B-B14F-4D97-AF65-F5344CB8AC3E}">
        <p14:creationId xmlns:p14="http://schemas.microsoft.com/office/powerpoint/2010/main" val="47266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7" grpId="0" animBg="1"/>
      <p:bldP spid="23" grpId="0"/>
      <p:bldP spid="24" grpId="0"/>
      <p:bldP spid="25" grpId="0"/>
      <p:bldP spid="27" grpId="0" animBg="1"/>
      <p:bldP spid="29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TDP-43 Fibroblasts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46064"/>
              </p:ext>
            </p:extLst>
          </p:nvPr>
        </p:nvGraphicFramePr>
        <p:xfrm>
          <a:off x="1084620" y="1342933"/>
          <a:ext cx="7203407" cy="4034640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1684250"/>
                <a:gridCol w="2150657"/>
                <a:gridCol w="1684250"/>
                <a:gridCol w="1684250"/>
              </a:tblGrid>
              <a:tr h="232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Condition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Mutation Type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Mutation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1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Patient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Truncation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>
                          <a:effectLst/>
                        </a:rPr>
                        <a:t>N/A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1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Patient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Truncation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>
                          <a:effectLst/>
                        </a:rPr>
                        <a:t>N/A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1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Patient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Truncation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>
                          <a:effectLst/>
                        </a:rPr>
                        <a:t>N/A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1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Patient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Missense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 dirty="0">
                          <a:effectLst/>
                        </a:rPr>
                        <a:t>M337V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1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Patient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Missense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u="none" strike="noStrike">
                          <a:effectLst/>
                        </a:rPr>
                        <a:t>G2875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1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Patient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Missense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>
                          <a:effectLst/>
                        </a:rPr>
                        <a:t>A321V</a:t>
                      </a:r>
                      <a:endParaRPr lang="cs-CZ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1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Control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>
                          <a:effectLst/>
                        </a:rPr>
                        <a:t>N/A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dirty="0">
                          <a:effectLst/>
                        </a:rPr>
                        <a:t>N/A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1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Control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>
                          <a:effectLst/>
                        </a:rPr>
                        <a:t>N/A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 dirty="0">
                          <a:effectLst/>
                        </a:rPr>
                        <a:t>N/A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1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Control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>
                          <a:effectLst/>
                        </a:rPr>
                        <a:t>N/A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>
                          <a:effectLst/>
                        </a:rPr>
                        <a:t>N/A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1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Control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>
                          <a:effectLst/>
                        </a:rPr>
                        <a:t>N/A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2000" u="none" strike="noStrike">
                          <a:effectLst/>
                        </a:rPr>
                        <a:t>N/A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557742"/>
            <a:ext cx="8229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RNA-seq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Cytoplasmic extraction, nuclear extraction, and whole cell transcriptome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532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dataset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8253"/>
          </a:xfrm>
        </p:spPr>
        <p:txBody>
          <a:bodyPr>
            <a:normAutofit/>
          </a:bodyPr>
          <a:lstStyle/>
          <a:p>
            <a:r>
              <a:rPr lang="en-US" dirty="0" smtClean="0"/>
              <a:t>This dataset represents a classic TDP-43 genetic background, in a cell with no pathology or degeneration</a:t>
            </a:r>
          </a:p>
          <a:p>
            <a:r>
              <a:rPr lang="en-US" dirty="0" smtClean="0"/>
              <a:t>Everything that is differentially expressed in this dataset represents non-specific dysfunction</a:t>
            </a:r>
          </a:p>
          <a:p>
            <a:r>
              <a:rPr lang="en-US" dirty="0" smtClean="0"/>
              <a:t>Any overlap between this dataset and my model is non-specific noise that can be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2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so far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6503" y="1589857"/>
            <a:ext cx="2369878" cy="19771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Cytoplasm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7527" y="1589857"/>
            <a:ext cx="2369878" cy="19771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Nucleus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5457" y="1589857"/>
            <a:ext cx="2369878" cy="19771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900" dirty="0" smtClean="0">
                <a:solidFill>
                  <a:srgbClr val="000000"/>
                </a:solidFill>
              </a:rPr>
              <a:t>Whole Transcriptome</a:t>
            </a:r>
            <a:endParaRPr lang="en-US" sz="29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1249" y="2585004"/>
            <a:ext cx="1060554" cy="851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P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7269" y="2580276"/>
            <a:ext cx="1060554" cy="85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26085" y="2580276"/>
            <a:ext cx="1060554" cy="851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P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52105" y="2580276"/>
            <a:ext cx="1060554" cy="85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84015" y="2567182"/>
            <a:ext cx="1060554" cy="851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P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10035" y="2562454"/>
            <a:ext cx="1060554" cy="85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41803" y="3684903"/>
            <a:ext cx="0" cy="968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1249" y="5046682"/>
            <a:ext cx="2094921" cy="1477328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LHX9</a:t>
            </a:r>
          </a:p>
          <a:p>
            <a:pPr algn="ctr"/>
            <a:r>
              <a:rPr lang="en-US" dirty="0" smtClean="0"/>
              <a:t>GSTM3</a:t>
            </a:r>
          </a:p>
          <a:p>
            <a:pPr algn="ctr"/>
            <a:r>
              <a:rPr lang="en-US" dirty="0" smtClean="0"/>
              <a:t>PPP1R14A</a:t>
            </a:r>
          </a:p>
          <a:p>
            <a:pPr algn="ctr"/>
            <a:r>
              <a:rPr lang="en-US" dirty="0" smtClean="0"/>
              <a:t>LIMS2</a:t>
            </a:r>
          </a:p>
          <a:p>
            <a:pPr algn="ctr"/>
            <a:r>
              <a:rPr lang="en-US" dirty="0" smtClean="0"/>
              <a:t>THY1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665198" y="3684903"/>
            <a:ext cx="0" cy="968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04644" y="4888860"/>
            <a:ext cx="2094921" cy="175432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ARRDC4</a:t>
            </a:r>
          </a:p>
          <a:p>
            <a:pPr algn="ctr"/>
            <a:r>
              <a:rPr lang="en-US" dirty="0" smtClean="0"/>
              <a:t>ANO4</a:t>
            </a:r>
          </a:p>
          <a:p>
            <a:pPr algn="ctr"/>
            <a:r>
              <a:rPr lang="en-US" dirty="0" smtClean="0"/>
              <a:t>SYNGR2</a:t>
            </a:r>
          </a:p>
          <a:p>
            <a:pPr algn="ctr"/>
            <a:r>
              <a:rPr lang="en-US" dirty="0" smtClean="0"/>
              <a:t>THY1</a:t>
            </a:r>
          </a:p>
          <a:p>
            <a:pPr algn="ctr"/>
            <a:r>
              <a:rPr lang="en-US" dirty="0" smtClean="0"/>
              <a:t>ATP1B1</a:t>
            </a:r>
          </a:p>
          <a:p>
            <a:pPr algn="ctr"/>
            <a:r>
              <a:rPr lang="en-US" dirty="0" smtClean="0"/>
              <a:t>LEPROT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15768" y="4888860"/>
            <a:ext cx="2369878" cy="175432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202 genes</a:t>
            </a:r>
            <a:endParaRPr lang="en-US" sz="2400" dirty="0" smtClean="0"/>
          </a:p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Cell cycle</a:t>
            </a:r>
          </a:p>
          <a:p>
            <a:pPr algn="ctr"/>
            <a:r>
              <a:rPr lang="en-US" dirty="0" smtClean="0"/>
              <a:t>Complement and coagulation</a:t>
            </a:r>
          </a:p>
          <a:p>
            <a:pPr algn="ctr"/>
            <a:r>
              <a:rPr lang="en-US" b="1" dirty="0" smtClean="0"/>
              <a:t>Not TARDBP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00707" y="3684903"/>
            <a:ext cx="0" cy="968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185756" y="5477902"/>
            <a:ext cx="0" cy="59946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04738" y="5477902"/>
            <a:ext cx="0" cy="59946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328197" y="5683389"/>
            <a:ext cx="0" cy="468685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34596" y="5342211"/>
            <a:ext cx="0" cy="413417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3269" y="2712857"/>
            <a:ext cx="4482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</a:t>
            </a:r>
            <a:endParaRPr lang="en-US" sz="3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27987" y="2712857"/>
            <a:ext cx="4482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</a:t>
            </a:r>
            <a:endParaRPr 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076589" y="2712857"/>
            <a:ext cx="4482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2327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9" grpId="0" animBg="1"/>
      <p:bldP spid="21" grpId="0" animBg="1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43437"/>
              </p:ext>
            </p:extLst>
          </p:nvPr>
        </p:nvGraphicFramePr>
        <p:xfrm>
          <a:off x="0" y="1"/>
          <a:ext cx="9144000" cy="657908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928471"/>
                <a:gridCol w="2017058"/>
                <a:gridCol w="2226236"/>
                <a:gridCol w="1972235"/>
              </a:tblGrid>
              <a:tr h="598592">
                <a:tc>
                  <a:txBody>
                    <a:bodyPr/>
                    <a:lstStyle/>
                    <a:p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Cytoplasm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Nucleus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WCT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</a:tr>
              <a:tr h="737486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+mn-lt"/>
                        </a:rPr>
                        <a:t>Consensus (285 genes)</a:t>
                      </a:r>
                      <a:endParaRPr lang="en-US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latin typeface="+mn-lt"/>
                        </a:rPr>
                        <a:t>EPS8</a:t>
                      </a:r>
                    </a:p>
                    <a:p>
                      <a:pPr algn="ctr"/>
                      <a:r>
                        <a:rPr lang="en-US" sz="2400" b="0" i="0" dirty="0" smtClean="0">
                          <a:latin typeface="+mn-lt"/>
                        </a:rPr>
                        <a:t>PRR11</a:t>
                      </a:r>
                    </a:p>
                  </a:txBody>
                  <a:tcPr anchor="ctr"/>
                </a:tc>
              </a:tr>
              <a:tr h="682857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+mn-lt"/>
                        </a:rPr>
                        <a:t>PPI network</a:t>
                      </a:r>
                      <a:r>
                        <a:rPr lang="en-US" sz="2200" baseline="0" dirty="0" smtClean="0">
                          <a:latin typeface="+mn-lt"/>
                        </a:rPr>
                        <a:t> (3566 genes)</a:t>
                      </a:r>
                      <a:endParaRPr lang="en-US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latin typeface="+mn-lt"/>
                        </a:rPr>
                        <a:t>42</a:t>
                      </a:r>
                    </a:p>
                  </a:txBody>
                  <a:tcPr anchor="ctr"/>
                </a:tc>
              </a:tr>
              <a:tr h="682857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+mn-lt"/>
                        </a:rPr>
                        <a:t>Top 1000 C9orf72</a:t>
                      </a:r>
                      <a:r>
                        <a:rPr lang="en-US" sz="2200" baseline="0" dirty="0" smtClean="0">
                          <a:latin typeface="+mn-lt"/>
                        </a:rPr>
                        <a:t> (MA)</a:t>
                      </a:r>
                      <a:endParaRPr lang="en-US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13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</a:tr>
              <a:tr h="682857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+mn-lt"/>
                        </a:rPr>
                        <a:t>Top 1000 sALS (MA)</a:t>
                      </a:r>
                      <a:endParaRPr lang="en-US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1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17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</a:tr>
              <a:tr h="682857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+mn-lt"/>
                        </a:rPr>
                        <a:t>Top 1000 sFTLD</a:t>
                      </a:r>
                      <a:r>
                        <a:rPr lang="en-US" sz="2200" baseline="0" dirty="0" smtClean="0">
                          <a:latin typeface="+mn-lt"/>
                        </a:rPr>
                        <a:t> + GRN-FTLD </a:t>
                      </a:r>
                      <a:r>
                        <a:rPr lang="en-US" sz="2200" dirty="0" smtClean="0">
                          <a:latin typeface="+mn-lt"/>
                        </a:rPr>
                        <a:t>(MA)</a:t>
                      </a:r>
                      <a:endParaRPr lang="en-US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16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</a:tr>
              <a:tr h="6828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+mn-lt"/>
                        </a:rPr>
                        <a:t>Top 1000 VCP (MA)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</a:tr>
              <a:tr h="682857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+mn-lt"/>
                        </a:rPr>
                        <a:t>Top</a:t>
                      </a:r>
                      <a:r>
                        <a:rPr lang="en-US" sz="2200" baseline="0" dirty="0" smtClean="0">
                          <a:latin typeface="+mn-lt"/>
                        </a:rPr>
                        <a:t> 1000 C9orf72 (RNA-seq)</a:t>
                      </a:r>
                      <a:endParaRPr lang="en-US" sz="2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3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</a:tr>
              <a:tr h="73748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Top</a:t>
                      </a:r>
                      <a:r>
                        <a:rPr lang="en-US" sz="2400" baseline="0" dirty="0" smtClean="0">
                          <a:latin typeface="+mn-lt"/>
                        </a:rPr>
                        <a:t> 1000 C9 + sALS (RNA-seq)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25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13412" y="6514352"/>
            <a:ext cx="469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overlap within top 500 genes for any dataset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181412"/>
            <a:ext cx="9144000" cy="43976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5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this dataset represents ALS disease in a tissue with no TDP-43 dysfunction</a:t>
            </a:r>
            <a:r>
              <a:rPr lang="mr-IN" dirty="0" smtClean="0"/>
              <a:t>…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expect to see few similarities with my TDP-43 dysfunction model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differences we do see could suggest what compensatory mechanisms fibroblasts have that neurons don’t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9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Nucleus v Cytoplasm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Ran for both patient and control</a:t>
            </a:r>
          </a:p>
          <a:p>
            <a:r>
              <a:rPr lang="en-US" dirty="0" smtClean="0"/>
              <a:t>Paired</a:t>
            </a:r>
          </a:p>
          <a:p>
            <a:r>
              <a:rPr lang="en-US" dirty="0" smtClean="0"/>
              <a:t>Control used to filter out “normal biology”</a:t>
            </a:r>
          </a:p>
          <a:p>
            <a:pPr lvl="1"/>
            <a:r>
              <a:rPr lang="en-US" dirty="0" smtClean="0"/>
              <a:t>Overlap was actually quite small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904 upregulated (in </a:t>
            </a:r>
            <a:r>
              <a:rPr lang="en-US" dirty="0" err="1" smtClean="0"/>
              <a:t>nuc</a:t>
            </a:r>
            <a:r>
              <a:rPr lang="en-US" dirty="0" smtClean="0"/>
              <a:t> as compared to </a:t>
            </a:r>
            <a:r>
              <a:rPr lang="en-US" dirty="0" err="1" smtClean="0"/>
              <a:t>cyt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Complement and coagulation</a:t>
            </a:r>
          </a:p>
          <a:p>
            <a:pPr lvl="1"/>
            <a:r>
              <a:rPr lang="en-US" dirty="0" smtClean="0"/>
              <a:t>Cardiomyopathy</a:t>
            </a:r>
          </a:p>
          <a:p>
            <a:pPr lvl="1"/>
            <a:r>
              <a:rPr lang="en-US" dirty="0" smtClean="0"/>
              <a:t>Cell cycle (mitosis)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688 downregulated</a:t>
            </a:r>
          </a:p>
          <a:p>
            <a:pPr lvl="1"/>
            <a:r>
              <a:rPr lang="en-US" dirty="0" smtClean="0"/>
              <a:t>Ribosomal activity (should be same in normal?)</a:t>
            </a:r>
          </a:p>
          <a:p>
            <a:pPr lvl="1"/>
            <a:r>
              <a:rPr lang="en-US" dirty="0" smtClean="0"/>
              <a:t>Maybe issue with controls (3v3)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9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2546" y="1807928"/>
            <a:ext cx="390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https://clairemgreen.github.io/PHFib/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RDBP_Normalisedcou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3" y="837436"/>
            <a:ext cx="8705557" cy="5715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TARDBP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9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555</Words>
  <Application>Microsoft Macintosh PowerPoint</Application>
  <PresentationFormat>On-screen Show (4:3)</PresentationFormat>
  <Paragraphs>199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What am I doing?</vt:lpstr>
      <vt:lpstr>TDP-43 Fibroblasts</vt:lpstr>
      <vt:lpstr>Why is this dataset useful?</vt:lpstr>
      <vt:lpstr>Analysis so far</vt:lpstr>
      <vt:lpstr>PowerPoint Presentation</vt:lpstr>
      <vt:lpstr>What does this tell us?</vt:lpstr>
      <vt:lpstr>Nucleus v Cytoplasm</vt:lpstr>
      <vt:lpstr>QC</vt:lpstr>
      <vt:lpstr>TARDBP levels</vt:lpstr>
      <vt:lpstr>Truncation vs Missense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Green</dc:creator>
  <cp:lastModifiedBy>Claire Green</cp:lastModifiedBy>
  <cp:revision>22</cp:revision>
  <dcterms:created xsi:type="dcterms:W3CDTF">2017-10-12T13:06:41Z</dcterms:created>
  <dcterms:modified xsi:type="dcterms:W3CDTF">2017-10-19T13:59:59Z</dcterms:modified>
</cp:coreProperties>
</file>