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68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E1F-E409-DA46-B75E-4A98B6D5C7F6}" type="datetimeFigureOut">
              <a:rPr lang="en-US" smtClean="0"/>
              <a:t>16/05/17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32177"/>
              </p:ext>
            </p:extLst>
          </p:nvPr>
        </p:nvGraphicFramePr>
        <p:xfrm>
          <a:off x="17640" y="8820"/>
          <a:ext cx="8996268" cy="70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718"/>
                <a:gridCol w="1552299"/>
                <a:gridCol w="1078230"/>
                <a:gridCol w="2132202"/>
                <a:gridCol w="1708911"/>
                <a:gridCol w="1139908"/>
              </a:tblGrid>
              <a:tr h="353695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KEGG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Wikipathways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Reactome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BP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CP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MF</a:t>
                      </a:r>
                      <a:endParaRPr lang="en-US" sz="1500" b="0" dirty="0"/>
                    </a:p>
                  </a:txBody>
                  <a:tcPr/>
                </a:tc>
              </a:tr>
              <a:tr h="745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surveillance pathway Homo sapiens</a:t>
                      </a:r>
                      <a:r>
                        <a:rPr lang="en-US" sz="1000" b="0" baseline="0" dirty="0" smtClean="0"/>
                        <a:t> hsa03015</a:t>
                      </a:r>
                      <a:endParaRPr lang="en-US" sz="1000" b="0" i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Processing </a:t>
                      </a:r>
                      <a:r>
                        <a:rPr lang="en-US" sz="1000" b="0" dirty="0" err="1" smtClean="0"/>
                        <a:t>Mus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Musculus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smtClean="0"/>
                        <a:t>WP310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(1.8e</a:t>
                      </a:r>
                      <a:r>
                        <a:rPr lang="en-US" sz="1000" b="1" dirty="0" smtClean="0"/>
                        <a:t>-</a:t>
                      </a:r>
                      <a:r>
                        <a:rPr lang="en-US" sz="1000" b="1" dirty="0" smtClean="0"/>
                        <a:t>4)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X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RNA splicing, via transesterification reactions </a:t>
                      </a:r>
                      <a:r>
                        <a:rPr lang="en-US" sz="1000" b="0" dirty="0" smtClean="0"/>
                        <a:t>(GO:0000375)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</a:t>
                      </a:r>
                      <a:r>
                        <a:rPr lang="en-US" sz="1000" b="1" dirty="0" smtClean="0"/>
                        <a:t>7.4e-5</a:t>
                      </a:r>
                      <a:r>
                        <a:rPr lang="en-US" sz="1000" b="1" dirty="0" smtClean="0"/>
                        <a:t>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Nucleolus </a:t>
                      </a:r>
                      <a:r>
                        <a:rPr lang="en-US" sz="1000" b="0" dirty="0" smtClean="0"/>
                        <a:t>(GO:0005730)</a:t>
                      </a:r>
                    </a:p>
                    <a:p>
                      <a:r>
                        <a:rPr lang="en-US" sz="1000" b="1" dirty="0" smtClean="0"/>
                        <a:t>(</a:t>
                      </a:r>
                      <a:r>
                        <a:rPr lang="en-US" sz="1000" b="1" dirty="0" smtClean="0"/>
                        <a:t>1.7e-6</a:t>
                      </a:r>
                      <a:r>
                        <a:rPr lang="en-US" sz="1000" b="1" dirty="0" smtClean="0"/>
                        <a:t>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8356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EGF/EGFR</a:t>
                      </a:r>
                      <a:r>
                        <a:rPr lang="en-US" sz="1000" b="0" baseline="0" dirty="0" smtClean="0"/>
                        <a:t> Signaling Pathway </a:t>
                      </a:r>
                      <a:r>
                        <a:rPr lang="en-US" sz="1000" b="0" baseline="0" dirty="0" smtClean="0"/>
                        <a:t>Homo sapiens WP437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</a:t>
                      </a:r>
                      <a:r>
                        <a:rPr lang="en-US" sz="1000" b="1" baseline="0" dirty="0" smtClean="0"/>
                        <a:t>1.3e-3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</a:t>
                      </a:r>
                      <a:r>
                        <a:rPr lang="en-US" sz="1000" b="0" dirty="0" smtClean="0"/>
                        <a:t>processing (GO:0006397)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</a:t>
                      </a:r>
                      <a:r>
                        <a:rPr lang="en-US" sz="1000" b="1" dirty="0" smtClean="0"/>
                        <a:t>1.5e-4</a:t>
                      </a:r>
                      <a:r>
                        <a:rPr lang="en-US" sz="1000" b="1" dirty="0" smtClean="0"/>
                        <a:t>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Nucleoplasm </a:t>
                      </a:r>
                      <a:r>
                        <a:rPr lang="en-US" sz="1000" b="0" dirty="0" smtClean="0"/>
                        <a:t>(GO:0005654)</a:t>
                      </a:r>
                    </a:p>
                    <a:p>
                      <a:r>
                        <a:rPr lang="en-US" sz="1000" b="1" dirty="0" smtClean="0"/>
                        <a:t>(5e-3)</a:t>
                      </a:r>
                      <a:endParaRPr 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6965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Processing</a:t>
                      </a:r>
                      <a:r>
                        <a:rPr lang="en-US" sz="1000" b="0" baseline="0" dirty="0" smtClean="0"/>
                        <a:t> Homo sapiens WP61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(1.3e-3)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RNA splicing </a:t>
                      </a:r>
                      <a:r>
                        <a:rPr lang="en-US" sz="1000" b="0" dirty="0" smtClean="0"/>
                        <a:t>(GO:0008380)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(1.5e-4)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Cell-substrate </a:t>
                      </a:r>
                      <a:r>
                        <a:rPr lang="en-US" sz="1000" b="0" dirty="0" err="1" smtClean="0"/>
                        <a:t>adherens</a:t>
                      </a:r>
                      <a:r>
                        <a:rPr lang="en-US" sz="1000" b="0" baseline="0" dirty="0" smtClean="0"/>
                        <a:t> junction </a:t>
                      </a:r>
                      <a:r>
                        <a:rPr lang="en-US" sz="1000" b="0" baseline="0" dirty="0" smtClean="0"/>
                        <a:t>(GO:0005924)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</a:t>
                      </a:r>
                      <a:r>
                        <a:rPr lang="en-US" sz="1000" b="1" baseline="0" dirty="0" smtClean="0"/>
                        <a:t>0.01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/>
                    </a:p>
                  </a:txBody>
                  <a:tcPr/>
                </a:tc>
              </a:tr>
              <a:tr h="6768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PluriNetWork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baseline="0" dirty="0" err="1" smtClean="0"/>
                        <a:t>Mus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baseline="0" dirty="0" err="1" smtClean="0"/>
                        <a:t>musculus</a:t>
                      </a:r>
                      <a:r>
                        <a:rPr lang="en-US" sz="1000" b="0" baseline="0" dirty="0" smtClean="0"/>
                        <a:t> WP1763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/>
                        <a:t>(</a:t>
                      </a:r>
                      <a:r>
                        <a:rPr lang="en-US" sz="1000" b="0" i="1" baseline="0" dirty="0" smtClean="0"/>
                        <a:t>0.08</a:t>
                      </a:r>
                      <a:r>
                        <a:rPr lang="en-US" sz="1000" b="0" i="1" baseline="0" dirty="0" smtClean="0"/>
                        <a:t>)</a:t>
                      </a:r>
                      <a:endParaRPr lang="en-US" sz="1000" b="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RNA splicing via transesterification reactions with bulged adenosine as nucleophile (GO:0000377)</a:t>
                      </a:r>
                    </a:p>
                    <a:p>
                      <a:r>
                        <a:rPr lang="en-US" sz="1000" b="1" dirty="0" smtClean="0"/>
                        <a:t>(5e-4)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cell-substrate</a:t>
                      </a:r>
                      <a:r>
                        <a:rPr lang="en-US" sz="1050" baseline="0" dirty="0" smtClean="0"/>
                        <a:t> junction </a:t>
                      </a:r>
                    </a:p>
                    <a:p>
                      <a:r>
                        <a:rPr lang="en-US" sz="1050" baseline="0" dirty="0" smtClean="0"/>
                        <a:t>(GO:0030055)</a:t>
                      </a:r>
                    </a:p>
                    <a:p>
                      <a:r>
                        <a:rPr lang="en-US" sz="1050" b="1" baseline="0" dirty="0" smtClean="0"/>
                        <a:t>(0.01)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/>
                    </a:p>
                  </a:txBody>
                  <a:tcPr/>
                </a:tc>
              </a:tr>
              <a:tr h="7084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  <a:endParaRPr lang="en-US" sz="1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mRNA splicing, via spliceosome </a:t>
                      </a:r>
                    </a:p>
                    <a:p>
                      <a:r>
                        <a:rPr lang="en-US" sz="1000" b="0" dirty="0" smtClean="0"/>
                        <a:t>(GO:0000398)</a:t>
                      </a:r>
                    </a:p>
                    <a:p>
                      <a:r>
                        <a:rPr lang="en-US" sz="1000" b="1" dirty="0" smtClean="0"/>
                        <a:t>(5e-4)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Lysosome (GO:0005764)</a:t>
                      </a:r>
                    </a:p>
                    <a:p>
                      <a:r>
                        <a:rPr lang="en-US" sz="1000" b="1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Regulation of vasculature </a:t>
                      </a:r>
                      <a:r>
                        <a:rPr lang="en-US" sz="1000" b="0" dirty="0" smtClean="0"/>
                        <a:t>development (GO:1901342)</a:t>
                      </a:r>
                    </a:p>
                    <a:p>
                      <a:r>
                        <a:rPr lang="en-US" sz="1000" b="1" dirty="0" smtClean="0"/>
                        <a:t>(7.5e-3)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Lytic vacuole</a:t>
                      </a:r>
                      <a:r>
                        <a:rPr lang="en-US" sz="1000" b="0" baseline="0" dirty="0" smtClean="0"/>
                        <a:t> (GO:0000323)</a:t>
                      </a:r>
                    </a:p>
                    <a:p>
                      <a:r>
                        <a:rPr lang="en-US" sz="1000" b="1" baseline="0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542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RNA 3’-end processing (GO:0031123)</a:t>
                      </a:r>
                    </a:p>
                    <a:p>
                      <a:r>
                        <a:rPr lang="en-US" sz="1000" b="1" dirty="0" smtClean="0"/>
                        <a:t>(7.5e-3)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Catalytic</a:t>
                      </a:r>
                      <a:r>
                        <a:rPr lang="en-US" sz="1000" b="0" baseline="0" dirty="0" smtClean="0"/>
                        <a:t> step 2 spliceosome (GO:0071013)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(0.01)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mRNA 3’-end processing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r>
                        <a:rPr lang="en-US" sz="1000" b="0" baseline="0" dirty="0" smtClean="0"/>
                        <a:t>(GO:0031124) </a:t>
                      </a:r>
                    </a:p>
                    <a:p>
                      <a:r>
                        <a:rPr lang="en-US" sz="1000" b="1" baseline="0" dirty="0" smtClean="0"/>
                        <a:t>(0.017)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Spliceosomal</a:t>
                      </a:r>
                      <a:r>
                        <a:rPr lang="en-US" sz="1000" b="0" baseline="0" dirty="0" smtClean="0"/>
                        <a:t> complex (GO: </a:t>
                      </a:r>
                      <a:r>
                        <a:rPr lang="en-US" sz="1000" b="1" baseline="0" dirty="0" smtClean="0"/>
                        <a:t>(0.01)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Negative</a:t>
                      </a:r>
                      <a:r>
                        <a:rPr lang="en-US" sz="1000" b="0" baseline="0" dirty="0" smtClean="0"/>
                        <a:t> regulation of mRNA metabolic process (GO:1903312)</a:t>
                      </a:r>
                    </a:p>
                    <a:p>
                      <a:r>
                        <a:rPr lang="en-US" sz="1000" b="1" baseline="0" dirty="0" smtClean="0"/>
                        <a:t>(0.02)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smtClean="0"/>
                        <a:t>Vacuole</a:t>
                      </a:r>
                      <a:r>
                        <a:rPr lang="en-US" sz="1000" b="0" i="0" baseline="0" dirty="0" smtClean="0"/>
                        <a:t> (GO:0005773)</a:t>
                      </a:r>
                    </a:p>
                    <a:p>
                      <a:r>
                        <a:rPr lang="en-US" sz="1000" b="1" i="0" baseline="0" dirty="0" smtClean="0"/>
                        <a:t>(0.02)</a:t>
                      </a:r>
                      <a:endParaRPr 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DNA</a:t>
                      </a:r>
                      <a:r>
                        <a:rPr lang="en-US" sz="1000" b="0" baseline="0" dirty="0" smtClean="0"/>
                        <a:t> damage induce protein phosphorylation (GO:0006975)</a:t>
                      </a:r>
                    </a:p>
                    <a:p>
                      <a:r>
                        <a:rPr lang="en-US" sz="1000" b="1" baseline="0" dirty="0" smtClean="0"/>
                        <a:t>(0.02)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smtClean="0"/>
                        <a:t>Focal adhesion (GO:0005925)</a:t>
                      </a:r>
                    </a:p>
                    <a:p>
                      <a:r>
                        <a:rPr lang="en-US" sz="1000" b="1" i="0" dirty="0" smtClean="0"/>
                        <a:t>(0.02)</a:t>
                      </a:r>
                      <a:endParaRPr 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332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7</cp:revision>
  <dcterms:created xsi:type="dcterms:W3CDTF">2017-05-16T10:34:41Z</dcterms:created>
  <dcterms:modified xsi:type="dcterms:W3CDTF">2017-05-16T14:27:07Z</dcterms:modified>
</cp:coreProperties>
</file>