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47AC5C-DF94-9C43-9406-3DD23A60C283}">
          <p14:sldIdLst>
            <p14:sldId id="257"/>
            <p14:sldId id="256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E1F-E409-DA46-B75E-4A98B6D5C7F6}" type="datetimeFigureOut">
              <a:rPr lang="en-US" smtClean="0"/>
              <a:t>07/09/17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E1F-E409-DA46-B75E-4A98B6D5C7F6}" type="datetimeFigureOut">
              <a:rPr lang="en-US" smtClean="0"/>
              <a:t>07/09/17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E1F-E409-DA46-B75E-4A98B6D5C7F6}" type="datetimeFigureOut">
              <a:rPr lang="en-US" smtClean="0"/>
              <a:t>07/09/17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E1F-E409-DA46-B75E-4A98B6D5C7F6}" type="datetimeFigureOut">
              <a:rPr lang="en-US" smtClean="0"/>
              <a:t>07/09/17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0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E1F-E409-DA46-B75E-4A98B6D5C7F6}" type="datetimeFigureOut">
              <a:rPr lang="en-US" smtClean="0"/>
              <a:t>07/09/17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5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E1F-E409-DA46-B75E-4A98B6D5C7F6}" type="datetimeFigureOut">
              <a:rPr lang="en-US" smtClean="0"/>
              <a:t>07/09/17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E1F-E409-DA46-B75E-4A98B6D5C7F6}" type="datetimeFigureOut">
              <a:rPr lang="en-US" smtClean="0"/>
              <a:t>07/09/17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9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E1F-E409-DA46-B75E-4A98B6D5C7F6}" type="datetimeFigureOut">
              <a:rPr lang="en-US" smtClean="0"/>
              <a:t>07/09/17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6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E1F-E409-DA46-B75E-4A98B6D5C7F6}" type="datetimeFigureOut">
              <a:rPr lang="en-US" smtClean="0"/>
              <a:t>07/09/17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4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E1F-E409-DA46-B75E-4A98B6D5C7F6}" type="datetimeFigureOut">
              <a:rPr lang="en-US" smtClean="0"/>
              <a:t>07/09/17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2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5E1F-E409-DA46-B75E-4A98B6D5C7F6}" type="datetimeFigureOut">
              <a:rPr lang="en-US" smtClean="0"/>
              <a:t>07/09/17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5E1F-E409-DA46-B75E-4A98B6D5C7F6}" type="datetimeFigureOut">
              <a:rPr lang="en-US" smtClean="0"/>
              <a:t>07/09/17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5D9BE-6A2C-A542-ABBB-2DC06DCA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941038"/>
              </p:ext>
            </p:extLst>
          </p:nvPr>
        </p:nvGraphicFramePr>
        <p:xfrm>
          <a:off x="17640" y="8820"/>
          <a:ext cx="8996268" cy="706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718"/>
                <a:gridCol w="1552299"/>
                <a:gridCol w="1078230"/>
                <a:gridCol w="2132202"/>
                <a:gridCol w="1708911"/>
                <a:gridCol w="1139908"/>
              </a:tblGrid>
              <a:tr h="353695"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KEGG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Wikipathways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Reactome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GO BP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GO </a:t>
                      </a:r>
                      <a:r>
                        <a:rPr lang="en-US" sz="1500" b="0" dirty="0" smtClean="0"/>
                        <a:t>CC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GO MF</a:t>
                      </a:r>
                      <a:endParaRPr lang="en-US" sz="1500" b="0" dirty="0"/>
                    </a:p>
                  </a:txBody>
                  <a:tcPr/>
                </a:tc>
              </a:tr>
              <a:tr h="7454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mRNA surveillance pathway Homo sapiens</a:t>
                      </a:r>
                      <a:r>
                        <a:rPr lang="en-US" sz="1000" b="0" baseline="0" dirty="0" smtClean="0"/>
                        <a:t> hsa03015</a:t>
                      </a:r>
                      <a:endParaRPr lang="en-US" sz="1000" b="0" i="1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mRNA Processing </a:t>
                      </a:r>
                      <a:r>
                        <a:rPr lang="en-US" sz="1000" b="0" dirty="0" err="1" smtClean="0"/>
                        <a:t>Mus</a:t>
                      </a:r>
                      <a:r>
                        <a:rPr lang="en-US" sz="1000" b="0" dirty="0" smtClean="0"/>
                        <a:t> </a:t>
                      </a:r>
                      <a:r>
                        <a:rPr lang="en-US" sz="1000" b="0" dirty="0" err="1" smtClean="0"/>
                        <a:t>Musculus</a:t>
                      </a:r>
                      <a:r>
                        <a:rPr lang="en-US" sz="1000" b="0" dirty="0" smtClean="0"/>
                        <a:t> WP310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(1.8e-4)</a:t>
                      </a:r>
                      <a:endParaRPr lang="en-US" sz="10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X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RNA splicing, via transesterification reactions (GO:0000375)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(7.4e-5)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Nucleolus (GO:0005730)</a:t>
                      </a:r>
                    </a:p>
                    <a:p>
                      <a:r>
                        <a:rPr lang="en-US" sz="1000" b="1" dirty="0" smtClean="0"/>
                        <a:t>(1.7e-6)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X</a:t>
                      </a:r>
                      <a:endParaRPr lang="en-US" sz="1000" b="0" dirty="0"/>
                    </a:p>
                  </a:txBody>
                  <a:tcPr anchor="ctr"/>
                </a:tc>
              </a:tr>
              <a:tr h="83566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  <a:p>
                      <a:pPr algn="ctr"/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EGF/EGFR</a:t>
                      </a:r>
                      <a:r>
                        <a:rPr lang="en-US" sz="1000" b="0" baseline="0" dirty="0" smtClean="0"/>
                        <a:t> Signaling Pathway Homo sapiens WP437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(1.3e-3)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  <a:p>
                      <a:pPr algn="ctr"/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mRNA processing (GO:0006397)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smtClean="0"/>
                        <a:t>(1.5e-4)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Nucleoplasm (GO:0005654)</a:t>
                      </a:r>
                    </a:p>
                    <a:p>
                      <a:r>
                        <a:rPr lang="en-US" sz="1000" b="1" dirty="0" smtClean="0"/>
                        <a:t>(5e-3)</a:t>
                      </a:r>
                      <a:endParaRPr lang="en-US" sz="1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</a:tr>
              <a:tr h="69657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  <a:p>
                      <a:pPr algn="ctr"/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mRNA Processing</a:t>
                      </a:r>
                      <a:r>
                        <a:rPr lang="en-US" sz="1000" b="0" baseline="0" dirty="0" smtClean="0"/>
                        <a:t> Homo sapiens WP61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(1.3e-3)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  <a:p>
                      <a:pPr algn="ctr"/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RNA splicing (GO:0008380)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smtClean="0"/>
                        <a:t>(1.5e-4)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Cell-substrate </a:t>
                      </a:r>
                      <a:r>
                        <a:rPr lang="en-US" sz="1000" b="0" dirty="0" err="1" smtClean="0"/>
                        <a:t>adherens</a:t>
                      </a:r>
                      <a:r>
                        <a:rPr lang="en-US" sz="1000" b="0" baseline="0" dirty="0" smtClean="0"/>
                        <a:t> junction (GO:0005924)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(0.01)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</a:tr>
              <a:tr h="67684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  <a:p>
                      <a:pPr algn="ctr"/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/>
                        <a:t>PluriNetWork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baseline="0" dirty="0" err="1" smtClean="0"/>
                        <a:t>Mus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baseline="0" dirty="0" err="1" smtClean="0"/>
                        <a:t>musculus</a:t>
                      </a:r>
                      <a:r>
                        <a:rPr lang="en-US" sz="1000" b="0" baseline="0" dirty="0" smtClean="0"/>
                        <a:t> WP1763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baseline="0" dirty="0" smtClean="0"/>
                        <a:t>(0.08)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  <a:p>
                      <a:pPr algn="ctr"/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RNA splicing via transesterification reactions with bulged adenosine as nucleophile (GO:0000377)</a:t>
                      </a:r>
                    </a:p>
                    <a:p>
                      <a:r>
                        <a:rPr lang="en-US" sz="1000" b="1" dirty="0" smtClean="0"/>
                        <a:t>(5e-4)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cell-substrate</a:t>
                      </a:r>
                      <a:r>
                        <a:rPr lang="en-US" sz="1050" baseline="0" dirty="0" smtClean="0"/>
                        <a:t> junction </a:t>
                      </a:r>
                    </a:p>
                    <a:p>
                      <a:r>
                        <a:rPr lang="en-US" sz="1050" baseline="0" dirty="0" smtClean="0"/>
                        <a:t>(GO:0030055)</a:t>
                      </a:r>
                    </a:p>
                    <a:p>
                      <a:r>
                        <a:rPr lang="en-US" sz="1050" b="1" baseline="0" dirty="0" smtClean="0"/>
                        <a:t>(0.01)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</a:tr>
              <a:tr h="70849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  <a:endParaRPr lang="en-US" sz="10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smtClean="0"/>
                        <a:t>mRNA splicing, via spliceosome </a:t>
                      </a:r>
                    </a:p>
                    <a:p>
                      <a:r>
                        <a:rPr lang="en-US" sz="1000" b="0" smtClean="0"/>
                        <a:t>(GO:0000398)</a:t>
                      </a:r>
                    </a:p>
                    <a:p>
                      <a:r>
                        <a:rPr lang="en-US" sz="1000" b="1" smtClean="0"/>
                        <a:t>(5e-4)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Lysosome (GO:0005764)</a:t>
                      </a:r>
                    </a:p>
                    <a:p>
                      <a:r>
                        <a:rPr lang="en-US" sz="1000" b="1" dirty="0" smtClean="0"/>
                        <a:t>(0.01)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</a:tr>
              <a:tr h="61896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  <a:p>
                      <a:pPr algn="ctr"/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  <a:p>
                      <a:pPr algn="ctr"/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  <a:p>
                      <a:pPr algn="ctr"/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smtClean="0"/>
                        <a:t>Regulation of vasculature development (GO:1901342)</a:t>
                      </a:r>
                    </a:p>
                    <a:p>
                      <a:r>
                        <a:rPr lang="en-US" sz="1000" b="1" smtClean="0"/>
                        <a:t>(7.5e-3)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Lytic vacuole</a:t>
                      </a:r>
                      <a:r>
                        <a:rPr lang="en-US" sz="1000" b="0" baseline="0" dirty="0" smtClean="0"/>
                        <a:t> (GO:0000323)</a:t>
                      </a:r>
                    </a:p>
                    <a:p>
                      <a:r>
                        <a:rPr lang="en-US" sz="1000" b="1" baseline="0" dirty="0" smtClean="0"/>
                        <a:t>(0.01)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</a:tr>
              <a:tr h="5424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smtClean="0"/>
                        <a:t>RNA 3’-end processing (GO:0031123)</a:t>
                      </a:r>
                    </a:p>
                    <a:p>
                      <a:r>
                        <a:rPr lang="en-US" sz="1000" b="1" smtClean="0"/>
                        <a:t>(7.5e-3)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Catalytic</a:t>
                      </a:r>
                      <a:r>
                        <a:rPr lang="en-US" sz="1000" b="0" baseline="0" dirty="0" smtClean="0"/>
                        <a:t> step 2 spliceosome (GO:0071013)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(0.01)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</a:tr>
              <a:tr h="61896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smtClean="0"/>
                        <a:t>mRNA 3’-end processing</a:t>
                      </a:r>
                      <a:r>
                        <a:rPr lang="en-US" sz="1000" b="0" baseline="0" smtClean="0"/>
                        <a:t> </a:t>
                      </a:r>
                    </a:p>
                    <a:p>
                      <a:r>
                        <a:rPr lang="en-US" sz="1000" b="0" baseline="0" smtClean="0"/>
                        <a:t>(GO:0031124) </a:t>
                      </a:r>
                    </a:p>
                    <a:p>
                      <a:r>
                        <a:rPr lang="en-US" sz="1000" b="1" baseline="0" smtClean="0"/>
                        <a:t>(0.017)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Spliceosomal</a:t>
                      </a:r>
                      <a:r>
                        <a:rPr lang="en-US" sz="1000" b="0" baseline="0" dirty="0" smtClean="0"/>
                        <a:t> complex (GO: </a:t>
                      </a:r>
                      <a:r>
                        <a:rPr lang="en-US" sz="1000" b="1" baseline="0" dirty="0" smtClean="0"/>
                        <a:t>(0.01)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</a:tr>
              <a:tr h="61896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smtClean="0"/>
                        <a:t>Negative</a:t>
                      </a:r>
                      <a:r>
                        <a:rPr lang="en-US" sz="1000" b="0" baseline="0" smtClean="0"/>
                        <a:t> regulation of mRNA metabolic process (GO:1903312)</a:t>
                      </a:r>
                    </a:p>
                    <a:p>
                      <a:r>
                        <a:rPr lang="en-US" sz="1000" b="1" baseline="0" smtClean="0"/>
                        <a:t>(0.02)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dirty="0" smtClean="0"/>
                        <a:t>Vacuole</a:t>
                      </a:r>
                      <a:r>
                        <a:rPr lang="en-US" sz="1000" b="0" i="0" baseline="0" dirty="0" smtClean="0"/>
                        <a:t> (GO:0005773)</a:t>
                      </a:r>
                    </a:p>
                    <a:p>
                      <a:r>
                        <a:rPr lang="en-US" sz="1000" b="1" i="0" baseline="0" dirty="0" smtClean="0"/>
                        <a:t>(0.02)</a:t>
                      </a:r>
                      <a:endParaRPr lang="en-US" sz="10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</a:tr>
              <a:tr h="61896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DNA</a:t>
                      </a:r>
                      <a:r>
                        <a:rPr lang="en-US" sz="1000" b="0" baseline="0" dirty="0" smtClean="0"/>
                        <a:t> damage induce protein phosphorylation (GO:0006975)</a:t>
                      </a:r>
                    </a:p>
                    <a:p>
                      <a:r>
                        <a:rPr lang="en-US" sz="1000" b="1" baseline="0" dirty="0" smtClean="0"/>
                        <a:t>(0.02)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dirty="0" smtClean="0"/>
                        <a:t>Focal adhesion (GO:0005925)</a:t>
                      </a:r>
                    </a:p>
                    <a:p>
                      <a:r>
                        <a:rPr lang="en-US" sz="1000" b="1" i="0" dirty="0" smtClean="0"/>
                        <a:t>(0.02)</a:t>
                      </a:r>
                      <a:endParaRPr lang="en-US" sz="10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54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051898"/>
              </p:ext>
            </p:extLst>
          </p:nvPr>
        </p:nvGraphicFramePr>
        <p:xfrm>
          <a:off x="17640" y="8820"/>
          <a:ext cx="9126360" cy="498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579"/>
                <a:gridCol w="1710949"/>
                <a:gridCol w="2288136"/>
                <a:gridCol w="943083"/>
                <a:gridCol w="2190221"/>
                <a:gridCol w="1156392"/>
              </a:tblGrid>
              <a:tr h="370311"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KEGG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Wikipathways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Reactome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GO BP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GO </a:t>
                      </a:r>
                      <a:r>
                        <a:rPr lang="en-US" sz="1500" b="0" dirty="0" smtClean="0"/>
                        <a:t>CC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GO MF</a:t>
                      </a:r>
                      <a:endParaRPr lang="en-US" sz="1500" b="0" dirty="0"/>
                    </a:p>
                  </a:txBody>
                  <a:tcPr/>
                </a:tc>
              </a:tr>
              <a:tr h="89353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/>
                        <a:t>X</a:t>
                      </a:r>
                      <a:endParaRPr lang="en-US" sz="1000" b="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G</a:t>
                      </a:r>
                      <a:r>
                        <a:rPr lang="en-US" sz="1000" b="0" baseline="0" dirty="0" smtClean="0"/>
                        <a:t> Protein Signaling Pathways Mus musculus </a:t>
                      </a:r>
                      <a:r>
                        <a:rPr lang="en-US" sz="1000" b="0" dirty="0" smtClean="0"/>
                        <a:t>WP232</a:t>
                      </a:r>
                      <a:endParaRPr lang="en-US" sz="1000" b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/>
                        <a:t>(0.08)</a:t>
                      </a:r>
                      <a:endParaRPr lang="en-US" sz="1000" b="0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/>
                        <a:t>Opioid signalling Homo sapiens R-HSA-111885</a:t>
                      </a:r>
                    </a:p>
                    <a:p>
                      <a:pPr algn="l"/>
                      <a:r>
                        <a:rPr lang="en-US" sz="1000" b="1" dirty="0" smtClean="0"/>
                        <a:t>(0.01)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Mitochondrial membrane (</a:t>
                      </a:r>
                      <a:r>
                        <a:rPr lang="en-US" sz="1000" b="0" dirty="0" smtClean="0"/>
                        <a:t>GO:</a:t>
                      </a:r>
                      <a:r>
                        <a:rPr lang="en-US" sz="1000" b="0" dirty="0" smtClean="0"/>
                        <a:t>0005741)</a:t>
                      </a:r>
                      <a:endParaRPr lang="en-US" sz="1000" b="0" dirty="0" smtClean="0"/>
                    </a:p>
                    <a:p>
                      <a:r>
                        <a:rPr lang="en-US" sz="1000" b="1" dirty="0" smtClean="0"/>
                        <a:t>(0.02)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Phosphatidylinositol phosphate binding (GO:1901981)</a:t>
                      </a:r>
                    </a:p>
                    <a:p>
                      <a:r>
                        <a:rPr lang="en-US" sz="1000" b="1" dirty="0" smtClean="0"/>
                        <a:t>(0.02)</a:t>
                      </a:r>
                      <a:endParaRPr lang="en-US" sz="1000" b="1" dirty="0"/>
                    </a:p>
                  </a:txBody>
                  <a:tcPr/>
                </a:tc>
              </a:tr>
              <a:tr h="89353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  <a:endParaRPr lang="en-US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G</a:t>
                      </a:r>
                      <a:r>
                        <a:rPr lang="en-US" sz="1000" b="0" baseline="0" dirty="0" smtClean="0"/>
                        <a:t> Protein Signaling Pathways Homo sapiens </a:t>
                      </a:r>
                      <a:r>
                        <a:rPr lang="en-US" sz="1000" b="0" dirty="0" smtClean="0"/>
                        <a:t>WP35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 smtClean="0"/>
                        <a:t>(0.08)</a:t>
                      </a:r>
                      <a:endParaRPr lang="en-US" sz="1000" b="0" i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/>
                        <a:t>G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baseline="0" dirty="0" err="1" smtClean="0"/>
                        <a:t>beta:gamma</a:t>
                      </a:r>
                      <a:r>
                        <a:rPr lang="en-US" sz="1000" b="0" baseline="0" dirty="0" smtClean="0"/>
                        <a:t> signalling through PLC beta Homo sapiens R-HSA-418217</a:t>
                      </a:r>
                    </a:p>
                    <a:p>
                      <a:pPr algn="l"/>
                      <a:r>
                        <a:rPr lang="en-US" sz="1000" b="1" baseline="0" dirty="0" smtClean="0"/>
                        <a:t>(0.01)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Outer membrane (</a:t>
                      </a:r>
                      <a:r>
                        <a:rPr lang="en-US" sz="1000" b="0" dirty="0" smtClean="0"/>
                        <a:t>GO</a:t>
                      </a:r>
                      <a:r>
                        <a:rPr lang="en-US" sz="1000" b="0" dirty="0" smtClean="0"/>
                        <a:t>:0019867)</a:t>
                      </a:r>
                      <a:endParaRPr lang="en-US" sz="1000" b="0" dirty="0" smtClean="0"/>
                    </a:p>
                    <a:p>
                      <a:r>
                        <a:rPr lang="en-US" sz="1000" b="1" dirty="0" smtClean="0"/>
                        <a:t>(0.02)</a:t>
                      </a:r>
                      <a:endParaRPr lang="en-US" sz="1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Phosphatidylinositol biphosphate binding (GO:1902936)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(0.048)</a:t>
                      </a:r>
                    </a:p>
                  </a:txBody>
                  <a:tcPr/>
                </a:tc>
              </a:tr>
              <a:tr h="72930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  <a:p>
                      <a:pPr algn="ctr"/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  <a:endParaRPr lang="en-US" sz="10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/>
                        <a:t>Presynaptic function of </a:t>
                      </a:r>
                      <a:r>
                        <a:rPr lang="en-US" sz="1000" b="0" dirty="0" err="1" smtClean="0"/>
                        <a:t>Kainate</a:t>
                      </a:r>
                      <a:r>
                        <a:rPr lang="en-US" sz="1000" b="0" dirty="0" smtClean="0"/>
                        <a:t> receptors Homo sapiens R-HSA-500657</a:t>
                      </a:r>
                    </a:p>
                    <a:p>
                      <a:pPr algn="l"/>
                      <a:r>
                        <a:rPr lang="en-US" sz="1000" b="1" dirty="0" smtClean="0"/>
                        <a:t>(0.04)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Organelle outer membrane </a:t>
                      </a:r>
                      <a:r>
                        <a:rPr lang="en-US" sz="1000" b="0" baseline="0" dirty="0" smtClean="0"/>
                        <a:t>(</a:t>
                      </a:r>
                      <a:r>
                        <a:rPr lang="en-US" sz="1000" b="0" baseline="0" dirty="0" smtClean="0"/>
                        <a:t>GO</a:t>
                      </a:r>
                      <a:r>
                        <a:rPr lang="en-US" sz="1000" b="0" baseline="0" dirty="0" smtClean="0"/>
                        <a:t>:0031975)</a:t>
                      </a:r>
                      <a:endParaRPr lang="en-US" sz="1000" b="0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(</a:t>
                      </a:r>
                      <a:r>
                        <a:rPr lang="en-US" sz="1000" b="1" baseline="0" dirty="0" smtClean="0"/>
                        <a:t>0.02)</a:t>
                      </a:r>
                      <a:endParaRPr lang="en-US" sz="10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</a:tr>
              <a:tr h="70864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  <a:p>
                      <a:pPr algn="ctr"/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/>
                        <a:t>Ca2+ pathway Homo</a:t>
                      </a:r>
                      <a:r>
                        <a:rPr lang="en-US" sz="1000" b="0" baseline="0" dirty="0" smtClean="0"/>
                        <a:t> sapiens R-HSA-4086398</a:t>
                      </a:r>
                    </a:p>
                    <a:p>
                      <a:pPr algn="l"/>
                      <a:r>
                        <a:rPr lang="en-US" sz="1000" b="1" baseline="0" dirty="0" smtClean="0"/>
                        <a:t>(0.04)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Synaptic vesicle</a:t>
                      </a:r>
                      <a:r>
                        <a:rPr lang="en-US" sz="1050" baseline="0" dirty="0" smtClean="0"/>
                        <a:t> (</a:t>
                      </a:r>
                      <a:r>
                        <a:rPr lang="en-US" sz="1050" baseline="0" dirty="0" smtClean="0"/>
                        <a:t>GO</a:t>
                      </a:r>
                      <a:r>
                        <a:rPr lang="en-US" sz="1050" baseline="0" dirty="0" smtClean="0"/>
                        <a:t>:0008021)</a:t>
                      </a:r>
                      <a:endParaRPr lang="en-US" sz="1050" baseline="0" dirty="0" smtClean="0"/>
                    </a:p>
                    <a:p>
                      <a:r>
                        <a:rPr lang="en-US" sz="1050" b="1" baseline="0" dirty="0" smtClean="0"/>
                        <a:t>(</a:t>
                      </a:r>
                      <a:r>
                        <a:rPr lang="en-US" sz="1050" b="1" baseline="0" dirty="0" smtClean="0"/>
                        <a:t>0.048)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</a:tr>
              <a:tr h="7417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  <a:endParaRPr lang="en-US" sz="10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Metabolism</a:t>
                      </a:r>
                      <a:r>
                        <a:rPr lang="en-US" sz="1000" b="0" baseline="0" dirty="0" smtClean="0"/>
                        <a:t> Homo sapiens R-HSA-1430728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(0.04)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</a:tr>
              <a:tr h="64804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  <a:p>
                      <a:pPr algn="ctr"/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  <a:p>
                      <a:pPr algn="ctr"/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DARPP-32</a:t>
                      </a:r>
                      <a:r>
                        <a:rPr lang="en-US" sz="1000" b="0" baseline="0" dirty="0" smtClean="0"/>
                        <a:t> events Homo sapiens R-HSA-180024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(0.04)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X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143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16684"/>
              </p:ext>
            </p:extLst>
          </p:nvPr>
        </p:nvGraphicFramePr>
        <p:xfrm>
          <a:off x="0" y="-170871"/>
          <a:ext cx="9144000" cy="7028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61"/>
                <a:gridCol w="1649316"/>
                <a:gridCol w="1640496"/>
                <a:gridCol w="1878632"/>
                <a:gridCol w="1393539"/>
                <a:gridCol w="1311956"/>
              </a:tblGrid>
              <a:tr h="491609"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KEGG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Wikipathways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Reactome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GO BP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GO </a:t>
                      </a:r>
                      <a:r>
                        <a:rPr lang="en-US" sz="1500" b="0" dirty="0" smtClean="0"/>
                        <a:t>CC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GO MF</a:t>
                      </a:r>
                      <a:endParaRPr lang="en-US" sz="1500" b="0" dirty="0"/>
                    </a:p>
                  </a:txBody>
                  <a:tcPr/>
                </a:tc>
              </a:tr>
              <a:tr h="8716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Pathways in </a:t>
                      </a:r>
                      <a:r>
                        <a:rPr lang="en-US" sz="1000" b="0" i="0" dirty="0" smtClean="0"/>
                        <a:t>cancer</a:t>
                      </a:r>
                      <a:r>
                        <a:rPr lang="en-US" sz="1000" b="0" i="0" baseline="0" dirty="0" smtClean="0"/>
                        <a:t> hsa05200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baseline="0" dirty="0" smtClean="0"/>
                        <a:t>(1.383e-40)</a:t>
                      </a:r>
                      <a:endParaRPr lang="en-US" sz="1000" b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/>
                        <a:t>XPodNet </a:t>
                      </a:r>
                      <a:r>
                        <a:rPr lang="mr-IN" sz="1000" b="0" baseline="0" dirty="0" smtClean="0"/>
                        <a:t>–</a:t>
                      </a:r>
                      <a:r>
                        <a:rPr lang="en-US" sz="1000" b="0" baseline="0" dirty="0" smtClean="0"/>
                        <a:t> protein-protein interactions in the podocyte expanded by STRING WP2309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(3.843e-74)</a:t>
                      </a:r>
                      <a:endParaRPr lang="en-US" sz="10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/>
                        <a:t>Gene Expression R-HSA-74160</a:t>
                      </a:r>
                    </a:p>
                    <a:p>
                      <a:pPr algn="l"/>
                      <a:r>
                        <a:rPr lang="en-US" sz="1000" b="1" dirty="0" smtClean="0"/>
                        <a:t>(1.690e-74)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Protein</a:t>
                      </a:r>
                      <a:r>
                        <a:rPr lang="en-US" sz="1000" b="0" baseline="0" dirty="0" smtClean="0"/>
                        <a:t> deubiquitination involved in ubiquitin-dependent protein catabolic process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(5.695e-46)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/>
                        <a:t>Double</a:t>
                      </a:r>
                      <a:r>
                        <a:rPr lang="en-US" sz="1000" b="0" baseline="0" dirty="0" smtClean="0"/>
                        <a:t>-stranded RNA binding</a:t>
                      </a:r>
                      <a:endParaRPr lang="en-US" sz="1000" b="1" baseline="0" dirty="0"/>
                    </a:p>
                    <a:p>
                      <a:pPr algn="l"/>
                      <a:r>
                        <a:rPr lang="en-US" sz="1000" b="1" baseline="0" dirty="0" smtClean="0"/>
                        <a:t>(9.049e-87)</a:t>
                      </a:r>
                    </a:p>
                  </a:txBody>
                  <a:tcPr/>
                </a:tc>
              </a:tr>
              <a:tr h="7159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/>
                        <a:t>Epstein-Barr</a:t>
                      </a:r>
                      <a:r>
                        <a:rPr lang="en-US" sz="1000" b="0" i="0" baseline="0" dirty="0" smtClean="0"/>
                        <a:t> virus infection hsa05169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baseline="0" dirty="0" smtClean="0"/>
                        <a:t>(8.643e-34)</a:t>
                      </a:r>
                      <a:endParaRPr lang="en-US" sz="1000" b="1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/>
                        <a:t>TNF-alpha NF-kB Signaling Pathway WP246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(7.850e-51)</a:t>
                      </a:r>
                      <a:endParaRPr lang="en-US" sz="10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/>
                        <a:t>Disease R-HSA-1643685</a:t>
                      </a:r>
                    </a:p>
                    <a:p>
                      <a:pPr algn="l"/>
                      <a:r>
                        <a:rPr lang="en-US" sz="1000" b="1" dirty="0" smtClean="0"/>
                        <a:t>(8.211e-63)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Negative regulation of transcription from RNA polymerase II promoter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(1.391e-41)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Primary miRNA</a:t>
                      </a:r>
                      <a:r>
                        <a:rPr lang="en-US" sz="1000" b="0" baseline="0" dirty="0" smtClean="0"/>
                        <a:t> binding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(9.049e-87)</a:t>
                      </a:r>
                      <a:endParaRPr lang="en-US" sz="1000" b="1" dirty="0" smtClean="0"/>
                    </a:p>
                  </a:txBody>
                  <a:tcPr/>
                </a:tc>
              </a:tr>
              <a:tr h="560337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/>
                        <a:t>Viral carcinogenesis</a:t>
                      </a:r>
                      <a:r>
                        <a:rPr lang="en-US" sz="1000" b="0" baseline="0" dirty="0" smtClean="0"/>
                        <a:t> hsa05203</a:t>
                      </a:r>
                    </a:p>
                    <a:p>
                      <a:pPr algn="l"/>
                      <a:r>
                        <a:rPr lang="en-US" sz="1000" b="1" baseline="0" dirty="0" smtClean="0"/>
                        <a:t>(4.551e-30)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/>
                        <a:t>EGFR1 Signaling Pathway WP572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(3.345e-44)</a:t>
                      </a:r>
                      <a:endParaRPr lang="en-US" sz="10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/>
                        <a:t>Cell Cycle</a:t>
                      </a:r>
                      <a:r>
                        <a:rPr lang="en-US" sz="1000" b="0" baseline="0" dirty="0" smtClean="0"/>
                        <a:t> R-HSA-1640170</a:t>
                      </a:r>
                    </a:p>
                    <a:p>
                      <a:pPr algn="l"/>
                      <a:r>
                        <a:rPr lang="en-US" sz="1000" b="1" baseline="0" dirty="0" smtClean="0"/>
                        <a:t>(2.962e-60)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DNA</a:t>
                      </a:r>
                      <a:r>
                        <a:rPr lang="en-US" sz="1000" b="0" baseline="0" dirty="0" smtClean="0"/>
                        <a:t> damage induced protein phosphorylation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(1.189e-40)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AI-rich element</a:t>
                      </a:r>
                      <a:r>
                        <a:rPr lang="en-US" sz="1000" b="0" baseline="0" dirty="0" smtClean="0"/>
                        <a:t> binding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(2.111e-86)</a:t>
                      </a:r>
                      <a:endParaRPr lang="en-US" sz="1000" b="1" dirty="0" smtClean="0"/>
                    </a:p>
                  </a:txBody>
                  <a:tcPr/>
                </a:tc>
              </a:tr>
              <a:tr h="715986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/>
                        <a:t>Chronic myeloid</a:t>
                      </a:r>
                      <a:r>
                        <a:rPr lang="en-US" sz="1000" b="0" baseline="0" dirty="0" smtClean="0"/>
                        <a:t> leukemia hsa05220</a:t>
                      </a:r>
                    </a:p>
                    <a:p>
                      <a:pPr algn="l"/>
                      <a:r>
                        <a:rPr lang="en-US" sz="1000" b="1" baseline="0" dirty="0" smtClean="0"/>
                        <a:t>(1.508e-28)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baseline="0" dirty="0" smtClean="0"/>
                        <a:t>Integrated Pancreatic Cancer Pathway WP2377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baseline="0" dirty="0" smtClean="0"/>
                        <a:t>(1.259e-38)</a:t>
                      </a:r>
                      <a:endParaRPr lang="en-US" sz="1000" b="1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/>
                        <a:t>Immune System R-HSA-168256</a:t>
                      </a:r>
                    </a:p>
                    <a:p>
                      <a:pPr algn="l"/>
                      <a:r>
                        <a:rPr lang="en-US" sz="1000" b="1" dirty="0" smtClean="0"/>
                        <a:t>(5.042e-58)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/>
                        <a:t>Positive regulation of transcription from</a:t>
                      </a:r>
                      <a:r>
                        <a:rPr lang="en-US" sz="1000" b="0" baseline="0" dirty="0" smtClean="0"/>
                        <a:t> RNA polymerase II promoter</a:t>
                      </a:r>
                    </a:p>
                    <a:p>
                      <a:pPr algn="l"/>
                      <a:r>
                        <a:rPr lang="en-US" sz="1000" b="1" baseline="0" dirty="0" smtClean="0"/>
                        <a:t>(1.289e-39)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miRNA binding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(2.111e-86)</a:t>
                      </a:r>
                      <a:endParaRPr lang="en-US" sz="1000" b="1" dirty="0" smtClean="0"/>
                    </a:p>
                  </a:txBody>
                  <a:tcPr/>
                </a:tc>
              </a:tr>
              <a:tr h="5603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Hepatitis B hsa05161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(9.276e-28)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/>
                        <a:t>EGF/EGFR Signaling Pathway WP437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/>
                        <a:t>(7.128e-38)</a:t>
                      </a:r>
                      <a:endParaRPr lang="en-US" sz="10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Cell Cycle, Mitotic R-HSA-69278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(1.575e-51)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/>
                        <a:t>Protein K-linked deubiquitination</a:t>
                      </a:r>
                    </a:p>
                    <a:p>
                      <a:pPr algn="l"/>
                      <a:r>
                        <a:rPr lang="en-US" sz="1000" b="1" dirty="0" smtClean="0"/>
                        <a:t>(3.509e-38)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Telomerase</a:t>
                      </a:r>
                      <a:r>
                        <a:rPr lang="en-US" sz="1000" b="0" baseline="0" dirty="0" smtClean="0"/>
                        <a:t> RNA binding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(2.111e-86)</a:t>
                      </a:r>
                    </a:p>
                  </a:txBody>
                  <a:tcPr/>
                </a:tc>
              </a:tr>
              <a:tr h="560337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/>
                        <a:t>ErbB signaling pathway hsa04012</a:t>
                      </a:r>
                    </a:p>
                    <a:p>
                      <a:pPr algn="l"/>
                      <a:r>
                        <a:rPr lang="en-US" sz="1000" b="1" dirty="0" smtClean="0"/>
                        <a:t>(4.792e-25)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/>
                        <a:t>TGF-beta</a:t>
                      </a:r>
                      <a:r>
                        <a:rPr lang="en-US" sz="1000" b="0" baseline="0" dirty="0" smtClean="0"/>
                        <a:t> Signaling Pathway WP366</a:t>
                      </a:r>
                    </a:p>
                    <a:p>
                      <a:pPr algn="l"/>
                      <a:r>
                        <a:rPr lang="en-US" sz="1000" b="1" baseline="0" dirty="0" smtClean="0"/>
                        <a:t>(1.819e-37)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/>
                        <a:t>Developmental Biology</a:t>
                      </a:r>
                      <a:r>
                        <a:rPr lang="en-US" sz="1000" b="0" baseline="0" dirty="0" smtClean="0"/>
                        <a:t> R-HSA-1266738</a:t>
                      </a:r>
                    </a:p>
                    <a:p>
                      <a:pPr algn="l"/>
                      <a:r>
                        <a:rPr lang="en-US" sz="1000" b="1" baseline="0" dirty="0" smtClean="0"/>
                        <a:t>(7.837e-48)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/>
                        <a:t>Monoubiquitinated protein deubiquitination</a:t>
                      </a:r>
                    </a:p>
                    <a:p>
                      <a:pPr algn="l"/>
                      <a:r>
                        <a:rPr lang="en-US" sz="1000" b="1" dirty="0" smtClean="0"/>
                        <a:t>(9.441e-38)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/>
                        <a:t>snRNA</a:t>
                      </a:r>
                      <a:r>
                        <a:rPr lang="en-US" sz="1000" b="0" dirty="0" smtClean="0"/>
                        <a:t> binding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(2.111e-86)</a:t>
                      </a:r>
                    </a:p>
                  </a:txBody>
                  <a:tcPr/>
                </a:tc>
              </a:tr>
              <a:tr h="5603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Apoptosis</a:t>
                      </a:r>
                      <a:r>
                        <a:rPr lang="en-US" sz="1000" b="0" baseline="0" dirty="0" smtClean="0"/>
                        <a:t>  hsa04210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(9.622e-25)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/>
                        <a:t>PluriNetwork</a:t>
                      </a:r>
                      <a:r>
                        <a:rPr lang="en-US" sz="1000" b="0" dirty="0" smtClean="0"/>
                        <a:t> WP1763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(4.278e-33)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Infectious disease R-HSA-5663205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(6.267e-46)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/>
                        <a:t>Protein</a:t>
                      </a:r>
                      <a:r>
                        <a:rPr lang="en-US" sz="1000" b="0" baseline="0" dirty="0" smtClean="0"/>
                        <a:t> linear deubiquitination</a:t>
                      </a:r>
                    </a:p>
                    <a:p>
                      <a:pPr algn="l"/>
                      <a:r>
                        <a:rPr lang="en-US" sz="1000" b="1" baseline="0" dirty="0" smtClean="0"/>
                        <a:t>(1.507e-37)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G-</a:t>
                      </a:r>
                      <a:r>
                        <a:rPr lang="en-US" sz="1000" b="0" dirty="0" err="1" smtClean="0"/>
                        <a:t>quadruplex</a:t>
                      </a:r>
                      <a:r>
                        <a:rPr lang="en-US" sz="1000" b="0" baseline="0" dirty="0" smtClean="0"/>
                        <a:t> RNA binding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(2.111e-86)</a:t>
                      </a:r>
                    </a:p>
                  </a:txBody>
                  <a:tcPr/>
                </a:tc>
              </a:tr>
              <a:tr h="7159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HTLV-I Infection hsa05166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(3.434e-23)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mRNA processing WP310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(1.268e-32)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Innate Immune System R-HSA-168249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(4.515e-45)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/>
                        <a:t>Histone deubiquitination</a:t>
                      </a:r>
                    </a:p>
                    <a:p>
                      <a:pPr algn="l"/>
                      <a:r>
                        <a:rPr lang="en-US" sz="1000" b="1" dirty="0" smtClean="0"/>
                        <a:t>(2.939e-37)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/>
                        <a:t>Telomeric</a:t>
                      </a:r>
                      <a:r>
                        <a:rPr lang="en-US" sz="1000" b="0" baseline="0" dirty="0" smtClean="0"/>
                        <a:t> repeat-containing RNA binding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(2.111e-86)</a:t>
                      </a:r>
                    </a:p>
                  </a:txBody>
                  <a:tcPr/>
                </a:tc>
              </a:tr>
              <a:tr h="5603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NF-kappa B signaling pathway hsa04064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(8.607e-23)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TNF alpha Signaling</a:t>
                      </a:r>
                      <a:r>
                        <a:rPr lang="en-US" sz="1000" b="0" baseline="0" dirty="0" smtClean="0"/>
                        <a:t> Pathway WP231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(1.390e-32)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Adaptive Immune</a:t>
                      </a:r>
                      <a:r>
                        <a:rPr lang="en-US" sz="1000" b="0" baseline="0" dirty="0" smtClean="0"/>
                        <a:t> System R-HSA-1280218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(5.978e-37)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/>
                        <a:t>Chromatin-mediated</a:t>
                      </a:r>
                      <a:r>
                        <a:rPr lang="en-US" sz="1000" b="0" baseline="0" dirty="0" smtClean="0"/>
                        <a:t> maintenance of transcription</a:t>
                      </a:r>
                    </a:p>
                    <a:p>
                      <a:pPr algn="l"/>
                      <a:r>
                        <a:rPr lang="en-US" sz="1000" b="1" baseline="0" dirty="0" smtClean="0"/>
                        <a:t>(5.492e-33)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RNA stem-loop binding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(2.111e-86)</a:t>
                      </a:r>
                    </a:p>
                  </a:txBody>
                  <a:tcPr/>
                </a:tc>
              </a:tr>
              <a:tr h="7159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Proteoglycans in cancer hsa05205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(</a:t>
                      </a:r>
                      <a:r>
                        <a:rPr lang="en-US" sz="1000" b="1" dirty="0" smtClean="0"/>
                        <a:t>1.236e-22)</a:t>
                      </a:r>
                      <a:endParaRPr lang="en-US" sz="1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IL-6 signaling</a:t>
                      </a:r>
                      <a:r>
                        <a:rPr lang="en-US" sz="1000" b="0" baseline="0" dirty="0" smtClean="0"/>
                        <a:t> Pathway WP387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(2.386e-32)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Diseases of signal transduction R-HSA-5663202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(1.214e-36)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 smtClean="0"/>
                        <a:t>Negative regulation of DNA-templated transcription, initiation</a:t>
                      </a:r>
                    </a:p>
                    <a:p>
                      <a:pPr algn="l"/>
                      <a:r>
                        <a:rPr lang="en-US" sz="1000" b="1" dirty="0" smtClean="0"/>
                        <a:t>(8.157e-32)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GU repeat RNA binding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(2.111e-86)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64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1075</Words>
  <Application>Microsoft Macintosh PowerPoint</Application>
  <PresentationFormat>On-screen Show (4:3)</PresentationFormat>
  <Paragraphs>255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Green</dc:creator>
  <cp:lastModifiedBy>Claire Green</cp:lastModifiedBy>
  <cp:revision>15</cp:revision>
  <dcterms:created xsi:type="dcterms:W3CDTF">2017-05-16T10:34:41Z</dcterms:created>
  <dcterms:modified xsi:type="dcterms:W3CDTF">2017-09-07T15:27:46Z</dcterms:modified>
</cp:coreProperties>
</file>