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6" r:id="rId11"/>
    <p:sldId id="267" r:id="rId12"/>
    <p:sldId id="271" r:id="rId13"/>
    <p:sldId id="272" r:id="rId14"/>
    <p:sldId id="268" r:id="rId15"/>
    <p:sldId id="269" r:id="rId16"/>
    <p:sldId id="273" r:id="rId17"/>
    <p:sldId id="274" r:id="rId18"/>
    <p:sldId id="275" r:id="rId19"/>
    <p:sldId id="276" r:id="rId20"/>
    <p:sldId id="277" r:id="rId21"/>
    <p:sldId id="265"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58468-823D-4B5B-8327-93F62D843A26}" type="datetimeFigureOut">
              <a:rPr lang="en-US" smtClean="0"/>
              <a:t>26-Dec-19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B79B7-45DF-4726-8FFF-4B86D38AF8E7}" type="slidenum">
              <a:rPr lang="en-US" smtClean="0"/>
              <a:t>‹#›</a:t>
            </a:fld>
            <a:endParaRPr lang="en-US"/>
          </a:p>
        </p:txBody>
      </p:sp>
    </p:spTree>
    <p:extLst>
      <p:ext uri="{BB962C8B-B14F-4D97-AF65-F5344CB8AC3E}">
        <p14:creationId xmlns:p14="http://schemas.microsoft.com/office/powerpoint/2010/main" val="1208869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FB79B7-45DF-4726-8FFF-4B86D38AF8E7}" type="slidenum">
              <a:rPr lang="en-US" smtClean="0"/>
              <a:t>4</a:t>
            </a:fld>
            <a:endParaRPr lang="en-US"/>
          </a:p>
        </p:txBody>
      </p:sp>
    </p:spTree>
    <p:extLst>
      <p:ext uri="{BB962C8B-B14F-4D97-AF65-F5344CB8AC3E}">
        <p14:creationId xmlns:p14="http://schemas.microsoft.com/office/powerpoint/2010/main" val="1399663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343393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A92427-7929-4EFE-AC25-5CCAE273798B}" type="datetimeFigureOut">
              <a:rPr lang="en-US" smtClean="0"/>
              <a:t>26-Dec-19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3582872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8052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394800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755502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2743604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1717886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2851546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264667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229304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A92427-7929-4EFE-AC25-5CCAE273798B}" type="datetimeFigureOut">
              <a:rPr lang="en-US" smtClean="0"/>
              <a:t>26-Dec-19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257523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A92427-7929-4EFE-AC25-5CCAE273798B}" type="datetimeFigureOut">
              <a:rPr lang="en-US" smtClean="0"/>
              <a:t>26-Dec-19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25936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A92427-7929-4EFE-AC25-5CCAE273798B}" type="datetimeFigureOut">
              <a:rPr lang="en-US" smtClean="0"/>
              <a:t>26-Dec-19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398067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A92427-7929-4EFE-AC25-5CCAE273798B}" type="datetimeFigureOut">
              <a:rPr lang="en-US" smtClean="0"/>
              <a:t>26-Dec-19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261140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92427-7929-4EFE-AC25-5CCAE273798B}" type="datetimeFigureOut">
              <a:rPr lang="en-US" smtClean="0"/>
              <a:t>26-Dec-19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215800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A92427-7929-4EFE-AC25-5CCAE273798B}" type="datetimeFigureOut">
              <a:rPr lang="en-US" smtClean="0"/>
              <a:t>26-Dec-19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123211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A92427-7929-4EFE-AC25-5CCAE273798B}" type="datetimeFigureOut">
              <a:rPr lang="en-US" smtClean="0"/>
              <a:t>26-Dec-19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2442D-EEE0-46FD-97D0-C52AFD0FFF0F}" type="slidenum">
              <a:rPr lang="en-US" smtClean="0"/>
              <a:t>‹#›</a:t>
            </a:fld>
            <a:endParaRPr lang="en-US"/>
          </a:p>
        </p:txBody>
      </p:sp>
    </p:spTree>
    <p:extLst>
      <p:ext uri="{BB962C8B-B14F-4D97-AF65-F5344CB8AC3E}">
        <p14:creationId xmlns:p14="http://schemas.microsoft.com/office/powerpoint/2010/main" val="191342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A92427-7929-4EFE-AC25-5CCAE273798B}" type="datetimeFigureOut">
              <a:rPr lang="en-US" smtClean="0"/>
              <a:t>26-Dec-19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02442D-EEE0-46FD-97D0-C52AFD0FFF0F}" type="slidenum">
              <a:rPr lang="en-US" smtClean="0"/>
              <a:t>‹#›</a:t>
            </a:fld>
            <a:endParaRPr lang="en-US"/>
          </a:p>
        </p:txBody>
      </p:sp>
    </p:spTree>
    <p:extLst>
      <p:ext uri="{BB962C8B-B14F-4D97-AF65-F5344CB8AC3E}">
        <p14:creationId xmlns:p14="http://schemas.microsoft.com/office/powerpoint/2010/main" val="896573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23095" y="2383043"/>
            <a:ext cx="8584979" cy="646331"/>
          </a:xfrm>
          <a:prstGeom prst="rect">
            <a:avLst/>
          </a:prstGeom>
        </p:spPr>
        <p:txBody>
          <a:bodyPr wrap="none">
            <a:spAutoFit/>
          </a:bodyPr>
          <a:lstStyle/>
          <a:p>
            <a:r>
              <a:rPr lang="en-US" sz="3600" b="1" dirty="0"/>
              <a:t>Diabetic Retinopathy using Deep Learning</a:t>
            </a:r>
            <a:endParaRPr lang="en-US" sz="3600" b="1" dirty="0"/>
          </a:p>
        </p:txBody>
      </p:sp>
    </p:spTree>
    <p:extLst>
      <p:ext uri="{BB962C8B-B14F-4D97-AF65-F5344CB8AC3E}">
        <p14:creationId xmlns:p14="http://schemas.microsoft.com/office/powerpoint/2010/main" val="745738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91948" y="387928"/>
            <a:ext cx="10018713"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Data Preprocessing – Results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104" y="1350817"/>
            <a:ext cx="6756400" cy="4504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6" name="Table 5"/>
          <p:cNvGraphicFramePr>
            <a:graphicFrameLocks noGrp="1"/>
          </p:cNvGraphicFramePr>
          <p:nvPr>
            <p:extLst>
              <p:ext uri="{D42A27DB-BD31-4B8C-83A1-F6EECF244321}">
                <p14:modId xmlns:p14="http://schemas.microsoft.com/office/powerpoint/2010/main" val="1632788202"/>
              </p:ext>
            </p:extLst>
          </p:nvPr>
        </p:nvGraphicFramePr>
        <p:xfrm>
          <a:off x="3629892" y="5051520"/>
          <a:ext cx="6031345" cy="274320"/>
        </p:xfrm>
        <a:graphic>
          <a:graphicData uri="http://schemas.openxmlformats.org/drawingml/2006/table">
            <a:tbl>
              <a:tblPr firstRow="1" bandRow="1">
                <a:tableStyleId>{16D9F66E-5EB9-4882-86FB-DCBF35E3C3E4}</a:tableStyleId>
              </a:tblPr>
              <a:tblGrid>
                <a:gridCol w="1206269">
                  <a:extLst>
                    <a:ext uri="{9D8B030D-6E8A-4147-A177-3AD203B41FA5}">
                      <a16:colId xmlns:a16="http://schemas.microsoft.com/office/drawing/2014/main" val="457216254"/>
                    </a:ext>
                  </a:extLst>
                </a:gridCol>
                <a:gridCol w="1206269">
                  <a:extLst>
                    <a:ext uri="{9D8B030D-6E8A-4147-A177-3AD203B41FA5}">
                      <a16:colId xmlns:a16="http://schemas.microsoft.com/office/drawing/2014/main" val="4270553886"/>
                    </a:ext>
                  </a:extLst>
                </a:gridCol>
                <a:gridCol w="1206269">
                  <a:extLst>
                    <a:ext uri="{9D8B030D-6E8A-4147-A177-3AD203B41FA5}">
                      <a16:colId xmlns:a16="http://schemas.microsoft.com/office/drawing/2014/main" val="1502253341"/>
                    </a:ext>
                  </a:extLst>
                </a:gridCol>
                <a:gridCol w="1206269">
                  <a:extLst>
                    <a:ext uri="{9D8B030D-6E8A-4147-A177-3AD203B41FA5}">
                      <a16:colId xmlns:a16="http://schemas.microsoft.com/office/drawing/2014/main" val="1245403994"/>
                    </a:ext>
                  </a:extLst>
                </a:gridCol>
                <a:gridCol w="1206269">
                  <a:extLst>
                    <a:ext uri="{9D8B030D-6E8A-4147-A177-3AD203B41FA5}">
                      <a16:colId xmlns:a16="http://schemas.microsoft.com/office/drawing/2014/main" val="342983713"/>
                    </a:ext>
                  </a:extLst>
                </a:gridCol>
              </a:tblGrid>
              <a:tr h="240757">
                <a:tc>
                  <a:txBody>
                    <a:bodyPr/>
                    <a:lstStyle/>
                    <a:p>
                      <a:r>
                        <a:rPr lang="en-US" sz="1200" dirty="0" smtClean="0"/>
                        <a:t>Normal</a:t>
                      </a:r>
                      <a:endParaRPr lang="en-US" sz="1200" dirty="0"/>
                    </a:p>
                  </a:txBody>
                  <a:tcPr/>
                </a:tc>
                <a:tc>
                  <a:txBody>
                    <a:bodyPr/>
                    <a:lstStyle/>
                    <a:p>
                      <a:r>
                        <a:rPr lang="en-US" sz="1200" dirty="0" smtClean="0"/>
                        <a:t>Mild</a:t>
                      </a:r>
                      <a:endParaRPr lang="en-US" sz="1200" dirty="0"/>
                    </a:p>
                  </a:txBody>
                  <a:tcPr/>
                </a:tc>
                <a:tc>
                  <a:txBody>
                    <a:bodyPr/>
                    <a:lstStyle/>
                    <a:p>
                      <a:r>
                        <a:rPr lang="en-US" sz="1200" dirty="0" smtClean="0"/>
                        <a:t>Moderate</a:t>
                      </a:r>
                      <a:endParaRPr lang="en-US" sz="1200" dirty="0"/>
                    </a:p>
                  </a:txBody>
                  <a:tcPr/>
                </a:tc>
                <a:tc>
                  <a:txBody>
                    <a:bodyPr/>
                    <a:lstStyle/>
                    <a:p>
                      <a:r>
                        <a:rPr lang="en-US" sz="1200" dirty="0" smtClean="0"/>
                        <a:t>Severe</a:t>
                      </a:r>
                      <a:endParaRPr lang="en-US" sz="1200" dirty="0"/>
                    </a:p>
                  </a:txBody>
                  <a:tcPr/>
                </a:tc>
                <a:tc>
                  <a:txBody>
                    <a:bodyPr/>
                    <a:lstStyle/>
                    <a:p>
                      <a:r>
                        <a:rPr lang="en-US" sz="1200" dirty="0" smtClean="0"/>
                        <a:t>Very Severe</a:t>
                      </a:r>
                      <a:endParaRPr lang="en-US" sz="1200" dirty="0"/>
                    </a:p>
                  </a:txBody>
                  <a:tcPr/>
                </a:tc>
                <a:extLst>
                  <a:ext uri="{0D108BD9-81ED-4DB2-BD59-A6C34878D82A}">
                    <a16:rowId xmlns:a16="http://schemas.microsoft.com/office/drawing/2014/main" val="3012274058"/>
                  </a:ext>
                </a:extLst>
              </a:tr>
            </a:tbl>
          </a:graphicData>
        </a:graphic>
      </p:graphicFrame>
      <p:sp>
        <p:nvSpPr>
          <p:cNvPr id="7" name="TextBox 6"/>
          <p:cNvSpPr txBox="1"/>
          <p:nvPr/>
        </p:nvSpPr>
        <p:spPr>
          <a:xfrm>
            <a:off x="4618182" y="5405796"/>
            <a:ext cx="3749963" cy="369332"/>
          </a:xfrm>
          <a:prstGeom prst="rect">
            <a:avLst/>
          </a:prstGeom>
          <a:solidFill>
            <a:schemeClr val="bg1"/>
          </a:solidFill>
        </p:spPr>
        <p:txBody>
          <a:bodyPr wrap="square" rtlCol="0">
            <a:spAutoFit/>
          </a:bodyPr>
          <a:lstStyle/>
          <a:p>
            <a:r>
              <a:rPr lang="en-US" dirty="0" smtClean="0"/>
              <a:t>Data distribution after Pre-Processing</a:t>
            </a:r>
            <a:endParaRPr lang="en-US" dirty="0"/>
          </a:p>
        </p:txBody>
      </p:sp>
    </p:spTree>
    <p:extLst>
      <p:ext uri="{BB962C8B-B14F-4D97-AF65-F5344CB8AC3E}">
        <p14:creationId xmlns:p14="http://schemas.microsoft.com/office/powerpoint/2010/main" val="403562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91948" y="387928"/>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Architecture and Technology Used</a:t>
            </a:r>
            <a:endParaRPr lang="en-US" dirty="0"/>
          </a:p>
        </p:txBody>
      </p:sp>
      <p:sp>
        <p:nvSpPr>
          <p:cNvPr id="4" name="TextBox 3"/>
          <p:cNvSpPr txBox="1"/>
          <p:nvPr/>
        </p:nvSpPr>
        <p:spPr>
          <a:xfrm>
            <a:off x="1967345" y="1681018"/>
            <a:ext cx="9337964" cy="1477328"/>
          </a:xfrm>
          <a:prstGeom prst="rect">
            <a:avLst/>
          </a:prstGeom>
          <a:noFill/>
        </p:spPr>
        <p:txBody>
          <a:bodyPr wrap="square" rtlCol="0">
            <a:spAutoFit/>
          </a:bodyPr>
          <a:lstStyle/>
          <a:p>
            <a:r>
              <a:rPr lang="en-US" dirty="0" smtClean="0"/>
              <a:t>1 . </a:t>
            </a:r>
            <a:r>
              <a:rPr lang="en-US" b="1" i="1" dirty="0" err="1" smtClean="0"/>
              <a:t>FastAI</a:t>
            </a:r>
            <a:r>
              <a:rPr lang="en-US" dirty="0"/>
              <a:t> -  Deep learning library developed by </a:t>
            </a:r>
            <a:r>
              <a:rPr lang="en-US" dirty="0" err="1"/>
              <a:t>Howar</a:t>
            </a:r>
            <a:r>
              <a:rPr lang="en-US" dirty="0"/>
              <a:t>, </a:t>
            </a:r>
            <a:r>
              <a:rPr lang="en-US" dirty="0" err="1"/>
              <a:t>Gugger</a:t>
            </a:r>
            <a:r>
              <a:rPr lang="en-US" dirty="0"/>
              <a:t> , </a:t>
            </a:r>
            <a:r>
              <a:rPr lang="en-US" dirty="0" smtClean="0"/>
              <a:t>Thomas</a:t>
            </a:r>
          </a:p>
          <a:p>
            <a:endParaRPr lang="en-US" dirty="0"/>
          </a:p>
          <a:p>
            <a:r>
              <a:rPr lang="en-US" dirty="0"/>
              <a:t>2. </a:t>
            </a:r>
            <a:r>
              <a:rPr lang="en-US" b="1" i="1" dirty="0" err="1"/>
              <a:t>torchvision</a:t>
            </a:r>
            <a:r>
              <a:rPr lang="en-US" dirty="0"/>
              <a:t> - The </a:t>
            </a:r>
            <a:r>
              <a:rPr lang="en-US" dirty="0" err="1"/>
              <a:t>torchvision</a:t>
            </a:r>
            <a:r>
              <a:rPr lang="en-US" dirty="0"/>
              <a:t> package consists of popular datasets, model architectures, and </a:t>
            </a:r>
            <a:r>
              <a:rPr lang="en-US" dirty="0" smtClean="0"/>
              <a:t>				common </a:t>
            </a:r>
            <a:r>
              <a:rPr lang="en-US" dirty="0"/>
              <a:t>image transformations for computer </a:t>
            </a:r>
            <a:r>
              <a:rPr lang="en-US" dirty="0" smtClean="0"/>
              <a:t>vision</a:t>
            </a:r>
          </a:p>
          <a:p>
            <a:r>
              <a:rPr lang="en-US" dirty="0" smtClean="0"/>
              <a:t>3. </a:t>
            </a:r>
            <a:r>
              <a:rPr lang="en-US" b="1" i="1" dirty="0" err="1" smtClean="0"/>
              <a:t>DenseNET</a:t>
            </a:r>
            <a:r>
              <a:rPr lang="en-US" b="1" i="1" dirty="0" smtClean="0"/>
              <a:t> 201 </a:t>
            </a:r>
            <a:endParaRPr lang="en-US" b="1"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020" y="3019800"/>
            <a:ext cx="4541743" cy="36120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676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91948" y="387928"/>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About : </a:t>
            </a:r>
            <a:r>
              <a:rPr lang="en-US" dirty="0" err="1" smtClean="0"/>
              <a:t>DenseNET</a:t>
            </a:r>
            <a:endParaRPr lang="en-US" dirty="0"/>
          </a:p>
        </p:txBody>
      </p:sp>
      <p:sp>
        <p:nvSpPr>
          <p:cNvPr id="8" name="Rectangle 7"/>
          <p:cNvSpPr/>
          <p:nvPr/>
        </p:nvSpPr>
        <p:spPr>
          <a:xfrm>
            <a:off x="1847272" y="1351294"/>
            <a:ext cx="10344727" cy="2308324"/>
          </a:xfrm>
          <a:prstGeom prst="rect">
            <a:avLst/>
          </a:prstGeom>
        </p:spPr>
        <p:txBody>
          <a:bodyPr wrap="square">
            <a:spAutoFit/>
          </a:bodyPr>
          <a:lstStyle/>
          <a:p>
            <a:r>
              <a:rPr lang="en-US" dirty="0" smtClean="0">
                <a:latin typeface="medium-content-serif-font"/>
              </a:rPr>
              <a:t>1. </a:t>
            </a:r>
            <a:r>
              <a:rPr lang="en-US" dirty="0" err="1" smtClean="0">
                <a:latin typeface="medium-content-serif-font"/>
              </a:rPr>
              <a:t>DenseNet</a:t>
            </a:r>
            <a:r>
              <a:rPr lang="en-US" dirty="0" smtClean="0">
                <a:latin typeface="medium-content-serif-font"/>
              </a:rPr>
              <a:t> </a:t>
            </a:r>
            <a:r>
              <a:rPr lang="en-US" dirty="0">
                <a:latin typeface="medium-content-serif-font"/>
              </a:rPr>
              <a:t>architecture is new, it is a logical extension of ResNet</a:t>
            </a:r>
            <a:r>
              <a:rPr lang="en-US" dirty="0" smtClean="0">
                <a:latin typeface="medium-content-serif-font"/>
              </a:rPr>
              <a:t>.</a:t>
            </a:r>
          </a:p>
          <a:p>
            <a:endParaRPr lang="en-US" dirty="0" smtClean="0">
              <a:latin typeface="medium-content-serif-font"/>
            </a:endParaRPr>
          </a:p>
          <a:p>
            <a:r>
              <a:rPr lang="en-US" dirty="0" smtClean="0">
                <a:latin typeface="medium-content-serif-font"/>
              </a:rPr>
              <a:t>2. ResNet </a:t>
            </a:r>
            <a:r>
              <a:rPr lang="en-US" dirty="0">
                <a:latin typeface="medium-content-serif-font"/>
              </a:rPr>
              <a:t>architecture has a fundamental building block (Identity) where you merge (additive) a previous layer into a future layer. Reasoning here is by adding additive merges we are forcing the network to learn residuals (errors i.e. diff between some previous layer and current one). </a:t>
            </a:r>
            <a:endParaRPr lang="en-US" dirty="0" smtClean="0">
              <a:latin typeface="medium-content-serif-font"/>
            </a:endParaRPr>
          </a:p>
          <a:p>
            <a:endParaRPr lang="en-US" dirty="0">
              <a:latin typeface="medium-content-serif-font"/>
            </a:endParaRPr>
          </a:p>
          <a:p>
            <a:r>
              <a:rPr lang="en-US" dirty="0" smtClean="0">
                <a:latin typeface="medium-content-serif-font"/>
              </a:rPr>
              <a:t>3. In </a:t>
            </a:r>
            <a:r>
              <a:rPr lang="en-US" dirty="0">
                <a:latin typeface="medium-content-serif-font"/>
              </a:rPr>
              <a:t>contrast, </a:t>
            </a:r>
            <a:r>
              <a:rPr lang="en-US" dirty="0" err="1">
                <a:latin typeface="medium-content-serif-font"/>
              </a:rPr>
              <a:t>DenseNet</a:t>
            </a:r>
            <a:r>
              <a:rPr lang="en-US" dirty="0">
                <a:latin typeface="medium-content-serif-font"/>
              </a:rPr>
              <a:t> paper proposes concatenating outputs from the previous layers instead of using the </a:t>
            </a:r>
            <a:r>
              <a:rPr lang="en-US" dirty="0" smtClean="0">
                <a:latin typeface="medium-content-serif-font"/>
              </a:rPr>
              <a:t>summation</a:t>
            </a:r>
            <a:r>
              <a:rPr lang="en-US" dirty="0">
                <a:latin typeface="medium-content-serif-font"/>
              </a:rPr>
              <a:t> </a:t>
            </a:r>
            <a:r>
              <a:rPr lang="en-US" dirty="0" smtClean="0">
                <a:latin typeface="medium-content-serif-font"/>
              </a:rPr>
              <a:t>as shown in figure</a:t>
            </a:r>
            <a:endParaRPr lang="en-US" b="0" i="0" dirty="0">
              <a:effectLst/>
              <a:latin typeface="medium-content-serif-font"/>
            </a:endParaRPr>
          </a:p>
        </p:txBody>
      </p:sp>
      <p:pic>
        <p:nvPicPr>
          <p:cNvPr id="10" name="Picture 9"/>
          <p:cNvPicPr/>
          <p:nvPr/>
        </p:nvPicPr>
        <p:blipFill rotWithShape="1">
          <a:blip r:embed="rId2">
            <a:extLst>
              <a:ext uri="{28A0092B-C50C-407E-A947-70E740481C1C}">
                <a14:useLocalDpi xmlns:a14="http://schemas.microsoft.com/office/drawing/2010/main" val="0"/>
              </a:ext>
            </a:extLst>
          </a:blip>
          <a:srcRect b="13876"/>
          <a:stretch/>
        </p:blipFill>
        <p:spPr bwMode="auto">
          <a:xfrm>
            <a:off x="3004127" y="4098665"/>
            <a:ext cx="8090070" cy="2376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92816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24046" y="138547"/>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About : </a:t>
            </a:r>
            <a:r>
              <a:rPr lang="en-US" dirty="0" err="1" smtClean="0"/>
              <a:t>DenseNET</a:t>
            </a:r>
            <a:endParaRPr lang="en-US" dirty="0"/>
          </a:p>
        </p:txBody>
      </p:sp>
      <p:sp>
        <p:nvSpPr>
          <p:cNvPr id="8" name="Rectangle 7"/>
          <p:cNvSpPr/>
          <p:nvPr/>
        </p:nvSpPr>
        <p:spPr>
          <a:xfrm>
            <a:off x="1847273" y="926421"/>
            <a:ext cx="10344727" cy="2308324"/>
          </a:xfrm>
          <a:prstGeom prst="rect">
            <a:avLst/>
          </a:prstGeom>
        </p:spPr>
        <p:txBody>
          <a:bodyPr wrap="square">
            <a:spAutoFit/>
          </a:bodyPr>
          <a:lstStyle/>
          <a:p>
            <a:r>
              <a:rPr lang="en-US" dirty="0" smtClean="0">
                <a:latin typeface="medium-content-serif-font"/>
              </a:rPr>
              <a:t>1. </a:t>
            </a:r>
            <a:r>
              <a:rPr lang="en-US" dirty="0" err="1" smtClean="0">
                <a:latin typeface="medium-content-serif-font"/>
              </a:rPr>
              <a:t>DenseNet</a:t>
            </a:r>
            <a:r>
              <a:rPr lang="en-US" dirty="0" smtClean="0">
                <a:latin typeface="medium-content-serif-font"/>
              </a:rPr>
              <a:t> </a:t>
            </a:r>
            <a:r>
              <a:rPr lang="en-US" dirty="0">
                <a:latin typeface="medium-content-serif-font"/>
              </a:rPr>
              <a:t>architecture is new, it is a logical extension of ResNet</a:t>
            </a:r>
            <a:r>
              <a:rPr lang="en-US" dirty="0" smtClean="0">
                <a:latin typeface="medium-content-serif-font"/>
              </a:rPr>
              <a:t>.</a:t>
            </a:r>
          </a:p>
          <a:p>
            <a:endParaRPr lang="en-US" dirty="0" smtClean="0">
              <a:latin typeface="medium-content-serif-font"/>
            </a:endParaRPr>
          </a:p>
          <a:p>
            <a:r>
              <a:rPr lang="en-US" dirty="0" smtClean="0">
                <a:latin typeface="medium-content-serif-font"/>
              </a:rPr>
              <a:t>2. ResNet </a:t>
            </a:r>
            <a:r>
              <a:rPr lang="en-US" dirty="0">
                <a:latin typeface="medium-content-serif-font"/>
              </a:rPr>
              <a:t>architecture has a fundamental building block (Identity) where you merge (additive) a previous layer into a future layer. Reasoning here is by adding additive merges we are forcing the network to learn residuals (errors i.e. diff between some previous layer and current one). </a:t>
            </a:r>
            <a:endParaRPr lang="en-US" dirty="0" smtClean="0">
              <a:latin typeface="medium-content-serif-font"/>
            </a:endParaRPr>
          </a:p>
          <a:p>
            <a:endParaRPr lang="en-US" dirty="0">
              <a:latin typeface="medium-content-serif-font"/>
            </a:endParaRPr>
          </a:p>
          <a:p>
            <a:r>
              <a:rPr lang="en-US" dirty="0" smtClean="0">
                <a:latin typeface="medium-content-serif-font"/>
              </a:rPr>
              <a:t>3. In </a:t>
            </a:r>
            <a:r>
              <a:rPr lang="en-US" dirty="0">
                <a:latin typeface="medium-content-serif-font"/>
              </a:rPr>
              <a:t>contrast, </a:t>
            </a:r>
            <a:r>
              <a:rPr lang="en-US" dirty="0" err="1" smtClean="0">
                <a:latin typeface="medium-content-serif-font"/>
              </a:rPr>
              <a:t>DenseNET</a:t>
            </a:r>
            <a:r>
              <a:rPr lang="en-US" dirty="0" smtClean="0">
                <a:latin typeface="medium-content-serif-font"/>
              </a:rPr>
              <a:t> </a:t>
            </a:r>
            <a:r>
              <a:rPr lang="en-US" dirty="0">
                <a:latin typeface="medium-content-serif-font"/>
              </a:rPr>
              <a:t>paper proposes concatenating outputs from the previous layers instead of using the </a:t>
            </a:r>
            <a:r>
              <a:rPr lang="en-US" dirty="0" smtClean="0">
                <a:latin typeface="medium-content-serif-font"/>
              </a:rPr>
              <a:t>summation</a:t>
            </a:r>
            <a:endParaRPr lang="en-US" b="0" i="0" dirty="0">
              <a:effectLst/>
              <a:latin typeface="medium-content-serif-font"/>
            </a:endParaRPr>
          </a:p>
        </p:txBody>
      </p:sp>
      <p:pic>
        <p:nvPicPr>
          <p:cNvPr id="3074" name="Picture 2" descr="https://miro.medium.com/max/1375/1*7O7i_MiL55IrR3aum5guDw.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9427" t="5018" r="24373" b="27721"/>
          <a:stretch/>
        </p:blipFill>
        <p:spPr bwMode="auto">
          <a:xfrm>
            <a:off x="2826328" y="3583708"/>
            <a:ext cx="1450109" cy="29556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81235" y="3870035"/>
            <a:ext cx="6834910" cy="2031325"/>
          </a:xfrm>
          <a:prstGeom prst="rect">
            <a:avLst/>
          </a:prstGeom>
          <a:noFill/>
        </p:spPr>
        <p:txBody>
          <a:bodyPr wrap="square" rtlCol="0">
            <a:spAutoFit/>
          </a:bodyPr>
          <a:lstStyle/>
          <a:p>
            <a:r>
              <a:rPr lang="en-US" i="1" dirty="0" smtClean="0"/>
              <a:t>For Example :</a:t>
            </a:r>
          </a:p>
          <a:p>
            <a:r>
              <a:rPr lang="en-US" i="1" dirty="0" smtClean="0"/>
              <a:t>Diagram of dense block of 4 layers. A first layer is applied to the input to create k feature maps, which are concatenated to the input. A second layer is the applied to create another k feature maps, which are again concatenated to the previous feature maps. The operation is repeated 4 times. The output of the block is the concatenation of the outputs of the 4 layers, and thus contain 4*4 feature maps</a:t>
            </a:r>
            <a:endParaRPr lang="en-US" i="1" dirty="0"/>
          </a:p>
        </p:txBody>
      </p:sp>
    </p:spTree>
    <p:extLst>
      <p:ext uri="{BB962C8B-B14F-4D97-AF65-F5344CB8AC3E}">
        <p14:creationId xmlns:p14="http://schemas.microsoft.com/office/powerpoint/2010/main" val="176784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91948" y="387928"/>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Identification of Correct Learning Rate</a:t>
            </a:r>
            <a:endParaRPr lang="en-US" dirty="0"/>
          </a:p>
        </p:txBody>
      </p:sp>
      <p:sp>
        <p:nvSpPr>
          <p:cNvPr id="3" name="TextBox 2"/>
          <p:cNvSpPr txBox="1"/>
          <p:nvPr/>
        </p:nvSpPr>
        <p:spPr>
          <a:xfrm>
            <a:off x="1607127" y="2041237"/>
            <a:ext cx="10282687" cy="2862322"/>
          </a:xfrm>
          <a:prstGeom prst="rect">
            <a:avLst/>
          </a:prstGeom>
          <a:noFill/>
        </p:spPr>
        <p:txBody>
          <a:bodyPr wrap="none" rtlCol="0">
            <a:spAutoFit/>
          </a:bodyPr>
          <a:lstStyle/>
          <a:p>
            <a:r>
              <a:rPr lang="en-US" dirty="0" smtClean="0"/>
              <a:t>While retraining our model we used the following concepts of Deep Learning :</a:t>
            </a:r>
          </a:p>
          <a:p>
            <a:endParaRPr lang="en-US" dirty="0"/>
          </a:p>
          <a:p>
            <a:r>
              <a:rPr lang="en-US" dirty="0" smtClean="0"/>
              <a:t>1. </a:t>
            </a:r>
            <a:r>
              <a:rPr lang="en-US" b="1" dirty="0"/>
              <a:t>Data </a:t>
            </a:r>
            <a:r>
              <a:rPr lang="en-US" b="1" dirty="0" smtClean="0"/>
              <a:t>Normalization</a:t>
            </a:r>
            <a:endParaRPr lang="en-US" b="1" dirty="0"/>
          </a:p>
          <a:p>
            <a:r>
              <a:rPr lang="en-US" dirty="0"/>
              <a:t>By normalizing all of our inputs to a standard scale (-1,1), we're allowing the network to more quickly learn </a:t>
            </a:r>
            <a:endParaRPr lang="en-US" dirty="0" smtClean="0"/>
          </a:p>
          <a:p>
            <a:r>
              <a:rPr lang="en-US" dirty="0" smtClean="0"/>
              <a:t>the </a:t>
            </a:r>
            <a:r>
              <a:rPr lang="en-US" dirty="0"/>
              <a:t>optimal parameters for each input node</a:t>
            </a:r>
            <a:r>
              <a:rPr lang="en-US" dirty="0" smtClean="0"/>
              <a:t>.</a:t>
            </a:r>
          </a:p>
          <a:p>
            <a:endParaRPr lang="en-US" dirty="0"/>
          </a:p>
          <a:p>
            <a:r>
              <a:rPr lang="en-US" dirty="0" smtClean="0"/>
              <a:t>2. </a:t>
            </a:r>
            <a:r>
              <a:rPr lang="en-US" b="1" dirty="0" smtClean="0"/>
              <a:t>Weight Decay</a:t>
            </a:r>
          </a:p>
          <a:p>
            <a:r>
              <a:rPr lang="en-US" dirty="0"/>
              <a:t>When training neural networks, it is common to use "weight decay," where after each update, the weights </a:t>
            </a:r>
            <a:endParaRPr lang="en-US" dirty="0" smtClean="0"/>
          </a:p>
          <a:p>
            <a:r>
              <a:rPr lang="en-US" dirty="0" smtClean="0"/>
              <a:t>are </a:t>
            </a:r>
            <a:r>
              <a:rPr lang="en-US" dirty="0"/>
              <a:t>multiplied by a factor slightly less than 1. This prevents the weights from growing too large, and can be </a:t>
            </a:r>
            <a:endParaRPr lang="en-US" dirty="0" smtClean="0"/>
          </a:p>
          <a:p>
            <a:r>
              <a:rPr lang="en-US" dirty="0" smtClean="0"/>
              <a:t>seen </a:t>
            </a:r>
            <a:r>
              <a:rPr lang="en-US" dirty="0"/>
              <a:t>as gradient descent on a quadratic regularization term</a:t>
            </a:r>
            <a:endParaRPr lang="en-US" b="1" dirty="0"/>
          </a:p>
        </p:txBody>
      </p:sp>
    </p:spTree>
    <p:extLst>
      <p:ext uri="{BB962C8B-B14F-4D97-AF65-F5344CB8AC3E}">
        <p14:creationId xmlns:p14="http://schemas.microsoft.com/office/powerpoint/2010/main" val="152898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txBox="1">
            <a:spLocks/>
          </p:cNvSpPr>
          <p:nvPr/>
        </p:nvSpPr>
        <p:spPr>
          <a:xfrm>
            <a:off x="1391948" y="73893"/>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Analysis of Learning Rate</a:t>
            </a:r>
            <a:endParaRPr lang="en-US" dirty="0"/>
          </a:p>
        </p:txBody>
      </p:sp>
      <p:sp>
        <p:nvSpPr>
          <p:cNvPr id="4" name="AutoShape 2" descr="data:image/png;base64,iVBORw0KGgoAAAANSUhEUgAAAfUAAAFcCAYAAADRWyc3AAAABHNCSVQICAgIfAhkiAAAAAlwSFlzAAALEgAACxIB0t1+/AAAADl0RVh0U29mdHdhcmUAbWF0cGxvdGxpYiB2ZXJzaW9uIDMuMC4zLCBodHRwOi8vbWF0cGxvdGxpYi5vcmcvnQurowAAIABJREFUeJzs3WlglOW58PH/M1smezLZyUJC2IksiijiikAVW/cKerRatdaqte1RX09trbZYT/XUeo61dUG7iIpYq9YVFEWrsslOICQkJIGELJPMZDKT2Wee98MkgZiFScgkkFy/T/Cs9yyZ67m361ZUVVURQgghxElPM9wFEEIIIcTgkKAuhBBCjBAS1IUQQogRQoK6EEIIMUJIUBdCCCFGCAnqQgghxAihi+TFH3/8cbZu3Yrf7+eHP/whixYt6ty3fv16/vCHP6DVajn33HO58847AXj00UfZuXMniqLwwAMPMH369EgWUQghhBgxIhbUN27cyP79+1m1ahVWq5UrrriiS1B/5JFHePHFF8nIyOD666/nW9/6FhaLherqalatWkVFRQUPPPAAq1atilQRhRBCiBElYkH99NNP76xlJyQk4HK5CAQCaLVaDh06RGJiIllZWQCcd955bNiwAYvFwoIFCwAoLCzEZrPhcDiIi4uLVDGFEEKIESNifeparZaYmBgA3njjDc4991y0Wi0AZrMZk8nUeazJZMJsNtPU1ERycnK37UIIIYQ4togPlFu7di1vvPEGv/rVr/p9bjgZbCXLrRBiON326FpueHh1WMfWfbCary67CvO/vwDgua9f4ZpVP6LGVhfJIopRJKID5b744gueffZZXnjhBeLj4zu3p6en09TU1Pn/hoYG0tPT0ev1XbY3NjaSlpbW5z0URcFstg9+4YUYBmlp8fJ9Pomoqoq5xUVOWmxYn1tLTT0ATo0Rs9lOrbUBAMVlwOwdeZ+7fJ8jIy0tvtd9Eaup2+12Hn/8cZ577jmSkpK67MvJycHhcFBTU4Pf72fdunXMmzePefPmsWbNGgD27NlDenq69KcLIU5YdqcPfyCIKcEY1vH+lhYAdO2/iU2uZuL1cRi0hoiVUYwuEaupf/DBB1itVn760592bjvjjDOYNGkSCxcu5OGHH+aee+4BYPHixRQUFFBQUMC0adNYunQpiqLw0EMPRap4Qghx3Cx2NwCm+Kiwjve3WAHQJSZh89hpcluYYpoYsfKJ0SdiQX3JkiUsWbKk1/2nn356j9PV7r333kgVSQghBpWl1QMQfk3dZkNjNKIxGimrLwFgUvL4iJVPjD6SUU4IIQbI0tpeU08Ir6YeaGlB2970XmotBySoi8ElQV0IIQbIYm+vqccfu6au+v0EHHZ0ScmoqkqptZwYXTQ58WMiXUwxikhQF0KIAepPTd1vswGgS0ykyWXB4rYyMbkQjSI/w2LwyLdJCCEGyGr3oCiQGHfs0eudg+SSkii17gek6V0MPgnqQggxQJZWD0lxUWg1x/4p7ZzOlpgs/ekj0IED5VxzzWX885/hr1fi9/t5+OFf8IMffI+f/ORHtLa2Hnc5JKgLIcQABIMqLQ5P+IPkbKGgrklMoMxaQVJUIukxfSfXEicHl8vFk0/+D6edNqdf573zzlskJSWzfPlLzJ+/kF27th93WSKaUU4IIUYqW5uXQFAlOYxBcnCkpm4zqjja2jgj8zQURYlkEcUQ0ev1/P73/8fLL/+9c1tl5QGefPJxFEUhJiaGBx54uEtmVYCvvvqCW265DYDLLrtyUMoiQV0IIQag/4lnQkHdrPcCkJeQE5mCjWKvf1rO1/saB/Wap09O55r5fXeT6HQ6dLqu4fR///d/uO++B8jNzePNN//Bm2++zo033tLlmPr6w2zcuJ4///kpUlJSuOee/yIhIfG4yivN70IIMQDWfiSeCTgctO0pRtHpaG0/PMHQe/5ucfLbu3cPjz32CHfddRtr1nyA1WrpdoyqquTljeXpp5+noKCQFSv+dtz3lZq6EEIMQOd0tjBq6o2vvETA1kLK5VdSoobOk6A++K6ZP/6YteqhYjQa+eMfn+vSxVJcvItnn30agIceegSTKYWZM08D4Iwz5vLii88d932lpi6EEAPQmXjmGDX11s0bsX+9GeO4QkwXX4K9fTW2eH1sxMsohs/48RPYuHE9AGvXrmHLls0UFU3n6aef5+mnnyctLZ0zzjiLTZtCx5SWlpCXN/a47ys1dSGE6CdVVak1O4C+E88EPR4aX16BYjCQecttKFotdl/ovHipqY8Y+/aV8PTTT1JfX4dOp2Pduk+47bY7ePbZp3nllb9jMETx8MOPdDvvu99dyiOPPMR77/2L6OgYfvnLh4+7LBLUhRCiH1RVZeUn+9lTZSUvPY6E2N4Tz3hqDhF0tpE0fwGGjAwAWr0OdIqWaF14o+bFiW/y5Ck8/fTz3bb/+c8v9Hme0WjkkUceG9SySPO7EEL0w8pP9rN2Sw3ZqbH8bMlMNH1MS/PWHQYgKie3c5vD6yDOECfT2URESFAXQogw1VucrN1SQ1ZKDPddO4vEPmrpAN7DoaBuyAot2qKqKq1eB/GGuIiXVYxOEtSFECJMlYdDaTwvmJXdZ7N7h46auiErCwBPwIsv6JOgLiJGgroQQoSpsj4U1POzEsI63lN3GG1iItq4UBC3e9sHyeklqIvIkKAuhBBhqqq3o1EUctOPHZSDHg/+5ubOpnegc+S7zFEXkSJBXQghwhAIBjnYYGdMaixReu0xj/fW14Gqdg3q7XPU4wwyR11EhgR1IYQIQ12zE68vSH5WeLXsjkFyUe396XCk+V1q6iPPQJZe7bBp0wbOPnv2oJRDgroQQoShqi5Uyy7IDDOodwySG5Pdua2zT10Gyo0oA116FcDj8bBixV9JSUkdlLJIUBdCiDBUDWCQHNCl+b1VBsqNSB1Lr6amHgnMlZUHuPvu2/nJT37Ez39+D3a7vcdzV6z4K1deeQ16vX5QyiIZ5YQQIgxV9Xa0GoWctPACsrfuMJqYWLQJRx4CJEVsZL1Z/h7bG3cP6jVnpZ/CleO/3ecxA1169eDBasrLy7j11tv585//b1DKK0FdCCGOwR8IcrDBQU5aHHrdsRs4gz4fvsZGjOMKu2SOs3vtKCjE6WMiWVxxAuhYehXA5/MxZcrUbsf88Y9/4Kc/vW9Q7ytBXQghjuFwUxv+QPiD5HyNDRAMEjVmTJftdm8bsfoYtJpjj54X/Xfl+G8fs1Y9VMJZerW6uopf//qXADQ3N3HXXbf1mEO+PySoCyEE0Gh1YrV7mJSX3G1fVX2oPzS/v4PkMr8Z1O0kRIXXJy9Obh1Lr86dO4+1a9eQlJTM7NlzugTt11//V+e/r776O8cd0EGCuhBCoKoqT79ZTF1zG0/++GziorsOWqpuD+pjww7qdQAYxhyZzuYP+nH6XeTEjentNHGSGujSq5EQ0aBeVlbGHXfcwU033cT111/fZd/atWt55plnMBgMXHLJJVx//fVs2rSJn/zkJ0yYMAGAiRMn8uCDD0ayiEIIQWWdnZr29dFLD1o5bVJ6l/2HGh1oFIXs1PCSxngbGwDQp2d2bnP42gCZzjYSDXTp1aO98ca7g1KWiAV1p9PJsmXLmDt3brd9wWCQZcuW8dZbb5GUlMQPfvADFixYAMCcOXN46qmnIlUsIYTo5t87azv/vbe6a1APqiqHzA6yUmLQ68LrC/c1NoJGg95k6twmc9TFUIjYPHWDwcDy5ctJT0/vts9qtZKQkIDJZEKj0XDmmWeyfv36SBVFCCF65fL42bS3kZSEKKIMWvZVW7vsb2px4fEGwsr33sHXZEafkoJy1DSnVgnqYghErKbe07y9DiaTiba2NqqqqsjOzmbTpk3MmTOH7OxsysvLuf3227HZbNx1113MmzfvmPdKS5M5n2LkkO/z0FqzsRqPL8BV8ydQdtDKlpIGNAYdKYnRAOxvzyQ3qSAlrM8m4HZTZrMRP3NGl+MVhx+AMabUUfUZj6bXeiIYloFyiqLwu9/9jgceeID4+HhycnIAyM/P56677uLiiy/m0KFDfO973+Ojjz7CYOh73WKzuedMPUKcbNLS4uX7PMQ++OoAigKnFprwe/1sKWngq201zC0K9YfvKTcDYIrVh/XZeGoOAaAmJnc5vrbZ3H6AbtR8xvJ9joy+HpSGLU3snDlzePXVV3nuueeIj48nOzubjIwMFi9ejKIo5OXlkZqaSkNDw3AVUQgxwlla3Rw43Mq0AhOmBCNTxoams5Uc1QR/qDHUbB5u87vP3AiAPq1r16NkkxNDYdiC+q233kpzczNOp5N169Yxd+5c3nnnHV588UUAzGYzzc3NZGRkDFcRhRAjXKPVBUB+ZmjueG5GHLFGHSXVFlRVBUJBPT5GT2Js3y2GHXzmUI28W1DvXKFN+tRF5ESs+b24uJjHHnuM2tpadDoda9asYf78+eTk5LBw4UKuueYabr75ZhRF4bbbbsNkMjF//nzuvfdePvnkE3w+Hw8//PAxm96FEGKgmlvdAKQkRAGgURQmj01ma6kZc4uLuGgDTTY3U/OTu2QG64u3vaZu+MYg4RZPaEEYqamPTAcOlPNf/3UPS5Zcx1VXLQnrnIaGeh599DcEAn60Wh2/+tVvjnu1togF9aKiIlasWNHr/kWLFrFo0aIu2+Li4nj22WcjVSQhhOiiM6gnGju3TWkP6ptKGpmUmwSE3/QO7dPZAH1aWpftZmcTSVGJGLSDsxqXOHEMdOnV5cuf4dJLr+DCCxfyz3++zqpVr3DHHT85rrLI0qtCiFHL0llTPxLU50zJICFGz7tfVfF1SShA9yuom81o4+PRGKM7t3kDXqyeFtJj0vo4U5ysBrr06j33/Bfnnz8fgKSkZGw223GXRdLECiFGreZWDwCm+CNBPS5azw3fmsSf3irmk201AOSmh9dkrgYC+JqbMI7N77Ld7GoGID3m+JpWRd/M/3gN+5avB/Wa8bNPJ+27S/s8ZqBLr0ZHhx78AoEAb731D2666dbjLq8EdSHEqGVpdRMXrSfK0DVT3GmT0pkzJZ3NJY1oNQpZKeEtleq3WiAQ6DZIrsEZGjyXES1BfbQIZ+lVCAX0Zct+xamnzmb27P413/dEgroQYlRSVZVmm5uslJ7zuV+3cCKlB1vIMMWg04bXU3lk5HvXZvZGZxOANL9HWNp3lx6zVj1Uwll6NS0tnUcf/TW5uXncfPNtg3JfCepCiFHJ4fLh9QcxtY98/6aEGAOP/OAMNGGOegfwNvY8R72xvaYuze+jRzhLr3700Yfo9XpuueWHg3ZfCepCiFHJ0t6ffvQguW+KNfZvpLqvl+lsjU4zGkVDitHU02niJDfQpVfffPMfeL0e7rorVEvPzx/Hvff+13GVRYK6EGJUarKFRr6b+gjq/dVbNrlGZxOp0Sa0mvBWeRMnl4Euvfrss38Z9LLIlDYhxKjUMZ0tNXEwg7oZxWBAm5jYuc3ha6PN7yRD+tPFEJCgLoQYlToSzwxWTT3o8eCtO4whI7PL4KjOQXLREtRF5ElQF0KMSpZvpIg9Xs6Svag+H7GnTO+yXQbJiaEkQV0IMSo1t7rRaRXiw1yo5VgcO7YBEDtjZpftMp1NDCUJ6kKIUam51YMp3tivKWu9UYNB2nbuQJuQgLFgXJd9UlMXQ0mCuhBi1PH5A7S2ebss5HI83AcqCNjtxM6YiaLp+rPa6GrCoDWQaEgYlHsJ0RcJ6kKIUadjjnpviWf6y7FjOwBxM2Z12R5UgzQ6m8iITg176VYhjocEdSHEqNPcw+psx6Nt5w4Ug4GYqdO6bDc7m/AFfdKfLoaMJJ8RQow6gzGdLejz4tyzB/eBCrx1h4mdOQuNoeugu93NJQBMMU0ceGGF6AcJ6kKIUaeyLrS29UBr6qqqUvt/T+LaV9K5LWHuWd2O22neg4JCUeqUgRVUiH6SoC6EGFX+vfMwn22vJTXRSGH2wAav2TdvwrWvhOhJk0n+1sUYx45Fl5jU9Rivg0pbNeMS84k3xA1G0YU4JgnqQohRY0d5Ey+tLiUuWs9/LpmJ0dD/n8Cg203TG6tQdDoyb7ql2zKrHXY3laCiMj2t53W0hYgEGSgnhBgVVFXlrx+UoNMq/OS708k0xQzoOpYP3sNvtZJ80eJeAzrArqZiAKanTuv1GCEGmwR1IcSo0Nzqxu70MXNCKoVjEo99Qg/89lasH61GZzJhuviSXo/zBLzss+wnKzZDks6IISVBXQgxKtQ0tgGQnTbw/m1XaSmq30/iueejiep9jnuJpQxf0C+1dDHkJKgLIUaFGrMDgNzjCeplpQDETJrc6zFtPidv7n8PgFnp03s9TohIkKAuhBgVOoJ6TlrsgK/hLCtF0euJyi/ocX9QDfK3PStpdlu4OH8BufFjBnwvIQZCgroQYlSoMbdhNGgHnO894HDgra3BOK4QjV7f4zEfVq5lr6WUqaZJLC5YcDzFFWJAJKgLIUY8nz9AfbOTnPS4Aedgd5XvB1UleuKknu8R8PHxwc9JikrkpmnXolHk51UMvYh+68rKyliwYAEvv/xyt31r167lqquu4tprr+2y/9FHH2XJkiUsXbqUXbt2RbJ4QoiT3I7yJsprbMc87nCTk6CqkjMY/em9BPXK1mp8QR+z0k8hVj+w6XJCHK+IJZ9xOp0sW7aMuXPndtsXDAZZtmwZb731FklJSfzgBz9gwYIFHDx4kOrqalatWkVFRQUPPPAAq1atilQRhRAnMVVVefZfxSTEGHjs9rl91sCPDJI7vv50tFqM4wp73F9qKQdgUvL4Ad9DiOMVsZq6wWBg+fLlpKend9tntVpJSEjAZDKh0Wg488wzWb9+PRs2bGDBglA/VGFhITabDYfDEakiCiFOYnaXD68vSJPNjbnF1eexnYPk0gdWUw+6XXgOVmPML+h1Kts+azkaRcP4pHEDuocQgyFiQV2n02E09jwgxWQy0dbWRlVVFT6fj02bNtHU1ERTUxPJycldjjObzZEqohDiJNZi93T+e2+1tc9ja8ztc9RTBxbUXeXlEAz2OpXN5XdR3XqI/IRconWDs5yrEAMxLLnfFUXhd7/7HQ888ADx8fHk5OT0eJyqqmFdLy0tfjCLJ8Swku9zeKqbnJ3/PlBn57sLe3/fDje1kZ4czdjc5F6P6UvLrq0AZJ4+k+T2z0dVVYJqEK1Gy5baA6iozMqeJp/fN8j7MbSGbUGXOXPm8OqrrwLwxBNPkJ2djcfjoampqfOYxsZG0vrIrdzBbLZHrJxCDKW0tHj5PoepquZI7XxHmZmGxlY0PfSrtzq9WO0eZo5PHdB76yzdR+OnnxGVm4tvTAFmsx1vwMvy3Ss43FbP3TN/wKba3QDkRuXJ53cU+T5HRl8PSsM25+LWW2+lubkZp9PJunXrmDt3LvPmzWPNmjUA7Nmzh/T0dOLiZMlCIUR31vbmd1NCFA6Xj5rGnsffdGzPHsAguaDPS8OKv4GikH7D91G0WnwBH8/vfom9llJaPDb+uOMFiptKMGj0FCTmDfj1CDEYIlZTLy4u5rHHHqO2thadTseaNWuYP38+OTk5LFy4kGuuuYabb74ZRVG47bbbMJlMmEwmpk2bxtKlS1EUhYceeihSxRNCnORaHKGgPndaJu9vqGZvlZW8jO41mJL2/vZxWf1fO93ywfv46utJunAh0ePGEVSDvFC8ghJLGUUpU8hLyOGDyo8BmGKaiE4jq1mL4RWxb2BRURErVqzodf+iRYtYtGhRt+333ntvpIokhBhBWhxeAM4qCgX1kmorF53Rvaa8rcyMQadhaoGpX9cPOBxYV3+ALjmZ1CuuBGBLww6Km/cxOXkCt55yAzpFS5uvjc9r1jMtpfd88EIMFXmsFEKcUFRVDSvrm9XuIcqgJSsllqyUGMoOteAPBNFpj/Qq1luc1DU7mTUhlSi9tl/lsP37M1Sfj+RFF6ExRuMP+nnvwEdoFS3XTb4afXut/OoJlzI7YyZ58T0P+BViKEkeQyHECUFVVX7zt6954b2SsI632j0kx4XmjJ8yLgWPL8DTb+7G6fZ1HrN9f2hK7MwJ/VvTXPX7aVn3CUqUkYR55wCw/vDXNLstnJ19JinRR0bRaxQN4xLzpeldnBAkqAshTgh2l4+qejtf72vA7fX3eazPH8Th8pEUZwDg0nn5TCswsauimd/8bQu1TaF56dv3N6EoMGN8/4K6Y9tW/FYrifPORhsTgzfgZXXVWgwaPRflzx/YCxRiCEhQF0KcEBotoaxw/oDaObitN7b2QXLJ8aGaeoxRz8++O4PFZ46lscXFY69sY2+VhYoaGxOyE0mIMRzz/j5LM47tW/E2NmL9JDT4LenCUIbLrw5vxua1c0HuOSQYZN61OHFJe5EQ4oRQbzmSTGZ3RTOzJvSeo8LaHtST4o+kbNVoFK4+v5DUJCMvrS7liVU7UIFZE4+d6wKg4aW/4yw+sohU7CnTMWRkArC9cTcKChfknt2flyTEkJOgLoQ4ITRYjwT1XQea+xww1zFHvaNP/Wjnz8wG4KXVoVXVZoXZn+6pOYgmNpbYaafga2ok5bLQiHeHr40DtioKEvOIN0jeDHFik6AuhDghNLTX1CflJlF6qIXaprZel0rtyPue1ENQh1BgjzXqabK5SE8+9jKoQbeLQEsLMVOnkXXb7V327W0uRUWlKGVKf16OEMNCgroQ4oTQYHURpddyzowsSg+1sLuiudegbv1Gn3pPTp/cfYXI3njrGwAwZGZ221fcFBqNf0rq1LCvJ8RwkYFyQohhF1RVGqxOMpKjKRqXggLsqmju9fiOxDN9BfX+8DbUAaDPzOqyPRAMsNdSismYTFZsxqDcS4hIkqAuhBh2LXYPXl+QdFMMCTEG8rMS2F9jw+709ni81e5BARJijz2qPRze+nqAzoFxHSpsVbj8bopSpoSVEEeI4SZBXQgx7BqsoelsmaZoAM6YmkFQVVn+3l6Cwe5LMLfYPcTHGrpkjzsevvpQTd3wjZp6R9N7Uar0p4uTg/SpCyGGXccguYz2QW0LTsuhuLKZ4gMW3vriANMLU3j3qyr8gSA/uXoGVoeHMSn9X3WtN976ehSDAV1y1/XWi5tLMGgNTEwaN2j3EiKSpKYuhBh2HdPZMkyhoK7RKPzw0mmkJ0Xz/oZq/vvlbRRXWth3sIW/fliCzx88rv5014EK6l58nqDbhRoM4m2oR5+egaI58pNo89hpcJoZn1SAXqs/vhcoxBCRoC6EGHYNlo7m9yPTz2KNeu666hQSYg1MzU/mvmtnkZMWy+aSRqBr4pn+avlkLfYN62ndvAl/ixXV6+028r3CVgnA+MSCAd9HiKEmze9CiGFXb3ESa9QRF921RpyTFseTd83rHKR223em8Zu/b8EfCHbmfR8Id9UBABxbvkafGso4982gfqClCoDCJAnq4uQhNXUhxLAKBIOYW1ydTe/fdPSo85z0OK65oBCA3F7msB/zfg4HvobQvHTnvhLc5fsBMGR0HSRXYatEp2gZK0uqipOI1NSFEMOq2eYmEFTJSI4O6/gFs3M5bVL6gGvq7qpQs7o2Pp6A3Y7107VA15q62+/mkP0wBYljpT9dnFSkpi6EGFYd09l6q6n3JDk+asDzxt2Voab3lO9cBkDQ4QC6Jp6pbD2IikphYv6A7iHEcJGgLoQYVvXNoZHvmf0I6sfDfaACgLjZczAWhKaqaRMT0UYfaSmoaO9PHy/96eIkI0FdCDGs6ixDF9RVVcVdWYkuNRVdQgJxs08Hes4kBzAucWzEyyTEYJKgLoQYVvXNbSj0r/l9oHxNZgIOO8b8UA09/vQ5KFFGoidM7DwmEAxQZatmTGwmMfqhaT0QYrDIQDkhxLCqszgxJRiJ0msjfq+O/vTocaGgrjelMO5/nkATZQRCNflN9dvwBn2MS8qPeHmEGGwS1IUQw8bp9mNzeCkqMA3J/dwHQkG9oy8dQBsTSjd7wFbFW+Xvc8BWjUbRMDt95pCUSYjBJEFdCDFs6jv601OGaJBc5QHQaIjKO9JX3ug086+KD9lhLgZgRloRl427iIzY8NdjF+JEIUFdCDFs6i1tAGQN4uIsvVH9fjwHq4nKzkETFUox6/Q5eXzL07j8LgoSxnLF+EsolGZ3cRKToC6EGDZ17dPZsoZgkJyntgbV58M47kjTe72zEZffxVlZc7hu8lWyZro46cnodyHEsOmcoz4Eze899adb3C0A5MSPkYAuRoSIBvWysjIWLFjAyy+/3G3fK6+8wpIlS7j22mv57W9/C8Cbb77Jeeedxw033MANN9zAM8880+97Wt0tBNXgcZddCBF5dRYn0VFaEmMHvjhLuDpGvhsLCju3WduDenJUYsTvL8RQiFjzu9PpZNmyZcydO7fbPofDwYsvvshHH32ETqfj5ptvZseOHQAsXryY+++/f0D3LLNW8NT257ly/CXMzzv3uMovhIisQDBIo9VJbnr8kNSS3ZUHUKKMGLKOpIO1etqDujE54vcXYihErKZuMBhYvnw56endR5Dq9Xr0ej1OpxO/34/L5SIx8fiflFdXfYKKyu6mkuO+lhAisppsbvwBlawhaHoPOJ146+swFhSgaI787FndNgCSjVJTFyNDxIK6TqfDaDT2uC8qKoo777yTBQsWcMEFFzBjxgwKCkI5ljdv3swtt9zCjTfeyN69e8O+X3XrIUqt5QBUtlbjC/qP/0UIISKmbghzvnuqq0BVMeZ3zeVudVsxaPTE6iRznBgZhmX0u8Ph4LnnnmP16tXExcVx4403sm/fPmbMmIHJZOL8889n+/bt3H///bz77rvHvF5aWjwvlX0JQEFSLpUth7BpmpiSNiHSL0WIQZeWFj/cRRgS9uLQmuaTClIi/poPfVYDQMbMIlKOuleL10ZqrIn09ISI3n80Gy3f5xPFsAT1iooKcnNzMZlCWaRmz55NcXExV199NYWFoUEss2bNwmKxEAgE0Gr7Th9ZXFXB5pod5MXnsCD3Apa3vMTXlcWkktnneUKcaNLS4jGb7cNdjCFRftACQIxeE/HX3Fwc6pLzpGR13ssb8GL3tpEdO2bUvOdDbTR9n4dSXw9KwzKlLTs7m4r/pEG9AAAgAElEQVSKCtxuNwDFxcXk5+ezfPly3nvvPSA0ct5kMh0zoKuqyrsH1qCismjsBZ1LJZa1HIjsixBCHJcGixNFgfSk6GMffBxCK7MdQJecjD75yIC4zpHvxqSI3l+IoRSxmnpxcTGPPfYYtbW16HQ61qxZw/z588nJyWHhwoXccsstfO9730Or1TJr1ixmz55NTk4O9913H6+99hp+v79zqltfPqvcwHbzbgoSxjIjbRoaRUN2XBaVtip8QT96jeTXEeJE1NzqJikuCr1u8OoWQY+Hmid/T9J5F5Aw9ywA/FYLAZuNuFNP63Ks1dMxSE6Cuhg5IhbxioqKWLFiRa/7ly5dytKlS7tsy8zM7POcnjy/9VWMWiPfn3YtGiX04zAhaRy1jjqqWw911tyFECeOYFDFavcybszg9mV76w7jLt+P1efrDOqu8v1A16QzcCTxTHKUBHUxcpz0GeUCwQDXTr6SlOgjqzxNSAr98e63ShO8ECeiFoeHoKpiSoga1Ov6W1uB0Gh3vy0UtNt2bAcgZlpRl2OtbisAJqmpixHkpA/qF004n9kZXZdIHN8R1FsqhqNIQohjsNg9AJjie572OlCB9qAO0Fa8m6DPR9uunehSU4nKzetybGfzu2STEyPISR/Ubz51SbdtcYZYsmIzqLRVEwgGhqFUQoi+WFpDg2QHu6YesB8V1HfvwrWvhKDbTdys07plrZOBcmIkOumDem/yE/LwBn3UOxuHuyijku3LL2h46a+oqjrcRREnIEtre009YXBr6h3N72g0OPcUY9/yNQBxs07tdqzV00KsPgaDNvJ554UYKiM2qI9NyAVCmebE0Gv5dC22f3+O+4B0gYjuIlZTbw/qsUWnEHS5aN3wFdr4eKLHd01EpaoqFncLJhkkJ0aYERzUcwAJ6sNBVVW8DfUA2DdvGubSiBNRZ5/6INfUO4J6wrxzQhuCQeJmndol3ztAm9+JL+gjSZrexQgzYoN6dmwWOo1OgvowCNhaUD2hH237ls2oQVkKV3RlaXWj12mIj9YP6nX99lY0RiOxp0xH0YeuHTfrNMzOZvxHrQfR0Z8uI9/FSDNiM7NoNVpy48ZQba/BG/Bh0A7uj4fonbc+VEtHoyFgs+EqKyVm8pThLZQ4oVha3STHRw36kquBVhvahEQ0BgNxp83GVVZGRarKcxsfI1pnpChlCqdnnoo/6ANkjroYeUZsUIdQv3pl60FqHIcZlzh2uIszangbQgt1JMydR+tXX2DfvFGCuujk8wdpdfrITosb1OuqwSABux19Wmi558ybf4AaCPDc3lBCqyhtFF83bOfrhu1E60KpaWXkuxhpRmzzO8hgueHia+9PTzz7XLSJSdi3bkH1y1K4IsRqbx8kFz+4g+SCbW2gqugSQvPOFY2GNtXDXksZufHZPHLWA9w3+y5OS5+B2x8qQ3p06qCWQYjhNuJr6iBBfah1DJIzZGURf/rptKz9mLa9e4ibPmOYSyZOBM3t09mSIzSdTZtwZAWrrQ07CapB5mSeiqIo5CfkcXPRf/Bt5yIanGby2gfUCjFSjOiaelp0CtE6I9V2CepDydtQjyYuDm1cHLGnhAK5TG0THTqms6VEKPGMNuFIhrjNDdtQUDgtvWvWyfSYNE5JnTqo9xfiRDCig7pG0TA2PpdGZxNOn2u4izMqqIEAPrMZQ3oGAIYx2UBooQ0hIHLT2fytobSvuvhQTb2hrZHq1kNMMU0kMar39aeFGElGdFAHaYIfar6mJggEMGRkAqBLSkJjNOKtqxvmkokTRWfimUHuUw+02oEjNfUNdVsAOD1z1qDeR4gT2YgP6h0rtu2z7o/ofYJqkPcPfMRO856I3udE19Gfrs8I1dQVRcGQNQZvQz1qQPLwi8iliA2019SVuFjeLv+Ajw9+RqwuhhlpRcc4U4iRY8QH9fFJBeg1evY2l0b0Pu9XfswHVWt5u/z9iN7nRNcx8t2Qmdm5zZCVBYEAPrPk4RdgsbuJjtIRHTW443T97X3qrx/+mI8PfkZadAo/OfWHREludzGKjPigrtfqmZA8jsNt9Z1ZpAbbtsZdrK76BIBGV1PE7nMy6Jij3tH8DmDIkn51cYSl1T3oOd/hSIrYYu8hJiWP5/7T7yY7LmvQ7yPEiWzEB3WAqaZJAJRYygb92vVtjazYuwqD1sBZWacDUGYdvSO9O2rq+vaBctBeUwfpVxe4PH5cngApg9z0DqHR70GNgkevcFH+hZ0JZoQYTUZHUE8JBfVvNsG3eGz8cfty9lkG3t++qX4r3qCPpROv4LyceQCUWssHXtiTUNDtxrFrJwFnG96GenTJJjRRR2pihqwxAHikpj7qRWqQHIDf1orLqCVaH0NhYv6gX1+Ik8GITj7TIT06lRSjiX3W/QSCAbQaLQCvl77NPut+gmqQyaYJx7hKz/ZbK9AoGmakFWHQ6onVx1BmrUBV1UHPa32iqv/LchzbtoJWC4EA0d9ICatPS0PR6fAelqA+2kUq8QyA326jLRampUzq/BsXYrQZFTV1RVGYmjIJl99NVfvUtp3mYnY2hUaql7VUYHFb+31dt99Dtb2GvPgcjLooNIqGiUmFWD0tmF1Ng/oaTlRtu3fh2LYVw5gxROXmARAzcVKXYxSNBn1GJt76OlmxbZSz2COTeCbodoPXh9Oo4ZQUWWdAjF6jIqgDTDVNBODzmq84YKvm9bJ/oVW0XJh7LgBf12/v9zUrbdUE1WDntDmASabxAJSOgn71oM9L46svg0ZD1m0/YuwvH2L8n57D9J3Luh0bNWYMqseD39r/hycxcnROZ4sf5MQz7SPfXUZNZ3ebEKPRqAnqE5MLMWqj2Nq4kye2/okWj41FY8/n4oIL0Wl0bKrfhqqqPZ4bVIO4/N0z0u1vOQDAhOQjQX1iciiol32jX93pc9HqtQ/WyzkhWD/8AJ+5kaQLFxKVE0ryo4nqeTnNjn51GQE/unX2qQ9yTb3V0j6VMjGZGH3MoF5biJPJqOhTBzDqjPzyjHvYZy2n0lZNIBjgW2Pno9fqmZ46lW2NuzjY3pTuDniI1oVqEs0uC3/Z8yqH7LVcWngR83PPQaOEnoX2t4T608cdNSgnPTqVpKhEyqwVBNUgGkWDqqo8teN5Wj2t/Pqsn6PXnPxvuxoIYFmzGm1iIimXXn7M448O6rFFp0S6eOIE1RHUkweppq6qKnVtDezY/wXjAVNq9qBcV4iT1ckfXfoh2ZjE3KzZzM2a3WX7nMxT2da4i3+UvYMr4Ka+rYGs2AwmJ09gY/1WXH4XBo2et8rfZ59lPzdOXYpBa6C6tYbc+OzOBwAI9d+HzttCiWU/01ImsddSyiF7LQAlzaVMT5s2pK87EjyHDqF63MSdcQba6GNPHZJpbQJCed8TYg3odcfXSKiqKioqf9zxAmXWcqYddjEeyB0zcXAKKsRJatQ0v/dlqmkS8fo4KluraXI2MS5xLE2uZtbVfIk/6Of6yd/lN2f9nKmmSZRYynhy27PsaNxNQA106U/vMD/vHBQU/lXxAUE1yNqD/+7ct6Vhx1C+tIhxVYSmARoLw5s1oM/IBEWR5vdRTFVVLK2e457O5iwrpfzOH7Jz4/uUWcspSMhjXnzoQTnRJMlmxOg2qmrqvdFqtPxw+o00OM1MT51GjD4at9/DgY/fJjlvPFljTgPgRzO+z9sVH/DJwX+zouR1gB6DenZcFnMyT2VT/VbeLH+PMms5k5Mn0OS2sLtpL56A96RPXekuDwX16PHhBXWNXo8hawzug9WowSCKRp4nRxu704c/EDzunO/Wj1ajer0c3PJvNEVabpp2LYG972AjtICQEKNZRH9Zy8rKWLBgAS+//HK3fa+88gpLlizh2muv5be//S0APp+Pe+65h2uvvZbrr7+eQ4eGbmW1gsSxnJk1mxh9qCk5uL8C3T8/xLPqn53HaBQNVxRewkVj56OioqBQmFTQ4/UuKViETtGy7tCXACzIO4/TM2biDfrYPQIWfXFVlKONj0efnh72OcZxhageD97a2giWTJyoOqazHc8gOX9LC227dgJgNNuYk3EqqdEpeA4dAq0WQ6bU1MXoFlZQLy4uZt26dQA8+eST3HjjjWzZsqXPc5xOJ8uWLWPu3Lnd9jkcDl588UVeeeUVVq5cSUVFBTt27OC9994jISGBlStXcvvtt/PEE08M4CUdPzUYxPxGqCbuPXwYb+ORhUgUReE7hRexZOLlXDH+ki796UdLiU7uzDCXHZfFZNMEZmfMBGBL48ndBO+zNOO3WDCOn9CvBDvGcaFWDdeBkT/dT3Q3GNPZWjd8Be25DlJb/Hwrfz5qMIintgZD1hgUnTQ+itEtrKD+yCOPUFBQwJYtW9i9ezcPPvggTz31VJ/nGAwGli9fTnoPNTm9Xo9er8fpdOL3+3G5XCQmJrJhwwYWLlwIwFlnncW2bdsG8JKOn2PrFjzVVWjj4gFo29l9Dvu5OWdxYd65fV7novz5zEqfztUTLkVRFDJjM8iOy2JvcxltPmdEyj4U3OWh6XrRheP7dV70uMLQ+RLUR6Xm45zOtu7gFxz4+G38WqhL0RHvDJKiRuNrbED1eonKzR3M4gpxUgrrsTYqKor8/HxWrVrFNddcw/jx49Eco09Up9Oh6+WpOSoqijvvvJMFCxYQFRXFJZdcQkFBAU1NTZhMJgA0Gg2KouD1ejEY+u5/TkuLD+dlhCXo93PwX2+iaLVM/cX97P75L/Hu3U3adVcP4Grx/HzMj7psOX/cmbyy6y2+tnzNd4u+PTiFjhA1EODwO+8RP3kSCVMmd26311YDkDV7Bgn9eO9V0yQOGY34qisH9TMbKXbU7aXikJszc08d7qJEhNsfygNRONbU78/f4W1jy8Z3uKzVR82kVKKSk6C5nOg2Cz5bKKFRyuQJ8r06AclnMrTCCuoul4sPP/yQtWvXcuedd9LS0kJr+zKHA+FwOHjuuedYvXo1cXFx3Hjjjezbt6/bcb0lg/kms3nwkrq0fP4Z7vp6kuZfiCctB2PBOGx79lJfVY82Nva4rz8raRbvGT7hrb2rmRI3hYzY8Pukh5r5H6uwrvkQFAXTxZeQcunlKDodlt17UHQ6XIlpePr53kflF+DaV0J9dT3amON/P0eKoBrkqQ1/oc3v5D7vXYxNGHm1ztqG0G+GJhDs99/s2oOfM7EsdM6Zl/0Af3MT9RvLaSwuxd8SWurYl5w+qL8F4vilpcXLZxIBfT0ohdX8/p//+Z+8++67/OxnPyMuLo4VK1Zw0003DbhAFRUV5ObmYjKZMBgMzJ49m+LiYtLT0zGbzUBo0JyqqsespQ8mNRjE+tFq0GoxLf4OALEzZkIwSFvxrkG5R7TOyDUTL8OvBlhZ+mbYDy5DzbF9K9Y1H6JPS0efkorlg/eoXvYwLZ99iqfmEFFj89Ho+//ZdDbBV1YOdpFParWOOhy+NlRV5ZV9bxAIBoa7SIOuudWNVqOQGNu/701QDfJl9VeMq/WgNZmInjARQ3YOAJ7aGjw1oQG10vwuRJhB/cwzz+Txxx9n8eLFNDU1MXfuXL797YE3HWdnZ1NRUYHbHepjKy4uJj8/n3nz5rF69WoA1q1bxxlnnDHgewxE266d+BrqSThjbufUmLiZs0L7dvQvN3xfC5fMSCtieuo09rccYENd3wMOh4O3sZH6v7yAYjAw5s4fk/fQb0g4+xy8h2tpfPklCAaJHh9+f3qj00xQDb0fRulX71HH8r9psSnUOur49NAXw1yiwWdp9ZAUF4VG07/VC3c3lRB9sIEon0r8qbNRFCWUoVCjwVNTg+fQIbSJSejiEyJUciFOHmE1vy9btozJkyezcOFCli5dSlFREe+88w6/+c1vej2nuLiYxx57jNraWnQ6HWvWrGH+/Pnk5OSwcOFCbrnlFr73ve+h1WqZNWsWs2fPJhAIsH79eq699loMBgO/+93vBu2FhsP6UeiBInnRtzq3GbJz0KWm0rZ7F859JURPmoy3tgbrxx+hTUgg7arvdruO5cP3saz5kPyHH+lx3qyiKFwz8TL2Nu/ji9r1nDXm9M59ntoa9OnpfdaCVVUl6HaHlcltIKyr3yfocpHx/Vs6c7pn3nQLKZdeju3fn+Ms2UvCWWeHda0NdVt4ueR1xsRmcvWESykcoUHdG/Bi89hJi0kZ0PkdQf3n597Jr9Y+wfuVHzM9deoJ3T3TH4FgkBaHh/HZif0+97Oaryis8QIQNys03kCj12PIzMRzsBrV5yNGUg8LAYQZ1Pfu3cuDDz7IypUrueKKK7jzzju58cYb+zynqKiIFStW9Lp/6dKlLF26tMs2rVbLf//3f4dTpEHnrqrCVVZKzLSizkAGoQCcdO75NL35BjW/fwydyYTfYuncn7zoW91qCI6dOwg6HNg3byR50UU93i/ZmERWXCaH2xo613hvK95N7f8+Qfzcs8i65bZey2p57x2a33uHzJtvJeGM7lMG++Izm9ElJ/c69UdVVdqKi9HExJIwd16XfXpTCqmXXwmXXxnWvdx+N/+q+ACtoqWurYGndjzPBTlnc1paGq4DI2fNeVVVeX73S5RYypicPIFFYy9gYnJh2K/NF/BRYatkTGwmOQlZLJl0BS8Wv8xzu//Ovafd1Zk74WTWYveiqvQ78YzFbaXMsp8LDvvRxMV1SXYUlZ2D93AoQ2HHsr9CjHZhNb939Pt+9tlnzJ8/HwCv1xu5Ug0CV/l+WjeuJ+g7djkDbW00/fMfAD0G4eSLLyH3/l8QP+cMAq2tGMdPIO60UP54V2lpl2PVYBDPoYMAtG7a2G2fc18JTW++gXnVSuZuaSGjzkmD00zQ5wstYwrYN6zH1Z6xrSf2LV9DIED9C8/T8unaY76+Dp7aGip/cT+1f/xf1EDPfba+hgb8lmZipkw57qxva6rXYfc6uCh/Pv9v9o/JiElnXc2XBHKzCLa14as/OfPA77PsZ9nG31PRUgXAtsadlFjKiNXHsM+6n6d2PM9nNV+Ffb0Dtmp8QT+TTaGAdWr6dC7MPZcGp5m/7nm1s+viZDbQxDONziYymv0Y23zETZ+BotV27uvoVwfpTxeiQ1g19YKCAhYvXozJZGLKlCm8/fbbJCb2vxltqKiqyuFn/kTA1oL29ddIXrCI5EUX9Vg7tW/eROPKVwjYW4meOImYqd0XW1EUhegJE4iecKSW4Nq/H8fWLThLS4iffaT53Ftfj+oJJdnwVFfhra/DkJmF7YvPaX7n7S7riWcBVyrQmLyOKH8svsYGYqZOw7l3D40rXyHvF7/qFlj9LS14a2swZOfgb22l8dWXOdTi45QrLz7m+9LyyccQDOLcU0zjyldI/48butUmnXuLAYiZWnTM6/Wl2WXh00NfkBSVyIK88zBoDSyddDn/t/15diY5OYXQw0lK+9rrDm8bAHGGyI6IV1WVytZqxsbnotWEAoTb76bUWsH01Klh1a4312+j3tnIM7v+yh0zvs8/97+LXqPj/83+MXZvG8/s/AvvV37EnMxTiQ1jGdB91tADXEdQB7h8/GLqnA3sbS7lg8q1fHvcogG+4hPDQBPPWNwtFNaEzu1oeu9wdItaVI7U1IWAfiSfeeKJJ/jLX/4CwPjx43n88ccjWrDj4auvI2BrQZ+Wjurz0fTmGzS99Ua345xlpdQ9/wxBt4vUK68m5z/vC7vJ1FhQgGIw4PrGVDzPwarQ/vbsaa2bNuIq30/DS38j6HaTcM65ZP/0HvJ++RDceA1enUL0G2uwvPcO2oQEsm6/k/gz5uKprqJ1/Zfdy1wSSjGbcNY8Dl96C0EUnF9+dszyBhwOWjduQJeaiiEnF9tnn4aC/De07Q1dP7aHh5twBYIBXit9C3/Qz2WFF2Noz3M/MXk8U0wT+SKlBVWvx/rl56zYs4pfrf8d93/5ax746hH+VfEh3kD4rUCHGiv46A/3UbFn47EPBnaYi3li65/5+97XQmMT1CAvFL/M87v/zub68JIdVbRUolO0uPwu/rD1GWxeO98aO5/U6BQKEvP4Vv58XH43a6o+Det6pZZytIqWwsQjKYc1ioabp11HnD6WL2s3nvS19YGuo251WxlX40HV67o9aEblhGrqil6PISNjcAoqxEkurKDudrv59NNPufvuu/nRj37EV199NaRTzfrLWRoKtMkXLabgsd+jz8jA+tEanCV7uxxn+/dnAGTf/TNMi7/drxSTik5H9ISJeOsO47fZOre7q0OJWVIuvQLFYMC+cT31Lz7feZ/MG28mtugUjPkF5Jx5Pv9ckIQ3Wo/q95P23aVoY2JIvfoalKgomt7qPuWtbU+oJh07rYivav0cjM4gubUBl7mpz/LavvoC1esl6YILyf7xT9EmJmJetbLzegCq349rXwn69Az0aWlhvxdHU1WV10rfYq+llCmmiZ2pcTtcWngRPr2GijwjwWYLh3ZtwB1wM9U0iQRDPB9Vr2PZpieoa2s45r0cvjY++WA5+XvNeP/0Qp9dFh06cvFvbdzJ57Xr+bj6M0osZQB8fPCzYwbPFo+NJreFyaYJXDX+26iopEensiDvvM5jzs05C5Mxmc9rvqLZZe3jatDmc3LQXkNBYh5GXdeAF62LZkZaEXafg4qWk3sKoLnFBUBKP/vUfRUHSGkNoJ80EU1U1/dHl5KKLtlE9PgJXZrlhRjNwgrqDz74IA6Hg6VLl3LNNdfQ1NTEL3/5y0iXbcBc7UE9ZtJktDGxZN7yQ1AU6v+ynIDDAUDA5cKxbSv6tHSiJ08Z0H1iJk3ucj8INbmjKESPn0DczFn4zGZ8ZjOmiy8hekLXtZ5j9DEEMtN4+5Issu74MfFnhga96ZOTiZsxi4CtBV/7vH1o75PfuwdtYiKtcSnsr7FRFhtqdqz+fEOv5VSDQVrWfYJiMJA47xz0KSmMuePHKFotdc8/03kPd2UlQbe7xy6IcKiqyvuVH7G+bjO58dncWnQ9GqXrVywvPofT0mewIz/0I3yZZQyPnf0Qd868hQfPvJeFeedjcVt5u/z9Pu8VVIP8tfhVohtDD1Rar5+aJ3/f7cHtaLWOOipslYxNyCVOH8s/97/LuwfWkBSVyCmpU6hra2BPc/ckSEfrCK6FSQXMzzuXO2fcwt2zbkOv1Xceo9fo+HbBIvxqgHcPrO7zeuUtlaioTEzueYrgrPTQqO7t5t19XudEV3qohSi9ljGp4XevBN1u8j/cjgqktueNOJqiKOT98ldk3X7nIJZUiJNbWEG9qamJ+++/n/PPP58LLriAX/ziFzQ0HLsmNRxUVcVZug9tYhL69ia56HHjSLn0cvxWKw0v/RVVVXF8vRnV6yVh3tkDHoHd8TDgLC0J3TsYxHOwGkNGJhqjkfg5ZwIQlTeWlEsv7/EaOfFZ1BvcqEUTu5TDmB9qinVXHejc5q2tIdDaSszUaWwuCS0yYzxlBgBtO3pvOm7btRN/UxMJZ85FGxcXKnvheNKvu4FgWxu1f3oKn6WZts7+9P4HdZffxd/2ruTDqk9INZq4Y8bNGHtZ7Oa6yVdxyYW3oEtNw7CnHNUTapqN0hq4fPxiChMLKG7exyF776u5ralaxz7rfvIdBlQFVs9LRA0EqP2/P+BoX8Xrm/5dsx6Ai8bO5/vTruscfX/ztP/gO+NCAyQ/rv6sz9dZ3j44bnz76nxTUyaRbOw+bfH0zFnkxmfzdcN2NtVt7fV6Va2hQZWFifk97p+YVEisLoYdjbtP2iZ4W5uXumYnE3IS0WnDH3xp/sdrxLR62FWUSMLEnh+8dYlJg5LpUYiRIqy/MJfLhcvl6vy/0+nE0z4YbLg1b9jU5f/eurpQ4Js0uUuQNC3+NtETJ+HYtpWWjz/Ctv5LUBQSzpr3zUuGzTg2H43RiLO9X91nbiTodhM1Nh8IZaPLuPH7jPnxT3tt2s+OGwNArb3rSPCo/NA1PFVVnds6mspjpk5j454GdFqFK79zGnVRKcQ2VBNoa+t2fdXvp+mt0PKxSRcs6LIv8dzzSDzvArw1h6j8f/eEUsJqNMRMntztOn057Kjn0c3/y5aGHRQkjOXuWT8kwdB7GkOjzsiM9FNInHc2qteL/evNXfZfnH8hAKurPun1Gl83bCdKo8dk8eBJjqd0bBSa7y8FjYbDf3oqNEPgKE6fi8312zAZkylKncJk0wR+NONm7ph+M4VJ+WTHZTEtZTIVtioO2Kp6vW+FrRK9RkdefE6vx8CRPvFonZGVpf/s9QGl0laNgtJrWlitRsv0tGnYvHYqbQf7vOeJqvRgqAtiUt6x1zp3VZRj+eA96v/6IrbPP6M5SUfVmfkRLqEQI0dYQX3JkiVcfPHF3HXXXdx1111ccsklXHfddZEuW1gqX/xLl+xtHU3h0ZO6BiZFoyHrth+F+pLfWIW7fD8xU6aiNw0sWQiAotUSPWEivoZ6/C1WPO396caxY0P7FYXEc85Dn5zc6zWy40LrP9c4DnfZbswbC4qCu+pIX6qzfRBbS1o+tU1tzChMxZRgpHnMBDRqEMvW7rX1lk/X4q2tIeGcc3uc9pN+3fWkf+8moidPCSXxmDK1x5zs71d+zJ92vNhj+tLXy97G4rZyUf6F/OzU20mJ7v31Hq0jgU3rhvVdtk82TWBsfC47zMUcdtR3O8/uddDgbGSakoXqdqPNCT0YVWcZyP7pPSg6PXXP/omKn93Nod8/RtueYjbVb8Ub9HHOmDM7uwSmpUxiSsqRLpGF7f3ib5S92zlYz+K2snJfKCg7fS4OO+rJT8hDpzn2+Iv0mDRunLoUX9DP8t0v4fB1fegKBANUtx4iKzaj1yV84egm+MFJVTzU9h0M5WafPLbv74UaCFDzh9/T9OYbtH71BUpMDKvnxpMYO/C/USFGm7CC+tVXX83KlSu5/PLLueKKK3jttdcob19+c7h5zE249pd1/t95VH/6N+mSksj64R2d/0+YF15WtL7ETAk1VZn+cLIAACAASURBVJv/8XpnAO6oqYcjp72m/s2grjEaMWRl4a6uRg0GCbpduMpKMeTk8nVNqLn6zGmh7gXj9FAqW/PGrjVen9VK07/eRhMXR9pV1/R4f0WrJenc88m9934K//dpxtx1d7djvAEfnxz8nL2WUnY3de2zLm+pZH/LAaaaJvGdcd/qnCYWDn1KCtETJuLaX4a/5ciAMkVRuCg/lA/hheIV/H3va3xYubbzgeKALfTwNMEZmi6WWBCaClbZepCYiZPIve9+YmfOQhMVhWtfCYf//EeK936BVtEy96jsfd80PmkcZ2SeRrX9EH/bs5L6tgb+sPUZvjy8iT/tfJGtjTtRUXttKu/JKalTWVywkGa3lb/tWdmlCb22rQ5v0EdB4tg+rzEpeTzROiPbT/Am+PXFdaze1L01ofSglSiDlrEZfa/WFZoO6iZ25izG/voRDA/eS1OyHlPUsWv4QoiQsDu4srKyWLBgARdeeCEZGRns2nXi1BpaN4QSfaiqiusb/enfFDNxEhk33Ejs9BnEzTrtuO+deO55GMcVYt+0AWv7FLH+ZLdKjTYRpTVQ6+ieiMWYX4DqceOtr8exfRuq30/8abMpqbai1SgUFYRqMIXTJ9CsT0BTvhdnWSgZjhoI0PjqClSPm7SrvtvZl94XbWxsj+lp9zTvw9Nec/1mUpWOJvKLCy4M+zUfLf70OaCq2Ld0zYE/xZDDuc1JGA7UsrluK+9VfsTWxlBfeYUt9PCU2RIKcEnjJhOvj6OqvXk6amw+ybfeQcHv/oesH92J6vEwe005RXGFxBt6fx8UReG6yVcxMen/t3fn4VFW5+P/389smeyZJJN9D9kgJOwYdhBU3BcUsURtba211trqt/ZXW/VTbBVbqh/UWuvHVgtqXVFUEDeQVdkCIWFJIPu+78usvz8mGYgJIUDCMt6v6/K6zMw8z5wJT+Z+zjn3uU88++ty+fPOZ2nsbmJ0QBKtpjbeOrIGcCTJnY6FMZeSGpDCoYY8PirY4Hy8dzj9VEFdo9KQGjCapu7mIa0KOB/2Ha3jlY8P8fbGo1Q3dDgfb2rrprK+g8QIv1POp3eXOm7WPFJG4xYeQSOO8wyUsyCEGNgZlwy7UHYX0wUG0rZnNzaTia6CY1hbW/BITh40+c135mzC7/8VqmFYlqfS6wl/4EH0sXFgtaINCkbtceqCI87jFRVhnqFUd9RS0lrW5/fq1pMs9+2uj2j6xjFErRs/iZLqVmJCvHHTOXrF8RF+bAqZ6ii6s/IZ2nOyKXvmr7Rn7UU/KgGf6TPP6jPu7QmmgXp/8psKnDcgRS0lHGrII9EwirjT6L2eyGviZFAUWnc5ciNMVVUU//ExCh/8JeM35HHjV0388nMraXkd7KlybKpzrKkIlaJyZr7ro6KI8Y2isbuJiuZ6/vb2fn65cisl1a14T5xM45RkAlqsTN9cgbmhftD2qKw2fjxmKaGewdjsNm5NupGfjf0h08OmYseOgnLKINzvnIqKO0bfSqB7AJ8Vb2RfrSM3whnUfU59E5hgiHV+9gtNRV07/1ybS++Vu/XA8RvUI71D70OYT+8u7d1tzfH7aOxyHCtBXYihO+OgfqHU7DbOnomts5PmTV9R+Y8XepLfzn5Y/XSoPTwI/9WDeI4bj9+80++xxvpGYbPbWL5rJb/b9oRzWZW+Zxi/OXsvnYcO4hYdQ4nFHavNTmLk8S86jVqFPiWVtcEzsHV3U/7s3+g8fAjPceMJ/+WvT7vca2e3hcbWnqp4VhM5dYcIcg/kxgTHsqKvy7bTYe7gg6PrAFjYM1R+JjS+vngkp9B17Cimqkoq/vEC3SXFeKSMJuCGm/CZNgOluZW5u9toy82hsauJktYyIr3DMZeVoTEY0Hj7OAPjXz7cSG5hA1abnX35ddjtdj5LVVNp1KE9VEDhww9R9uzfaNmxHWvH8R5l77a7x355Hy2vreLBCT/nD1MfJFaXyr3PbCasawrjjWO5JHTSoPPfJ+OhdeenY+9Aq9Ly5uH3aDd3UNhSjIfGnSCPwFMe31uYpneU4kLR1mnmufey6TJZ+eHCZNzdNGzPqcJmc4T4w84kuVPnWTi3UO0pKtPQ5TjWX4K6EEM2aLbP7NmzBwzedrudxsbBi2qcK0FzZlP+3hpq3/4vAIE3L8ZzzNmVOD0Tag9Pwu/75Rkde03cFUR5R3CoIY89Nft5/dC7PJbxG0zBBqwKJBZ3owDeU6ayt6fnc2JQB0gfFcDqghgakgMI/PZTDJddgf9V15xWQF//bTFbsyupqu9AURQevXMStRRgspmZEJzO2MAUAvQGdlbtYV/tAdrNHSQbEkjwiz+jz93Le/JUOg4dpGzFX7A0NuA7ey7Bmcc3DPLJmEbZiqeJLu/ig2PrsNltJGnDsDTuwTPNsaQvwtMRCDpUtSycOo5Pvy3hcEkjE8fpqeqq5djN0xjXHkvzls105GTTkZONotHgFh2DxuCPubbGUWMAaN35DZ5j0wjOmMYnazZwV/5avm7P4O6HFuPjceajO2FeIVwddxlrjn7C6kPvUNdZz+iApH5r+QcS7GHEU+vhzCewdXdT+dLfsZvNjuTA81B8pbPbwjNv76O6sZMrL4lmZnoYhZUtbNpXQW5RAynRBg4WNaDXqYkOOfX0T2dJMTY/b6ptrYThebyn7ja0xEshxCmC+htvvHGu2nHGPKIicYuOobu4CN/Zc066K9qFTKfWMjlkPJNDxmNw8+XT4q/4qmQzJpuZAD8NQY0WwDH/nLe+GAVIiOhbez89PpDV5LFdG82vVv79tEdSymrbeGfjMdy0aqKCvSmubmXTvgq6wxxD7xOD0lEpKmZFTGPN0U9QK2quj7+SOZFnvs6/l9eEiVS//h8sjQ3oIiIxLl7S53n3hEQUvRsxFSZeq94HQFy7o7qYW5Sjh15b4YbdDgFhXdw8dxS5hQ0cLW9mZ6Uje35cxAR8g9LwnTkbU1Ulrbt30bZnF12FBXDMkfTpPTUDv0vnU7biaWreWIXNaiH267fR2K0k1eexZnMBd1yRjMVqo665ixD/oU+z9JobMYOdVXvJrnOsZIjzGdpQvqIoxPvGkl2XS0NrHR0v//v4aoiNX2GYv+C023I2zBYrz72XTWFlK9PHhnDjbEdZ5BlpYWzaV8GmrHI27i2ntqmLjDEhqAe5uSxsLuHdPa9zXWsrheE6vjnwGo9f8hsaupvQKGq8R3g/ACFcyaBBPTw8/Fy146wE3baUjoO5+C+86oKZFjhTC6LnsK1iJ5+VbEKFijmB7gQ1tlJu1BLi4c6xihYigrzw0Gv7HBfgqycyyIvDJY10may4u2n4el853h46JiSeuuTrxizHOuofXz2acQkB/ObFHXxzqAyt22FCPIII9XQkHs6NmIGvzock/1GDrkU/HWovL7zGjacjN4fQu3/WL9dB0WjwTEnFnrUH31YLzd4aAhsttOKYf7Xb7XydVYPd35dWr2paTW0kRxsoqWllZ+U+3NQ6UgOOr4bQhYQScPW1BFx9LXabDWtLC3arBbuPgUf/tZP56fOI2rmemlf/hV1RY9a5E9tVxYdZZQT5ubNpnyNY/fqWdFLjTm+5lVqlZknSjazY83fs2E9rfj7eL4YDNTlU/vPvaA8V4JE6lq6CY9R/+D7eU6ai8fE59UlOwWyz8EXx10T7RJDin3jSkbpX1x/mcEkTExKN3LkwGVXP62JDvQkL9CQr31G2eHSMgduvSDrp+5W1VvDC/lcIrmxxvH9IAHWd9RS1lNDY1YSf3m9IIxlCCAeX+Gtxjx9FwDXXnVbt9guVXqPnqrjLMFlNdFm78E9JA+BwrJ7dJXlYrLZ+Q++90kcFYrHaOVjUQE5BPa99eoTn3z/Al3vKBn3Pzm4L23Oq8PdxY1xCAGqViplpoZjca7DYLIwPGuv8cler1EwOGT9sAb1XyI/vJvbJv+AWFjbg8x5jHWu1YypMBHsYsRU6hqHdoqIpqGihuKqVEFUCNmzsqd5PcrQBlXcDLZYm0gJTsZhVfJNbxYadJazdWkhLuyObX1Gp0Pj5oQ0IpLCyhZrGTt6sD0SVnIpVreXd0LkwZhw6q4nQrjre2XTMueNY743Q6Yr1jWZB9BwC3QOIGUKSXK843xgiq0xoDxXgnpxC2M9/QcD1N2Lr7KTu/f4bFoGjnO7XZdud89On8kXxJj4u3MAL+19h5b6XB1yVsfVAJTtyq4kL8+Gn147u0wtXFIVZ6Y5/w9RYf+6/KQ037cBTA9UdtTy/7//otHRymW40AKNGO6ow7qjcTYupVZazCXGaLvoo2NYx8I5eVpsNBQWV6uLruU8Lncy6/K9ps7RSHzgTbgskx74dc1UB4EfSSYL6uFGBfLy9iF2HayiqbEWlKHi5a3j98zzMFhtXTB04gGzPqaLbZOXKS6KdX9Az08JYX+6oCT8m4Mxq458OlVYHAyyn6+WZ6gjq8VVWYrpDaN/3JW5R0WgDjXz5sWPt/FXJGbxWupedVXv5RdpUNKFFAMwIzeCp1/dSVtvmPF+Xycot8/rWWy/o6S3aFYV3gufQ6jaRZoua8Kme1GTt4PKAdo7Eh3DNtBj+/kEO+4/W09zWja/X6e08BnBd/EKuiz/1drknivQOJ7rGsVbff+FVqLQ6/GbPpfnrTbRs3YzPtOl4JPbtFec1HuPtvA/YWv4NY63X0NhiZelliQMOh9d3NrCh+Ct8dN5EeIdxsP4IK7P+yZ+n/95Zf6Cirp3XP8/D3U3DT68dg1bTP2DPnxRBpNGTURF+aDX938dis7CxdCvri76g22piceL1BK3PphWIS5qCV/4+vq1ylNaVzHchTs9F31Pfll3R77GOLgtPvLaHB1/YxrYDldgukOV3Q6VSVHTkTKZ9/zQ+2FzBv/bpQFEoaHIsgfLw7+DDY+v7VXeLCfXG11PHzkM11DR1Mn9SBL9dOhGDtxtvbzzKoaKGfu9lt9vZmFWOWnW8hwWOLTLdAuuxm7U01eg5VtHs3D7zfND6B6ALCyeqxkLiRkexoaAlS2npMLPrUA2hAR5MjI8g2T+B4tZS8lqOoParxdZq4Ns93ZTVtjEpycjPb0hFp1WRXdB/aVtBhSOox4f5kF/eQlW7nfEJgXiPGQ1qNZEtZdx11WiCDB7MTAvDZrezPbd/xbsR+x2oNMTV2bGqgJiebUfVakdSoUpF5T9ewPydBNbeZXMV7VWsK/2Ur/dV8N6mgu+eGoD38j/CbLNww6ir+Hn6XUwNmUibuZ2KdsdntNnt/HNtLiazjR8uTMbo5z7geVSKQkqM/4ABvdtq4undz/HBsXVoVBpuT1nMrIhpdJeWorjpcQsKZkJQOhabI49EMt+FOD0XfVBft72oz9pui9XGC2sOUFzdSku7iVc+OcRTq/fS1mk+j608PXXNXbS2wdjIcO66KoXUyHDsZh3d2gaC/N1ZU/g+nxVv5ED9oT7HqRSFtHjHHK/B243rZsQS4u/BfTc6erlvbzzmvMH5YEsB/+/v23ngua1U1LUzKTkIX8/jPeXytkqsqk6szYE8914Of/rPHh59ZSdmS/8yseeK59ix2M1mTGWl+GRMxz0hgaz8Wqw2O3PGhaMoClOCJwDwn4OO1RDmqmi+3FNGoK+eH16ZwsSkIFKiDFTUtVPX1Nnn/AUVLfh46vjJNaPRqB0jPJOSg1C7u+MeP4ru4iKsra2Ao5qfRq1iy/7KM6rZsDevlhfWHGDz/oohX5vWzk58azuoDtBS3HW8CI37qASMNy/G2tJC5YvPYzMfP1/vhjGeih9qYynawEo+3VnCju/cjBysP8L+ulzifWOYHOyoUJhgcKxq6F0bf7CwgZKaNi4ZHcyk5KDT/swA+Y3HKG+rZGxgCo9d8humhk7EZjZhqqrELSICRaVicsh45+ulpy7E6bnog3pBeTP7epJy7HY7/153mEPFjYxPCOSpezIYNyqQo+XNfL3vzOY/z4djFY6iKqNjDEwfG8qvbh5HUmA0Krcuxl/S6uw57a3uvxvZ9LGhuLupybw8CXc3x+xKbKgPl4wOpri6lZ0Hq9mYVc7abUV0dlvw1GuJC/Phqoy+CVsH6x2V6cYFj2buhHBGhfvS0W3hWHmL8zW5hQ3Otp4LnqmO/AKVuzuBi24G4HCxo2eaGucPQJpxDDq1ji5rNz4aX2yNwSjAXVelOH8fvTc+B07orTe2dtPY2k1cqA9BBg9unjOK1Fh/xsQ4zusxJhXsdtoPOTLOPfVaJiYZqWro4Gj56f0OzBYrqz47wp4jtby6/jC/em5rn7acTGf+ERS7nbIgLce+s+mM3/zL8J56iSNxrmd+3W63U9RSgsHND6VoMnarGu+EfNzdVLy6/rBzZAKOVwq8OfF6Z/5Ebznc3rXxX+11/A1dNmXgzWeGoqjFsRZ9ZngGnlrH6gFTRQXYbM6iM7E+UQToHb93f1nOJsRpueiDuqLAh1sLsdvtrNlSyI7cKuLCfLj72jEY/dz58dWj0ahVbM+p6tOjstvt7Mip4pGXv2HPkdpB3uHcKyjvHQY+vmxtlMERdLc3bEKlqPDV+XCg7qCzfGuvxEg/nn9gFuNG9S1ocsOsODRqhf9+dZQ3Ps/Dy13L4z+czJ/vvoTf3z6JCGPfdcQ59YdRUMicNoPMy5JYeInjC7e3mEhnt4X/fTeb/30nG5P53PTe3RMS8cmYTvAdP0Tj64fdbudwSRO+njrn8jI3tY5xRkedgnlRM4kJ8eG6mbF9ip+M7clYzz52PJAW9NycxIU5MsgXTI7k14vHOYeQPcc4Rjs6cnKcx8xIc2zGsyW7fzLZYLYdqKK5zcTMtFBumBWH1WZn0xCS7no3KyoL1lHwncpyiqIQfPsP0fgH0LR5E7auTuq7GmkztxOoDaG2Wo2/LYZOaweLrgjCYrXx7Dv7qWrooMvSzZHGo4R7hRLpfXwKxugegLfOi2NNRdQ2drD/aB2xoT7EhJx5ln1xqyOoR3sfvzH4btEZRVGYGzkDd42ecO/QM34vIb6PLvqgPmtcBCU1bby0NpePtxcR5OfO/YuOZ9x66DWMSwiksr6D4mrH0GlLu4nn3z/Ayx8fpLK+g3c3HXVWwLoQHKtoQa1SiAo+Hmh7t+a02CxkhE5mWthkTDZzvw1WYOBqf0Y/d+ZNiKCl3YTdDvden0rgSeZEO3qqncX4ROGldawRToz0Q+H4jlu5hQ1YrDbaOs39hnJHiqLREHLXT/CeNAWAyvoOWtpNJEcb+nzma+Iu56rYBcyJzODROydz7fS+tdoD/dwJC/TkUHGj84bkxPn0gbhFRaH29qFtX5ZzCD4l2kCAj55dh2ro7LYM6TNYbTbWfVOMRq3ihllxXDMtBqOfnsMlTVhtg2/W0nH4sGOFR3QEhS0l/XIqVG5u+M6chb27m9ZdO51D7+31jutoYljPsj6vBu64Ipm2TjN/e2sfeyoOYrFZGBs4us/5etfGN5ta2LD/CHZg7vgzX+Zqt9spbiklQO+P1wlrz83VjqkEXejxG4o5EdN5eubjw77KQghXd9EH9cULElEU2HmoBi93Lb+6Jb1f1a9pY0IA2JFT7eyhZOXXkRzlx/iEQKobO9l3tO58NB+Alg4TOT3Dr2aLlZLqVqKCvdCdsBSoN6hrFDULYy5lQpCjktpAQ/Anc/W0GMaNCuSuq1IG3QbzUEM+NruNMSes7fbUa4kK9qagohmT2UpWvmN0QwE+21V6XpIRe0cNvltX3F9v4MrYBWjV2oEOAyAtLgCTxcaRUsdNSkFFCwoQEzpwUFdUKvwXXomto53a994GHDkMM9JC6TZb2XW4Zkht3nmohrrmLmamheLXkzWfEu1PZ7eF4qq2kx5n7Winu6QYfWwcMYHxmG1mStv69+59ps8ARaF5y2ZnUC8p0hBkcGdmvGMEI7+pgFnpYVw/M5a65i7e2LkFgHBt35uf5rZu/BTH3863JYfw1GuYknJmc+kA9V0NtJs7iPnO3vGmasdNoS44xPmYoiiyPl2IM3DR/9VEBnszZ1w4ep2a+xelETxAla/UOH+83LV8e7CKdzYeo6iqlYwxwTy0ZDw3znYkA23Y2X/LyHPlv1/k87e397PvaB3F1W1YbXbiwvpWjPPWebEgag43JVyLQe9HmFcIoZ7B5NYfptPSeZIz9+XlruX+RWlkpIYM+rodlbsASA3su5QtKcoPi9VOXlkT2cfqMXi7kZEaQmV9h/OmZDj1znOfTO98+qn26R7I2PjjQ/A2m52iqlbCAj2d8+4D8bt0AbqISFq2bqEzPx+AGWNDUYAtA6zCsDQ3YWlucv5st9tZt6MYlaL0WV44OsbR/kPF/Vcn9OrMywO7HffkFOJ6CtYMtLmL1j8Az56iNA2FR1BQMLd6MyUlmECPAAxufhxtKsBmt3HNtBgWz40DnxrsJjeef72U/3l1Fx9sKeBvb+3j1y9s49ONjhsNk66OGWmhfW40T1fvfHr0d4N6VRWKmx61r+9AhwkhTsNFH9QBll6WyDO/mMGo8IG/FDRqFVNSgmjpMPP57lKCDe5kXp6ESlEID/QkLT6A/LLmc5r01ctktpLVM0rw/tcFHC1ztGGgYeDrR13JrIgM588Tg8ZhsVvZX5s7bO0paC7mUEMeSYZRfeZXAZJ75qU/3lZEe5eFcQmBXDbZ8QW9YWfpsLUBHAFw+et7efgf21m7tRCT2crBogZWbTjiCMQ98+kGbzeCTjKNMJiECF/c3dRs3l/Bq58epttsJfYkQ++9FLWa4KW3A1C9+jXsFgsBvnpGx/pzrLyFirp2R9utVhrWr6Pw4YcoferPzlyOwspWyuvamZRs7LMcrPem5GDRyQvEtOc65vI9kpKdm7sUfCdZrpfPzNkAGLKL8FEFgE1NWKDjZjfBEEe7uYOq9hoURSEhGdCYSPRNJDU2gLKaNtZuKyKnsIG4UB/mjx6Nyq7BK7CNK6ae3u5031U8QFC322yYa6rRBQdf9NUghbgQuERQVxTlpFWremX0DMGrVQr3XJeKXne8R3b5CAWmocgtbKDbZEWnUVFW28b6bx2V0uJOcoNyoonBjiH4bRXfDlt71hU69oS/MrZ/LfHESF8UBfJ6bjzGjwokKtiblGgDh4obyStt6nfMmWppN1HT1InFaueDrYXc9+xm/vrffWzMKue597LZ8G0JbZ1mkqMMZxQMNGoVP756NB56DVt7Et3iThHUwbF8zGfGLEzlZbTt2wvAzJ6Eua3ZlZiqqyl58gnq3nsbu8WCubYGU4VjmHz3EccQ/dTRwX3O6eOhI8LoxdHyZuccv916fL7cXF9Hy5av0RgM6ONH4a/3w8/Nl2NNRQMup/NKSwcvTxILOvDodmSRBxt6grqfo0Z7fpNjrXp2rSMn49KEifx68Tie+cUM7r0+lT/9ZCqP3D6JJZcmkeAfQ5eqCY1uaHkD5W2VPLnzWSra+uZaFLeUoqAQ6X18Xt7S1IjdbEYXHPzd0wghzsCIBvW8vDzmz5/P6tWr+zxeXV1NZmam8785c+bw0Ucf8f777zN79mzn4y+++OKwtSUuzIeFl0Txk2tGEx3SN/kmOdpAuNGTrLxaukxD++IaLrt6vujvuno0apVCa4cZbw8tRt9Tb+8Z5BFIakAyBc3FFPbs3nU2Tuylj/KL7fe8R8+8OoBep3ZmlN8wMw4FeHX94WFbx17aU/1t/qQILp0QgcHbjVnpYdy5MBm1SuGdTccASI4+83XM4xOMPHn3JVw7PYakSD/GJ5y6Rj6A31zHVrNtWVnO83jqNVRs+4aSJx6nu6gQ76kZGG9xbEzTkZuD3W5n9+Ea9Do1qbH+/c45OsaA2WLjcHEDrbt2cvT+e2navAmAuvffxW6xEHjjIlRabU8CWwyt5jZqO/vngigaDe1jYnE32fEvc/x79Ab1UScEdYvNwv66HLQqLUmGBMAxRTMpOYjQgOOJbL1L2440Hh3S72d39T7K2irYesLNptVmpaS1nDCvENzUx3NeepPktMGDTwkJIYZmxIJ6R0cHy5YtIyMjo99zwcHBrFq1ilWrVvHvf/+b0NBQ5s1zfFFeeeWVzud+9rOfDVt7FEXh5jmjmJLSv0egKArjRgVitdmHtbd5KmaLjX35dQT46JmUZGTOOEcPJj7Md8i9z0ujZgHwZcnms27PYL30Xr1JaWPjApzLvUZF+DJvYgRVDR2s3VZ01u0AKK1xBPXECD9+cFkiy++Zxp0Lk5mVHsZ9N411FodJGcI+3YPR6zRcPzOOh38woU/xncG4RUWj8fen/cB+7BYLWo2Kq3XlXFn8BVazheAf/pjQn/wU7ylTAcfQeXF1K3XNXYwbFThgadWUniH4/Xk11K/9AHt3NzX/eZWa/75B67ff4BYdg/fU439LcX4xwMDz6gAlwY4kQb+yVnw8tHjoHSNTRvcAfHU+5Dce48X9/6amo45xxlR0gyQVjg9y1Af4qmTzkArt9N5g5tQddL6+sr0as83cZykbOObToW+SnBDizI1YUNfpdLz88ssEBQ2eLbtmzRouv/xyPD3P7/aKo3uKjOQWnrt94nOLGugyWZmUbERRFK7p6THOTB/62twEv3givcLYV5tDXefJE61OpbS1gkMNeST6xQ/YS+81OTkYrUbVr403zY4jwEfP+m9Keqq82TCZrWzeX8Fz72VT1dBxWu0p6wnqkcH99+FOjQ3gwcXjyLw86aTL8kaSoih4po/H1tFBZ34etu5uYg5uoVOlI++yO/CdPgMAjZ8fuvAIOvOOsCfXMcQ/MWngv4fESD/UKoXKb3ZjqqzAPTkFtZc3TV98BoBx8RKUE+q1DzavbrPb2OPuSFwMrKsj6ITkUUVRSDDE0WZu53BjPmMDR3Nb8k2Dft4wrxDSA8dQ2FJyyt661WZ1zp3XdzU6CyX1PnayzHfpqQsxPEYsqGs0GvT6Uw8hv/POOyxatMj5886dO7nrrru444472MiiSQAAIABJREFUOHiw/xrskTIq3BedVsXBAeqjD+SdjUf5+wc5Z7WUa0/PMqhJPV/0Pp46Hv7BhCEPA4PjS3pe1Czs2NlYuuWM29J77Pzo2YO+Li7Mh5cemkNqbN8tR/U6DXcuTMZmt/Pcewd4YOVWHvr7dl5df5is/Do+33V6+QqlNe3otKqT1hdPijKc1Zrps+U1zlHKtG1fFs1bN6N0dZBlSGFXY98er+eYVOxmM+V7snHTqhkb13/oHcDdTUNylB9heY6VB8ZbbiXiwd+gMRjwmT6z30Yt4V4h6NVu/SrLAZS1VVCv7qLN34vwrlpCfftuONO7VHF62FR+kpqJTn3qEYrLYxwjaZ8WfTno6yraqzDZzM76BgfqHKWMs2oPABDj23dTIbNzOZvMqQsxHM7rLm1ZWVnExcXh5eXojaWnp+Pv78+cOXPIysri4Ycf5qOPPjrleYzG4SlQkRofyN7DNah0GgJ8T94D7DZb+XJPGSaLjQPp4cyf4viiKqpswddLh8H71Dcz3WYr+47VE+irZ0pa+FntJnd5wAw+LtzAjqrd3D75hj6FPYaiobOJ3TX7CPcOYVbSxDNeHzzH6I0x0IvNWWXszK2i22zj5ksT+HRHEdkF9QQEeKFSKVhtdppau076OzZbbFQ1tBMf7kdw0NnvET4SAqZPouolDzoP7KMTBZVOR/f46ZQVtaFoNc4RBM20yTR+9il+NUVMvnQs4WF9cwDsdjv123fgZjSyJN2bti8qqfePZPpEx5ry8FdeApVqwOmYOP8oDtUexdfghk5zPDBvrXUMf1ujo9E25JKoa+/zN7IwcCaTYkcT5Bk45Gkeo3E048pGs6/qIPVUk2wcNeDr9jY55shvGH0Fr2ev4XDzEcbbkjjUkMfY4GTGxSb2eX1JXQ0aHx9CYqSn7qqG6/tZDM15DeqbNm3qM+ceHx9PfLxj3fj48eNpaGjAarWiVg+e2V5b2zos7UkI82Hv4Rq27Cll+tiTD4HnFNRjsjiqf736cS5J4d4cLGrkhTUH8PNy4/e3T8LgPfh2nFuzK2nvNDM7PYz6+pMXHRmqmWEZfHBsHR9mf8ll0XNP69i1xz7HarMyK2wa9T3Lss5UkLeORbPiuGlmrDNglFe3sj2nit05FcSG+rBmcwEf7yjiVzenkxoX0O8cZTVtWKx2gg3uw/ZvOxI8UsfSutORDOY7Zx5xo0L5tiifTbuKmd2TH7G/1QOtoia2owKPuIB+n6c9N4fyZ1Y4fui5zr9yS8B/T0mf0rYD8dcFYCefnJLCPssPd5Vmo6DQbhiFL7l4Vxf3e18Veuo6T++6mxc2h31VB/nvvo/5+bi7BnxNdrljB70YfQzxvjEcrS/knzvfBODKyMv6tMNusdBVXYM+Nu6C/ncWZ85o9JZ/2xEw2I3SeV3SduDAAZKTj1cte/nll/n4448BR+a8v7//KQP6cBrTk5Wce4oh+AMFjudTog00t5t4+aOD/OPDXBQUGlu7WfleNt2nqIf+1d4yFAXmjA8b9HVDNT1sKm5qHZtKtzm3rSxvq6Sxa/DEv26ria3l3+Cp9WBKyMRhaQv0LVU7PsFRhz4rv5aOLgtf7CnFbof/bDhCt6n/76k38z0yqP98+oXEs2cIHkXBsODyEzaKacBms7P6syP874eHKHMPItjUSFpw/2S0znzHxjnuySmo9HrUUTEc8whnzZbCQZPSmttNHMlz/Dvn1Ryf2ui0dFHQXEyUTwSVHo4RJI/qs18ZARDvF0O8bywHG470W67Wq7ClGHeNO0EeRlIDU7Bjp6qjhknB44jyiejzWnNdHdhskiQnxDAasaCek5NDZmYma9as4T//+Q+ZmZn8+9//5vPPP3e+pra2loCA4z21a665hrfeeoulS5fy6KOP8qc//Wmkmjeg8EBPfL10HCxqHHSuPKewHp1Wxb03pGLwdiMrvw673c4Dt6QxIy2U4qpW/u/jgyf9Ui6oaKGoqpX0+EACBxnmPx0eWnemhU2h2dTCnur97Knex5M7n+Vve1/EbHVsxWmxWfjo2KeUtJQ5j9tesZN2SwczwzMGzYA+G6mxjkz5rPw6vt5XTme3FaOfnrrmLtZs6b+3d2/m+wUf1FPTUHt543PJNHTBwQQbPAgyuJNb1MD/fXKQr/aWE2H0JGGOYzSqZcvX/c7RedSReBb2s/uIf+Y5pq78K2mjAskrbeJg8cBJm3mlTTz+75307IPC+zv3s/NQNTa7nbzGo9jsNkb7J1LWqaJB6429pAD7KerKD9X83tUWpf1XW7Sa2qjrrCfWJwqVoiKtp5a8WlFzTdzl/V7vLA8bIkFdiOEyYsPvqamprFq1atDXfHe+PCQk5JTHjCRFURgd7c+O3CpKq9v6rWcHqGvupLK+g/T4ADz1WpYuSOS1Tw+zZL6jIldylIGaxk72HKnlcHEjKTH9E6M27nUE1XkThzfRa27EDDaVbmNtwae0mFqxY6ehq5Et5TuYFzWLDcUb+bT4K3ZX7+ORqQ9ix86Goq/Qq92YGzFjWNtyIjedmtHRBvYfq+eTHcW46dT8f0sn8tTre/l8dylTRwcTe0LN9d7M9wjj+V0RcSpqDw9il//VsclKj7S4AL7YU8Y3udXEhfnw61vS0WOhcMsXNHy6Dt9Zs9H4OubV7VYrXYUF6MLCUPes/lAUhetnxpJ9rJ4PthQw+oTNahpauvhwayFbD1SioHDVrFS+6NyNXdfGPz7MxXPDEbwTj4AeRgcksamxnGqfMPzrj9BdVoo+6uwqwoGjdHCQRyC7q7K4Nu4KfN2O/7v11prvTYYL8jAyL3ImRvcAAt37T7OYnZnvkiQnxHBxiYpyw2lComOouLeyGziS2sp6hoRzCh1D771zweMTjTzzixnOKmEatYobZzkKfGw50H9LztYOE98eqiHY4O5cRjdcAtz9GR80lqbuZrQqDfek3Ym7Rs+nRV9R0FzEhqKvAKjrauDz4o1sKt1Kq7mNuZEzTzu57nSNT3Rk9Hd0W5gzLgw/LzfuuCIZux3++2V+n1GN0to2Anzc8NCPzMjBcFK5uaGcMEXUO9UwKsKXBxePw0OvRaV3J+D6G7B3d1P/4Rrna7vLy7B3d+M+KqHPOWNCfBifEMix8hbnVM8Xu0v57UvfsCW7khB/D/7fknFcf0kKerUeY4iFaakhuOvVNCplYNXgpwqioaWbjiBHgG3PHvrGP4N+XkXFvMhZWOxWNpZuZV9tDv/OfYP3j37Mt1WOCntxPsdvHm5KuIZZEdMGPNdAG7kIIc7OeU2UuxCNTzQSG+rDzkM1zJ/UTGSQF0+/sZfCylYWXhJFZZ1jvXXqCUuTvptBnBDhS7C/B3uO1NKxwNwnOO08VIPFamPu+HBUI1Dr+uq4yzFZTSyInssov1gWRM1hbcGn/G/WP7HarfxwzG28n/8xnxVvRKvW4qFx59KomcPeju9KHxWIAqhUCpdNdgSalGgDafEBZB+r53BJEynRBlo6TDS3mUiP79+zuxikxPjzu6UT++2y5ztjFk1ffk7zls34XboAt/AIuo46NoXRx/fPJL9+ZhxZ+XV8sKWA6sYO3vwiHx9PHYtmxzMtNcS5WiLUM4ji1jIevTKJuq4G/vjNh1gbgln1qePc9vhkVMXbafh4LR5JKbgnJPR7r9M1NWQiHxds4POSTf2eU1CI8Y3sf9AAegvPaI1nvvObEKIv6al/h0pRuPVSx5fsf7/M55WPD1JY2YpOo2L9NyXsO1pHkJ+7s+zmQBRFYWZaKGaLjW8OVvd5rnc3swlJQ1+LfjqCPYz8LP1HzgIycyNn4KvzxmKzMDEonUnB41iUeC0Wu5VOSxcLoufgrhn5Ai6+njoWzYnntgWJfVYG9O51/tG2QgCyjzp+PxEX+Hz6YEZF+PbbzUxRqwlctBjsdmrfeQuAzmOO+XT3+P6BNjLIi8nJQRRVtfLmF/n4eur47Q8mMCMttM/yx2DPIGx2G7WddRysdyTduXWHsv+Y4/foH2ok9J57sdtsVPx9Jea62rP+fDq1litjF+Cr82FOxHR+O/mX3DfuxyyImsPNidcN+XoyVVagCQxE5Tb4ShEhxNBJUB9AQoQfk5KMFFS0sPtILYmRfiz/2TTG9GyRmTaEXuS01BBUisKW7OND8BarjcMlTYT4ewxbgtyp6NQ6FifdSIp/IjcnXgfAeONY0gPHEOgewOyI6eekHQALL4nuVzAmLsyH1Dh/Dpc08d7Xx3jt08O4adVMHaCc78XOc2waHimj6cg5QHtuDp3HjqLy8jrpnPJ1M2JRKQo+Hlr+35LxhAywrXCIh6OXW9Vew6EGx3Kyq8ZMcj4f7O+O5+gxBC35AdbWVipeWInNbD7rzzI7Yhp/nvF7bk68jkjvcFL8E7l+1JXMPslQ+3dZ29qwtrTgFnb+CggJ4Ypk+P0kFs0dRfaxevy83bjvxrF4uWt54JZ0so/VO+t0D8bPy420+AD2Ha2jpLqVqGBvjpY10222Drihx0hKN44h3TjG+bOiKPx4bCbAGReaGU7XTo8lp6CBT3YUo9OqeODmtIu6p34yiqIQePNiSpY9Ts3q17DU1eGZPu6kBWDCAj35wx2T8PXS4ec1cG821NNxQ1DaVkFe4zFCPIOZn57A9r1NlNS0EdazMYvf3EvpKimmZctm6j9cg3HRLSPzIYeou2fnOp0EdSGG1fn/Rr9ABfm588RPpvL4Dyfj5e6YE1erVIxPMPbZtnUwvVtyfrnHke3em2Q35hwH9YGoFNUFEdDBUaJ3fEIgblo1v7o5/ZRFVy5m+qhofDKmY651DIO7DzCffqLoEO+TBnSAEE9HT/2byt2YbWZG+yeiUhTuu3Esd18zmuATevdBi29DawyiccN6OvKODMOnOXOm8p6gHjo8dRqEEA7SUx/E2Q6Rp48KJMTfg20HqrgqI5rcwgbUKoWkqDPfLtRV/ez6VMwWG+5urn9JBtxwE627d2I3mdCPOrvENX+9Aa1KS1O3Y4/70f6OGvGBfu79NrtR6fWE/OgnlD79Z6pe+SfeUy7BbjbhNWFSv9ryI623p+4WLj11IYbThdFVc1EqlWPNsc1u540v8imubiUhwnfIPf3vE41a9b0I6ABagwHjLbfikTIafWzcWZ1LpagI9nAkXWpVGuIH2WEPwD0hAf+FV2Gpr6dx/Sc0ffE51f/591m14UyYKqSnLsRI+H58i55Hk5KDiNheRHZPNvKFMPQuzj+/OfPwmzNvWM4V4hlEWVsFCX7xQ6oKGHDDTXhNmITdaqH+gzV0HMrFVFOD7hTbJA8nU0UF2kCjZL4LMcykpz7CVIrCDTOP98a+u2WpEGcrxMORLJcSkHiKVzooioI+Jgb3+FF4TZ4MDF9xmqGwtrZibW1BFya9dCGGmwT1c2BcQiCJkX4EG9yJDHa9rG5xfk0Lm8KlUbPICJ182sd6jk0HoD1733A366Qk812IkSPD7+eAoig8uHgcYB+RKnLi+83XzZsbR119RsdqDQbcoqLpOHIYW1cnKn3f5Dpbdzfm2hqs7e24JyYNef/1wfTOp8sadSGGnwT1c0SrkUERcWHyTEunu6SY9oMH8Z5wfPvdmjdfp+nL47sqBmXegd/suX2OtVssNHy6Du+Jk4ac9CY9dSFGjkQaIb7nPNP6D8GbKito+vJzNP7++M6ag6LR0Lh+HXartc+xzdu3Uv/B+9R98P6Q389UXg6Kgi40dHg+gBDCSYK6EN9z+phY1N7etGfvd+673vj5ZwAYF99G8O134jNjFua6Wlp373QeZ7daaVy/DoCOg7nYLZYhvZ+psgKt1HwXYkRIUBfie05RqfBMH4+1pYWGdR9jaW2hZcc2tEYjXuMnAOB/+UJQqWhY94lzm9zW3Tsx19agaDTYOjvpzM9zntNcXzfge1laW7C2tsrQuxAjRIK6EILAG25C4x9A/QfvU/nSi9jNZvzmX4aicnxFaI1GvCdPwVReRvv+fdhtNhrWfQIqFcZbbwOOL4tr3vI1hQ8/ROueXf3ep7u0FAC38Ihz9MmE+H6RoC6EQOPrS/gvHkBx09N5+BAqDw98p8/s8xr/hVcBUPHCSor+8DtM5WV4T5mKz/QZKDodbQf2YzObqV/7IQAt27b2e5/uIscWu24xg1e+E0KcGQnqQggA3CIjCb37HlCr8bt0ASq9vu/zEZGE3HU37knJWOrrUDQa/BdejUqrw2P0GMxVVdS//y6WRsfGRe25OVjb2vqco6u4CAB9dMy5+EhCfO/IkjYhhJNX+jjiV/wvKo/+e7cD+GRMwydjGjaTCVtnJxpfX8CRQd++L4vGzzeg6HT4zZ5L4+cbaMvag+/M2c7ju4oKUXt7o/GXcslCjATpqQsh+lB7eTnn0k9GpdM5Azocr0wH4Dd3Hn7z5gPQuut4try1tRVLfT1u0bHDUsRGCNGfBHUhxFnTGgzo4+JQ6fUYLr8SrdGIPi6OjkMHsbS0ACcMvcfEnL+GCuHiZPhdCDEswn5+P7ZuExofHwC8J02lq6CAtj278Zs7j66eJDm9JMkJMWKkpy6EGBYaX78+27d6TZoMikLz1s3Y7XZnT91NkuSEGDES1IUQI0Lr74/XxEl0FxfRtmsn3UVFqH190fj5ne+mCeGyJKgLIUZM4I03g1pNzVtvYmlsQB8dI0lyQowgCepCiBGjCwrCMG8+1uYmQObThRhpIxrU8/LymD9/PqtXr+7zeHV1NZmZmc7/5syZw0cffYTZbObBBx9kyZIlLF26lNKekpJCiIuX/1XXoPLwBMBNMt+FGFEjlv3e0dHBsmXLyMjI6PdccHAwq1atAsBisZCZmcm8efP4+OOP8fHxYcWKFWzdupUVK1bw7LPPjlQThRDngNrLi6AfZNK08Us8EpPOd3OEcGkj1lPX6XS8/PLLBJ2QDTuQNWvWcPnll+Pp6cmOHTtYsGABANOmTWPv3r0j1TwhxDnkM/USon77CCq9+/luihAubcR66hqNBo3m1Kd/5513+Ne//gVAXV0d/j3lI1UqFYqiYDKZ0Ol0g57DaPQ++wYLcYGQ61m4Ermez63zWnwmKyuLuLg4vLy8Bny+d9/mU6mtbR3OZglx3hiN3nI9C5ch1/PIGOxG6bxmv2/atKnPnHtQUBC1tbUAmM1m7Hb7KXvpQgghhHA4r0H9wIEDJCcnO3+ePn06n376KQAbN25k6tSp56tpQgghxEVnxIbfc3JyWL58OeXl5Wg0GjZs2MC8efOIiIhwJsPV1tYSEBDgPObKK69k+/btLFmyBJ1Ox1NPPTVSzRNCCCFcjmIf6sT1BUzmbISrkDlI4Urkeh4ZF+ycuhBCCCGGjwR1IYQQwkVIUBdCCCFchAR1IYQQwkVIUBdCCCFchAR1IYQQwkVIUBdCCCFchAR1IYQQwkVIUBdCCCFchAR1IYQQwkVIUBdCCCFchAR1IYQQwkVIUBdCCCFchAR1IYQQwkVIUBdCCCFchAR1IYQQwkVIUBdCCCFchAR1IYQQwkVIUBdCCCFchAR1IYQQwkVIUBdCCCFchAR1IYQQwkVIUBdCCCFchAR1IYQQwkVIUBdCCCFchAR1IYQQwkWMaFDPy8tj/vz5rF69ut9zlZWVLFmyhEWLFvHoo48C8O2333LJJZeQmZlJZmYmy5YtG8nmCSGEEC5FM1In7ujoYNmyZWRkZAz4/FNPPcWPfvQjFixYwP/8z/9QUVEBwJQpU1i5cuVINUsIIYRwWSPWU9fpdLz88ssEBQX1e85ms7Fnzx7mzZsHwGOPPUZYWNhINUUIIYT4XhixoK7RaNDr9QM+19DQgKenJ08++SRLlixhxYoVzueOHj3KPffcw5IlS9i2bdtINU8IIYRwOSM2/D4Yu91OdXU1t99+O+Hh4dx9991s2rSJlJQU7rvvPhYuXEhpaSm33347n332GTqdbtDzGY3e56jlQow8uZ6FK5Hr+dw6L0HdYDAQFhZGVFQUABkZGeTn5zNnzhyuvPJKAKKioggMDKS6uprIyMhBz1db2zribRbiXDAaveV6Fi5DrueRMdiN0nlZ0qbRaIiMjKSoqAiA3NxcYmNjWbt2La+88goAtbW11NfXExwcfD6aKIQQQlx0RqynnpOTw/LlyykvL0ej0bBhwwbmzZtHREQECxYs4He/+x2//e1vsdvtJCYmMm/ePDo6OnjooYf48ssvMZvNPP7446ccehdCCCGEg2K32+3nuxFnS4Z3hKuQ4UrhSuR6HhkX3PC7EEIIIYafBHUhhBDCRUhQF0IIIVyEBHUhhBDCRUhQF0IIIVyEBHUhhBDCRUhQF0IIIVyEBHUhhBDCRUhQF0IIIVyEBHUhhBDCRUhQF0IIIVyEBHUhhBDCRUhQF0IIIVyEBHUhhBDCRUhQF0IIIVyEBHUhhBDCRUhQF0IIIVyEBHUhhBDCRUhQF0IIIVyEBHUhhBDCRUhQF0IIIVyEBHUhhBDCRUhQF0IIIVyEBHUhhBDCRUhQF0IIIVyEBHUhhBDCRUhQF0IIIVzEiAb1vLw85s+fz+rVq/s9V1lZyZIlS1i0aBGPPvqo8/E///nPLF68mFtvvZXs7OyRbJ4QQgjhUkYsqHd0dLBs2TIyMjIGfP6pp57iRz/6Ee+++y5qtZqKigp27txJcXExb731Fn/605/405/+NFLNE0IIIVzOiAV1nU7Hyy+/TFBQUL/nbDYbe/bsYd68eQA89thjhIWFsWPHDubPnw9AfHw8zc3NtLW1jVQThRBCCJcyYkFdo9Gg1+sHfK6hoQFPT0+efPJJlixZwooVKwCoq6vDYDA4X+fv709tbe1INVEIIYRwKZrz8aZ2u53q6mpuv/12wsPDufvuu9m0adOArxsKo9F7mFsoxPkj17NwJXI9n1vnJagbDAbCwsKIiooCICMjg/z8fIKCgqirq3O+rqamBqPReMrz1da2jlhbhTiXjEZvuZ6Fy5DreWQMdqN0Xpa0aTQaIiMjKSoqAiA3N5fY2FimT5/Ohg0bnI8FBQXh5eV1PpoohBBCXHRGrKeek5PD8uXLKS8vR6PRsGHDBubNm0dERAQLFizgd7/7Hb/97W+x2+0kJiYyb948VCoVY8aM4dZbb0VRFB577LGRap4QQgjhchT7UCeuL2AyvCNchQxXClci1/PIuOCG34UQQggx/CSoCyGEEC5CgroQQgjhIiSoCyGEEC5CgroQQgjhIiSoCyGEEC5CgroQQgjhIiSoCyGEEC5CgroQQgjhIlyiopwQQgghpKcuhBBCuAwJ6kIIIYSLkKAuhBBCuAgJ6kIIIYSLkKAuhBBCuAgJ6kIIIYSLuCCDel5eHvPnz2f16tVDPqayspLMzExuu+02fvnLX2IymQB4/vnnWbx4Mbfccgt///vfR6rJQpzUcF7P69atY9GiRdxyyy0888wzI9VkIU5qOK/n5uZm7rrrLu6///6Rau73zgUX1Ds6Oli2bBkZGRmnddzKlSu57bbbeOONN4iOjubdd9+lrKyMvLw83nrrLd58800++OADqqurR6jlQvQ3nNdzZ2cnf/3rX3n11Vd566232L59O0ePHh2hlgvR33BezwCPPfYYEydOHImmfm9dcEFdp9Px8ssvExQU5Hzs6NGj3H777dxxxx3ce++9tLS09Dvu22+/5dJLLwVg7ty57Nixg4iICFauXAk47ggVRcHLy+vcfBAhGN7r2d3dnbVr1+Ll5YWiKPj5+dHU1HTOPosQw3k9AzzxxBMS1IfZBRfUNRoNer2+z2PLli3jj3/8I6+99hrTp0/n9ddf73dcZ2cnOp0OgICAAGpra53PPfHEE1x99dXce++9eHp6juwHEOIEw309996UHjlyhPLyctLT00f4Ewhx3Ehdz2L4aM53A4YiOzubP/zhDwCYTCbGjh076Ou/W/n297//Pb/4xS/IzMxkwoQJREZGjlhbhTiVs72ei4qKeOihh1ixYgVarXbE2inEUJzt9SyG10UR1N3d3fnPf/6DoijOx7Kysvjb3/4GwF//+lc8PDzo6upCr9dTXV1NUFAQlZWV1NXVMXbsWHx9fZkwYQIHDhyQoC7OqzO9ngGqqqr4+c9/ztNPP01KSsp5ab8QJzqb61kMvwtu+H0gycnJbN68GYBPPvmEHTt2MH78eFatWsWqVasIDg5m2rRpbNiwAYDPPvuMmTNn0tDQwOOPP47FYsFqtZKbm0tsbOz5/ChCnPH1DPDII4/w+OOPM2bMmPPWfiFOdDbXsxh+F9wubTk5OSxfvpzy8nI0Gg3BwcE88MADrFixApVKhZubGytWrMDPz6/PcTU1NTz88MN0d3cTFhbGk08+iVar5aWXXuKLL77AbrczZ84c7rvvvvP0ycT30XBez2VlZVx//fWkpaU5X3fnnXc6E5CEGGnDeT2rVCruvPNOWlpaqK6uJiEhgXvvvfe0M+tFXxdcUBdCCCHEmbkoht+FEEIIcWoS1IUQQggXIUFdCCGEcBES1IUQQggXIUFdCCGEcBES1IW4iJSVlTFr1qxz+p6ZmZlYrdazPk9SUhJLly4lMzOTzMxMbrnlFj777LNTHvfRRx9hs9nO+v2F+D64KCrKCSHOn1WrVg3buV599VU0GsfXTl1dHddddx1Tpkzpt675RM899xwLFy5EpZI+iBCnIkFdCBexbt06Vq9ejd1ux9/fnyeeeAKDwcAbb7zBhx9+iFarxc3NjWeeeQYfHx/mzZvHwoULKS0t5Te/+Q0/+9nPmDFjBtnZ2bS3t/PSSy8RHBxMUlISubm5vPjiizQ1NVFVVUVxcTFTp07lD3/4A93d3Tz88MOUl5cTEhKCWq1m+vTp3HzzzYO2NzAwEKPRSElJCT4+Pjz22GMUFBRgMplIT0/n97//PStXrqS4uJg777yT559/nsOHD/PCCy9gt9vRaDQsW7ZMyj4LcQK59RXCBVRWVvKPf/yDV199lTfffJMpU6bqVOH6AAADMUlEQVTw0ksvAdDd3c0rr7zC6tWrCQ8PZ+3atc7jYmJinNsTHzt2jBtvvJHXX3+dlJQU1q9f3+99Dh48yMqVK3n33Xd5//33aW5uZu3atVgsFt555x0effRRtm3bNqQ25+TkUFNTQ3x8PM3NzSQlJfH666/zzjvvsHXrVvLy8rj//vsBRw/fzc2Nxx57jOeee47Vq1ezdOlSnn766bP91QnhUqSnLoQLyMrKora2lrvuugtw7JYVEREBgJ+fH3fffTcqlYry8nKMRqPzuPHjxzv/32AwkJCQAEBYWNiAe7VPnDgRtVqNWq3GYDDQ3NzMoUOHmDJlCgBGo3HQ/bHvvPNOFEWhrq4OvV7PP/7xDzw9PdHr9VRWVrJ48WJ0Oh21tbU0Njb2OTY/P5/a2lp+8YtfAGC1WvtsIiKEkKAuhEvQ6XSkpaU5e+e9qqqqWL58OZ988gkBAQEsX768z/Mnbt2qVqv7PDdQBemBXmOz2frMdw829907p56dnc3DDz9MYmIi4NgI5MCBA7z++utoNBpuvPHGAT9jWFjYsM7xC+FqZPhdCBcwduxYsrOzqa2tBWD9+vV88cUX1NfXYzAYCAgIoKmpia1bt2IymYb1vePi4sjKygKgvr6ePXv2nPKYtLQ0ZsyYwbPPPus8LjY2Fo1GQ05ODiUlJc52KoqCxWIhJiaGxsZG8vLyANi1axdvvfXWsH4WIS520lMX4iLT0NBAZmam8+exY8fym9/8hkceeYSf/vSnuLu7o9frWb58Of7+/kRHR7No0SKioqK4//77efzxx5k9e/awtefGG29k06ZNLF68mIiICCZNmtSvRz+QBx54gGuvvZbLL7+cK664gnvuuYelS5cyYcIEfvSjH/HEE0/w9ttvM3PmTG666SZefPFF/vKXv/DII4/g5uYGwB//+Mdh+xxCuALZpU0IcVaqq6vZu3cvCxcuxGazccMNN/D444/3ma8XQpwb0lMXQpwVb29v1q1bxyuvvIKiKMyaNUsCuhDnifTUhRBCCBchiXJCCCGEi5CgLoQQQrgICepCCCGEi5CgLoQQQrgICepCCCGEi5CgLoQQQriI/x9BrGvgWYvbx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5197" y="809335"/>
            <a:ext cx="5879094" cy="40836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2844800" y="5075086"/>
            <a:ext cx="9966036" cy="1631216"/>
          </a:xfrm>
          <a:prstGeom prst="rect">
            <a:avLst/>
          </a:prstGeom>
        </p:spPr>
        <p:txBody>
          <a:bodyPr wrap="square">
            <a:spAutoFit/>
          </a:bodyPr>
          <a:lstStyle/>
          <a:p>
            <a:r>
              <a:rPr lang="en-US" sz="2000" b="1" dirty="0" smtClean="0"/>
              <a:t>Analysis: </a:t>
            </a:r>
            <a:endParaRPr lang="en-US" sz="2000" b="1" dirty="0"/>
          </a:p>
          <a:p>
            <a:pPr marL="342900" indent="-342900">
              <a:buAutoNum type="arabicPeriod"/>
            </a:pPr>
            <a:r>
              <a:rPr lang="en-US" sz="1600" dirty="0" smtClean="0">
                <a:latin typeface="Arial" panose="020B0604020202020204" pitchFamily="34" charset="0"/>
                <a:cs typeface="Arial" panose="020B0604020202020204" pitchFamily="34" charset="0"/>
              </a:rPr>
              <a:t>Losses </a:t>
            </a:r>
            <a:r>
              <a:rPr lang="en-US" sz="1600" dirty="0">
                <a:latin typeface="Arial" panose="020B0604020202020204" pitchFamily="34" charset="0"/>
                <a:cs typeface="Arial" panose="020B0604020202020204" pitchFamily="34" charset="0"/>
              </a:rPr>
              <a:t>came down most with weight decay </a:t>
            </a:r>
            <a:r>
              <a:rPr lang="en-US" sz="1600" dirty="0" smtClean="0">
                <a:latin typeface="Arial" panose="020B0604020202020204" pitchFamily="34" charset="0"/>
                <a:cs typeface="Arial" panose="020B0604020202020204" pitchFamily="34" charset="0"/>
              </a:rPr>
              <a:t>1e-6 </a:t>
            </a:r>
            <a:r>
              <a:rPr lang="en-US" sz="1600" dirty="0">
                <a:latin typeface="Arial" panose="020B0604020202020204" pitchFamily="34" charset="0"/>
                <a:cs typeface="Arial" panose="020B0604020202020204" pitchFamily="34" charset="0"/>
              </a:rPr>
              <a:t>and optimal learning rate around </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1e-2 </a:t>
            </a:r>
            <a:r>
              <a:rPr lang="en-US" sz="1600" dirty="0">
                <a:latin typeface="Arial" panose="020B0604020202020204" pitchFamily="34" charset="0"/>
                <a:cs typeface="Arial" panose="020B0604020202020204" pitchFamily="34" charset="0"/>
              </a:rPr>
              <a:t>but it looks unstable as its keep going up and </a:t>
            </a:r>
            <a:r>
              <a:rPr lang="en-US" sz="1600" dirty="0" smtClean="0">
                <a:latin typeface="Arial" panose="020B0604020202020204" pitchFamily="34" charset="0"/>
                <a:cs typeface="Arial" panose="020B0604020202020204" pitchFamily="34" charset="0"/>
              </a:rPr>
              <a:t>down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2. </a:t>
            </a:r>
            <a:r>
              <a:rPr lang="en-US" sz="1600" dirty="0" smtClean="0">
                <a:latin typeface="Arial" panose="020B0604020202020204" pitchFamily="34" charset="0"/>
                <a:cs typeface="Arial" panose="020B0604020202020204" pitchFamily="34" charset="0"/>
              </a:rPr>
              <a:t>  Best </a:t>
            </a:r>
            <a:r>
              <a:rPr lang="en-US" sz="1600" dirty="0">
                <a:latin typeface="Arial" panose="020B0604020202020204" pitchFamily="34" charset="0"/>
                <a:cs typeface="Arial" panose="020B0604020202020204" pitchFamily="34" charset="0"/>
              </a:rPr>
              <a:t>Learning rate should lie around </a:t>
            </a:r>
            <a:r>
              <a:rPr lang="en-US" sz="1600" dirty="0" smtClean="0">
                <a:latin typeface="Arial" panose="020B0604020202020204" pitchFamily="34" charset="0"/>
                <a:cs typeface="Arial" panose="020B0604020202020204" pitchFamily="34" charset="0"/>
              </a:rPr>
              <a:t>1e-3 and 1e-2 </a:t>
            </a:r>
            <a:r>
              <a:rPr lang="en-US" sz="1600" dirty="0">
                <a:latin typeface="Arial" panose="020B0604020202020204" pitchFamily="34" charset="0"/>
                <a:cs typeface="Arial" panose="020B0604020202020204" pitchFamily="34" charset="0"/>
              </a:rPr>
              <a:t>and weight decay 1e-6 looks really stable</a:t>
            </a:r>
          </a:p>
          <a:p>
            <a:r>
              <a:rPr lang="en-US" sz="1600" dirty="0" smtClean="0">
                <a:latin typeface="Arial" panose="020B0604020202020204" pitchFamily="34" charset="0"/>
                <a:cs typeface="Arial" panose="020B0604020202020204" pitchFamily="34" charset="0"/>
              </a:rPr>
              <a:t>      </a:t>
            </a:r>
            <a:r>
              <a:rPr lang="en-US" sz="1600" i="1" dirty="0" err="1" smtClean="0">
                <a:latin typeface="Arial" panose="020B0604020202020204" pitchFamily="34" charset="0"/>
                <a:cs typeface="Arial" panose="020B0604020202020204" pitchFamily="34" charset="0"/>
              </a:rPr>
              <a:t>max_lr</a:t>
            </a:r>
            <a:r>
              <a:rPr lang="en-US" sz="1600" i="1" dirty="0" smtClean="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1e-3 </a:t>
            </a:r>
            <a:r>
              <a:rPr lang="en-US" sz="1600" i="1" dirty="0">
                <a:latin typeface="Arial" panose="020B0604020202020204" pitchFamily="34" charset="0"/>
                <a:cs typeface="Arial" panose="020B0604020202020204" pitchFamily="34" charset="0"/>
              </a:rPr>
              <a:t>&amp;&amp; </a:t>
            </a:r>
            <a:r>
              <a:rPr lang="en-US" sz="1600" i="1" dirty="0" err="1">
                <a:latin typeface="Arial" panose="020B0604020202020204" pitchFamily="34" charset="0"/>
                <a:cs typeface="Arial" panose="020B0604020202020204" pitchFamily="34" charset="0"/>
              </a:rPr>
              <a:t>wd</a:t>
            </a:r>
            <a:r>
              <a:rPr lang="en-US" sz="1600" i="1" dirty="0">
                <a:latin typeface="Arial" panose="020B0604020202020204" pitchFamily="34" charset="0"/>
                <a:cs typeface="Arial" panose="020B0604020202020204" pitchFamily="34" charset="0"/>
              </a:rPr>
              <a:t> = 1e-6</a:t>
            </a:r>
          </a:p>
        </p:txBody>
      </p:sp>
    </p:spTree>
    <p:extLst>
      <p:ext uri="{BB962C8B-B14F-4D97-AF65-F5344CB8AC3E}">
        <p14:creationId xmlns:p14="http://schemas.microsoft.com/office/powerpoint/2010/main" val="379837740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1184" y="175493"/>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Training and Validation</a:t>
            </a:r>
            <a:endParaRPr lang="en-US" dirty="0"/>
          </a:p>
        </p:txBody>
      </p:sp>
      <p:sp>
        <p:nvSpPr>
          <p:cNvPr id="3" name="TextBox 2"/>
          <p:cNvSpPr txBox="1"/>
          <p:nvPr/>
        </p:nvSpPr>
        <p:spPr>
          <a:xfrm>
            <a:off x="9335128" y="81637"/>
            <a:ext cx="2856872" cy="1200329"/>
          </a:xfrm>
          <a:prstGeom prst="rect">
            <a:avLst/>
          </a:prstGeom>
          <a:noFill/>
        </p:spPr>
        <p:txBody>
          <a:bodyPr wrap="none" rtlCol="0">
            <a:spAutoFit/>
          </a:bodyPr>
          <a:lstStyle/>
          <a:p>
            <a:r>
              <a:rPr lang="en-US" dirty="0" smtClean="0"/>
              <a:t>Data Split :</a:t>
            </a:r>
          </a:p>
          <a:p>
            <a:pPr marL="285750" indent="-285750">
              <a:buFont typeface="Arial" panose="020B0604020202020204" pitchFamily="34" charset="0"/>
              <a:buChar char="•"/>
            </a:pPr>
            <a:r>
              <a:rPr lang="en-US" dirty="0" smtClean="0"/>
              <a:t>Train 	        : 80 %</a:t>
            </a:r>
            <a:br>
              <a:rPr lang="en-US" dirty="0" smtClean="0"/>
            </a:br>
            <a:r>
              <a:rPr lang="en-US" dirty="0" smtClean="0"/>
              <a:t>Validation : 10 % of  Train</a:t>
            </a:r>
          </a:p>
          <a:p>
            <a:pPr marL="285750" indent="-285750">
              <a:buFont typeface="Arial" panose="020B0604020202020204" pitchFamily="34" charset="0"/>
              <a:buChar char="•"/>
            </a:pPr>
            <a:r>
              <a:rPr lang="en-US" dirty="0" smtClean="0"/>
              <a:t>Test             : 20 %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20585793"/>
              </p:ext>
            </p:extLst>
          </p:nvPr>
        </p:nvGraphicFramePr>
        <p:xfrm>
          <a:off x="1401184" y="1546861"/>
          <a:ext cx="6031345" cy="2926080"/>
        </p:xfrm>
        <a:graphic>
          <a:graphicData uri="http://schemas.openxmlformats.org/drawingml/2006/table">
            <a:tbl>
              <a:tblPr/>
              <a:tblGrid>
                <a:gridCol w="1206269">
                  <a:extLst>
                    <a:ext uri="{9D8B030D-6E8A-4147-A177-3AD203B41FA5}">
                      <a16:colId xmlns:a16="http://schemas.microsoft.com/office/drawing/2014/main" val="1098309746"/>
                    </a:ext>
                  </a:extLst>
                </a:gridCol>
                <a:gridCol w="1206269">
                  <a:extLst>
                    <a:ext uri="{9D8B030D-6E8A-4147-A177-3AD203B41FA5}">
                      <a16:colId xmlns:a16="http://schemas.microsoft.com/office/drawing/2014/main" val="381622468"/>
                    </a:ext>
                  </a:extLst>
                </a:gridCol>
                <a:gridCol w="1206269">
                  <a:extLst>
                    <a:ext uri="{9D8B030D-6E8A-4147-A177-3AD203B41FA5}">
                      <a16:colId xmlns:a16="http://schemas.microsoft.com/office/drawing/2014/main" val="3136319142"/>
                    </a:ext>
                  </a:extLst>
                </a:gridCol>
                <a:gridCol w="1206269">
                  <a:extLst>
                    <a:ext uri="{9D8B030D-6E8A-4147-A177-3AD203B41FA5}">
                      <a16:colId xmlns:a16="http://schemas.microsoft.com/office/drawing/2014/main" val="2591475670"/>
                    </a:ext>
                  </a:extLst>
                </a:gridCol>
                <a:gridCol w="1206269">
                  <a:extLst>
                    <a:ext uri="{9D8B030D-6E8A-4147-A177-3AD203B41FA5}">
                      <a16:colId xmlns:a16="http://schemas.microsoft.com/office/drawing/2014/main" val="3941788146"/>
                    </a:ext>
                  </a:extLst>
                </a:gridCol>
              </a:tblGrid>
              <a:tr h="304900">
                <a:tc>
                  <a:txBody>
                    <a:bodyPr/>
                    <a:lstStyle/>
                    <a:p>
                      <a:r>
                        <a:rPr lang="en-US"/>
                        <a:t>epoch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train_loss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valid_loss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Time </a:t>
                      </a:r>
                      <a:r>
                        <a:rPr lang="en-US" dirty="0" err="1" smtClean="0"/>
                        <a:t>mins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944064"/>
                  </a:ext>
                </a:extLst>
              </a:tr>
              <a:tr h="304900">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1.104533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1.052842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0.621869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45:09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283760"/>
                  </a:ext>
                </a:extLst>
              </a:tr>
              <a:tr h="318182">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0.920231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0.866202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0.673997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44:55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564383"/>
                  </a:ext>
                </a:extLst>
              </a:tr>
              <a:tr h="304900">
                <a:tc>
                  <a:txBody>
                    <a:bodyPr/>
                    <a:lstStyle/>
                    <a:p>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0.803812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0.777084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0.705559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45:03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3995475"/>
                  </a:ext>
                </a:extLst>
              </a:tr>
              <a:tr h="304900">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0.764604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0.704630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0.733455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44:49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683289"/>
                  </a:ext>
                </a:extLst>
              </a:tr>
              <a:tr h="304900">
                <a:tc>
                  <a:txBody>
                    <a:bodyPr/>
                    <a:lstStyle/>
                    <a:p>
                      <a:r>
                        <a:rPr lang="en-US"/>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0.691905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0.677392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0.743637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4485920"/>
                  </a:ext>
                </a:extLst>
              </a:tr>
              <a:tr h="304900">
                <a:tc>
                  <a:txBody>
                    <a:bodyPr/>
                    <a:lstStyle/>
                    <a:p>
                      <a:r>
                        <a:rPr lang="en-US"/>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0.680551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0.648187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0.755447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44:52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885470"/>
                  </a:ext>
                </a:extLst>
              </a:tr>
              <a:tr h="304900">
                <a:tc>
                  <a:txBody>
                    <a:bodyPr/>
                    <a:lstStyle/>
                    <a:p>
                      <a:r>
                        <a:rPr lang="en-US"/>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0.599412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0.619531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0.768275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44:48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982234"/>
                  </a:ext>
                </a:extLst>
              </a:tr>
            </a:tbl>
          </a:graphicData>
        </a:graphic>
      </p:graphicFrame>
      <p:pic>
        <p:nvPicPr>
          <p:cNvPr id="5" name="Picture 4"/>
          <p:cNvPicPr>
            <a:picLocks noChangeAspect="1"/>
          </p:cNvPicPr>
          <p:nvPr/>
        </p:nvPicPr>
        <p:blipFill>
          <a:blip r:embed="rId2"/>
          <a:stretch>
            <a:fillRect/>
          </a:stretch>
        </p:blipFill>
        <p:spPr>
          <a:xfrm>
            <a:off x="7527005" y="1476956"/>
            <a:ext cx="4533900" cy="3028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8958642" y="1528391"/>
            <a:ext cx="1966179" cy="307777"/>
          </a:xfrm>
          <a:prstGeom prst="rect">
            <a:avLst/>
          </a:prstGeom>
          <a:noFill/>
        </p:spPr>
        <p:txBody>
          <a:bodyPr wrap="none" rtlCol="0">
            <a:spAutoFit/>
          </a:bodyPr>
          <a:lstStyle/>
          <a:p>
            <a:r>
              <a:rPr lang="en-US" sz="1400" dirty="0" smtClean="0"/>
              <a:t>Loss Curve w.r.t batches</a:t>
            </a:r>
            <a:endParaRPr lang="en-US" sz="1400" dirty="0"/>
          </a:p>
        </p:txBody>
      </p:sp>
      <p:sp>
        <p:nvSpPr>
          <p:cNvPr id="7" name="Rectangle 6"/>
          <p:cNvSpPr/>
          <p:nvPr/>
        </p:nvSpPr>
        <p:spPr>
          <a:xfrm>
            <a:off x="3550010" y="5068705"/>
            <a:ext cx="6096000" cy="1538883"/>
          </a:xfrm>
          <a:prstGeom prst="rect">
            <a:avLst/>
          </a:prstGeom>
        </p:spPr>
        <p:txBody>
          <a:bodyPr>
            <a:spAutoFit/>
          </a:bodyPr>
          <a:lstStyle/>
          <a:p>
            <a:r>
              <a:rPr lang="en-US" sz="2000" b="1" dirty="0" smtClean="0"/>
              <a:t># 1</a:t>
            </a:r>
            <a:r>
              <a:rPr lang="en-US" sz="2000" b="1" baseline="30000" dirty="0" smtClean="0"/>
              <a:t>st</a:t>
            </a:r>
            <a:r>
              <a:rPr lang="en-US" sz="2000" b="1" dirty="0" smtClean="0"/>
              <a:t> cycle</a:t>
            </a:r>
          </a:p>
          <a:p>
            <a:endParaRPr lang="en-US" sz="2000" b="1" dirty="0"/>
          </a:p>
          <a:p>
            <a:r>
              <a:rPr lang="en-US" dirty="0" err="1"/>
              <a:t>max_lr</a:t>
            </a:r>
            <a:r>
              <a:rPr lang="en-US" dirty="0"/>
              <a:t> = 1e-3</a:t>
            </a:r>
          </a:p>
          <a:p>
            <a:r>
              <a:rPr lang="en-US" dirty="0" err="1"/>
              <a:t>wd</a:t>
            </a:r>
            <a:r>
              <a:rPr lang="en-US" dirty="0"/>
              <a:t> = </a:t>
            </a:r>
            <a:r>
              <a:rPr lang="en-US" dirty="0" smtClean="0"/>
              <a:t>1e-6</a:t>
            </a:r>
          </a:p>
          <a:p>
            <a:r>
              <a:rPr lang="en-US" dirty="0" err="1" smtClean="0"/>
              <a:t>learner.fit_one_cycle</a:t>
            </a:r>
            <a:r>
              <a:rPr lang="en-US" dirty="0" smtClean="0"/>
              <a:t>(</a:t>
            </a:r>
            <a:r>
              <a:rPr lang="en-US" dirty="0" err="1" smtClean="0"/>
              <a:t>cyc_len</a:t>
            </a:r>
            <a:r>
              <a:rPr lang="en-US" dirty="0" smtClean="0"/>
              <a:t>=8</a:t>
            </a:r>
            <a:r>
              <a:rPr lang="en-US" dirty="0"/>
              <a:t>, </a:t>
            </a:r>
            <a:r>
              <a:rPr lang="en-US" dirty="0" err="1"/>
              <a:t>max_lr</a:t>
            </a:r>
            <a:r>
              <a:rPr lang="en-US" dirty="0"/>
              <a:t>=</a:t>
            </a:r>
            <a:r>
              <a:rPr lang="en-US" dirty="0" err="1"/>
              <a:t>max_lr</a:t>
            </a:r>
            <a:r>
              <a:rPr lang="en-US" dirty="0"/>
              <a:t>, </a:t>
            </a:r>
            <a:r>
              <a:rPr lang="en-US" dirty="0" err="1"/>
              <a:t>wd</a:t>
            </a:r>
            <a:r>
              <a:rPr lang="en-US" dirty="0"/>
              <a:t>=</a:t>
            </a:r>
            <a:r>
              <a:rPr lang="en-US" dirty="0" err="1"/>
              <a:t>wd</a:t>
            </a:r>
            <a:r>
              <a:rPr lang="en-US" dirty="0"/>
              <a:t>)</a:t>
            </a:r>
          </a:p>
        </p:txBody>
      </p:sp>
      <p:sp>
        <p:nvSpPr>
          <p:cNvPr id="8" name="TextBox 7"/>
          <p:cNvSpPr txBox="1"/>
          <p:nvPr/>
        </p:nvSpPr>
        <p:spPr>
          <a:xfrm>
            <a:off x="5294704" y="934844"/>
            <a:ext cx="2606611" cy="369332"/>
          </a:xfrm>
          <a:prstGeom prst="rect">
            <a:avLst/>
          </a:prstGeom>
          <a:noFill/>
        </p:spPr>
        <p:txBody>
          <a:bodyPr wrap="none" rtlCol="0">
            <a:spAutoFit/>
          </a:bodyPr>
          <a:lstStyle/>
          <a:p>
            <a:r>
              <a:rPr lang="en-US" dirty="0" smtClean="0"/>
              <a:t>Accuracy metric : F-Score</a:t>
            </a:r>
            <a:endParaRPr lang="en-US" dirty="0"/>
          </a:p>
        </p:txBody>
      </p:sp>
    </p:spTree>
    <p:extLst>
      <p:ext uri="{BB962C8B-B14F-4D97-AF65-F5344CB8AC3E}">
        <p14:creationId xmlns:p14="http://schemas.microsoft.com/office/powerpoint/2010/main" val="1930896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1184" y="175493"/>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Training and Validation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1619905"/>
              </p:ext>
            </p:extLst>
          </p:nvPr>
        </p:nvGraphicFramePr>
        <p:xfrm>
          <a:off x="1401184" y="1546861"/>
          <a:ext cx="6031345" cy="1828800"/>
        </p:xfrm>
        <a:graphic>
          <a:graphicData uri="http://schemas.openxmlformats.org/drawingml/2006/table">
            <a:tbl>
              <a:tblPr/>
              <a:tblGrid>
                <a:gridCol w="1206269">
                  <a:extLst>
                    <a:ext uri="{9D8B030D-6E8A-4147-A177-3AD203B41FA5}">
                      <a16:colId xmlns:a16="http://schemas.microsoft.com/office/drawing/2014/main" val="1098309746"/>
                    </a:ext>
                  </a:extLst>
                </a:gridCol>
                <a:gridCol w="1206269">
                  <a:extLst>
                    <a:ext uri="{9D8B030D-6E8A-4147-A177-3AD203B41FA5}">
                      <a16:colId xmlns:a16="http://schemas.microsoft.com/office/drawing/2014/main" val="381622468"/>
                    </a:ext>
                  </a:extLst>
                </a:gridCol>
                <a:gridCol w="1206269">
                  <a:extLst>
                    <a:ext uri="{9D8B030D-6E8A-4147-A177-3AD203B41FA5}">
                      <a16:colId xmlns:a16="http://schemas.microsoft.com/office/drawing/2014/main" val="3136319142"/>
                    </a:ext>
                  </a:extLst>
                </a:gridCol>
                <a:gridCol w="1206269">
                  <a:extLst>
                    <a:ext uri="{9D8B030D-6E8A-4147-A177-3AD203B41FA5}">
                      <a16:colId xmlns:a16="http://schemas.microsoft.com/office/drawing/2014/main" val="2591475670"/>
                    </a:ext>
                  </a:extLst>
                </a:gridCol>
                <a:gridCol w="1206269">
                  <a:extLst>
                    <a:ext uri="{9D8B030D-6E8A-4147-A177-3AD203B41FA5}">
                      <a16:colId xmlns:a16="http://schemas.microsoft.com/office/drawing/2014/main" val="3941788146"/>
                    </a:ext>
                  </a:extLst>
                </a:gridCol>
              </a:tblGrid>
              <a:tr h="304900">
                <a:tc>
                  <a:txBody>
                    <a:bodyPr/>
                    <a:lstStyle/>
                    <a:p>
                      <a:r>
                        <a:rPr lang="en-US"/>
                        <a:t>epoch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train_loss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valid_loss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Time </a:t>
                      </a:r>
                      <a:r>
                        <a:rPr lang="en-US" dirty="0" err="1" smtClean="0"/>
                        <a:t>mins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944064"/>
                  </a:ext>
                </a:extLst>
              </a:tr>
              <a:tr h="304900">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0.757510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0.728719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0.730605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57:43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283760"/>
                  </a:ext>
                </a:extLst>
              </a:tr>
              <a:tr h="318182">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0.741443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0.660608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0.751578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57:34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564383"/>
                  </a:ext>
                </a:extLst>
              </a:tr>
              <a:tr h="304900">
                <a:tc>
                  <a:txBody>
                    <a:bodyPr/>
                    <a:lstStyle/>
                    <a:p>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0.683744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0.601534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0.767461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57:44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3995475"/>
                  </a:ext>
                </a:extLst>
              </a:tr>
              <a:tr h="304900">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0.596244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0.591047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0.772551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57:55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683289"/>
                  </a:ext>
                </a:extLst>
              </a:tr>
            </a:tbl>
          </a:graphicData>
        </a:graphic>
      </p:graphicFrame>
      <p:sp>
        <p:nvSpPr>
          <p:cNvPr id="7" name="Rectangle 6"/>
          <p:cNvSpPr/>
          <p:nvPr/>
        </p:nvSpPr>
        <p:spPr>
          <a:xfrm>
            <a:off x="1336529" y="3621136"/>
            <a:ext cx="6096000" cy="2339102"/>
          </a:xfrm>
          <a:prstGeom prst="rect">
            <a:avLst/>
          </a:prstGeom>
        </p:spPr>
        <p:txBody>
          <a:bodyPr>
            <a:spAutoFit/>
          </a:bodyPr>
          <a:lstStyle/>
          <a:p>
            <a:r>
              <a:rPr lang="en-US" sz="2000" b="1" dirty="0" smtClean="0"/>
              <a:t># 2</a:t>
            </a:r>
            <a:r>
              <a:rPr lang="en-US" sz="2000" b="1" baseline="30000" dirty="0" smtClean="0"/>
              <a:t>nd</a:t>
            </a:r>
            <a:r>
              <a:rPr lang="en-US" sz="2000" b="1" dirty="0" smtClean="0"/>
              <a:t>  cycle</a:t>
            </a:r>
            <a:endParaRPr lang="en-US" sz="2000" b="1" dirty="0"/>
          </a:p>
          <a:p>
            <a:r>
              <a:rPr lang="en-US" dirty="0" err="1"/>
              <a:t>max_lr</a:t>
            </a:r>
            <a:r>
              <a:rPr lang="en-US" dirty="0"/>
              <a:t> =3e-4</a:t>
            </a:r>
          </a:p>
          <a:p>
            <a:r>
              <a:rPr lang="en-US" dirty="0" err="1"/>
              <a:t>max_lrs</a:t>
            </a:r>
            <a:r>
              <a:rPr lang="en-US" dirty="0"/>
              <a:t> = [</a:t>
            </a:r>
            <a:r>
              <a:rPr lang="en-US" dirty="0" err="1"/>
              <a:t>max_lr</a:t>
            </a:r>
            <a:r>
              <a:rPr lang="en-US" dirty="0"/>
              <a:t>/9,max_lr/3,max_lr]</a:t>
            </a:r>
          </a:p>
          <a:p>
            <a:r>
              <a:rPr lang="en-US" dirty="0" err="1"/>
              <a:t>wds</a:t>
            </a:r>
            <a:r>
              <a:rPr lang="en-US" dirty="0"/>
              <a:t> = [</a:t>
            </a:r>
            <a:r>
              <a:rPr lang="en-US" dirty="0" err="1"/>
              <a:t>wd</a:t>
            </a:r>
            <a:r>
              <a:rPr lang="en-US" dirty="0"/>
              <a:t>/9,wd/3,wd]</a:t>
            </a:r>
          </a:p>
          <a:p>
            <a:r>
              <a:rPr lang="en-US" dirty="0" err="1"/>
              <a:t>wd</a:t>
            </a:r>
            <a:r>
              <a:rPr lang="en-US" dirty="0"/>
              <a:t> = </a:t>
            </a:r>
            <a:r>
              <a:rPr lang="en-US" dirty="0" smtClean="0"/>
              <a:t>1e-6</a:t>
            </a:r>
          </a:p>
          <a:p>
            <a:endParaRPr lang="en-US" dirty="0"/>
          </a:p>
          <a:p>
            <a:r>
              <a:rPr lang="en-US" dirty="0" err="1"/>
              <a:t>learner.unfreeze</a:t>
            </a:r>
            <a:r>
              <a:rPr lang="en-US" dirty="0"/>
              <a:t>()</a:t>
            </a:r>
          </a:p>
          <a:p>
            <a:r>
              <a:rPr lang="en-US" dirty="0" err="1"/>
              <a:t>learner.fit_one_cycle</a:t>
            </a:r>
            <a:r>
              <a:rPr lang="en-US" dirty="0"/>
              <a:t>(</a:t>
            </a:r>
            <a:r>
              <a:rPr lang="en-US" dirty="0" err="1"/>
              <a:t>cyc_len</a:t>
            </a:r>
            <a:r>
              <a:rPr lang="en-US" dirty="0"/>
              <a:t>=4, </a:t>
            </a:r>
            <a:r>
              <a:rPr lang="en-US" dirty="0" err="1"/>
              <a:t>max_lr</a:t>
            </a:r>
            <a:r>
              <a:rPr lang="en-US" dirty="0"/>
              <a:t>=</a:t>
            </a:r>
            <a:r>
              <a:rPr lang="en-US" dirty="0" err="1"/>
              <a:t>max_lrs</a:t>
            </a:r>
            <a:r>
              <a:rPr lang="en-US" dirty="0"/>
              <a:t>, </a:t>
            </a:r>
            <a:r>
              <a:rPr lang="en-US" dirty="0" err="1"/>
              <a:t>wd</a:t>
            </a:r>
            <a:r>
              <a:rPr lang="en-US" dirty="0"/>
              <a:t>=</a:t>
            </a:r>
            <a:r>
              <a:rPr lang="en-US" dirty="0" err="1"/>
              <a:t>wds</a:t>
            </a:r>
            <a:r>
              <a:rPr lang="en-US" dirty="0"/>
              <a:t>)</a:t>
            </a:r>
          </a:p>
        </p:txBody>
      </p:sp>
      <p:pic>
        <p:nvPicPr>
          <p:cNvPr id="8" name="Picture 7"/>
          <p:cNvPicPr>
            <a:picLocks noChangeAspect="1"/>
          </p:cNvPicPr>
          <p:nvPr/>
        </p:nvPicPr>
        <p:blipFill>
          <a:blip r:embed="rId2"/>
          <a:stretch>
            <a:fillRect/>
          </a:stretch>
        </p:blipFill>
        <p:spPr>
          <a:xfrm>
            <a:off x="7718714" y="1478984"/>
            <a:ext cx="4362450" cy="304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9235733" y="3621136"/>
            <a:ext cx="1966179" cy="307777"/>
          </a:xfrm>
          <a:prstGeom prst="rect">
            <a:avLst/>
          </a:prstGeom>
          <a:noFill/>
        </p:spPr>
        <p:txBody>
          <a:bodyPr wrap="none" rtlCol="0">
            <a:spAutoFit/>
          </a:bodyPr>
          <a:lstStyle/>
          <a:p>
            <a:r>
              <a:rPr lang="en-US" sz="1400" dirty="0" smtClean="0"/>
              <a:t>Loss Curve w.r.t batches</a:t>
            </a:r>
            <a:endParaRPr lang="en-US" sz="1400" dirty="0"/>
          </a:p>
        </p:txBody>
      </p:sp>
    </p:spTree>
    <p:extLst>
      <p:ext uri="{BB962C8B-B14F-4D97-AF65-F5344CB8AC3E}">
        <p14:creationId xmlns:p14="http://schemas.microsoft.com/office/powerpoint/2010/main" val="198236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1184" y="175493"/>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Training and Validation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21659009"/>
              </p:ext>
            </p:extLst>
          </p:nvPr>
        </p:nvGraphicFramePr>
        <p:xfrm>
          <a:off x="1401184" y="1546861"/>
          <a:ext cx="6031345" cy="1828800"/>
        </p:xfrm>
        <a:graphic>
          <a:graphicData uri="http://schemas.openxmlformats.org/drawingml/2006/table">
            <a:tbl>
              <a:tblPr/>
              <a:tblGrid>
                <a:gridCol w="1206269">
                  <a:extLst>
                    <a:ext uri="{9D8B030D-6E8A-4147-A177-3AD203B41FA5}">
                      <a16:colId xmlns:a16="http://schemas.microsoft.com/office/drawing/2014/main" val="1098309746"/>
                    </a:ext>
                  </a:extLst>
                </a:gridCol>
                <a:gridCol w="1206269">
                  <a:extLst>
                    <a:ext uri="{9D8B030D-6E8A-4147-A177-3AD203B41FA5}">
                      <a16:colId xmlns:a16="http://schemas.microsoft.com/office/drawing/2014/main" val="381622468"/>
                    </a:ext>
                  </a:extLst>
                </a:gridCol>
                <a:gridCol w="1206269">
                  <a:extLst>
                    <a:ext uri="{9D8B030D-6E8A-4147-A177-3AD203B41FA5}">
                      <a16:colId xmlns:a16="http://schemas.microsoft.com/office/drawing/2014/main" val="3136319142"/>
                    </a:ext>
                  </a:extLst>
                </a:gridCol>
                <a:gridCol w="1206269">
                  <a:extLst>
                    <a:ext uri="{9D8B030D-6E8A-4147-A177-3AD203B41FA5}">
                      <a16:colId xmlns:a16="http://schemas.microsoft.com/office/drawing/2014/main" val="2591475670"/>
                    </a:ext>
                  </a:extLst>
                </a:gridCol>
                <a:gridCol w="1206269">
                  <a:extLst>
                    <a:ext uri="{9D8B030D-6E8A-4147-A177-3AD203B41FA5}">
                      <a16:colId xmlns:a16="http://schemas.microsoft.com/office/drawing/2014/main" val="3941788146"/>
                    </a:ext>
                  </a:extLst>
                </a:gridCol>
              </a:tblGrid>
              <a:tr h="304900">
                <a:tc>
                  <a:txBody>
                    <a:bodyPr/>
                    <a:lstStyle/>
                    <a:p>
                      <a:r>
                        <a:rPr lang="en-US"/>
                        <a:t>epoch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train_loss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valid_loss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Time </a:t>
                      </a:r>
                      <a:r>
                        <a:rPr lang="en-US" dirty="0" err="1" smtClean="0"/>
                        <a:t>mins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944064"/>
                  </a:ext>
                </a:extLst>
              </a:tr>
              <a:tr h="304900">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0.563727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0.533711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0.794339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56:48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283760"/>
                  </a:ext>
                </a:extLst>
              </a:tr>
              <a:tr h="318182">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0.590286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0.514370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0.804724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56:09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564383"/>
                  </a:ext>
                </a:extLst>
              </a:tr>
              <a:tr h="304900">
                <a:tc>
                  <a:txBody>
                    <a:bodyPr/>
                    <a:lstStyle/>
                    <a:p>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0.536467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0.500096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0.811647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56:23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3995475"/>
                  </a:ext>
                </a:extLst>
              </a:tr>
              <a:tr h="304900">
                <a:tc>
                  <a:txBody>
                    <a:bodyPr/>
                    <a:lstStyle/>
                    <a:p>
                      <a:r>
                        <a:rPr lang="en-US"/>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0.490264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0.494299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0.813480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56:29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683289"/>
                  </a:ext>
                </a:extLst>
              </a:tr>
            </a:tbl>
          </a:graphicData>
        </a:graphic>
      </p:graphicFrame>
      <p:sp>
        <p:nvSpPr>
          <p:cNvPr id="7" name="Rectangle 6"/>
          <p:cNvSpPr/>
          <p:nvPr/>
        </p:nvSpPr>
        <p:spPr>
          <a:xfrm>
            <a:off x="1336529" y="3621136"/>
            <a:ext cx="6096000" cy="2339102"/>
          </a:xfrm>
          <a:prstGeom prst="rect">
            <a:avLst/>
          </a:prstGeom>
        </p:spPr>
        <p:txBody>
          <a:bodyPr>
            <a:spAutoFit/>
          </a:bodyPr>
          <a:lstStyle/>
          <a:p>
            <a:r>
              <a:rPr lang="en-US" sz="2000" b="1" dirty="0" smtClean="0"/>
              <a:t># 3</a:t>
            </a:r>
            <a:r>
              <a:rPr lang="en-US" sz="2000" b="1" baseline="30000" dirty="0"/>
              <a:t>r</a:t>
            </a:r>
            <a:r>
              <a:rPr lang="en-US" sz="2000" b="1" baseline="30000" dirty="0" smtClean="0"/>
              <a:t>d</a:t>
            </a:r>
            <a:r>
              <a:rPr lang="en-US" sz="2000" b="1" dirty="0" smtClean="0"/>
              <a:t>  and Final cycle</a:t>
            </a:r>
            <a:endParaRPr lang="en-US" sz="2000" b="1" dirty="0"/>
          </a:p>
          <a:p>
            <a:r>
              <a:rPr lang="en-US" dirty="0" err="1"/>
              <a:t>max_lr</a:t>
            </a:r>
            <a:r>
              <a:rPr lang="en-US" dirty="0"/>
              <a:t> =1e-4</a:t>
            </a:r>
          </a:p>
          <a:p>
            <a:r>
              <a:rPr lang="en-US" dirty="0" err="1"/>
              <a:t>max_lrs</a:t>
            </a:r>
            <a:r>
              <a:rPr lang="en-US" dirty="0"/>
              <a:t> = [</a:t>
            </a:r>
            <a:r>
              <a:rPr lang="en-US" dirty="0" err="1"/>
              <a:t>max_lr</a:t>
            </a:r>
            <a:r>
              <a:rPr lang="en-US" dirty="0"/>
              <a:t>/9,max_lr/3,max_lr]</a:t>
            </a:r>
          </a:p>
          <a:p>
            <a:r>
              <a:rPr lang="en-US" dirty="0" err="1"/>
              <a:t>wds</a:t>
            </a:r>
            <a:r>
              <a:rPr lang="en-US" dirty="0"/>
              <a:t> = [</a:t>
            </a:r>
            <a:r>
              <a:rPr lang="en-US" dirty="0" err="1"/>
              <a:t>wd</a:t>
            </a:r>
            <a:r>
              <a:rPr lang="en-US" dirty="0"/>
              <a:t>/9,wd/3,wd]</a:t>
            </a:r>
          </a:p>
          <a:p>
            <a:r>
              <a:rPr lang="en-US" dirty="0" err="1"/>
              <a:t>wd</a:t>
            </a:r>
            <a:r>
              <a:rPr lang="en-US" dirty="0"/>
              <a:t> = </a:t>
            </a:r>
            <a:r>
              <a:rPr lang="en-US" dirty="0" smtClean="0"/>
              <a:t>1e-6</a:t>
            </a:r>
          </a:p>
          <a:p>
            <a:endParaRPr lang="en-US" dirty="0"/>
          </a:p>
          <a:p>
            <a:r>
              <a:rPr lang="en-US" dirty="0" err="1"/>
              <a:t>learner.unfreeze</a:t>
            </a:r>
            <a:r>
              <a:rPr lang="en-US" dirty="0"/>
              <a:t>()</a:t>
            </a:r>
          </a:p>
          <a:p>
            <a:r>
              <a:rPr lang="en-US" dirty="0" err="1"/>
              <a:t>learner.fit_one_cycle</a:t>
            </a:r>
            <a:r>
              <a:rPr lang="en-US" dirty="0"/>
              <a:t>(</a:t>
            </a:r>
            <a:r>
              <a:rPr lang="en-US" dirty="0" err="1"/>
              <a:t>cyc_len</a:t>
            </a:r>
            <a:r>
              <a:rPr lang="en-US" dirty="0"/>
              <a:t>=4, </a:t>
            </a:r>
            <a:r>
              <a:rPr lang="en-US" dirty="0" err="1"/>
              <a:t>max_lr</a:t>
            </a:r>
            <a:r>
              <a:rPr lang="en-US" dirty="0"/>
              <a:t>=</a:t>
            </a:r>
            <a:r>
              <a:rPr lang="en-US" dirty="0" err="1"/>
              <a:t>max_lrs</a:t>
            </a:r>
            <a:r>
              <a:rPr lang="en-US" dirty="0"/>
              <a:t>, </a:t>
            </a:r>
            <a:r>
              <a:rPr lang="en-US" dirty="0" err="1"/>
              <a:t>wd</a:t>
            </a:r>
            <a:r>
              <a:rPr lang="en-US" dirty="0"/>
              <a:t>=</a:t>
            </a:r>
            <a:r>
              <a:rPr lang="en-US" dirty="0" err="1"/>
              <a:t>wds</a:t>
            </a:r>
            <a:r>
              <a:rPr lang="en-US" dirty="0" smtClean="0"/>
              <a:t>)</a:t>
            </a:r>
            <a:endParaRPr lang="en-US" dirty="0"/>
          </a:p>
        </p:txBody>
      </p:sp>
      <p:pic>
        <p:nvPicPr>
          <p:cNvPr id="8" name="Picture 7"/>
          <p:cNvPicPr>
            <a:picLocks noChangeAspect="1"/>
          </p:cNvPicPr>
          <p:nvPr/>
        </p:nvPicPr>
        <p:blipFill>
          <a:blip r:embed="rId2"/>
          <a:stretch>
            <a:fillRect/>
          </a:stretch>
        </p:blipFill>
        <p:spPr>
          <a:xfrm>
            <a:off x="7718714" y="1478984"/>
            <a:ext cx="4362450" cy="304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9235733" y="3621136"/>
            <a:ext cx="1966179" cy="307777"/>
          </a:xfrm>
          <a:prstGeom prst="rect">
            <a:avLst/>
          </a:prstGeom>
          <a:noFill/>
        </p:spPr>
        <p:txBody>
          <a:bodyPr wrap="none" rtlCol="0">
            <a:spAutoFit/>
          </a:bodyPr>
          <a:lstStyle/>
          <a:p>
            <a:r>
              <a:rPr lang="en-US" sz="1400" dirty="0" smtClean="0"/>
              <a:t>Loss Curve w.r.t batches</a:t>
            </a:r>
            <a:endParaRPr lang="en-US" sz="1400" dirty="0"/>
          </a:p>
        </p:txBody>
      </p:sp>
    </p:spTree>
    <p:extLst>
      <p:ext uri="{BB962C8B-B14F-4D97-AF65-F5344CB8AC3E}">
        <p14:creationId xmlns:p14="http://schemas.microsoft.com/office/powerpoint/2010/main" val="111552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1184" y="175493"/>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Some Sample Image Results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746" y="879446"/>
            <a:ext cx="8055958" cy="5793826"/>
          </a:xfrm>
          <a:prstGeom prst="rect">
            <a:avLst/>
          </a:prstGeom>
        </p:spPr>
      </p:pic>
    </p:spTree>
    <p:extLst>
      <p:ext uri="{BB962C8B-B14F-4D97-AF65-F5344CB8AC3E}">
        <p14:creationId xmlns:p14="http://schemas.microsoft.com/office/powerpoint/2010/main" val="332109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2"/>
          <p:cNvSpPr/>
          <p:nvPr/>
        </p:nvSpPr>
        <p:spPr>
          <a:xfrm>
            <a:off x="1597889" y="2607669"/>
            <a:ext cx="10261601" cy="1754326"/>
          </a:xfrm>
          <a:prstGeom prst="rect">
            <a:avLst/>
          </a:prstGeom>
        </p:spPr>
        <p:txBody>
          <a:bodyPr wrap="square">
            <a:spAutoFit/>
          </a:bodyPr>
          <a:lstStyle/>
          <a:p>
            <a:pPr algn="just"/>
            <a:r>
              <a:rPr lang="en-US" dirty="0"/>
              <a:t>The diagnosis of diabetic retinopathy (DR) through </a:t>
            </a:r>
            <a:r>
              <a:rPr lang="en-US" dirty="0" smtClean="0"/>
              <a:t>color </a:t>
            </a:r>
            <a:r>
              <a:rPr lang="en-US" dirty="0"/>
              <a:t>fundus images requires experienced clinicians to identify the </a:t>
            </a:r>
            <a:r>
              <a:rPr lang="en-US" dirty="0" smtClean="0"/>
              <a:t>presence and </a:t>
            </a:r>
            <a:r>
              <a:rPr lang="en-US" dirty="0"/>
              <a:t>significance of many small features which, along with a complex grading system, makes this a difficult and time </a:t>
            </a:r>
            <a:r>
              <a:rPr lang="en-US" dirty="0" smtClean="0"/>
              <a:t>consuming task</a:t>
            </a:r>
            <a:r>
              <a:rPr lang="en-US" dirty="0"/>
              <a:t>. In this </a:t>
            </a:r>
            <a:r>
              <a:rPr lang="en-US" dirty="0" smtClean="0"/>
              <a:t>thesis, I </a:t>
            </a:r>
            <a:r>
              <a:rPr lang="en-US" dirty="0"/>
              <a:t>propose a CNN approach to diagnosing DR from digital fundus images and accurately classifying </a:t>
            </a:r>
            <a:r>
              <a:rPr lang="en-US" dirty="0" smtClean="0"/>
              <a:t>its severity</a:t>
            </a:r>
            <a:r>
              <a:rPr lang="en-US" dirty="0"/>
              <a:t>. </a:t>
            </a:r>
            <a:r>
              <a:rPr lang="en-US" dirty="0" smtClean="0"/>
              <a:t>Tested this CNN architecture </a:t>
            </a:r>
            <a:r>
              <a:rPr lang="en-US" dirty="0"/>
              <a:t>and data augmentation which can identify the intricate features </a:t>
            </a:r>
            <a:r>
              <a:rPr lang="en-US" dirty="0" smtClean="0"/>
              <a:t>involved in </a:t>
            </a:r>
            <a:r>
              <a:rPr lang="en-US" dirty="0"/>
              <a:t>the classification task such as </a:t>
            </a:r>
            <a:r>
              <a:rPr lang="en-US" dirty="0" smtClean="0"/>
              <a:t>micro-aneurysms on </a:t>
            </a:r>
            <a:r>
              <a:rPr lang="en-US" dirty="0"/>
              <a:t>the retina and consequently provide a </a:t>
            </a:r>
            <a:r>
              <a:rPr lang="en-US" dirty="0" smtClean="0"/>
              <a:t>diagnosis automatically </a:t>
            </a:r>
            <a:r>
              <a:rPr lang="en-US" dirty="0"/>
              <a:t>and without user input.</a:t>
            </a:r>
          </a:p>
        </p:txBody>
      </p:sp>
    </p:spTree>
    <p:extLst>
      <p:ext uri="{BB962C8B-B14F-4D97-AF65-F5344CB8AC3E}">
        <p14:creationId xmlns:p14="http://schemas.microsoft.com/office/powerpoint/2010/main" val="2035630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1184" y="175493"/>
            <a:ext cx="10393652"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Confusion Matrix and Interpretations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68" y="1291938"/>
            <a:ext cx="4865208" cy="505575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130864403"/>
              </p:ext>
            </p:extLst>
          </p:nvPr>
        </p:nvGraphicFramePr>
        <p:xfrm>
          <a:off x="5378349" y="2350866"/>
          <a:ext cx="6702814" cy="2949515"/>
        </p:xfrm>
        <a:graphic>
          <a:graphicData uri="http://schemas.openxmlformats.org/drawingml/2006/table">
            <a:tbl>
              <a:tblPr firstRow="1" firstCol="1" bandRow="1">
                <a:tableStyleId>{5C22544A-7EE6-4342-B048-85BDC9FD1C3A}</a:tableStyleId>
              </a:tblPr>
              <a:tblGrid>
                <a:gridCol w="1340414">
                  <a:extLst>
                    <a:ext uri="{9D8B030D-6E8A-4147-A177-3AD203B41FA5}">
                      <a16:colId xmlns:a16="http://schemas.microsoft.com/office/drawing/2014/main" val="534087967"/>
                    </a:ext>
                  </a:extLst>
                </a:gridCol>
                <a:gridCol w="1340414">
                  <a:extLst>
                    <a:ext uri="{9D8B030D-6E8A-4147-A177-3AD203B41FA5}">
                      <a16:colId xmlns:a16="http://schemas.microsoft.com/office/drawing/2014/main" val="172631853"/>
                    </a:ext>
                  </a:extLst>
                </a:gridCol>
                <a:gridCol w="1340414">
                  <a:extLst>
                    <a:ext uri="{9D8B030D-6E8A-4147-A177-3AD203B41FA5}">
                      <a16:colId xmlns:a16="http://schemas.microsoft.com/office/drawing/2014/main" val="3861538949"/>
                    </a:ext>
                  </a:extLst>
                </a:gridCol>
                <a:gridCol w="1340414">
                  <a:extLst>
                    <a:ext uri="{9D8B030D-6E8A-4147-A177-3AD203B41FA5}">
                      <a16:colId xmlns:a16="http://schemas.microsoft.com/office/drawing/2014/main" val="979672355"/>
                    </a:ext>
                  </a:extLst>
                </a:gridCol>
                <a:gridCol w="1341158">
                  <a:extLst>
                    <a:ext uri="{9D8B030D-6E8A-4147-A177-3AD203B41FA5}">
                      <a16:colId xmlns:a16="http://schemas.microsoft.com/office/drawing/2014/main" val="463573646"/>
                    </a:ext>
                  </a:extLst>
                </a:gridCol>
              </a:tblGrid>
              <a:tr h="373090">
                <a:tc>
                  <a:txBody>
                    <a:bodyPr/>
                    <a:lstStyle/>
                    <a:p>
                      <a:pPr marL="0" marR="0">
                        <a:lnSpc>
                          <a:spcPct val="107000"/>
                        </a:lnSpc>
                        <a:spcBef>
                          <a:spcPts val="0"/>
                        </a:spcBef>
                        <a:spcAft>
                          <a:spcPts val="0"/>
                        </a:spcAft>
                      </a:pPr>
                      <a:r>
                        <a:rPr lang="en-US" sz="1600">
                          <a:effectLst/>
                        </a:rPr>
                        <a:t>Class/Metric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Precision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rPr>
                        <a:t>Sensitivity/ Recall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F1-Score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Accuracy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8179639"/>
                  </a:ext>
                </a:extLst>
              </a:tr>
              <a:tr h="404612">
                <a:tc>
                  <a:txBody>
                    <a:bodyPr/>
                    <a:lstStyle/>
                    <a:p>
                      <a:pPr marL="0" marR="0">
                        <a:lnSpc>
                          <a:spcPct val="107000"/>
                        </a:lnSpc>
                        <a:spcBef>
                          <a:spcPts val="0"/>
                        </a:spcBef>
                        <a:spcAft>
                          <a:spcPts val="0"/>
                        </a:spcAft>
                      </a:pPr>
                      <a:r>
                        <a:rPr lang="en-US" sz="1600">
                          <a:effectLst/>
                        </a:rPr>
                        <a:t>Normal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96.08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76.89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85.00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88.23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6109583"/>
                  </a:ext>
                </a:extLst>
              </a:tr>
              <a:tr h="404612">
                <a:tc>
                  <a:txBody>
                    <a:bodyPr/>
                    <a:lstStyle/>
                    <a:p>
                      <a:pPr marL="0" marR="0">
                        <a:lnSpc>
                          <a:spcPct val="107000"/>
                        </a:lnSpc>
                        <a:spcBef>
                          <a:spcPts val="0"/>
                        </a:spcBef>
                        <a:spcAft>
                          <a:spcPts val="0"/>
                        </a:spcAft>
                      </a:pPr>
                      <a:r>
                        <a:rPr lang="en-US" sz="1600">
                          <a:effectLst/>
                        </a:rPr>
                        <a:t>Mild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65.13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79.40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72.00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90.24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6372853"/>
                  </a:ext>
                </a:extLst>
              </a:tr>
              <a:tr h="404612">
                <a:tc>
                  <a:txBody>
                    <a:bodyPr/>
                    <a:lstStyle/>
                    <a:p>
                      <a:pPr marL="0" marR="0">
                        <a:lnSpc>
                          <a:spcPct val="107000"/>
                        </a:lnSpc>
                        <a:spcBef>
                          <a:spcPts val="0"/>
                        </a:spcBef>
                        <a:spcAft>
                          <a:spcPts val="0"/>
                        </a:spcAft>
                      </a:pPr>
                      <a:r>
                        <a:rPr lang="en-US" sz="1600">
                          <a:effectLst/>
                        </a:rPr>
                        <a:t>Moderate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66.77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80.22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73.00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90.00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9222554"/>
                  </a:ext>
                </a:extLst>
              </a:tr>
              <a:tr h="404612">
                <a:tc>
                  <a:txBody>
                    <a:bodyPr/>
                    <a:lstStyle/>
                    <a:p>
                      <a:pPr marL="0" marR="0">
                        <a:lnSpc>
                          <a:spcPct val="107000"/>
                        </a:lnSpc>
                        <a:spcBef>
                          <a:spcPts val="0"/>
                        </a:spcBef>
                        <a:spcAft>
                          <a:spcPts val="0"/>
                        </a:spcAft>
                      </a:pPr>
                      <a:r>
                        <a:rPr lang="en-US" sz="1600">
                          <a:effectLst/>
                        </a:rPr>
                        <a:t>Severe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82.83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89.00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86.00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96.29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9227369"/>
                  </a:ext>
                </a:extLst>
              </a:tr>
              <a:tr h="404612">
                <a:tc>
                  <a:txBody>
                    <a:bodyPr/>
                    <a:lstStyle/>
                    <a:p>
                      <a:pPr marL="0" marR="0">
                        <a:lnSpc>
                          <a:spcPct val="107000"/>
                        </a:lnSpc>
                        <a:spcBef>
                          <a:spcPts val="0"/>
                        </a:spcBef>
                        <a:spcAft>
                          <a:spcPts val="0"/>
                        </a:spcAft>
                      </a:pPr>
                      <a:r>
                        <a:rPr lang="en-US" sz="1600">
                          <a:effectLst/>
                        </a:rPr>
                        <a:t>Very Severe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86.72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96.90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92.00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98.23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2689427"/>
                  </a:ext>
                </a:extLst>
              </a:tr>
              <a:tr h="404612">
                <a:tc>
                  <a:txBody>
                    <a:bodyPr/>
                    <a:lstStyle/>
                    <a:p>
                      <a:pPr marL="0" marR="0">
                        <a:lnSpc>
                          <a:spcPct val="107000"/>
                        </a:lnSpc>
                        <a:spcBef>
                          <a:spcPts val="0"/>
                        </a:spcBef>
                        <a:spcAft>
                          <a:spcPts val="0"/>
                        </a:spcAft>
                      </a:pPr>
                      <a:r>
                        <a:rPr lang="en-US" sz="1600">
                          <a:effectLst/>
                        </a:rPr>
                        <a:t>Total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80.00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85.00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81.6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92.6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3957713"/>
                  </a:ext>
                </a:extLst>
              </a:tr>
            </a:tbl>
          </a:graphicData>
        </a:graphic>
      </p:graphicFrame>
    </p:spTree>
    <p:extLst>
      <p:ext uri="{BB962C8B-B14F-4D97-AF65-F5344CB8AC3E}">
        <p14:creationId xmlns:p14="http://schemas.microsoft.com/office/powerpoint/2010/main" val="418265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Rectangle 2"/>
          <p:cNvSpPr/>
          <p:nvPr/>
        </p:nvSpPr>
        <p:spPr>
          <a:xfrm>
            <a:off x="1560944" y="2191527"/>
            <a:ext cx="10631056" cy="4247317"/>
          </a:xfrm>
          <a:prstGeom prst="rect">
            <a:avLst/>
          </a:prstGeom>
        </p:spPr>
        <p:txBody>
          <a:bodyPr wrap="square">
            <a:spAutoFit/>
          </a:bodyPr>
          <a:lstStyle/>
          <a:p>
            <a:r>
              <a:rPr lang="en-US" dirty="0"/>
              <a:t>[1]  Herbert Bay, Andreas </a:t>
            </a:r>
            <a:r>
              <a:rPr lang="en-US" dirty="0" err="1"/>
              <a:t>Ess</a:t>
            </a:r>
            <a:r>
              <a:rPr lang="en-US" dirty="0"/>
              <a:t>, </a:t>
            </a:r>
            <a:r>
              <a:rPr lang="en-US" dirty="0" err="1"/>
              <a:t>Tinne</a:t>
            </a:r>
            <a:r>
              <a:rPr lang="en-US" dirty="0"/>
              <a:t> </a:t>
            </a:r>
            <a:r>
              <a:rPr lang="en-US" dirty="0" err="1"/>
              <a:t>Tuytelaars</a:t>
            </a:r>
            <a:r>
              <a:rPr lang="en-US" dirty="0"/>
              <a:t>, and Luc Van </a:t>
            </a:r>
            <a:r>
              <a:rPr lang="en-US" dirty="0" err="1"/>
              <a:t>Gool</a:t>
            </a:r>
            <a:r>
              <a:rPr lang="en-US" dirty="0"/>
              <a:t>. 2008. Speeded-Up Robust Features (SURF). </a:t>
            </a:r>
            <a:r>
              <a:rPr lang="en-US" dirty="0" err="1"/>
              <a:t>Comput</a:t>
            </a:r>
            <a:r>
              <a:rPr lang="en-US" dirty="0"/>
              <a:t>. Vis. Image </a:t>
            </a:r>
            <a:r>
              <a:rPr lang="en-US" dirty="0" err="1"/>
              <a:t>Underst</a:t>
            </a:r>
            <a:r>
              <a:rPr lang="en-US" dirty="0"/>
              <a:t>. 110, 3 (June 2008), 346-359. DOI=http://dx.doi.org/10.1016/j.cviu.2007.09.014</a:t>
            </a:r>
          </a:p>
          <a:p>
            <a:r>
              <a:rPr lang="en-US" dirty="0"/>
              <a:t>[2] Shah AR, Gardner TW. Diabetic retinopathy: research to clinical practice. </a:t>
            </a:r>
            <a:r>
              <a:rPr lang="en-US" dirty="0" err="1"/>
              <a:t>Clin</a:t>
            </a:r>
            <a:r>
              <a:rPr lang="en-US" dirty="0"/>
              <a:t> Diabetes </a:t>
            </a:r>
            <a:r>
              <a:rPr lang="en-US" dirty="0" err="1"/>
              <a:t>Endocrinol</a:t>
            </a:r>
            <a:r>
              <a:rPr lang="en-US" dirty="0"/>
              <a:t>. 2017;3:9. Published 2017 Oct 19. doi:10.1186/s40842-017-0047-y</a:t>
            </a:r>
          </a:p>
          <a:p>
            <a:r>
              <a:rPr lang="en-US" dirty="0"/>
              <a:t>[3] Gardner TW, Chew EY. Future opportunities in diabetic retinopathy research. </a:t>
            </a:r>
            <a:r>
              <a:rPr lang="en-US" dirty="0" err="1"/>
              <a:t>Curr</a:t>
            </a:r>
            <a:r>
              <a:rPr lang="en-US" dirty="0"/>
              <a:t> </a:t>
            </a:r>
            <a:r>
              <a:rPr lang="en-US" dirty="0" err="1"/>
              <a:t>Opin</a:t>
            </a:r>
            <a:r>
              <a:rPr lang="en-US" dirty="0"/>
              <a:t> </a:t>
            </a:r>
            <a:r>
              <a:rPr lang="en-US" dirty="0" err="1"/>
              <a:t>Endocrinol</a:t>
            </a:r>
            <a:r>
              <a:rPr lang="en-US" dirty="0"/>
              <a:t> Diabetes </a:t>
            </a:r>
            <a:r>
              <a:rPr lang="en-US" dirty="0" err="1"/>
              <a:t>Obes</a:t>
            </a:r>
            <a:r>
              <a:rPr lang="en-US" dirty="0"/>
              <a:t>. 2016;23(2):91–96. doi:10.1097/MED.0000000000000238</a:t>
            </a:r>
          </a:p>
          <a:p>
            <a:r>
              <a:rPr lang="en-US" dirty="0"/>
              <a:t>[4] Lee R, Wong TY, </a:t>
            </a:r>
            <a:r>
              <a:rPr lang="en-US" dirty="0" err="1"/>
              <a:t>Sabanayagam</a:t>
            </a:r>
            <a:r>
              <a:rPr lang="en-US" dirty="0"/>
              <a:t> C. Epidemiology of diabetic retinopathy, diabetic macular edema and related vision loss. Eye Vis (</a:t>
            </a:r>
            <a:r>
              <a:rPr lang="en-US" dirty="0" err="1"/>
              <a:t>Lond</a:t>
            </a:r>
            <a:r>
              <a:rPr lang="en-US" dirty="0"/>
              <a:t>). 2015;2:17. Published 2015 Sep 30. doi:10.1186/s40662-015-0026-2</a:t>
            </a:r>
          </a:p>
          <a:p>
            <a:r>
              <a:rPr lang="en-US" dirty="0"/>
              <a:t>[5] </a:t>
            </a:r>
            <a:r>
              <a:rPr lang="en-US" dirty="0" err="1"/>
              <a:t>Ankita</a:t>
            </a:r>
            <a:r>
              <a:rPr lang="en-US" dirty="0"/>
              <a:t> Gupta, Rita </a:t>
            </a:r>
            <a:r>
              <a:rPr lang="en-US" dirty="0" err="1"/>
              <a:t>Chhikara</a:t>
            </a:r>
            <a:r>
              <a:rPr lang="en-US" dirty="0"/>
              <a:t>, Diabetic Retinopathy: Present and Past, Procedia Computer Science, Volume 132, 2018, Pages 1432-1440, ISSN 1877-0509</a:t>
            </a:r>
          </a:p>
          <a:p>
            <a:r>
              <a:rPr lang="en-US" dirty="0"/>
              <a:t>[6] S. </a:t>
            </a:r>
            <a:r>
              <a:rPr lang="en-US" dirty="0" err="1"/>
              <a:t>izza</a:t>
            </a:r>
            <a:r>
              <a:rPr lang="en-US" dirty="0"/>
              <a:t> </a:t>
            </a:r>
            <a:r>
              <a:rPr lang="en-US" dirty="0" err="1"/>
              <a:t>Rufaida</a:t>
            </a:r>
            <a:r>
              <a:rPr lang="en-US" dirty="0"/>
              <a:t> and M. I. Fanany, “Residual convolutional neural network for diabetic retinopathy,” in Proceedings of IEEE International Conference on Advanced Computer Science and Information Systems (ICACSIS). IEEE, 2017, pp. 367–374</a:t>
            </a:r>
            <a:r>
              <a:rPr lang="en-US" dirty="0" smtClean="0"/>
              <a:t>.</a:t>
            </a:r>
          </a:p>
          <a:p>
            <a:endParaRPr lang="en-US" dirty="0"/>
          </a:p>
          <a:p>
            <a:r>
              <a:rPr lang="en-US" dirty="0" smtClean="0"/>
              <a:t>And more …..</a:t>
            </a:r>
          </a:p>
        </p:txBody>
      </p:sp>
    </p:spTree>
    <p:extLst>
      <p:ext uri="{BB962C8B-B14F-4D97-AF65-F5344CB8AC3E}">
        <p14:creationId xmlns:p14="http://schemas.microsoft.com/office/powerpoint/2010/main" val="146363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0633" y="2967335"/>
            <a:ext cx="363073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3238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Diabetic Retinopathy ?</a:t>
            </a:r>
            <a:endParaRPr lang="en-US" dirty="0"/>
          </a:p>
        </p:txBody>
      </p:sp>
      <p:sp>
        <p:nvSpPr>
          <p:cNvPr id="3" name="Content Placeholder 2"/>
          <p:cNvSpPr>
            <a:spLocks noGrp="1"/>
          </p:cNvSpPr>
          <p:nvPr>
            <p:ph idx="1"/>
          </p:nvPr>
        </p:nvSpPr>
        <p:spPr/>
        <p:txBody>
          <a:bodyPr/>
          <a:lstStyle/>
          <a:p>
            <a:r>
              <a:rPr lang="en-US" dirty="0" smtClean="0"/>
              <a:t>Due </a:t>
            </a:r>
            <a:r>
              <a:rPr lang="en-US" dirty="0"/>
              <a:t>to diabetes, </a:t>
            </a:r>
            <a:r>
              <a:rPr lang="en-US" dirty="0" smtClean="0"/>
              <a:t>the </a:t>
            </a:r>
            <a:r>
              <a:rPr lang="en-US" dirty="0"/>
              <a:t>blood sugar </a:t>
            </a:r>
            <a:r>
              <a:rPr lang="en-US" dirty="0" smtClean="0"/>
              <a:t>level after </a:t>
            </a:r>
            <a:r>
              <a:rPr lang="en-US" dirty="0"/>
              <a:t>increasing by a certain amount start damaging the human eye blood vessels in </a:t>
            </a:r>
            <a:r>
              <a:rPr lang="en-US" dirty="0" smtClean="0"/>
              <a:t>retina</a:t>
            </a:r>
          </a:p>
          <a:p>
            <a:r>
              <a:rPr lang="en-US" dirty="0" smtClean="0"/>
              <a:t>Sometimes </a:t>
            </a:r>
            <a:r>
              <a:rPr lang="en-US" dirty="0"/>
              <a:t>they also can get closed in which case eye will not receive sufficient blood </a:t>
            </a:r>
            <a:r>
              <a:rPr lang="en-US" dirty="0" smtClean="0"/>
              <a:t>supply which further leads to other forms of abnormalities</a:t>
            </a:r>
          </a:p>
          <a:p>
            <a:r>
              <a:rPr lang="en-US" dirty="0"/>
              <a:t>Diabetes retinopathy starts to affect eye slowly, if diagnosed early it can be completely cured</a:t>
            </a:r>
          </a:p>
        </p:txBody>
      </p:sp>
    </p:spTree>
    <p:extLst>
      <p:ext uri="{BB962C8B-B14F-4D97-AF65-F5344CB8AC3E}">
        <p14:creationId xmlns:p14="http://schemas.microsoft.com/office/powerpoint/2010/main" val="268001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8963" y="1671781"/>
            <a:ext cx="10018713" cy="3786909"/>
          </a:xfrm>
        </p:spPr>
        <p:txBody>
          <a:bodyPr>
            <a:normAutofit fontScale="85000" lnSpcReduction="20000"/>
          </a:bodyPr>
          <a:lstStyle/>
          <a:p>
            <a:pPr marL="0" indent="0">
              <a:buNone/>
            </a:pPr>
            <a:r>
              <a:rPr lang="en-US" sz="4000" dirty="0" smtClean="0"/>
              <a:t>Phases </a:t>
            </a:r>
            <a:r>
              <a:rPr lang="en-US" sz="4000" dirty="0"/>
              <a:t>in Diabetic Retinopathy (DR)</a:t>
            </a:r>
          </a:p>
          <a:p>
            <a:pPr marL="0" indent="0">
              <a:buNone/>
            </a:pPr>
            <a:r>
              <a:rPr lang="en-US" dirty="0"/>
              <a:t>Diabetic retinopathy situation of human eye can be broken down into two main stages:</a:t>
            </a:r>
          </a:p>
          <a:p>
            <a:r>
              <a:rPr lang="en-US" b="1" dirty="0" smtClean="0"/>
              <a:t>NPDR </a:t>
            </a:r>
            <a:r>
              <a:rPr lang="en-US" b="1" dirty="0"/>
              <a:t>(non – proliferative diabetic </a:t>
            </a:r>
            <a:r>
              <a:rPr lang="en-US" b="1" dirty="0" smtClean="0"/>
              <a:t>retinopathy)</a:t>
            </a:r>
            <a:r>
              <a:rPr lang="en-US" dirty="0" smtClean="0"/>
              <a:t/>
            </a:r>
            <a:br>
              <a:rPr lang="en-US" dirty="0" smtClean="0"/>
            </a:br>
            <a:r>
              <a:rPr lang="en-US" dirty="0" smtClean="0"/>
              <a:t>This </a:t>
            </a:r>
            <a:r>
              <a:rPr lang="en-US" dirty="0"/>
              <a:t>is the primary stage where few of the blood vessels swell. Sometime they may leak as well or get closed off, both the situation leads to the loss of vision of a patient in later stages.</a:t>
            </a:r>
          </a:p>
          <a:p>
            <a:endParaRPr lang="en-US" dirty="0"/>
          </a:p>
          <a:p>
            <a:r>
              <a:rPr lang="en-US" b="1" dirty="0" smtClean="0"/>
              <a:t>PDR </a:t>
            </a:r>
            <a:r>
              <a:rPr lang="en-US" b="1" dirty="0"/>
              <a:t>(proliferative diabetic retinopathy) </a:t>
            </a:r>
            <a:r>
              <a:rPr lang="en-US" dirty="0" smtClean="0"/>
              <a:t/>
            </a:r>
            <a:br>
              <a:rPr lang="en-US" dirty="0" smtClean="0"/>
            </a:br>
            <a:r>
              <a:rPr lang="en-US" dirty="0" smtClean="0"/>
              <a:t>This </a:t>
            </a:r>
            <a:r>
              <a:rPr lang="en-US" dirty="0"/>
              <a:t>is the more advanced stage. In this stage abnormal growth is observed in retina. The newly gown blood vessels are quite fragile and often bleed, which affects the vision and sometimes blocks it as well. The newly grown fragile tissues looks like a scar in the eye.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descr="Related image"/>
          <p:cNvPicPr/>
          <p:nvPr/>
        </p:nvPicPr>
        <p:blipFill>
          <a:blip r:embed="rId3">
            <a:extLst>
              <a:ext uri="{28A0092B-C50C-407E-A947-70E740481C1C}">
                <a14:useLocalDpi xmlns:a14="http://schemas.microsoft.com/office/drawing/2010/main" val="0"/>
              </a:ext>
            </a:extLst>
          </a:blip>
          <a:srcRect/>
          <a:stretch>
            <a:fillRect/>
          </a:stretch>
        </p:blipFill>
        <p:spPr bwMode="auto">
          <a:xfrm>
            <a:off x="3602182" y="4100944"/>
            <a:ext cx="5058408" cy="2503053"/>
          </a:xfrm>
          <a:prstGeom prst="rect">
            <a:avLst/>
          </a:prstGeom>
          <a:noFill/>
          <a:ln>
            <a:noFill/>
          </a:ln>
        </p:spPr>
      </p:pic>
      <p:sp>
        <p:nvSpPr>
          <p:cNvPr id="6" name="Text Box 1"/>
          <p:cNvSpPr txBox="1"/>
          <p:nvPr/>
        </p:nvSpPr>
        <p:spPr>
          <a:xfrm>
            <a:off x="3602182" y="6594807"/>
            <a:ext cx="5058407" cy="1384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900" b="1"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shows different stages of Diabetic Retinopathy.</a:t>
            </a:r>
            <a:endParaRPr lang="en-US"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48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293" y="676563"/>
            <a:ext cx="10018713" cy="1752599"/>
          </a:xfrm>
        </p:spPr>
        <p:txBody>
          <a:bodyPr/>
          <a:lstStyle/>
          <a:p>
            <a:r>
              <a:rPr lang="en-US" dirty="0" smtClean="0"/>
              <a:t>Motivation for automation of DR</a:t>
            </a:r>
            <a:endParaRPr lang="en-US" dirty="0"/>
          </a:p>
        </p:txBody>
      </p:sp>
      <p:sp>
        <p:nvSpPr>
          <p:cNvPr id="3" name="Content Placeholder 2"/>
          <p:cNvSpPr>
            <a:spLocks noGrp="1"/>
          </p:cNvSpPr>
          <p:nvPr>
            <p:ph idx="1"/>
          </p:nvPr>
        </p:nvSpPr>
        <p:spPr/>
        <p:txBody>
          <a:bodyPr>
            <a:normAutofit fontScale="92500"/>
          </a:bodyPr>
          <a:lstStyle/>
          <a:p>
            <a:r>
              <a:rPr lang="en-US" dirty="0" smtClean="0"/>
              <a:t>US Centre of Disease Control and Prevention estimates 29.1 million people suffering from it in US</a:t>
            </a:r>
          </a:p>
          <a:p>
            <a:r>
              <a:rPr lang="en-US" dirty="0" smtClean="0"/>
              <a:t>WHO estimates 347 million around the world has same disease</a:t>
            </a:r>
          </a:p>
          <a:p>
            <a:r>
              <a:rPr lang="en-US" dirty="0" smtClean="0"/>
              <a:t>40-45 % of people that have diabetes are in some stage, which can be averted with timely diagnosis</a:t>
            </a:r>
          </a:p>
          <a:p>
            <a:r>
              <a:rPr lang="en-US" dirty="0" smtClean="0"/>
              <a:t>But the process to identify a DR eye is manual in many parts of the world specially in developing and under developed countries which contributes to more fatalities</a:t>
            </a:r>
            <a:endParaRPr lang="en-US" dirty="0"/>
          </a:p>
        </p:txBody>
      </p:sp>
    </p:spTree>
    <p:extLst>
      <p:ext uri="{BB962C8B-B14F-4D97-AF65-F5344CB8AC3E}">
        <p14:creationId xmlns:p14="http://schemas.microsoft.com/office/powerpoint/2010/main" val="296918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&amp; Dataset Used</a:t>
            </a:r>
            <a:endParaRPr lang="en-US" dirty="0"/>
          </a:p>
        </p:txBody>
      </p:sp>
      <p:sp>
        <p:nvSpPr>
          <p:cNvPr id="3" name="Content Placeholder 2"/>
          <p:cNvSpPr>
            <a:spLocks noGrp="1"/>
          </p:cNvSpPr>
          <p:nvPr>
            <p:ph idx="1"/>
          </p:nvPr>
        </p:nvSpPr>
        <p:spPr>
          <a:xfrm>
            <a:off x="1484310" y="2438399"/>
            <a:ext cx="10018713" cy="3124201"/>
          </a:xfrm>
        </p:spPr>
        <p:txBody>
          <a:bodyPr>
            <a:normAutofit fontScale="92500" lnSpcReduction="10000"/>
          </a:bodyPr>
          <a:lstStyle/>
          <a:p>
            <a:pPr marL="0" indent="0">
              <a:buNone/>
            </a:pPr>
            <a:r>
              <a:rPr lang="en-US" dirty="0"/>
              <a:t>Color fundus images has to be </a:t>
            </a:r>
            <a:r>
              <a:rPr lang="en-US" dirty="0" smtClean="0"/>
              <a:t>collected through fundus camera and annotated </a:t>
            </a:r>
            <a:r>
              <a:rPr lang="en-US" dirty="0"/>
              <a:t>for various stages of the disease </a:t>
            </a:r>
            <a:r>
              <a:rPr lang="en-US" dirty="0" smtClean="0"/>
              <a:t>as follows</a:t>
            </a:r>
            <a:r>
              <a:rPr lang="en-US" dirty="0"/>
              <a:t>:</a:t>
            </a:r>
          </a:p>
          <a:p>
            <a:pPr marL="0" indent="0">
              <a:buNone/>
            </a:pPr>
            <a:r>
              <a:rPr lang="en-US" dirty="0" smtClean="0"/>
              <a:t>1. Normal</a:t>
            </a:r>
            <a:endParaRPr lang="en-US" dirty="0"/>
          </a:p>
          <a:p>
            <a:pPr marL="0" indent="0">
              <a:buNone/>
            </a:pPr>
            <a:r>
              <a:rPr lang="en-US" dirty="0" smtClean="0"/>
              <a:t>2. Mild</a:t>
            </a:r>
            <a:endParaRPr lang="en-US" dirty="0"/>
          </a:p>
          <a:p>
            <a:pPr marL="0" indent="0">
              <a:buNone/>
            </a:pPr>
            <a:r>
              <a:rPr lang="en-US" dirty="0" smtClean="0"/>
              <a:t>3. Moderate</a:t>
            </a:r>
            <a:endParaRPr lang="en-US" dirty="0"/>
          </a:p>
          <a:p>
            <a:pPr marL="0" indent="0">
              <a:buNone/>
            </a:pPr>
            <a:r>
              <a:rPr lang="en-US" dirty="0" smtClean="0"/>
              <a:t>4. Severe</a:t>
            </a:r>
            <a:endParaRPr lang="en-US" dirty="0"/>
          </a:p>
          <a:p>
            <a:pPr marL="0" indent="0">
              <a:buNone/>
            </a:pPr>
            <a:r>
              <a:rPr lang="en-US" dirty="0" smtClean="0"/>
              <a:t>5. Very </a:t>
            </a:r>
            <a:r>
              <a:rPr lang="en-US" dirty="0"/>
              <a:t>Severe</a:t>
            </a:r>
          </a:p>
          <a:p>
            <a:endParaRPr lang="en-US" dirty="0"/>
          </a:p>
        </p:txBody>
      </p:sp>
      <p:pic>
        <p:nvPicPr>
          <p:cNvPr id="4" name="Picture 3" descr="Image result for various stages of diabetic retinopathy"/>
          <p:cNvPicPr/>
          <p:nvPr/>
        </p:nvPicPr>
        <p:blipFill>
          <a:blip r:embed="rId2">
            <a:extLst>
              <a:ext uri="{28A0092B-C50C-407E-A947-70E740481C1C}">
                <a14:useLocalDpi xmlns:a14="http://schemas.microsoft.com/office/drawing/2010/main" val="0"/>
              </a:ext>
            </a:extLst>
          </a:blip>
          <a:srcRect/>
          <a:stretch>
            <a:fillRect/>
          </a:stretch>
        </p:blipFill>
        <p:spPr bwMode="auto">
          <a:xfrm>
            <a:off x="4675022" y="3389745"/>
            <a:ext cx="6325486" cy="1819564"/>
          </a:xfrm>
          <a:prstGeom prst="rect">
            <a:avLst/>
          </a:prstGeom>
          <a:noFill/>
          <a:ln>
            <a:noFill/>
          </a:ln>
        </p:spPr>
      </p:pic>
      <p:sp>
        <p:nvSpPr>
          <p:cNvPr id="5" name="TextBox 4"/>
          <p:cNvSpPr txBox="1"/>
          <p:nvPr/>
        </p:nvSpPr>
        <p:spPr>
          <a:xfrm>
            <a:off x="3149600" y="6077527"/>
            <a:ext cx="6949338" cy="369332"/>
          </a:xfrm>
          <a:prstGeom prst="rect">
            <a:avLst/>
          </a:prstGeom>
          <a:noFill/>
        </p:spPr>
        <p:txBody>
          <a:bodyPr wrap="none" rtlCol="0">
            <a:spAutoFit/>
          </a:bodyPr>
          <a:lstStyle/>
          <a:p>
            <a:r>
              <a:rPr lang="en-US" dirty="0" smtClean="0"/>
              <a:t>Dataset Used : </a:t>
            </a:r>
            <a:r>
              <a:rPr lang="en-US" b="1" u="sng" dirty="0" smtClean="0"/>
              <a:t>Kaggle</a:t>
            </a:r>
            <a:r>
              <a:rPr lang="en-US" b="1" u="sng" dirty="0"/>
              <a:t> </a:t>
            </a:r>
            <a:r>
              <a:rPr lang="en-US" b="1" u="sng" dirty="0" smtClean="0"/>
              <a:t>- EYEpacs </a:t>
            </a:r>
            <a:r>
              <a:rPr lang="en-US" dirty="0" smtClean="0"/>
              <a:t>dataset (Freely available for research)</a:t>
            </a:r>
            <a:endParaRPr lang="en-US" dirty="0"/>
          </a:p>
        </p:txBody>
      </p:sp>
    </p:spTree>
    <p:extLst>
      <p:ext uri="{BB962C8B-B14F-4D97-AF65-F5344CB8AC3E}">
        <p14:creationId xmlns:p14="http://schemas.microsoft.com/office/powerpoint/2010/main" val="272588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48" y="-193963"/>
            <a:ext cx="10018713" cy="1752599"/>
          </a:xfrm>
        </p:spPr>
        <p:txBody>
          <a:bodyPr/>
          <a:lstStyle/>
          <a:p>
            <a:r>
              <a:rPr lang="en-US" dirty="0" smtClean="0"/>
              <a:t>Data Preprocessing – Issues Faced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613" y="1752599"/>
            <a:ext cx="5873824" cy="39158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7" name="Table 6"/>
          <p:cNvGraphicFramePr>
            <a:graphicFrameLocks noGrp="1"/>
          </p:cNvGraphicFramePr>
          <p:nvPr>
            <p:extLst>
              <p:ext uri="{D42A27DB-BD31-4B8C-83A1-F6EECF244321}">
                <p14:modId xmlns:p14="http://schemas.microsoft.com/office/powerpoint/2010/main" val="3979579346"/>
              </p:ext>
            </p:extLst>
          </p:nvPr>
        </p:nvGraphicFramePr>
        <p:xfrm>
          <a:off x="4488874" y="5051520"/>
          <a:ext cx="5255490" cy="274320"/>
        </p:xfrm>
        <a:graphic>
          <a:graphicData uri="http://schemas.openxmlformats.org/drawingml/2006/table">
            <a:tbl>
              <a:tblPr firstRow="1" bandRow="1">
                <a:tableStyleId>{16D9F66E-5EB9-4882-86FB-DCBF35E3C3E4}</a:tableStyleId>
              </a:tblPr>
              <a:tblGrid>
                <a:gridCol w="1051098">
                  <a:extLst>
                    <a:ext uri="{9D8B030D-6E8A-4147-A177-3AD203B41FA5}">
                      <a16:colId xmlns:a16="http://schemas.microsoft.com/office/drawing/2014/main" val="457216254"/>
                    </a:ext>
                  </a:extLst>
                </a:gridCol>
                <a:gridCol w="1051098">
                  <a:extLst>
                    <a:ext uri="{9D8B030D-6E8A-4147-A177-3AD203B41FA5}">
                      <a16:colId xmlns:a16="http://schemas.microsoft.com/office/drawing/2014/main" val="4270553886"/>
                    </a:ext>
                  </a:extLst>
                </a:gridCol>
                <a:gridCol w="1051098">
                  <a:extLst>
                    <a:ext uri="{9D8B030D-6E8A-4147-A177-3AD203B41FA5}">
                      <a16:colId xmlns:a16="http://schemas.microsoft.com/office/drawing/2014/main" val="1502253341"/>
                    </a:ext>
                  </a:extLst>
                </a:gridCol>
                <a:gridCol w="1051098">
                  <a:extLst>
                    <a:ext uri="{9D8B030D-6E8A-4147-A177-3AD203B41FA5}">
                      <a16:colId xmlns:a16="http://schemas.microsoft.com/office/drawing/2014/main" val="1245403994"/>
                    </a:ext>
                  </a:extLst>
                </a:gridCol>
                <a:gridCol w="1051098">
                  <a:extLst>
                    <a:ext uri="{9D8B030D-6E8A-4147-A177-3AD203B41FA5}">
                      <a16:colId xmlns:a16="http://schemas.microsoft.com/office/drawing/2014/main" val="342983713"/>
                    </a:ext>
                  </a:extLst>
                </a:gridCol>
              </a:tblGrid>
              <a:tr h="240757">
                <a:tc>
                  <a:txBody>
                    <a:bodyPr/>
                    <a:lstStyle/>
                    <a:p>
                      <a:r>
                        <a:rPr lang="en-US" sz="1200" dirty="0" smtClean="0"/>
                        <a:t>Normal</a:t>
                      </a:r>
                      <a:endParaRPr lang="en-US" sz="1200" dirty="0"/>
                    </a:p>
                  </a:txBody>
                  <a:tcPr/>
                </a:tc>
                <a:tc>
                  <a:txBody>
                    <a:bodyPr/>
                    <a:lstStyle/>
                    <a:p>
                      <a:r>
                        <a:rPr lang="en-US" sz="1200" dirty="0" smtClean="0"/>
                        <a:t>Mild</a:t>
                      </a:r>
                      <a:endParaRPr lang="en-US" sz="1200" dirty="0"/>
                    </a:p>
                  </a:txBody>
                  <a:tcPr/>
                </a:tc>
                <a:tc>
                  <a:txBody>
                    <a:bodyPr/>
                    <a:lstStyle/>
                    <a:p>
                      <a:r>
                        <a:rPr lang="en-US" sz="1200" dirty="0" smtClean="0"/>
                        <a:t>Moderate</a:t>
                      </a:r>
                      <a:endParaRPr lang="en-US" sz="1200" dirty="0"/>
                    </a:p>
                  </a:txBody>
                  <a:tcPr/>
                </a:tc>
                <a:tc>
                  <a:txBody>
                    <a:bodyPr/>
                    <a:lstStyle/>
                    <a:p>
                      <a:r>
                        <a:rPr lang="en-US" sz="1200" dirty="0" smtClean="0"/>
                        <a:t>Severe</a:t>
                      </a:r>
                      <a:endParaRPr lang="en-US" sz="1200" dirty="0"/>
                    </a:p>
                  </a:txBody>
                  <a:tcPr/>
                </a:tc>
                <a:tc>
                  <a:txBody>
                    <a:bodyPr/>
                    <a:lstStyle/>
                    <a:p>
                      <a:r>
                        <a:rPr lang="en-US" sz="1200" dirty="0" smtClean="0"/>
                        <a:t>Very Severe</a:t>
                      </a:r>
                      <a:endParaRPr lang="en-US" sz="1200" dirty="0"/>
                    </a:p>
                  </a:txBody>
                  <a:tcPr/>
                </a:tc>
                <a:extLst>
                  <a:ext uri="{0D108BD9-81ED-4DB2-BD59-A6C34878D82A}">
                    <a16:rowId xmlns:a16="http://schemas.microsoft.com/office/drawing/2014/main" val="3012274058"/>
                  </a:ext>
                </a:extLst>
              </a:tr>
            </a:tbl>
          </a:graphicData>
        </a:graphic>
      </p:graphicFrame>
      <p:sp>
        <p:nvSpPr>
          <p:cNvPr id="8" name="TextBox 7"/>
          <p:cNvSpPr txBox="1"/>
          <p:nvPr/>
        </p:nvSpPr>
        <p:spPr>
          <a:xfrm>
            <a:off x="2733964" y="1268292"/>
            <a:ext cx="3203121" cy="461665"/>
          </a:xfrm>
          <a:prstGeom prst="rect">
            <a:avLst/>
          </a:prstGeom>
          <a:noFill/>
        </p:spPr>
        <p:txBody>
          <a:bodyPr wrap="none" rtlCol="0">
            <a:spAutoFit/>
          </a:bodyPr>
          <a:lstStyle/>
          <a:p>
            <a:r>
              <a:rPr lang="en-US" sz="2400" dirty="0" smtClean="0"/>
              <a:t>1. Huge Data Imbalance</a:t>
            </a:r>
            <a:endParaRPr lang="en-US" sz="2400" dirty="0"/>
          </a:p>
        </p:txBody>
      </p:sp>
      <p:sp>
        <p:nvSpPr>
          <p:cNvPr id="9" name="TextBox 8"/>
          <p:cNvSpPr txBox="1"/>
          <p:nvPr/>
        </p:nvSpPr>
        <p:spPr>
          <a:xfrm>
            <a:off x="2664691" y="5862445"/>
            <a:ext cx="9718494" cy="830997"/>
          </a:xfrm>
          <a:prstGeom prst="rect">
            <a:avLst/>
          </a:prstGeom>
          <a:noFill/>
        </p:spPr>
        <p:txBody>
          <a:bodyPr wrap="none" rtlCol="0">
            <a:spAutoFit/>
          </a:bodyPr>
          <a:lstStyle/>
          <a:p>
            <a:r>
              <a:rPr lang="en-US" sz="2400" dirty="0"/>
              <a:t>2</a:t>
            </a:r>
            <a:r>
              <a:rPr lang="en-US" sz="2400" dirty="0" smtClean="0"/>
              <a:t>. Some of the image qualities are very poor, or even can be said as </a:t>
            </a:r>
            <a:br>
              <a:rPr lang="en-US" sz="2400" dirty="0" smtClean="0"/>
            </a:br>
            <a:r>
              <a:rPr lang="en-US" sz="2400" dirty="0" smtClean="0"/>
              <a:t>     outlier in few cases. Ex Blurry images, Low Contrast or Brightness images</a:t>
            </a:r>
            <a:endParaRPr lang="en-US" sz="2400" dirty="0"/>
          </a:p>
        </p:txBody>
      </p:sp>
    </p:spTree>
    <p:extLst>
      <p:ext uri="{BB962C8B-B14F-4D97-AF65-F5344CB8AC3E}">
        <p14:creationId xmlns:p14="http://schemas.microsoft.com/office/powerpoint/2010/main" val="198921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2524" y="1558636"/>
            <a:ext cx="8827222" cy="3124201"/>
          </a:xfrm>
        </p:spPr>
        <p:txBody>
          <a:bodyPr>
            <a:normAutofit/>
          </a:bodyPr>
          <a:lstStyle/>
          <a:p>
            <a:pPr marL="0" indent="0">
              <a:buNone/>
            </a:pPr>
            <a:r>
              <a:rPr lang="en-US" sz="2800" dirty="0"/>
              <a:t>1. </a:t>
            </a:r>
            <a:r>
              <a:rPr lang="en-US" sz="2800" dirty="0" smtClean="0"/>
              <a:t>   Removing </a:t>
            </a:r>
            <a:r>
              <a:rPr lang="en-US" sz="2800" dirty="0"/>
              <a:t>blurry </a:t>
            </a:r>
            <a:r>
              <a:rPr lang="en-US" sz="2800" dirty="0" smtClean="0"/>
              <a:t>images from classes with excess</a:t>
            </a:r>
            <a:endParaRPr lang="en-US" sz="2800" dirty="0"/>
          </a:p>
          <a:p>
            <a:pPr marL="0" indent="0">
              <a:buNone/>
            </a:pPr>
            <a:r>
              <a:rPr lang="en-US" sz="2800" dirty="0"/>
              <a:t>2. </a:t>
            </a:r>
            <a:r>
              <a:rPr lang="en-US" sz="2800" dirty="0" smtClean="0"/>
              <a:t>   Contrast </a:t>
            </a:r>
            <a:r>
              <a:rPr lang="en-US" sz="2800" dirty="0"/>
              <a:t>and Brightness correction</a:t>
            </a:r>
          </a:p>
          <a:p>
            <a:pPr marL="0" indent="0">
              <a:buNone/>
            </a:pPr>
            <a:r>
              <a:rPr lang="en-US" sz="2800" dirty="0" smtClean="0"/>
              <a:t>3.    Image </a:t>
            </a:r>
            <a:r>
              <a:rPr lang="en-US" sz="2800" dirty="0"/>
              <a:t>data </a:t>
            </a:r>
            <a:r>
              <a:rPr lang="en-US" sz="2800" dirty="0" smtClean="0"/>
              <a:t>augmentation </a:t>
            </a:r>
            <a:r>
              <a:rPr lang="en-US" sz="2800" dirty="0"/>
              <a:t>Ex Cropping, </a:t>
            </a:r>
            <a:r>
              <a:rPr lang="en-US" sz="2800" dirty="0" smtClean="0"/>
              <a:t>Brightness-	Contrast change</a:t>
            </a:r>
            <a:r>
              <a:rPr lang="en-US" sz="2800" dirty="0"/>
              <a:t>, </a:t>
            </a:r>
            <a:r>
              <a:rPr lang="en-US" sz="2800" dirty="0" smtClean="0"/>
              <a:t>log transform  to </a:t>
            </a:r>
            <a:r>
              <a:rPr lang="en-US" sz="2800" dirty="0"/>
              <a:t>increase images in </a:t>
            </a:r>
            <a:r>
              <a:rPr lang="en-US" sz="2800" dirty="0" smtClean="0"/>
              <a:t>	class </a:t>
            </a:r>
            <a:r>
              <a:rPr lang="en-US" sz="2800" dirty="0"/>
              <a:t>which has </a:t>
            </a:r>
            <a:r>
              <a:rPr lang="en-US" sz="2800" dirty="0" smtClean="0"/>
              <a:t>lesser number</a:t>
            </a:r>
            <a:endParaRPr lang="en-US" sz="2800" dirty="0"/>
          </a:p>
          <a:p>
            <a:pPr marL="0" indent="0">
              <a:buNone/>
            </a:pPr>
            <a:endParaRPr lang="en-US" sz="2800" dirty="0"/>
          </a:p>
        </p:txBody>
      </p:sp>
      <p:sp>
        <p:nvSpPr>
          <p:cNvPr id="4" name="Title 1"/>
          <p:cNvSpPr>
            <a:spLocks noGrp="1"/>
          </p:cNvSpPr>
          <p:nvPr>
            <p:ph type="title"/>
          </p:nvPr>
        </p:nvSpPr>
        <p:spPr>
          <a:xfrm>
            <a:off x="1391948" y="-193963"/>
            <a:ext cx="10018713" cy="1752599"/>
          </a:xfrm>
        </p:spPr>
        <p:txBody>
          <a:bodyPr/>
          <a:lstStyle/>
          <a:p>
            <a:r>
              <a:rPr lang="en-US" dirty="0" smtClean="0"/>
              <a:t>Data Preprocessing – Solutions of Issues</a:t>
            </a:r>
            <a:endParaRPr lang="en-US" dirty="0"/>
          </a:p>
        </p:txBody>
      </p:sp>
      <p:sp>
        <p:nvSpPr>
          <p:cNvPr id="5" name="TextBox 4"/>
          <p:cNvSpPr txBox="1"/>
          <p:nvPr/>
        </p:nvSpPr>
        <p:spPr>
          <a:xfrm>
            <a:off x="2182524" y="4922982"/>
            <a:ext cx="6468437" cy="461665"/>
          </a:xfrm>
          <a:prstGeom prst="rect">
            <a:avLst/>
          </a:prstGeom>
          <a:noFill/>
        </p:spPr>
        <p:txBody>
          <a:bodyPr wrap="none" rtlCol="0">
            <a:spAutoFit/>
          </a:bodyPr>
          <a:lstStyle/>
          <a:p>
            <a:r>
              <a:rPr lang="en-US" sz="2400" dirty="0" smtClean="0"/>
              <a:t>Detailed solutions are described in next few slides</a:t>
            </a:r>
            <a:endParaRPr lang="en-US" sz="2400" dirty="0"/>
          </a:p>
        </p:txBody>
      </p:sp>
    </p:spTree>
    <p:extLst>
      <p:ext uri="{BB962C8B-B14F-4D97-AF65-F5344CB8AC3E}">
        <p14:creationId xmlns:p14="http://schemas.microsoft.com/office/powerpoint/2010/main" val="228358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91948" y="-193963"/>
            <a:ext cx="10018713" cy="1752599"/>
          </a:xfrm>
        </p:spPr>
        <p:txBody>
          <a:bodyPr/>
          <a:lstStyle/>
          <a:p>
            <a:r>
              <a:rPr lang="en-US" dirty="0" smtClean="0"/>
              <a:t>Data Preprocessing – Solutions of Issues</a:t>
            </a:r>
            <a:endParaRPr lang="en-US" dirty="0"/>
          </a:p>
        </p:txBody>
      </p:sp>
      <p:sp>
        <p:nvSpPr>
          <p:cNvPr id="5" name="TextBox 4"/>
          <p:cNvSpPr txBox="1"/>
          <p:nvPr/>
        </p:nvSpPr>
        <p:spPr>
          <a:xfrm>
            <a:off x="1810327" y="1558636"/>
            <a:ext cx="184731" cy="369332"/>
          </a:xfrm>
          <a:prstGeom prst="rect">
            <a:avLst/>
          </a:prstGeom>
          <a:noFill/>
        </p:spPr>
        <p:txBody>
          <a:bodyPr wrap="none" rtlCol="0">
            <a:spAutoFit/>
          </a:bodyPr>
          <a:lstStyle/>
          <a:p>
            <a:endParaRPr lang="en-US" dirty="0"/>
          </a:p>
        </p:txBody>
      </p:sp>
      <p:sp>
        <p:nvSpPr>
          <p:cNvPr id="6" name="Rectangle 5"/>
          <p:cNvSpPr/>
          <p:nvPr/>
        </p:nvSpPr>
        <p:spPr>
          <a:xfrm>
            <a:off x="2207490" y="1452848"/>
            <a:ext cx="9836727" cy="5355312"/>
          </a:xfrm>
          <a:prstGeom prst="rect">
            <a:avLst/>
          </a:prstGeom>
        </p:spPr>
        <p:txBody>
          <a:bodyPr wrap="square">
            <a:spAutoFit/>
          </a:bodyPr>
          <a:lstStyle/>
          <a:p>
            <a:pPr marL="342900" indent="-342900">
              <a:buAutoNum type="arabicPeriod"/>
            </a:pPr>
            <a:r>
              <a:rPr lang="en-US" b="1" dirty="0" smtClean="0">
                <a:latin typeface="Arial" panose="020B0604020202020204" pitchFamily="34" charset="0"/>
                <a:cs typeface="Arial" panose="020B0604020202020204" pitchFamily="34" charset="0"/>
              </a:rPr>
              <a:t>Blurry Image Correction : Variance </a:t>
            </a:r>
            <a:r>
              <a:rPr lang="en-US" b="1" dirty="0">
                <a:latin typeface="Arial" panose="020B0604020202020204" pitchFamily="34" charset="0"/>
                <a:cs typeface="Arial" panose="020B0604020202020204" pitchFamily="34" charset="0"/>
              </a:rPr>
              <a:t>Of </a:t>
            </a:r>
            <a:r>
              <a:rPr lang="en-US" b="1" dirty="0" smtClean="0">
                <a:latin typeface="Arial" panose="020B0604020202020204" pitchFamily="34" charset="0"/>
                <a:cs typeface="Arial" panose="020B0604020202020204" pitchFamily="34" charset="0"/>
              </a:rPr>
              <a:t>Laplacian</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Laplacian of image gives edges present in an image. Blurry images have less edges so variance of edges will be lesser than as compared to sharp images. Thus a well focused image is expected to have a high variation in grey levels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2. Data Augmentation to increase images of less frequent classes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	2.1 Contrast Enhancement</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	</a:t>
            </a:r>
            <a:r>
              <a:rPr lang="en-US" dirty="0" smtClean="0"/>
              <a:t>Change </a:t>
            </a:r>
            <a:r>
              <a:rPr lang="en-US" dirty="0"/>
              <a:t>the image intensity value distribution to cover a wide </a:t>
            </a:r>
            <a:r>
              <a:rPr lang="en-US" dirty="0" smtClean="0"/>
              <a:t>range Ex Histogram </a:t>
            </a:r>
            <a:r>
              <a:rPr lang="en-US" dirty="0" err="1" smtClean="0"/>
              <a:t>Equalisation</a:t>
            </a:r>
            <a:r>
              <a:rPr lang="en-US" dirty="0"/>
              <a:t/>
            </a:r>
            <a:br>
              <a:rPr lang="en-US" dirty="0"/>
            </a:br>
            <a:r>
              <a:rPr lang="en-US" dirty="0" smtClean="0"/>
              <a:t/>
            </a:r>
            <a:br>
              <a:rPr lang="en-US" dirty="0" smtClean="0"/>
            </a:br>
            <a:r>
              <a:rPr lang="en-US" dirty="0" smtClean="0"/>
              <a:t>	</a:t>
            </a:r>
            <a:r>
              <a:rPr lang="en-US" b="1" dirty="0" smtClean="0">
                <a:latin typeface="Arial" panose="020B0604020202020204" pitchFamily="34" charset="0"/>
                <a:cs typeface="Arial" panose="020B0604020202020204" pitchFamily="34" charset="0"/>
              </a:rPr>
              <a:t>2.2 </a:t>
            </a:r>
            <a:r>
              <a:rPr lang="en-US" b="1" dirty="0">
                <a:latin typeface="Arial" panose="020B0604020202020204" pitchFamily="34" charset="0"/>
                <a:cs typeface="Arial" panose="020B0604020202020204" pitchFamily="34" charset="0"/>
              </a:rPr>
              <a:t>Log Enhancement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dynamic range of an image can be compressed by replacing each pixel value with its </a:t>
            </a:r>
            <a:r>
              <a:rPr lang="en-US" dirty="0" smtClean="0">
                <a:latin typeface="Arial" panose="020B0604020202020204" pitchFamily="34" charset="0"/>
                <a:cs typeface="Arial" panose="020B0604020202020204" pitchFamily="34" charset="0"/>
              </a:rPr>
              <a:t>	logarithm</a:t>
            </a:r>
            <a:r>
              <a:rPr lang="en-US" dirty="0">
                <a:latin typeface="Arial" panose="020B0604020202020204" pitchFamily="34" charset="0"/>
                <a:cs typeface="Arial" panose="020B0604020202020204" pitchFamily="34" charset="0"/>
              </a:rPr>
              <a:t>. This has the effect that low intensity pixel values are enhanced. Applying a pixel </a:t>
            </a:r>
            <a:r>
              <a:rPr lang="en-US" dirty="0" smtClean="0">
                <a:latin typeface="Arial" panose="020B0604020202020204" pitchFamily="34" charset="0"/>
                <a:cs typeface="Arial" panose="020B0604020202020204" pitchFamily="34" charset="0"/>
              </a:rPr>
              <a:t>	logarithm </a:t>
            </a:r>
            <a:r>
              <a:rPr lang="en-US" dirty="0">
                <a:latin typeface="Arial" panose="020B0604020202020204" pitchFamily="34" charset="0"/>
                <a:cs typeface="Arial" panose="020B0604020202020204" pitchFamily="34" charset="0"/>
              </a:rPr>
              <a:t>operator to an image can be useful in applications where the dynamic range may </a:t>
            </a:r>
            <a:r>
              <a:rPr lang="en-US" dirty="0" smtClean="0">
                <a:latin typeface="Arial" panose="020B0604020202020204" pitchFamily="34" charset="0"/>
                <a:cs typeface="Arial" panose="020B0604020202020204" pitchFamily="34" charset="0"/>
              </a:rPr>
              <a:t>	too </a:t>
            </a:r>
            <a:r>
              <a:rPr lang="en-US" dirty="0">
                <a:latin typeface="Arial" panose="020B0604020202020204" pitchFamily="34" charset="0"/>
                <a:cs typeface="Arial" panose="020B0604020202020204" pitchFamily="34" charset="0"/>
              </a:rPr>
              <a:t>large to be displayed on a screen (or to be recorded on a film in the first place)</a:t>
            </a: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2.3 Random Cropping / Rotation / Brightness Change</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373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0</TotalTime>
  <Words>1432</Words>
  <Application>Microsoft Office PowerPoint</Application>
  <PresentationFormat>Widescreen</PresentationFormat>
  <Paragraphs>266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medium-content-serif-font</vt:lpstr>
      <vt:lpstr>Times New Roman</vt:lpstr>
      <vt:lpstr>Parallax</vt:lpstr>
      <vt:lpstr>PowerPoint Presentation</vt:lpstr>
      <vt:lpstr>Overview</vt:lpstr>
      <vt:lpstr>What Is Diabetic Retinopathy ?</vt:lpstr>
      <vt:lpstr>PowerPoint Presentation</vt:lpstr>
      <vt:lpstr>Motivation for automation of DR</vt:lpstr>
      <vt:lpstr>Data Collection &amp; Dataset Used</vt:lpstr>
      <vt:lpstr>Data Preprocessing – Issues Faced</vt:lpstr>
      <vt:lpstr>Data Preprocessing – Solutions of Issues</vt:lpstr>
      <vt:lpstr>Data Preprocessing – Solutions of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Bijon Guha (RBEI/EDS2)</dc:creator>
  <cp:lastModifiedBy>Bijon Guha (RBEI/EDS2)</cp:lastModifiedBy>
  <cp:revision>15</cp:revision>
  <dcterms:created xsi:type="dcterms:W3CDTF">2019-12-26T15:43:18Z</dcterms:created>
  <dcterms:modified xsi:type="dcterms:W3CDTF">2019-12-26T17:37:25Z</dcterms:modified>
</cp:coreProperties>
</file>