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6" r:id="rId19"/>
    <p:sldId id="277" r:id="rId20"/>
    <p:sldId id="284" r:id="rId21"/>
    <p:sldId id="286" r:id="rId22"/>
    <p:sldId id="287" r:id="rId23"/>
    <p:sldId id="289" r:id="rId24"/>
    <p:sldId id="288" r:id="rId25"/>
    <p:sldId id="290"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4660"/>
  </p:normalViewPr>
  <p:slideViewPr>
    <p:cSldViewPr snapToGrid="0">
      <p:cViewPr varScale="1">
        <p:scale>
          <a:sx n="81" d="100"/>
          <a:sy n="81" d="100"/>
        </p:scale>
        <p:origin x="86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52493B-B954-4F98-B6EB-E22808FB8A76}"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3A508059-67BA-4C28-83AF-33D8ACA1DEB3}">
      <dgm:prSet phldrT="[Text]"/>
      <dgm:spPr/>
      <dgm:t>
        <a:bodyPr/>
        <a:lstStyle/>
        <a:p>
          <a:r>
            <a:rPr lang="en-IN" dirty="0"/>
            <a:t>Dataset</a:t>
          </a:r>
        </a:p>
      </dgm:t>
    </dgm:pt>
    <dgm:pt modelId="{33452F92-E485-43DB-A426-CEF5B085ED8A}" type="parTrans" cxnId="{FE1F2F65-7A48-4763-86AB-8762DF156AA1}">
      <dgm:prSet/>
      <dgm:spPr/>
      <dgm:t>
        <a:bodyPr/>
        <a:lstStyle/>
        <a:p>
          <a:endParaRPr lang="en-IN"/>
        </a:p>
      </dgm:t>
    </dgm:pt>
    <dgm:pt modelId="{A4327549-9CBD-480C-8956-A8868E5B999E}" type="sibTrans" cxnId="{FE1F2F65-7A48-4763-86AB-8762DF156AA1}">
      <dgm:prSet/>
      <dgm:spPr/>
      <dgm:t>
        <a:bodyPr/>
        <a:lstStyle/>
        <a:p>
          <a:endParaRPr lang="en-IN"/>
        </a:p>
      </dgm:t>
    </dgm:pt>
    <dgm:pt modelId="{B30EF20F-8F68-494D-B437-9DAC426FEE9A}">
      <dgm:prSet phldrT="[Text]"/>
      <dgm:spPr/>
      <dgm:t>
        <a:bodyPr/>
        <a:lstStyle/>
        <a:p>
          <a:r>
            <a:rPr lang="en-IN" dirty="0"/>
            <a:t>Face Detection</a:t>
          </a:r>
        </a:p>
      </dgm:t>
    </dgm:pt>
    <dgm:pt modelId="{E5F128D6-87F2-456A-A6E4-6F62594F8FBE}" type="parTrans" cxnId="{D487C114-1B93-4295-8D27-DA33D7857EDD}">
      <dgm:prSet/>
      <dgm:spPr/>
      <dgm:t>
        <a:bodyPr/>
        <a:lstStyle/>
        <a:p>
          <a:endParaRPr lang="en-IN"/>
        </a:p>
      </dgm:t>
    </dgm:pt>
    <dgm:pt modelId="{9AC093CE-8D2C-4BD9-8F17-F85CC4C081AC}" type="sibTrans" cxnId="{D487C114-1B93-4295-8D27-DA33D7857EDD}">
      <dgm:prSet/>
      <dgm:spPr/>
      <dgm:t>
        <a:bodyPr/>
        <a:lstStyle/>
        <a:p>
          <a:endParaRPr lang="en-IN"/>
        </a:p>
      </dgm:t>
    </dgm:pt>
    <dgm:pt modelId="{4BBC290C-7593-4FAD-B838-EE1790DC9450}">
      <dgm:prSet phldrT="[Text]"/>
      <dgm:spPr/>
      <dgm:t>
        <a:bodyPr/>
        <a:lstStyle/>
        <a:p>
          <a:r>
            <a:rPr lang="en-IN" dirty="0"/>
            <a:t>Face Embedding</a:t>
          </a:r>
        </a:p>
      </dgm:t>
    </dgm:pt>
    <dgm:pt modelId="{30E7A3BD-902A-4D2A-AC10-EAAA03A877A8}" type="parTrans" cxnId="{79F86EBB-852E-4967-817D-4FDCB0C773EF}">
      <dgm:prSet/>
      <dgm:spPr/>
      <dgm:t>
        <a:bodyPr/>
        <a:lstStyle/>
        <a:p>
          <a:endParaRPr lang="en-IN"/>
        </a:p>
      </dgm:t>
    </dgm:pt>
    <dgm:pt modelId="{D12A12F8-CDC4-469E-831D-7508111B5ECC}" type="sibTrans" cxnId="{79F86EBB-852E-4967-817D-4FDCB0C773EF}">
      <dgm:prSet/>
      <dgm:spPr/>
      <dgm:t>
        <a:bodyPr/>
        <a:lstStyle/>
        <a:p>
          <a:endParaRPr lang="en-IN"/>
        </a:p>
      </dgm:t>
    </dgm:pt>
    <dgm:pt modelId="{DEE74357-1458-45CD-8BE9-571CCBC54FE7}">
      <dgm:prSet phldrT="[Text]"/>
      <dgm:spPr/>
      <dgm:t>
        <a:bodyPr/>
        <a:lstStyle/>
        <a:p>
          <a:r>
            <a:rPr lang="en-IN" dirty="0"/>
            <a:t>Generating feature maps</a:t>
          </a:r>
        </a:p>
      </dgm:t>
    </dgm:pt>
    <dgm:pt modelId="{50387B35-CE67-495A-B586-2881498F0011}" type="parTrans" cxnId="{523F0218-EB7B-4CDA-AE4E-283501F9B2FE}">
      <dgm:prSet/>
      <dgm:spPr/>
      <dgm:t>
        <a:bodyPr/>
        <a:lstStyle/>
        <a:p>
          <a:endParaRPr lang="en-IN"/>
        </a:p>
      </dgm:t>
    </dgm:pt>
    <dgm:pt modelId="{400E2459-88F2-42CB-8A64-EAF99B149F77}" type="sibTrans" cxnId="{523F0218-EB7B-4CDA-AE4E-283501F9B2FE}">
      <dgm:prSet/>
      <dgm:spPr/>
      <dgm:t>
        <a:bodyPr/>
        <a:lstStyle/>
        <a:p>
          <a:endParaRPr lang="en-IN"/>
        </a:p>
      </dgm:t>
    </dgm:pt>
    <dgm:pt modelId="{62DCAE35-4E58-4B1C-ACED-05363DB6EAAB}">
      <dgm:prSet phldrT="[Text]"/>
      <dgm:spPr/>
      <dgm:t>
        <a:bodyPr/>
        <a:lstStyle/>
        <a:p>
          <a:r>
            <a:rPr lang="en-IN" dirty="0"/>
            <a:t>ML algorithm</a:t>
          </a:r>
        </a:p>
      </dgm:t>
    </dgm:pt>
    <dgm:pt modelId="{87F4152B-85EB-4FB3-AEB6-92FD5F6A3F05}" type="parTrans" cxnId="{3CAC7F89-B3CD-4431-A657-27B87293F70C}">
      <dgm:prSet/>
      <dgm:spPr/>
      <dgm:t>
        <a:bodyPr/>
        <a:lstStyle/>
        <a:p>
          <a:endParaRPr lang="en-IN"/>
        </a:p>
      </dgm:t>
    </dgm:pt>
    <dgm:pt modelId="{ED6CC0B6-290E-4262-A1DC-50DB2F741995}" type="sibTrans" cxnId="{3CAC7F89-B3CD-4431-A657-27B87293F70C}">
      <dgm:prSet/>
      <dgm:spPr/>
      <dgm:t>
        <a:bodyPr/>
        <a:lstStyle/>
        <a:p>
          <a:endParaRPr lang="en-IN"/>
        </a:p>
      </dgm:t>
    </dgm:pt>
    <dgm:pt modelId="{2C0845EF-8C6D-49A9-AAF0-EF14C5851A6B}">
      <dgm:prSet phldrT="[Text]"/>
      <dgm:spPr/>
      <dgm:t>
        <a:bodyPr/>
        <a:lstStyle/>
        <a:p>
          <a:r>
            <a:rPr lang="en-IN" dirty="0"/>
            <a:t>Learning to identify individuals</a:t>
          </a:r>
        </a:p>
      </dgm:t>
    </dgm:pt>
    <dgm:pt modelId="{66DAD67C-14E6-411D-A8A5-4DA15EEE0272}" type="parTrans" cxnId="{ECFF9C51-797D-4667-AF29-BE0EDBD99820}">
      <dgm:prSet/>
      <dgm:spPr/>
      <dgm:t>
        <a:bodyPr/>
        <a:lstStyle/>
        <a:p>
          <a:endParaRPr lang="en-IN"/>
        </a:p>
      </dgm:t>
    </dgm:pt>
    <dgm:pt modelId="{49F831DD-FE80-4C81-BAD7-E4944D61F221}" type="sibTrans" cxnId="{ECFF9C51-797D-4667-AF29-BE0EDBD99820}">
      <dgm:prSet/>
      <dgm:spPr/>
      <dgm:t>
        <a:bodyPr/>
        <a:lstStyle/>
        <a:p>
          <a:endParaRPr lang="en-IN"/>
        </a:p>
      </dgm:t>
    </dgm:pt>
    <dgm:pt modelId="{3FB533E8-AD6B-4462-B9A4-8DB75BF59A93}" type="pres">
      <dgm:prSet presAssocID="{9052493B-B954-4F98-B6EB-E22808FB8A76}" presName="linearFlow" presStyleCnt="0">
        <dgm:presLayoutVars>
          <dgm:dir/>
          <dgm:animLvl val="lvl"/>
          <dgm:resizeHandles val="exact"/>
        </dgm:presLayoutVars>
      </dgm:prSet>
      <dgm:spPr/>
    </dgm:pt>
    <dgm:pt modelId="{42EE4109-BEE3-46BC-B11B-629FFC24CF2C}" type="pres">
      <dgm:prSet presAssocID="{3A508059-67BA-4C28-83AF-33D8ACA1DEB3}" presName="composite" presStyleCnt="0"/>
      <dgm:spPr/>
    </dgm:pt>
    <dgm:pt modelId="{D53D015A-FFE6-4A1E-8C8C-C43FAC42A4AB}" type="pres">
      <dgm:prSet presAssocID="{3A508059-67BA-4C28-83AF-33D8ACA1DEB3}" presName="parTx" presStyleLbl="node1" presStyleIdx="0" presStyleCnt="3">
        <dgm:presLayoutVars>
          <dgm:chMax val="0"/>
          <dgm:chPref val="0"/>
          <dgm:bulletEnabled val="1"/>
        </dgm:presLayoutVars>
      </dgm:prSet>
      <dgm:spPr/>
    </dgm:pt>
    <dgm:pt modelId="{B6D09923-6095-4361-B747-2E73F3BCB78B}" type="pres">
      <dgm:prSet presAssocID="{3A508059-67BA-4C28-83AF-33D8ACA1DEB3}" presName="parSh" presStyleLbl="node1" presStyleIdx="0" presStyleCnt="3"/>
      <dgm:spPr/>
    </dgm:pt>
    <dgm:pt modelId="{CDCD03FD-AA92-4F1A-B9BC-E7CB03B1EB2E}" type="pres">
      <dgm:prSet presAssocID="{3A508059-67BA-4C28-83AF-33D8ACA1DEB3}" presName="desTx" presStyleLbl="fgAcc1" presStyleIdx="0" presStyleCnt="3">
        <dgm:presLayoutVars>
          <dgm:bulletEnabled val="1"/>
        </dgm:presLayoutVars>
      </dgm:prSet>
      <dgm:spPr/>
    </dgm:pt>
    <dgm:pt modelId="{E6E1B1F0-F311-404F-AA9C-F1F46F09DE60}" type="pres">
      <dgm:prSet presAssocID="{A4327549-9CBD-480C-8956-A8868E5B999E}" presName="sibTrans" presStyleLbl="sibTrans2D1" presStyleIdx="0" presStyleCnt="2"/>
      <dgm:spPr/>
    </dgm:pt>
    <dgm:pt modelId="{A2D7EE3B-9EE2-4ACA-A949-5FA8924BC73C}" type="pres">
      <dgm:prSet presAssocID="{A4327549-9CBD-480C-8956-A8868E5B999E}" presName="connTx" presStyleLbl="sibTrans2D1" presStyleIdx="0" presStyleCnt="2"/>
      <dgm:spPr/>
    </dgm:pt>
    <dgm:pt modelId="{41C6C1D4-3F75-4BD4-A732-5109CAB49565}" type="pres">
      <dgm:prSet presAssocID="{4BBC290C-7593-4FAD-B838-EE1790DC9450}" presName="composite" presStyleCnt="0"/>
      <dgm:spPr/>
    </dgm:pt>
    <dgm:pt modelId="{31A2E184-4757-4F6A-9D19-9BC17F2D6075}" type="pres">
      <dgm:prSet presAssocID="{4BBC290C-7593-4FAD-B838-EE1790DC9450}" presName="parTx" presStyleLbl="node1" presStyleIdx="0" presStyleCnt="3">
        <dgm:presLayoutVars>
          <dgm:chMax val="0"/>
          <dgm:chPref val="0"/>
          <dgm:bulletEnabled val="1"/>
        </dgm:presLayoutVars>
      </dgm:prSet>
      <dgm:spPr/>
    </dgm:pt>
    <dgm:pt modelId="{92D24FA9-127D-464B-9153-1F3FBB3DC204}" type="pres">
      <dgm:prSet presAssocID="{4BBC290C-7593-4FAD-B838-EE1790DC9450}" presName="parSh" presStyleLbl="node1" presStyleIdx="1" presStyleCnt="3"/>
      <dgm:spPr/>
    </dgm:pt>
    <dgm:pt modelId="{D9F3A753-C098-4E55-926D-20FB73DEE0C0}" type="pres">
      <dgm:prSet presAssocID="{4BBC290C-7593-4FAD-B838-EE1790DC9450}" presName="desTx" presStyleLbl="fgAcc1" presStyleIdx="1" presStyleCnt="3">
        <dgm:presLayoutVars>
          <dgm:bulletEnabled val="1"/>
        </dgm:presLayoutVars>
      </dgm:prSet>
      <dgm:spPr/>
    </dgm:pt>
    <dgm:pt modelId="{8942C7C5-B39F-414B-8B02-8E386813B3C9}" type="pres">
      <dgm:prSet presAssocID="{D12A12F8-CDC4-469E-831D-7508111B5ECC}" presName="sibTrans" presStyleLbl="sibTrans2D1" presStyleIdx="1" presStyleCnt="2"/>
      <dgm:spPr/>
    </dgm:pt>
    <dgm:pt modelId="{46A279E4-39AE-4C74-8370-4EA42304668F}" type="pres">
      <dgm:prSet presAssocID="{D12A12F8-CDC4-469E-831D-7508111B5ECC}" presName="connTx" presStyleLbl="sibTrans2D1" presStyleIdx="1" presStyleCnt="2"/>
      <dgm:spPr/>
    </dgm:pt>
    <dgm:pt modelId="{EE49ED06-8297-4664-B2A8-0C756B35FAEA}" type="pres">
      <dgm:prSet presAssocID="{62DCAE35-4E58-4B1C-ACED-05363DB6EAAB}" presName="composite" presStyleCnt="0"/>
      <dgm:spPr/>
    </dgm:pt>
    <dgm:pt modelId="{AE08F912-5B26-49E4-8590-FE00BBA3C506}" type="pres">
      <dgm:prSet presAssocID="{62DCAE35-4E58-4B1C-ACED-05363DB6EAAB}" presName="parTx" presStyleLbl="node1" presStyleIdx="1" presStyleCnt="3">
        <dgm:presLayoutVars>
          <dgm:chMax val="0"/>
          <dgm:chPref val="0"/>
          <dgm:bulletEnabled val="1"/>
        </dgm:presLayoutVars>
      </dgm:prSet>
      <dgm:spPr/>
    </dgm:pt>
    <dgm:pt modelId="{EC66F1CC-A26A-421B-8BD0-7CE0DCEE016E}" type="pres">
      <dgm:prSet presAssocID="{62DCAE35-4E58-4B1C-ACED-05363DB6EAAB}" presName="parSh" presStyleLbl="node1" presStyleIdx="2" presStyleCnt="3"/>
      <dgm:spPr/>
    </dgm:pt>
    <dgm:pt modelId="{5BEE8BE1-8600-4F39-86FA-76EB58C963EB}" type="pres">
      <dgm:prSet presAssocID="{62DCAE35-4E58-4B1C-ACED-05363DB6EAAB}" presName="desTx" presStyleLbl="fgAcc1" presStyleIdx="2" presStyleCnt="3">
        <dgm:presLayoutVars>
          <dgm:bulletEnabled val="1"/>
        </dgm:presLayoutVars>
      </dgm:prSet>
      <dgm:spPr/>
    </dgm:pt>
  </dgm:ptLst>
  <dgm:cxnLst>
    <dgm:cxn modelId="{DFCA7B07-1E44-4657-B01E-BD226BFDB14C}" type="presOf" srcId="{D12A12F8-CDC4-469E-831D-7508111B5ECC}" destId="{46A279E4-39AE-4C74-8370-4EA42304668F}" srcOrd="1" destOrd="0" presId="urn:microsoft.com/office/officeart/2005/8/layout/process3"/>
    <dgm:cxn modelId="{AD18DA0A-634E-4D73-BF79-790FEC2B66CD}" type="presOf" srcId="{3A508059-67BA-4C28-83AF-33D8ACA1DEB3}" destId="{B6D09923-6095-4361-B747-2E73F3BCB78B}" srcOrd="1" destOrd="0" presId="urn:microsoft.com/office/officeart/2005/8/layout/process3"/>
    <dgm:cxn modelId="{D487C114-1B93-4295-8D27-DA33D7857EDD}" srcId="{3A508059-67BA-4C28-83AF-33D8ACA1DEB3}" destId="{B30EF20F-8F68-494D-B437-9DAC426FEE9A}" srcOrd="0" destOrd="0" parTransId="{E5F128D6-87F2-456A-A6E4-6F62594F8FBE}" sibTransId="{9AC093CE-8D2C-4BD9-8F17-F85CC4C081AC}"/>
    <dgm:cxn modelId="{523F0218-EB7B-4CDA-AE4E-283501F9B2FE}" srcId="{4BBC290C-7593-4FAD-B838-EE1790DC9450}" destId="{DEE74357-1458-45CD-8BE9-571CCBC54FE7}" srcOrd="0" destOrd="0" parTransId="{50387B35-CE67-495A-B586-2881498F0011}" sibTransId="{400E2459-88F2-42CB-8A64-EAF99B149F77}"/>
    <dgm:cxn modelId="{7A4BD419-8077-47BA-9575-F00B083D44FF}" type="presOf" srcId="{62DCAE35-4E58-4B1C-ACED-05363DB6EAAB}" destId="{AE08F912-5B26-49E4-8590-FE00BBA3C506}" srcOrd="0" destOrd="0" presId="urn:microsoft.com/office/officeart/2005/8/layout/process3"/>
    <dgm:cxn modelId="{E9894F1E-EFDB-497D-BEC4-C0AFB5490AA1}" type="presOf" srcId="{62DCAE35-4E58-4B1C-ACED-05363DB6EAAB}" destId="{EC66F1CC-A26A-421B-8BD0-7CE0DCEE016E}" srcOrd="1" destOrd="0" presId="urn:microsoft.com/office/officeart/2005/8/layout/process3"/>
    <dgm:cxn modelId="{1F1FF733-3796-4D7D-902F-4B404F38CAE5}" type="presOf" srcId="{A4327549-9CBD-480C-8956-A8868E5B999E}" destId="{A2D7EE3B-9EE2-4ACA-A949-5FA8924BC73C}" srcOrd="1" destOrd="0" presId="urn:microsoft.com/office/officeart/2005/8/layout/process3"/>
    <dgm:cxn modelId="{FE1F2F65-7A48-4763-86AB-8762DF156AA1}" srcId="{9052493B-B954-4F98-B6EB-E22808FB8A76}" destId="{3A508059-67BA-4C28-83AF-33D8ACA1DEB3}" srcOrd="0" destOrd="0" parTransId="{33452F92-E485-43DB-A426-CEF5B085ED8A}" sibTransId="{A4327549-9CBD-480C-8956-A8868E5B999E}"/>
    <dgm:cxn modelId="{ECFF9C51-797D-4667-AF29-BE0EDBD99820}" srcId="{62DCAE35-4E58-4B1C-ACED-05363DB6EAAB}" destId="{2C0845EF-8C6D-49A9-AAF0-EF14C5851A6B}" srcOrd="0" destOrd="0" parTransId="{66DAD67C-14E6-411D-A8A5-4DA15EEE0272}" sibTransId="{49F831DD-FE80-4C81-BAD7-E4944D61F221}"/>
    <dgm:cxn modelId="{AAF92473-04E7-4661-AB95-24E740CE6850}" type="presOf" srcId="{2C0845EF-8C6D-49A9-AAF0-EF14C5851A6B}" destId="{5BEE8BE1-8600-4F39-86FA-76EB58C963EB}" srcOrd="0" destOrd="0" presId="urn:microsoft.com/office/officeart/2005/8/layout/process3"/>
    <dgm:cxn modelId="{3CAC7F89-B3CD-4431-A657-27B87293F70C}" srcId="{9052493B-B954-4F98-B6EB-E22808FB8A76}" destId="{62DCAE35-4E58-4B1C-ACED-05363DB6EAAB}" srcOrd="2" destOrd="0" parTransId="{87F4152B-85EB-4FB3-AEB6-92FD5F6A3F05}" sibTransId="{ED6CC0B6-290E-4262-A1DC-50DB2F741995}"/>
    <dgm:cxn modelId="{0DA7D08D-C1A2-444F-A58D-E366635DE4BF}" type="presOf" srcId="{B30EF20F-8F68-494D-B437-9DAC426FEE9A}" destId="{CDCD03FD-AA92-4F1A-B9BC-E7CB03B1EB2E}" srcOrd="0" destOrd="0" presId="urn:microsoft.com/office/officeart/2005/8/layout/process3"/>
    <dgm:cxn modelId="{F2D562B0-B692-4BEA-B0B2-4397835F8362}" type="presOf" srcId="{DEE74357-1458-45CD-8BE9-571CCBC54FE7}" destId="{D9F3A753-C098-4E55-926D-20FB73DEE0C0}" srcOrd="0" destOrd="0" presId="urn:microsoft.com/office/officeart/2005/8/layout/process3"/>
    <dgm:cxn modelId="{79F86EBB-852E-4967-817D-4FDCB0C773EF}" srcId="{9052493B-B954-4F98-B6EB-E22808FB8A76}" destId="{4BBC290C-7593-4FAD-B838-EE1790DC9450}" srcOrd="1" destOrd="0" parTransId="{30E7A3BD-902A-4D2A-AC10-EAAA03A877A8}" sibTransId="{D12A12F8-CDC4-469E-831D-7508111B5ECC}"/>
    <dgm:cxn modelId="{005490CE-72C5-4AC2-884E-E05D5525FF4A}" type="presOf" srcId="{9052493B-B954-4F98-B6EB-E22808FB8A76}" destId="{3FB533E8-AD6B-4462-B9A4-8DB75BF59A93}" srcOrd="0" destOrd="0" presId="urn:microsoft.com/office/officeart/2005/8/layout/process3"/>
    <dgm:cxn modelId="{61B6D6CF-2AB4-4B08-BFAF-3EFD9F490FFB}" type="presOf" srcId="{4BBC290C-7593-4FAD-B838-EE1790DC9450}" destId="{92D24FA9-127D-464B-9153-1F3FBB3DC204}" srcOrd="1" destOrd="0" presId="urn:microsoft.com/office/officeart/2005/8/layout/process3"/>
    <dgm:cxn modelId="{0827B2D1-43F7-40DF-90F3-E2AD30D8FCA2}" type="presOf" srcId="{A4327549-9CBD-480C-8956-A8868E5B999E}" destId="{E6E1B1F0-F311-404F-AA9C-F1F46F09DE60}" srcOrd="0" destOrd="0" presId="urn:microsoft.com/office/officeart/2005/8/layout/process3"/>
    <dgm:cxn modelId="{2C06EAD7-EB0A-4908-B5DF-DC811847F1C4}" type="presOf" srcId="{4BBC290C-7593-4FAD-B838-EE1790DC9450}" destId="{31A2E184-4757-4F6A-9D19-9BC17F2D6075}" srcOrd="0" destOrd="0" presId="urn:microsoft.com/office/officeart/2005/8/layout/process3"/>
    <dgm:cxn modelId="{D71AADED-5B8A-4397-99B9-521E024632BE}" type="presOf" srcId="{D12A12F8-CDC4-469E-831D-7508111B5ECC}" destId="{8942C7C5-B39F-414B-8B02-8E386813B3C9}" srcOrd="0" destOrd="0" presId="urn:microsoft.com/office/officeart/2005/8/layout/process3"/>
    <dgm:cxn modelId="{AFC44BFC-9795-4154-919C-A7322ECC66CF}" type="presOf" srcId="{3A508059-67BA-4C28-83AF-33D8ACA1DEB3}" destId="{D53D015A-FFE6-4A1E-8C8C-C43FAC42A4AB}" srcOrd="0" destOrd="0" presId="urn:microsoft.com/office/officeart/2005/8/layout/process3"/>
    <dgm:cxn modelId="{31DC6B26-D9CE-4825-B6E9-2FC0BB7B981C}" type="presParOf" srcId="{3FB533E8-AD6B-4462-B9A4-8DB75BF59A93}" destId="{42EE4109-BEE3-46BC-B11B-629FFC24CF2C}" srcOrd="0" destOrd="0" presId="urn:microsoft.com/office/officeart/2005/8/layout/process3"/>
    <dgm:cxn modelId="{C70426C0-6BD1-4FB6-8BCE-7557DE5F118B}" type="presParOf" srcId="{42EE4109-BEE3-46BC-B11B-629FFC24CF2C}" destId="{D53D015A-FFE6-4A1E-8C8C-C43FAC42A4AB}" srcOrd="0" destOrd="0" presId="urn:microsoft.com/office/officeart/2005/8/layout/process3"/>
    <dgm:cxn modelId="{145BAC8E-4B41-4FE4-AF70-4FC313B02991}" type="presParOf" srcId="{42EE4109-BEE3-46BC-B11B-629FFC24CF2C}" destId="{B6D09923-6095-4361-B747-2E73F3BCB78B}" srcOrd="1" destOrd="0" presId="urn:microsoft.com/office/officeart/2005/8/layout/process3"/>
    <dgm:cxn modelId="{1B52237B-BB37-4928-93E7-B2E252E33784}" type="presParOf" srcId="{42EE4109-BEE3-46BC-B11B-629FFC24CF2C}" destId="{CDCD03FD-AA92-4F1A-B9BC-E7CB03B1EB2E}" srcOrd="2" destOrd="0" presId="urn:microsoft.com/office/officeart/2005/8/layout/process3"/>
    <dgm:cxn modelId="{86590D52-1258-401C-B24B-12EA7BC80FCE}" type="presParOf" srcId="{3FB533E8-AD6B-4462-B9A4-8DB75BF59A93}" destId="{E6E1B1F0-F311-404F-AA9C-F1F46F09DE60}" srcOrd="1" destOrd="0" presId="urn:microsoft.com/office/officeart/2005/8/layout/process3"/>
    <dgm:cxn modelId="{BA57F620-AC70-43BE-8948-B0074F7E7FC8}" type="presParOf" srcId="{E6E1B1F0-F311-404F-AA9C-F1F46F09DE60}" destId="{A2D7EE3B-9EE2-4ACA-A949-5FA8924BC73C}" srcOrd="0" destOrd="0" presId="urn:microsoft.com/office/officeart/2005/8/layout/process3"/>
    <dgm:cxn modelId="{75963ED7-FFB8-47CB-9176-17BF01FFFF0E}" type="presParOf" srcId="{3FB533E8-AD6B-4462-B9A4-8DB75BF59A93}" destId="{41C6C1D4-3F75-4BD4-A732-5109CAB49565}" srcOrd="2" destOrd="0" presId="urn:microsoft.com/office/officeart/2005/8/layout/process3"/>
    <dgm:cxn modelId="{9747E928-D531-475B-A996-F4133E06821A}" type="presParOf" srcId="{41C6C1D4-3F75-4BD4-A732-5109CAB49565}" destId="{31A2E184-4757-4F6A-9D19-9BC17F2D6075}" srcOrd="0" destOrd="0" presId="urn:microsoft.com/office/officeart/2005/8/layout/process3"/>
    <dgm:cxn modelId="{E53D4514-9B95-4F13-8B50-632366E93528}" type="presParOf" srcId="{41C6C1D4-3F75-4BD4-A732-5109CAB49565}" destId="{92D24FA9-127D-464B-9153-1F3FBB3DC204}" srcOrd="1" destOrd="0" presId="urn:microsoft.com/office/officeart/2005/8/layout/process3"/>
    <dgm:cxn modelId="{9D4F8E40-23FA-4158-A354-69D9CB7E7FD7}" type="presParOf" srcId="{41C6C1D4-3F75-4BD4-A732-5109CAB49565}" destId="{D9F3A753-C098-4E55-926D-20FB73DEE0C0}" srcOrd="2" destOrd="0" presId="urn:microsoft.com/office/officeart/2005/8/layout/process3"/>
    <dgm:cxn modelId="{92913000-40AA-45A8-83D5-4A7E6BF1621E}" type="presParOf" srcId="{3FB533E8-AD6B-4462-B9A4-8DB75BF59A93}" destId="{8942C7C5-B39F-414B-8B02-8E386813B3C9}" srcOrd="3" destOrd="0" presId="urn:microsoft.com/office/officeart/2005/8/layout/process3"/>
    <dgm:cxn modelId="{90F0DC8D-6CC0-4C97-B55C-60C138359E8D}" type="presParOf" srcId="{8942C7C5-B39F-414B-8B02-8E386813B3C9}" destId="{46A279E4-39AE-4C74-8370-4EA42304668F}" srcOrd="0" destOrd="0" presId="urn:microsoft.com/office/officeart/2005/8/layout/process3"/>
    <dgm:cxn modelId="{2F7F5597-0849-4AE4-BF4F-913D4090DC7B}" type="presParOf" srcId="{3FB533E8-AD6B-4462-B9A4-8DB75BF59A93}" destId="{EE49ED06-8297-4664-B2A8-0C756B35FAEA}" srcOrd="4" destOrd="0" presId="urn:microsoft.com/office/officeart/2005/8/layout/process3"/>
    <dgm:cxn modelId="{BBBA289F-1D6D-4E72-94E3-A4EFE0794060}" type="presParOf" srcId="{EE49ED06-8297-4664-B2A8-0C756B35FAEA}" destId="{AE08F912-5B26-49E4-8590-FE00BBA3C506}" srcOrd="0" destOrd="0" presId="urn:microsoft.com/office/officeart/2005/8/layout/process3"/>
    <dgm:cxn modelId="{32A03208-F549-442F-8247-49E9662CD681}" type="presParOf" srcId="{EE49ED06-8297-4664-B2A8-0C756B35FAEA}" destId="{EC66F1CC-A26A-421B-8BD0-7CE0DCEE016E}" srcOrd="1" destOrd="0" presId="urn:microsoft.com/office/officeart/2005/8/layout/process3"/>
    <dgm:cxn modelId="{66380F14-D3E9-41F9-BAAE-0B83D2465EC4}" type="presParOf" srcId="{EE49ED06-8297-4664-B2A8-0C756B35FAEA}" destId="{5BEE8BE1-8600-4F39-86FA-76EB58C963E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52493B-B954-4F98-B6EB-E22808FB8A76}"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3A508059-67BA-4C28-83AF-33D8ACA1DEB3}">
      <dgm:prSet phldrT="[Text]"/>
      <dgm:spPr/>
      <dgm:t>
        <a:bodyPr/>
        <a:lstStyle/>
        <a:p>
          <a:r>
            <a:rPr lang="en-IN" dirty="0"/>
            <a:t>Movie clips</a:t>
          </a:r>
        </a:p>
      </dgm:t>
    </dgm:pt>
    <dgm:pt modelId="{33452F92-E485-43DB-A426-CEF5B085ED8A}" type="parTrans" cxnId="{FE1F2F65-7A48-4763-86AB-8762DF156AA1}">
      <dgm:prSet/>
      <dgm:spPr/>
      <dgm:t>
        <a:bodyPr/>
        <a:lstStyle/>
        <a:p>
          <a:endParaRPr lang="en-IN"/>
        </a:p>
      </dgm:t>
    </dgm:pt>
    <dgm:pt modelId="{A4327549-9CBD-480C-8956-A8868E5B999E}" type="sibTrans" cxnId="{FE1F2F65-7A48-4763-86AB-8762DF156AA1}">
      <dgm:prSet/>
      <dgm:spPr/>
      <dgm:t>
        <a:bodyPr/>
        <a:lstStyle/>
        <a:p>
          <a:endParaRPr lang="en-IN"/>
        </a:p>
      </dgm:t>
    </dgm:pt>
    <dgm:pt modelId="{B30EF20F-8F68-494D-B437-9DAC426FEE9A}">
      <dgm:prSet phldrT="[Text]"/>
      <dgm:spPr/>
      <dgm:t>
        <a:bodyPr/>
        <a:lstStyle/>
        <a:p>
          <a:r>
            <a:rPr lang="en-IN" dirty="0"/>
            <a:t>Face Detection on each frame</a:t>
          </a:r>
        </a:p>
      </dgm:t>
    </dgm:pt>
    <dgm:pt modelId="{E5F128D6-87F2-456A-A6E4-6F62594F8FBE}" type="parTrans" cxnId="{D487C114-1B93-4295-8D27-DA33D7857EDD}">
      <dgm:prSet/>
      <dgm:spPr/>
      <dgm:t>
        <a:bodyPr/>
        <a:lstStyle/>
        <a:p>
          <a:endParaRPr lang="en-IN"/>
        </a:p>
      </dgm:t>
    </dgm:pt>
    <dgm:pt modelId="{9AC093CE-8D2C-4BD9-8F17-F85CC4C081AC}" type="sibTrans" cxnId="{D487C114-1B93-4295-8D27-DA33D7857EDD}">
      <dgm:prSet/>
      <dgm:spPr/>
      <dgm:t>
        <a:bodyPr/>
        <a:lstStyle/>
        <a:p>
          <a:endParaRPr lang="en-IN"/>
        </a:p>
      </dgm:t>
    </dgm:pt>
    <dgm:pt modelId="{4BBC290C-7593-4FAD-B838-EE1790DC9450}">
      <dgm:prSet phldrT="[Text]"/>
      <dgm:spPr/>
      <dgm:t>
        <a:bodyPr/>
        <a:lstStyle/>
        <a:p>
          <a:r>
            <a:rPr lang="en-IN" dirty="0"/>
            <a:t>Face Embedding</a:t>
          </a:r>
        </a:p>
      </dgm:t>
    </dgm:pt>
    <dgm:pt modelId="{30E7A3BD-902A-4D2A-AC10-EAAA03A877A8}" type="parTrans" cxnId="{79F86EBB-852E-4967-817D-4FDCB0C773EF}">
      <dgm:prSet/>
      <dgm:spPr/>
      <dgm:t>
        <a:bodyPr/>
        <a:lstStyle/>
        <a:p>
          <a:endParaRPr lang="en-IN"/>
        </a:p>
      </dgm:t>
    </dgm:pt>
    <dgm:pt modelId="{D12A12F8-CDC4-469E-831D-7508111B5ECC}" type="sibTrans" cxnId="{79F86EBB-852E-4967-817D-4FDCB0C773EF}">
      <dgm:prSet/>
      <dgm:spPr/>
      <dgm:t>
        <a:bodyPr/>
        <a:lstStyle/>
        <a:p>
          <a:endParaRPr lang="en-IN"/>
        </a:p>
      </dgm:t>
    </dgm:pt>
    <dgm:pt modelId="{DEE74357-1458-45CD-8BE9-571CCBC54FE7}">
      <dgm:prSet phldrT="[Text]"/>
      <dgm:spPr/>
      <dgm:t>
        <a:bodyPr/>
        <a:lstStyle/>
        <a:p>
          <a:r>
            <a:rPr lang="en-IN" dirty="0"/>
            <a:t>Generating feature maps of the detected faces</a:t>
          </a:r>
        </a:p>
      </dgm:t>
    </dgm:pt>
    <dgm:pt modelId="{50387B35-CE67-495A-B586-2881498F0011}" type="parTrans" cxnId="{523F0218-EB7B-4CDA-AE4E-283501F9B2FE}">
      <dgm:prSet/>
      <dgm:spPr/>
      <dgm:t>
        <a:bodyPr/>
        <a:lstStyle/>
        <a:p>
          <a:endParaRPr lang="en-IN"/>
        </a:p>
      </dgm:t>
    </dgm:pt>
    <dgm:pt modelId="{400E2459-88F2-42CB-8A64-EAF99B149F77}" type="sibTrans" cxnId="{523F0218-EB7B-4CDA-AE4E-283501F9B2FE}">
      <dgm:prSet/>
      <dgm:spPr/>
      <dgm:t>
        <a:bodyPr/>
        <a:lstStyle/>
        <a:p>
          <a:endParaRPr lang="en-IN"/>
        </a:p>
      </dgm:t>
    </dgm:pt>
    <dgm:pt modelId="{62DCAE35-4E58-4B1C-ACED-05363DB6EAAB}">
      <dgm:prSet phldrT="[Text]"/>
      <dgm:spPr/>
      <dgm:t>
        <a:bodyPr/>
        <a:lstStyle/>
        <a:p>
          <a:r>
            <a:rPr lang="en-IN" dirty="0"/>
            <a:t>ML algorithm</a:t>
          </a:r>
        </a:p>
      </dgm:t>
    </dgm:pt>
    <dgm:pt modelId="{87F4152B-85EB-4FB3-AEB6-92FD5F6A3F05}" type="parTrans" cxnId="{3CAC7F89-B3CD-4431-A657-27B87293F70C}">
      <dgm:prSet/>
      <dgm:spPr/>
      <dgm:t>
        <a:bodyPr/>
        <a:lstStyle/>
        <a:p>
          <a:endParaRPr lang="en-IN"/>
        </a:p>
      </dgm:t>
    </dgm:pt>
    <dgm:pt modelId="{ED6CC0B6-290E-4262-A1DC-50DB2F741995}" type="sibTrans" cxnId="{3CAC7F89-B3CD-4431-A657-27B87293F70C}">
      <dgm:prSet/>
      <dgm:spPr/>
      <dgm:t>
        <a:bodyPr/>
        <a:lstStyle/>
        <a:p>
          <a:endParaRPr lang="en-IN"/>
        </a:p>
      </dgm:t>
    </dgm:pt>
    <dgm:pt modelId="{2C0845EF-8C6D-49A9-AAF0-EF14C5851A6B}">
      <dgm:prSet phldrT="[Text]"/>
      <dgm:spPr/>
      <dgm:t>
        <a:bodyPr/>
        <a:lstStyle/>
        <a:p>
          <a:r>
            <a:rPr lang="en-IN" dirty="0"/>
            <a:t>Prediction of actor identity</a:t>
          </a:r>
        </a:p>
      </dgm:t>
    </dgm:pt>
    <dgm:pt modelId="{66DAD67C-14E6-411D-A8A5-4DA15EEE0272}" type="parTrans" cxnId="{ECFF9C51-797D-4667-AF29-BE0EDBD99820}">
      <dgm:prSet/>
      <dgm:spPr/>
      <dgm:t>
        <a:bodyPr/>
        <a:lstStyle/>
        <a:p>
          <a:endParaRPr lang="en-IN"/>
        </a:p>
      </dgm:t>
    </dgm:pt>
    <dgm:pt modelId="{49F831DD-FE80-4C81-BAD7-E4944D61F221}" type="sibTrans" cxnId="{ECFF9C51-797D-4667-AF29-BE0EDBD99820}">
      <dgm:prSet/>
      <dgm:spPr/>
      <dgm:t>
        <a:bodyPr/>
        <a:lstStyle/>
        <a:p>
          <a:endParaRPr lang="en-IN"/>
        </a:p>
      </dgm:t>
    </dgm:pt>
    <dgm:pt modelId="{4D3241BD-B4CF-4D1B-BFC7-35BA65956F84}">
      <dgm:prSet phldrT="[Text]"/>
      <dgm:spPr/>
      <dgm:t>
        <a:bodyPr/>
        <a:lstStyle/>
        <a:p>
          <a:r>
            <a:rPr lang="en-IN" dirty="0"/>
            <a:t>Results</a:t>
          </a:r>
        </a:p>
      </dgm:t>
    </dgm:pt>
    <dgm:pt modelId="{BEBD718A-6AC2-42ED-B8C2-BFD62DA2E170}" type="parTrans" cxnId="{DCF8FAF1-2497-47E0-9F4E-BF92768A862A}">
      <dgm:prSet/>
      <dgm:spPr/>
      <dgm:t>
        <a:bodyPr/>
        <a:lstStyle/>
        <a:p>
          <a:endParaRPr lang="en-IN"/>
        </a:p>
      </dgm:t>
    </dgm:pt>
    <dgm:pt modelId="{78DB5934-ACEA-4864-A4C7-2C5B942411C7}" type="sibTrans" cxnId="{DCF8FAF1-2497-47E0-9F4E-BF92768A862A}">
      <dgm:prSet/>
      <dgm:spPr/>
      <dgm:t>
        <a:bodyPr/>
        <a:lstStyle/>
        <a:p>
          <a:endParaRPr lang="en-IN"/>
        </a:p>
      </dgm:t>
    </dgm:pt>
    <dgm:pt modelId="{C0FD08DA-4F45-4327-851F-A655BB7F2015}">
      <dgm:prSet phldrT="[Text]"/>
      <dgm:spPr/>
      <dgm:t>
        <a:bodyPr/>
        <a:lstStyle/>
        <a:p>
          <a:r>
            <a:rPr lang="en-IN" dirty="0"/>
            <a:t>Displaying the localised results</a:t>
          </a:r>
        </a:p>
      </dgm:t>
    </dgm:pt>
    <dgm:pt modelId="{76140193-D35A-4918-A85D-5A1B6DD58271}" type="parTrans" cxnId="{322BA8FB-DB68-4F75-A4C1-EC3B43AABCDE}">
      <dgm:prSet/>
      <dgm:spPr/>
      <dgm:t>
        <a:bodyPr/>
        <a:lstStyle/>
        <a:p>
          <a:endParaRPr lang="en-IN"/>
        </a:p>
      </dgm:t>
    </dgm:pt>
    <dgm:pt modelId="{E75ABD9F-6C36-4759-BBC1-84D70096C500}" type="sibTrans" cxnId="{322BA8FB-DB68-4F75-A4C1-EC3B43AABCDE}">
      <dgm:prSet/>
      <dgm:spPr/>
      <dgm:t>
        <a:bodyPr/>
        <a:lstStyle/>
        <a:p>
          <a:endParaRPr lang="en-IN"/>
        </a:p>
      </dgm:t>
    </dgm:pt>
    <dgm:pt modelId="{3FB533E8-AD6B-4462-B9A4-8DB75BF59A93}" type="pres">
      <dgm:prSet presAssocID="{9052493B-B954-4F98-B6EB-E22808FB8A76}" presName="linearFlow" presStyleCnt="0">
        <dgm:presLayoutVars>
          <dgm:dir/>
          <dgm:animLvl val="lvl"/>
          <dgm:resizeHandles val="exact"/>
        </dgm:presLayoutVars>
      </dgm:prSet>
      <dgm:spPr/>
    </dgm:pt>
    <dgm:pt modelId="{42EE4109-BEE3-46BC-B11B-629FFC24CF2C}" type="pres">
      <dgm:prSet presAssocID="{3A508059-67BA-4C28-83AF-33D8ACA1DEB3}" presName="composite" presStyleCnt="0"/>
      <dgm:spPr/>
    </dgm:pt>
    <dgm:pt modelId="{D53D015A-FFE6-4A1E-8C8C-C43FAC42A4AB}" type="pres">
      <dgm:prSet presAssocID="{3A508059-67BA-4C28-83AF-33D8ACA1DEB3}" presName="parTx" presStyleLbl="node1" presStyleIdx="0" presStyleCnt="4">
        <dgm:presLayoutVars>
          <dgm:chMax val="0"/>
          <dgm:chPref val="0"/>
          <dgm:bulletEnabled val="1"/>
        </dgm:presLayoutVars>
      </dgm:prSet>
      <dgm:spPr/>
    </dgm:pt>
    <dgm:pt modelId="{B6D09923-6095-4361-B747-2E73F3BCB78B}" type="pres">
      <dgm:prSet presAssocID="{3A508059-67BA-4C28-83AF-33D8ACA1DEB3}" presName="parSh" presStyleLbl="node1" presStyleIdx="0" presStyleCnt="4"/>
      <dgm:spPr/>
    </dgm:pt>
    <dgm:pt modelId="{CDCD03FD-AA92-4F1A-B9BC-E7CB03B1EB2E}" type="pres">
      <dgm:prSet presAssocID="{3A508059-67BA-4C28-83AF-33D8ACA1DEB3}" presName="desTx" presStyleLbl="fgAcc1" presStyleIdx="0" presStyleCnt="4">
        <dgm:presLayoutVars>
          <dgm:bulletEnabled val="1"/>
        </dgm:presLayoutVars>
      </dgm:prSet>
      <dgm:spPr/>
    </dgm:pt>
    <dgm:pt modelId="{E6E1B1F0-F311-404F-AA9C-F1F46F09DE60}" type="pres">
      <dgm:prSet presAssocID="{A4327549-9CBD-480C-8956-A8868E5B999E}" presName="sibTrans" presStyleLbl="sibTrans2D1" presStyleIdx="0" presStyleCnt="3"/>
      <dgm:spPr/>
    </dgm:pt>
    <dgm:pt modelId="{A2D7EE3B-9EE2-4ACA-A949-5FA8924BC73C}" type="pres">
      <dgm:prSet presAssocID="{A4327549-9CBD-480C-8956-A8868E5B999E}" presName="connTx" presStyleLbl="sibTrans2D1" presStyleIdx="0" presStyleCnt="3"/>
      <dgm:spPr/>
    </dgm:pt>
    <dgm:pt modelId="{41C6C1D4-3F75-4BD4-A732-5109CAB49565}" type="pres">
      <dgm:prSet presAssocID="{4BBC290C-7593-4FAD-B838-EE1790DC9450}" presName="composite" presStyleCnt="0"/>
      <dgm:spPr/>
    </dgm:pt>
    <dgm:pt modelId="{31A2E184-4757-4F6A-9D19-9BC17F2D6075}" type="pres">
      <dgm:prSet presAssocID="{4BBC290C-7593-4FAD-B838-EE1790DC9450}" presName="parTx" presStyleLbl="node1" presStyleIdx="0" presStyleCnt="4">
        <dgm:presLayoutVars>
          <dgm:chMax val="0"/>
          <dgm:chPref val="0"/>
          <dgm:bulletEnabled val="1"/>
        </dgm:presLayoutVars>
      </dgm:prSet>
      <dgm:spPr/>
    </dgm:pt>
    <dgm:pt modelId="{92D24FA9-127D-464B-9153-1F3FBB3DC204}" type="pres">
      <dgm:prSet presAssocID="{4BBC290C-7593-4FAD-B838-EE1790DC9450}" presName="parSh" presStyleLbl="node1" presStyleIdx="1" presStyleCnt="4"/>
      <dgm:spPr/>
    </dgm:pt>
    <dgm:pt modelId="{D9F3A753-C098-4E55-926D-20FB73DEE0C0}" type="pres">
      <dgm:prSet presAssocID="{4BBC290C-7593-4FAD-B838-EE1790DC9450}" presName="desTx" presStyleLbl="fgAcc1" presStyleIdx="1" presStyleCnt="4" custScaleX="114366">
        <dgm:presLayoutVars>
          <dgm:bulletEnabled val="1"/>
        </dgm:presLayoutVars>
      </dgm:prSet>
      <dgm:spPr/>
    </dgm:pt>
    <dgm:pt modelId="{8942C7C5-B39F-414B-8B02-8E386813B3C9}" type="pres">
      <dgm:prSet presAssocID="{D12A12F8-CDC4-469E-831D-7508111B5ECC}" presName="sibTrans" presStyleLbl="sibTrans2D1" presStyleIdx="1" presStyleCnt="3"/>
      <dgm:spPr/>
    </dgm:pt>
    <dgm:pt modelId="{46A279E4-39AE-4C74-8370-4EA42304668F}" type="pres">
      <dgm:prSet presAssocID="{D12A12F8-CDC4-469E-831D-7508111B5ECC}" presName="connTx" presStyleLbl="sibTrans2D1" presStyleIdx="1" presStyleCnt="3"/>
      <dgm:spPr/>
    </dgm:pt>
    <dgm:pt modelId="{EE49ED06-8297-4664-B2A8-0C756B35FAEA}" type="pres">
      <dgm:prSet presAssocID="{62DCAE35-4E58-4B1C-ACED-05363DB6EAAB}" presName="composite" presStyleCnt="0"/>
      <dgm:spPr/>
    </dgm:pt>
    <dgm:pt modelId="{AE08F912-5B26-49E4-8590-FE00BBA3C506}" type="pres">
      <dgm:prSet presAssocID="{62DCAE35-4E58-4B1C-ACED-05363DB6EAAB}" presName="parTx" presStyleLbl="node1" presStyleIdx="1" presStyleCnt="4">
        <dgm:presLayoutVars>
          <dgm:chMax val="0"/>
          <dgm:chPref val="0"/>
          <dgm:bulletEnabled val="1"/>
        </dgm:presLayoutVars>
      </dgm:prSet>
      <dgm:spPr/>
    </dgm:pt>
    <dgm:pt modelId="{EC66F1CC-A26A-421B-8BD0-7CE0DCEE016E}" type="pres">
      <dgm:prSet presAssocID="{62DCAE35-4E58-4B1C-ACED-05363DB6EAAB}" presName="parSh" presStyleLbl="node1" presStyleIdx="2" presStyleCnt="4"/>
      <dgm:spPr/>
    </dgm:pt>
    <dgm:pt modelId="{5BEE8BE1-8600-4F39-86FA-76EB58C963EB}" type="pres">
      <dgm:prSet presAssocID="{62DCAE35-4E58-4B1C-ACED-05363DB6EAAB}" presName="desTx" presStyleLbl="fgAcc1" presStyleIdx="2" presStyleCnt="4">
        <dgm:presLayoutVars>
          <dgm:bulletEnabled val="1"/>
        </dgm:presLayoutVars>
      </dgm:prSet>
      <dgm:spPr/>
    </dgm:pt>
    <dgm:pt modelId="{1F14DE00-9087-43EC-A61F-02480FC2143E}" type="pres">
      <dgm:prSet presAssocID="{ED6CC0B6-290E-4262-A1DC-50DB2F741995}" presName="sibTrans" presStyleLbl="sibTrans2D1" presStyleIdx="2" presStyleCnt="3"/>
      <dgm:spPr/>
    </dgm:pt>
    <dgm:pt modelId="{26E1E61E-55F3-41D8-B531-91DCC758A7F4}" type="pres">
      <dgm:prSet presAssocID="{ED6CC0B6-290E-4262-A1DC-50DB2F741995}" presName="connTx" presStyleLbl="sibTrans2D1" presStyleIdx="2" presStyleCnt="3"/>
      <dgm:spPr/>
    </dgm:pt>
    <dgm:pt modelId="{CFA9D9C5-7093-4442-B0BE-F31C8A410CFF}" type="pres">
      <dgm:prSet presAssocID="{4D3241BD-B4CF-4D1B-BFC7-35BA65956F84}" presName="composite" presStyleCnt="0"/>
      <dgm:spPr/>
    </dgm:pt>
    <dgm:pt modelId="{4027E8D0-9302-4E87-AAF0-BAEEED715ED0}" type="pres">
      <dgm:prSet presAssocID="{4D3241BD-B4CF-4D1B-BFC7-35BA65956F84}" presName="parTx" presStyleLbl="node1" presStyleIdx="2" presStyleCnt="4">
        <dgm:presLayoutVars>
          <dgm:chMax val="0"/>
          <dgm:chPref val="0"/>
          <dgm:bulletEnabled val="1"/>
        </dgm:presLayoutVars>
      </dgm:prSet>
      <dgm:spPr/>
    </dgm:pt>
    <dgm:pt modelId="{8D609E7F-0255-4B3F-8B9E-8C7DE058C219}" type="pres">
      <dgm:prSet presAssocID="{4D3241BD-B4CF-4D1B-BFC7-35BA65956F84}" presName="parSh" presStyleLbl="node1" presStyleIdx="3" presStyleCnt="4"/>
      <dgm:spPr/>
    </dgm:pt>
    <dgm:pt modelId="{3C35FC13-05E1-495C-89B9-89A63F653DC4}" type="pres">
      <dgm:prSet presAssocID="{4D3241BD-B4CF-4D1B-BFC7-35BA65956F84}" presName="desTx" presStyleLbl="fgAcc1" presStyleIdx="3" presStyleCnt="4">
        <dgm:presLayoutVars>
          <dgm:bulletEnabled val="1"/>
        </dgm:presLayoutVars>
      </dgm:prSet>
      <dgm:spPr/>
    </dgm:pt>
  </dgm:ptLst>
  <dgm:cxnLst>
    <dgm:cxn modelId="{DFCA7B07-1E44-4657-B01E-BD226BFDB14C}" type="presOf" srcId="{D12A12F8-CDC4-469E-831D-7508111B5ECC}" destId="{46A279E4-39AE-4C74-8370-4EA42304668F}" srcOrd="1" destOrd="0" presId="urn:microsoft.com/office/officeart/2005/8/layout/process3"/>
    <dgm:cxn modelId="{AD18DA0A-634E-4D73-BF79-790FEC2B66CD}" type="presOf" srcId="{3A508059-67BA-4C28-83AF-33D8ACA1DEB3}" destId="{B6D09923-6095-4361-B747-2E73F3BCB78B}" srcOrd="1" destOrd="0" presId="urn:microsoft.com/office/officeart/2005/8/layout/process3"/>
    <dgm:cxn modelId="{D487C114-1B93-4295-8D27-DA33D7857EDD}" srcId="{3A508059-67BA-4C28-83AF-33D8ACA1DEB3}" destId="{B30EF20F-8F68-494D-B437-9DAC426FEE9A}" srcOrd="0" destOrd="0" parTransId="{E5F128D6-87F2-456A-A6E4-6F62594F8FBE}" sibTransId="{9AC093CE-8D2C-4BD9-8F17-F85CC4C081AC}"/>
    <dgm:cxn modelId="{523F0218-EB7B-4CDA-AE4E-283501F9B2FE}" srcId="{4BBC290C-7593-4FAD-B838-EE1790DC9450}" destId="{DEE74357-1458-45CD-8BE9-571CCBC54FE7}" srcOrd="0" destOrd="0" parTransId="{50387B35-CE67-495A-B586-2881498F0011}" sibTransId="{400E2459-88F2-42CB-8A64-EAF99B149F77}"/>
    <dgm:cxn modelId="{7A4BD419-8077-47BA-9575-F00B083D44FF}" type="presOf" srcId="{62DCAE35-4E58-4B1C-ACED-05363DB6EAAB}" destId="{AE08F912-5B26-49E4-8590-FE00BBA3C506}" srcOrd="0" destOrd="0" presId="urn:microsoft.com/office/officeart/2005/8/layout/process3"/>
    <dgm:cxn modelId="{E9894F1E-EFDB-497D-BEC4-C0AFB5490AA1}" type="presOf" srcId="{62DCAE35-4E58-4B1C-ACED-05363DB6EAAB}" destId="{EC66F1CC-A26A-421B-8BD0-7CE0DCEE016E}" srcOrd="1" destOrd="0" presId="urn:microsoft.com/office/officeart/2005/8/layout/process3"/>
    <dgm:cxn modelId="{1F1FF733-3796-4D7D-902F-4B404F38CAE5}" type="presOf" srcId="{A4327549-9CBD-480C-8956-A8868E5B999E}" destId="{A2D7EE3B-9EE2-4ACA-A949-5FA8924BC73C}" srcOrd="1" destOrd="0" presId="urn:microsoft.com/office/officeart/2005/8/layout/process3"/>
    <dgm:cxn modelId="{06B9ED35-B586-4FF3-A4CF-E4BBECAA7DEB}" type="presOf" srcId="{4D3241BD-B4CF-4D1B-BFC7-35BA65956F84}" destId="{8D609E7F-0255-4B3F-8B9E-8C7DE058C219}" srcOrd="1" destOrd="0" presId="urn:microsoft.com/office/officeart/2005/8/layout/process3"/>
    <dgm:cxn modelId="{48E1D261-B49E-4B24-A323-5669125E054C}" type="presOf" srcId="{4D3241BD-B4CF-4D1B-BFC7-35BA65956F84}" destId="{4027E8D0-9302-4E87-AAF0-BAEEED715ED0}" srcOrd="0" destOrd="0" presId="urn:microsoft.com/office/officeart/2005/8/layout/process3"/>
    <dgm:cxn modelId="{FE1F2F65-7A48-4763-86AB-8762DF156AA1}" srcId="{9052493B-B954-4F98-B6EB-E22808FB8A76}" destId="{3A508059-67BA-4C28-83AF-33D8ACA1DEB3}" srcOrd="0" destOrd="0" parTransId="{33452F92-E485-43DB-A426-CEF5B085ED8A}" sibTransId="{A4327549-9CBD-480C-8956-A8868E5B999E}"/>
    <dgm:cxn modelId="{ECFF9C51-797D-4667-AF29-BE0EDBD99820}" srcId="{62DCAE35-4E58-4B1C-ACED-05363DB6EAAB}" destId="{2C0845EF-8C6D-49A9-AAF0-EF14C5851A6B}" srcOrd="0" destOrd="0" parTransId="{66DAD67C-14E6-411D-A8A5-4DA15EEE0272}" sibTransId="{49F831DD-FE80-4C81-BAD7-E4944D61F221}"/>
    <dgm:cxn modelId="{0DC4AE51-1093-48A3-A857-2EB02822FC1A}" type="presOf" srcId="{ED6CC0B6-290E-4262-A1DC-50DB2F741995}" destId="{1F14DE00-9087-43EC-A61F-02480FC2143E}" srcOrd="0" destOrd="0" presId="urn:microsoft.com/office/officeart/2005/8/layout/process3"/>
    <dgm:cxn modelId="{AAF92473-04E7-4661-AB95-24E740CE6850}" type="presOf" srcId="{2C0845EF-8C6D-49A9-AAF0-EF14C5851A6B}" destId="{5BEE8BE1-8600-4F39-86FA-76EB58C963EB}" srcOrd="0" destOrd="0" presId="urn:microsoft.com/office/officeart/2005/8/layout/process3"/>
    <dgm:cxn modelId="{3CAC7F89-B3CD-4431-A657-27B87293F70C}" srcId="{9052493B-B954-4F98-B6EB-E22808FB8A76}" destId="{62DCAE35-4E58-4B1C-ACED-05363DB6EAAB}" srcOrd="2" destOrd="0" parTransId="{87F4152B-85EB-4FB3-AEB6-92FD5F6A3F05}" sibTransId="{ED6CC0B6-290E-4262-A1DC-50DB2F741995}"/>
    <dgm:cxn modelId="{0DA7D08D-C1A2-444F-A58D-E366635DE4BF}" type="presOf" srcId="{B30EF20F-8F68-494D-B437-9DAC426FEE9A}" destId="{CDCD03FD-AA92-4F1A-B9BC-E7CB03B1EB2E}" srcOrd="0" destOrd="0" presId="urn:microsoft.com/office/officeart/2005/8/layout/process3"/>
    <dgm:cxn modelId="{CBCB6DA4-885C-40E9-A4B9-13B9E5AA4863}" type="presOf" srcId="{C0FD08DA-4F45-4327-851F-A655BB7F2015}" destId="{3C35FC13-05E1-495C-89B9-89A63F653DC4}" srcOrd="0" destOrd="0" presId="urn:microsoft.com/office/officeart/2005/8/layout/process3"/>
    <dgm:cxn modelId="{F2D562B0-B692-4BEA-B0B2-4397835F8362}" type="presOf" srcId="{DEE74357-1458-45CD-8BE9-571CCBC54FE7}" destId="{D9F3A753-C098-4E55-926D-20FB73DEE0C0}" srcOrd="0" destOrd="0" presId="urn:microsoft.com/office/officeart/2005/8/layout/process3"/>
    <dgm:cxn modelId="{E28979B8-5968-405B-BAEA-45D76AA7FED6}" type="presOf" srcId="{ED6CC0B6-290E-4262-A1DC-50DB2F741995}" destId="{26E1E61E-55F3-41D8-B531-91DCC758A7F4}" srcOrd="1" destOrd="0" presId="urn:microsoft.com/office/officeart/2005/8/layout/process3"/>
    <dgm:cxn modelId="{79F86EBB-852E-4967-817D-4FDCB0C773EF}" srcId="{9052493B-B954-4F98-B6EB-E22808FB8A76}" destId="{4BBC290C-7593-4FAD-B838-EE1790DC9450}" srcOrd="1" destOrd="0" parTransId="{30E7A3BD-902A-4D2A-AC10-EAAA03A877A8}" sibTransId="{D12A12F8-CDC4-469E-831D-7508111B5ECC}"/>
    <dgm:cxn modelId="{005490CE-72C5-4AC2-884E-E05D5525FF4A}" type="presOf" srcId="{9052493B-B954-4F98-B6EB-E22808FB8A76}" destId="{3FB533E8-AD6B-4462-B9A4-8DB75BF59A93}" srcOrd="0" destOrd="0" presId="urn:microsoft.com/office/officeart/2005/8/layout/process3"/>
    <dgm:cxn modelId="{61B6D6CF-2AB4-4B08-BFAF-3EFD9F490FFB}" type="presOf" srcId="{4BBC290C-7593-4FAD-B838-EE1790DC9450}" destId="{92D24FA9-127D-464B-9153-1F3FBB3DC204}" srcOrd="1" destOrd="0" presId="urn:microsoft.com/office/officeart/2005/8/layout/process3"/>
    <dgm:cxn modelId="{0827B2D1-43F7-40DF-90F3-E2AD30D8FCA2}" type="presOf" srcId="{A4327549-9CBD-480C-8956-A8868E5B999E}" destId="{E6E1B1F0-F311-404F-AA9C-F1F46F09DE60}" srcOrd="0" destOrd="0" presId="urn:microsoft.com/office/officeart/2005/8/layout/process3"/>
    <dgm:cxn modelId="{2C06EAD7-EB0A-4908-B5DF-DC811847F1C4}" type="presOf" srcId="{4BBC290C-7593-4FAD-B838-EE1790DC9450}" destId="{31A2E184-4757-4F6A-9D19-9BC17F2D6075}" srcOrd="0" destOrd="0" presId="urn:microsoft.com/office/officeart/2005/8/layout/process3"/>
    <dgm:cxn modelId="{D71AADED-5B8A-4397-99B9-521E024632BE}" type="presOf" srcId="{D12A12F8-CDC4-469E-831D-7508111B5ECC}" destId="{8942C7C5-B39F-414B-8B02-8E386813B3C9}" srcOrd="0" destOrd="0" presId="urn:microsoft.com/office/officeart/2005/8/layout/process3"/>
    <dgm:cxn modelId="{DCF8FAF1-2497-47E0-9F4E-BF92768A862A}" srcId="{9052493B-B954-4F98-B6EB-E22808FB8A76}" destId="{4D3241BD-B4CF-4D1B-BFC7-35BA65956F84}" srcOrd="3" destOrd="0" parTransId="{BEBD718A-6AC2-42ED-B8C2-BFD62DA2E170}" sibTransId="{78DB5934-ACEA-4864-A4C7-2C5B942411C7}"/>
    <dgm:cxn modelId="{322BA8FB-DB68-4F75-A4C1-EC3B43AABCDE}" srcId="{4D3241BD-B4CF-4D1B-BFC7-35BA65956F84}" destId="{C0FD08DA-4F45-4327-851F-A655BB7F2015}" srcOrd="0" destOrd="0" parTransId="{76140193-D35A-4918-A85D-5A1B6DD58271}" sibTransId="{E75ABD9F-6C36-4759-BBC1-84D70096C500}"/>
    <dgm:cxn modelId="{AFC44BFC-9795-4154-919C-A7322ECC66CF}" type="presOf" srcId="{3A508059-67BA-4C28-83AF-33D8ACA1DEB3}" destId="{D53D015A-FFE6-4A1E-8C8C-C43FAC42A4AB}" srcOrd="0" destOrd="0" presId="urn:microsoft.com/office/officeart/2005/8/layout/process3"/>
    <dgm:cxn modelId="{31DC6B26-D9CE-4825-B6E9-2FC0BB7B981C}" type="presParOf" srcId="{3FB533E8-AD6B-4462-B9A4-8DB75BF59A93}" destId="{42EE4109-BEE3-46BC-B11B-629FFC24CF2C}" srcOrd="0" destOrd="0" presId="urn:microsoft.com/office/officeart/2005/8/layout/process3"/>
    <dgm:cxn modelId="{C70426C0-6BD1-4FB6-8BCE-7557DE5F118B}" type="presParOf" srcId="{42EE4109-BEE3-46BC-B11B-629FFC24CF2C}" destId="{D53D015A-FFE6-4A1E-8C8C-C43FAC42A4AB}" srcOrd="0" destOrd="0" presId="urn:microsoft.com/office/officeart/2005/8/layout/process3"/>
    <dgm:cxn modelId="{145BAC8E-4B41-4FE4-AF70-4FC313B02991}" type="presParOf" srcId="{42EE4109-BEE3-46BC-B11B-629FFC24CF2C}" destId="{B6D09923-6095-4361-B747-2E73F3BCB78B}" srcOrd="1" destOrd="0" presId="urn:microsoft.com/office/officeart/2005/8/layout/process3"/>
    <dgm:cxn modelId="{1B52237B-BB37-4928-93E7-B2E252E33784}" type="presParOf" srcId="{42EE4109-BEE3-46BC-B11B-629FFC24CF2C}" destId="{CDCD03FD-AA92-4F1A-B9BC-E7CB03B1EB2E}" srcOrd="2" destOrd="0" presId="urn:microsoft.com/office/officeart/2005/8/layout/process3"/>
    <dgm:cxn modelId="{86590D52-1258-401C-B24B-12EA7BC80FCE}" type="presParOf" srcId="{3FB533E8-AD6B-4462-B9A4-8DB75BF59A93}" destId="{E6E1B1F0-F311-404F-AA9C-F1F46F09DE60}" srcOrd="1" destOrd="0" presId="urn:microsoft.com/office/officeart/2005/8/layout/process3"/>
    <dgm:cxn modelId="{BA57F620-AC70-43BE-8948-B0074F7E7FC8}" type="presParOf" srcId="{E6E1B1F0-F311-404F-AA9C-F1F46F09DE60}" destId="{A2D7EE3B-9EE2-4ACA-A949-5FA8924BC73C}" srcOrd="0" destOrd="0" presId="urn:microsoft.com/office/officeart/2005/8/layout/process3"/>
    <dgm:cxn modelId="{75963ED7-FFB8-47CB-9176-17BF01FFFF0E}" type="presParOf" srcId="{3FB533E8-AD6B-4462-B9A4-8DB75BF59A93}" destId="{41C6C1D4-3F75-4BD4-A732-5109CAB49565}" srcOrd="2" destOrd="0" presId="urn:microsoft.com/office/officeart/2005/8/layout/process3"/>
    <dgm:cxn modelId="{9747E928-D531-475B-A996-F4133E06821A}" type="presParOf" srcId="{41C6C1D4-3F75-4BD4-A732-5109CAB49565}" destId="{31A2E184-4757-4F6A-9D19-9BC17F2D6075}" srcOrd="0" destOrd="0" presId="urn:microsoft.com/office/officeart/2005/8/layout/process3"/>
    <dgm:cxn modelId="{E53D4514-9B95-4F13-8B50-632366E93528}" type="presParOf" srcId="{41C6C1D4-3F75-4BD4-A732-5109CAB49565}" destId="{92D24FA9-127D-464B-9153-1F3FBB3DC204}" srcOrd="1" destOrd="0" presId="urn:microsoft.com/office/officeart/2005/8/layout/process3"/>
    <dgm:cxn modelId="{9D4F8E40-23FA-4158-A354-69D9CB7E7FD7}" type="presParOf" srcId="{41C6C1D4-3F75-4BD4-A732-5109CAB49565}" destId="{D9F3A753-C098-4E55-926D-20FB73DEE0C0}" srcOrd="2" destOrd="0" presId="urn:microsoft.com/office/officeart/2005/8/layout/process3"/>
    <dgm:cxn modelId="{92913000-40AA-45A8-83D5-4A7E6BF1621E}" type="presParOf" srcId="{3FB533E8-AD6B-4462-B9A4-8DB75BF59A93}" destId="{8942C7C5-B39F-414B-8B02-8E386813B3C9}" srcOrd="3" destOrd="0" presId="urn:microsoft.com/office/officeart/2005/8/layout/process3"/>
    <dgm:cxn modelId="{90F0DC8D-6CC0-4C97-B55C-60C138359E8D}" type="presParOf" srcId="{8942C7C5-B39F-414B-8B02-8E386813B3C9}" destId="{46A279E4-39AE-4C74-8370-4EA42304668F}" srcOrd="0" destOrd="0" presId="urn:microsoft.com/office/officeart/2005/8/layout/process3"/>
    <dgm:cxn modelId="{2F7F5597-0849-4AE4-BF4F-913D4090DC7B}" type="presParOf" srcId="{3FB533E8-AD6B-4462-B9A4-8DB75BF59A93}" destId="{EE49ED06-8297-4664-B2A8-0C756B35FAEA}" srcOrd="4" destOrd="0" presId="urn:microsoft.com/office/officeart/2005/8/layout/process3"/>
    <dgm:cxn modelId="{BBBA289F-1D6D-4E72-94E3-A4EFE0794060}" type="presParOf" srcId="{EE49ED06-8297-4664-B2A8-0C756B35FAEA}" destId="{AE08F912-5B26-49E4-8590-FE00BBA3C506}" srcOrd="0" destOrd="0" presId="urn:microsoft.com/office/officeart/2005/8/layout/process3"/>
    <dgm:cxn modelId="{32A03208-F549-442F-8247-49E9662CD681}" type="presParOf" srcId="{EE49ED06-8297-4664-B2A8-0C756B35FAEA}" destId="{EC66F1CC-A26A-421B-8BD0-7CE0DCEE016E}" srcOrd="1" destOrd="0" presId="urn:microsoft.com/office/officeart/2005/8/layout/process3"/>
    <dgm:cxn modelId="{66380F14-D3E9-41F9-BAAE-0B83D2465EC4}" type="presParOf" srcId="{EE49ED06-8297-4664-B2A8-0C756B35FAEA}" destId="{5BEE8BE1-8600-4F39-86FA-76EB58C963EB}" srcOrd="2" destOrd="0" presId="urn:microsoft.com/office/officeart/2005/8/layout/process3"/>
    <dgm:cxn modelId="{EAB61FC3-C8E9-400A-A64F-6D01FE12EB11}" type="presParOf" srcId="{3FB533E8-AD6B-4462-B9A4-8DB75BF59A93}" destId="{1F14DE00-9087-43EC-A61F-02480FC2143E}" srcOrd="5" destOrd="0" presId="urn:microsoft.com/office/officeart/2005/8/layout/process3"/>
    <dgm:cxn modelId="{B4CB271E-7BC3-4BFB-B824-C282895BCE66}" type="presParOf" srcId="{1F14DE00-9087-43EC-A61F-02480FC2143E}" destId="{26E1E61E-55F3-41D8-B531-91DCC758A7F4}" srcOrd="0" destOrd="0" presId="urn:microsoft.com/office/officeart/2005/8/layout/process3"/>
    <dgm:cxn modelId="{7D70FD7E-75C8-4E26-B0F0-16A78D30E78A}" type="presParOf" srcId="{3FB533E8-AD6B-4462-B9A4-8DB75BF59A93}" destId="{CFA9D9C5-7093-4442-B0BE-F31C8A410CFF}" srcOrd="6" destOrd="0" presId="urn:microsoft.com/office/officeart/2005/8/layout/process3"/>
    <dgm:cxn modelId="{346E32B5-3569-49A0-BBA0-42DB50432F68}" type="presParOf" srcId="{CFA9D9C5-7093-4442-B0BE-F31C8A410CFF}" destId="{4027E8D0-9302-4E87-AAF0-BAEEED715ED0}" srcOrd="0" destOrd="0" presId="urn:microsoft.com/office/officeart/2005/8/layout/process3"/>
    <dgm:cxn modelId="{401D5537-15ED-4ADA-9B1A-905BD1E91F71}" type="presParOf" srcId="{CFA9D9C5-7093-4442-B0BE-F31C8A410CFF}" destId="{8D609E7F-0255-4B3F-8B9E-8C7DE058C219}" srcOrd="1" destOrd="0" presId="urn:microsoft.com/office/officeart/2005/8/layout/process3"/>
    <dgm:cxn modelId="{7C6F0197-32F8-4138-8098-A9BAF3B21706}" type="presParOf" srcId="{CFA9D9C5-7093-4442-B0BE-F31C8A410CFF}" destId="{3C35FC13-05E1-495C-89B9-89A63F653DC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09923-6095-4361-B747-2E73F3BCB78B}">
      <dsp:nvSpPr>
        <dsp:cNvPr id="0" name=""/>
        <dsp:cNvSpPr/>
      </dsp:nvSpPr>
      <dsp:spPr>
        <a:xfrm>
          <a:off x="5002" y="246933"/>
          <a:ext cx="2274632" cy="13183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87630" numCol="1" spcCol="1270" anchor="t" anchorCtr="0">
          <a:noAutofit/>
        </a:bodyPr>
        <a:lstStyle/>
        <a:p>
          <a:pPr marL="0" lvl="0" indent="0" algn="l" defTabSz="1022350">
            <a:lnSpc>
              <a:spcPct val="90000"/>
            </a:lnSpc>
            <a:spcBef>
              <a:spcPct val="0"/>
            </a:spcBef>
            <a:spcAft>
              <a:spcPct val="35000"/>
            </a:spcAft>
            <a:buNone/>
          </a:pPr>
          <a:r>
            <a:rPr lang="en-IN" sz="2300" kern="1200" dirty="0"/>
            <a:t>Dataset</a:t>
          </a:r>
        </a:p>
      </dsp:txBody>
      <dsp:txXfrm>
        <a:off x="5002" y="246933"/>
        <a:ext cx="2274632" cy="878921"/>
      </dsp:txXfrm>
    </dsp:sp>
    <dsp:sp modelId="{CDCD03FD-AA92-4F1A-B9BC-E7CB03B1EB2E}">
      <dsp:nvSpPr>
        <dsp:cNvPr id="0" name=""/>
        <dsp:cNvSpPr/>
      </dsp:nvSpPr>
      <dsp:spPr>
        <a:xfrm>
          <a:off x="470891" y="1125854"/>
          <a:ext cx="2274632" cy="13662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63576" rIns="163576" bIns="163576" numCol="1" spcCol="1270" anchor="t" anchorCtr="0">
          <a:noAutofit/>
        </a:bodyPr>
        <a:lstStyle/>
        <a:p>
          <a:pPr marL="228600" lvl="1" indent="-228600" algn="l" defTabSz="1022350">
            <a:lnSpc>
              <a:spcPct val="90000"/>
            </a:lnSpc>
            <a:spcBef>
              <a:spcPct val="0"/>
            </a:spcBef>
            <a:spcAft>
              <a:spcPct val="15000"/>
            </a:spcAft>
            <a:buChar char="•"/>
          </a:pPr>
          <a:r>
            <a:rPr lang="en-IN" sz="2300" kern="1200" dirty="0"/>
            <a:t>Face Detection</a:t>
          </a:r>
        </a:p>
      </dsp:txBody>
      <dsp:txXfrm>
        <a:off x="510906" y="1165869"/>
        <a:ext cx="2194602" cy="1286170"/>
      </dsp:txXfrm>
    </dsp:sp>
    <dsp:sp modelId="{E6E1B1F0-F311-404F-AA9C-F1F46F09DE60}">
      <dsp:nvSpPr>
        <dsp:cNvPr id="0" name=""/>
        <dsp:cNvSpPr/>
      </dsp:nvSpPr>
      <dsp:spPr>
        <a:xfrm>
          <a:off x="2624461" y="403235"/>
          <a:ext cx="731031" cy="5663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2624461" y="516498"/>
        <a:ext cx="561136" cy="339791"/>
      </dsp:txXfrm>
    </dsp:sp>
    <dsp:sp modelId="{92D24FA9-127D-464B-9153-1F3FBB3DC204}">
      <dsp:nvSpPr>
        <dsp:cNvPr id="0" name=""/>
        <dsp:cNvSpPr/>
      </dsp:nvSpPr>
      <dsp:spPr>
        <a:xfrm>
          <a:off x="3658939" y="246933"/>
          <a:ext cx="2274632" cy="13183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87630" numCol="1" spcCol="1270" anchor="t" anchorCtr="0">
          <a:noAutofit/>
        </a:bodyPr>
        <a:lstStyle/>
        <a:p>
          <a:pPr marL="0" lvl="0" indent="0" algn="l" defTabSz="1022350">
            <a:lnSpc>
              <a:spcPct val="90000"/>
            </a:lnSpc>
            <a:spcBef>
              <a:spcPct val="0"/>
            </a:spcBef>
            <a:spcAft>
              <a:spcPct val="35000"/>
            </a:spcAft>
            <a:buNone/>
          </a:pPr>
          <a:r>
            <a:rPr lang="en-IN" sz="2300" kern="1200" dirty="0"/>
            <a:t>Face Embedding</a:t>
          </a:r>
        </a:p>
      </dsp:txBody>
      <dsp:txXfrm>
        <a:off x="3658939" y="246933"/>
        <a:ext cx="2274632" cy="878921"/>
      </dsp:txXfrm>
    </dsp:sp>
    <dsp:sp modelId="{D9F3A753-C098-4E55-926D-20FB73DEE0C0}">
      <dsp:nvSpPr>
        <dsp:cNvPr id="0" name=""/>
        <dsp:cNvSpPr/>
      </dsp:nvSpPr>
      <dsp:spPr>
        <a:xfrm>
          <a:off x="4124828" y="1125854"/>
          <a:ext cx="2274632" cy="13662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63576" rIns="163576" bIns="163576" numCol="1" spcCol="1270" anchor="t" anchorCtr="0">
          <a:noAutofit/>
        </a:bodyPr>
        <a:lstStyle/>
        <a:p>
          <a:pPr marL="228600" lvl="1" indent="-228600" algn="l" defTabSz="1022350">
            <a:lnSpc>
              <a:spcPct val="90000"/>
            </a:lnSpc>
            <a:spcBef>
              <a:spcPct val="0"/>
            </a:spcBef>
            <a:spcAft>
              <a:spcPct val="15000"/>
            </a:spcAft>
            <a:buChar char="•"/>
          </a:pPr>
          <a:r>
            <a:rPr lang="en-IN" sz="2300" kern="1200" dirty="0"/>
            <a:t>Generating feature maps</a:t>
          </a:r>
        </a:p>
      </dsp:txBody>
      <dsp:txXfrm>
        <a:off x="4164843" y="1165869"/>
        <a:ext cx="2194602" cy="1286170"/>
      </dsp:txXfrm>
    </dsp:sp>
    <dsp:sp modelId="{8942C7C5-B39F-414B-8B02-8E386813B3C9}">
      <dsp:nvSpPr>
        <dsp:cNvPr id="0" name=""/>
        <dsp:cNvSpPr/>
      </dsp:nvSpPr>
      <dsp:spPr>
        <a:xfrm>
          <a:off x="6278398" y="403235"/>
          <a:ext cx="731031" cy="5663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6278398" y="516498"/>
        <a:ext cx="561136" cy="339791"/>
      </dsp:txXfrm>
    </dsp:sp>
    <dsp:sp modelId="{EC66F1CC-A26A-421B-8BD0-7CE0DCEE016E}">
      <dsp:nvSpPr>
        <dsp:cNvPr id="0" name=""/>
        <dsp:cNvSpPr/>
      </dsp:nvSpPr>
      <dsp:spPr>
        <a:xfrm>
          <a:off x="7312876" y="246933"/>
          <a:ext cx="2274632" cy="13183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87630" numCol="1" spcCol="1270" anchor="t" anchorCtr="0">
          <a:noAutofit/>
        </a:bodyPr>
        <a:lstStyle/>
        <a:p>
          <a:pPr marL="0" lvl="0" indent="0" algn="l" defTabSz="1022350">
            <a:lnSpc>
              <a:spcPct val="90000"/>
            </a:lnSpc>
            <a:spcBef>
              <a:spcPct val="0"/>
            </a:spcBef>
            <a:spcAft>
              <a:spcPct val="35000"/>
            </a:spcAft>
            <a:buNone/>
          </a:pPr>
          <a:r>
            <a:rPr lang="en-IN" sz="2300" kern="1200" dirty="0"/>
            <a:t>ML algorithm</a:t>
          </a:r>
        </a:p>
      </dsp:txBody>
      <dsp:txXfrm>
        <a:off x="7312876" y="246933"/>
        <a:ext cx="2274632" cy="878921"/>
      </dsp:txXfrm>
    </dsp:sp>
    <dsp:sp modelId="{5BEE8BE1-8600-4F39-86FA-76EB58C963EB}">
      <dsp:nvSpPr>
        <dsp:cNvPr id="0" name=""/>
        <dsp:cNvSpPr/>
      </dsp:nvSpPr>
      <dsp:spPr>
        <a:xfrm>
          <a:off x="7778764" y="1125854"/>
          <a:ext cx="2274632" cy="13662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63576" rIns="163576" bIns="163576" numCol="1" spcCol="1270" anchor="t" anchorCtr="0">
          <a:noAutofit/>
        </a:bodyPr>
        <a:lstStyle/>
        <a:p>
          <a:pPr marL="228600" lvl="1" indent="-228600" algn="l" defTabSz="1022350">
            <a:lnSpc>
              <a:spcPct val="90000"/>
            </a:lnSpc>
            <a:spcBef>
              <a:spcPct val="0"/>
            </a:spcBef>
            <a:spcAft>
              <a:spcPct val="15000"/>
            </a:spcAft>
            <a:buChar char="•"/>
          </a:pPr>
          <a:r>
            <a:rPr lang="en-IN" sz="2300" kern="1200" dirty="0"/>
            <a:t>Learning to identify individuals</a:t>
          </a:r>
        </a:p>
      </dsp:txBody>
      <dsp:txXfrm>
        <a:off x="7818779" y="1165869"/>
        <a:ext cx="2194602" cy="1286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09923-6095-4361-B747-2E73F3BCB78B}">
      <dsp:nvSpPr>
        <dsp:cNvPr id="0" name=""/>
        <dsp:cNvSpPr/>
      </dsp:nvSpPr>
      <dsp:spPr>
        <a:xfrm>
          <a:off x="3498" y="705366"/>
          <a:ext cx="1648904" cy="92412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IN" sz="1600" kern="1200" dirty="0"/>
            <a:t>Movie clips</a:t>
          </a:r>
        </a:p>
      </dsp:txBody>
      <dsp:txXfrm>
        <a:off x="3498" y="705366"/>
        <a:ext cx="1648904" cy="616082"/>
      </dsp:txXfrm>
    </dsp:sp>
    <dsp:sp modelId="{CDCD03FD-AA92-4F1A-B9BC-E7CB03B1EB2E}">
      <dsp:nvSpPr>
        <dsp:cNvPr id="0" name=""/>
        <dsp:cNvSpPr/>
      </dsp:nvSpPr>
      <dsp:spPr>
        <a:xfrm>
          <a:off x="341225" y="1321448"/>
          <a:ext cx="1648904" cy="16605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t>Face Detection on each frame</a:t>
          </a:r>
        </a:p>
      </dsp:txBody>
      <dsp:txXfrm>
        <a:off x="389520" y="1369743"/>
        <a:ext cx="1552314" cy="1563910"/>
      </dsp:txXfrm>
    </dsp:sp>
    <dsp:sp modelId="{E6E1B1F0-F311-404F-AA9C-F1F46F09DE60}">
      <dsp:nvSpPr>
        <dsp:cNvPr id="0" name=""/>
        <dsp:cNvSpPr/>
      </dsp:nvSpPr>
      <dsp:spPr>
        <a:xfrm>
          <a:off x="1902371" y="808142"/>
          <a:ext cx="529932" cy="4105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1902371" y="890248"/>
        <a:ext cx="406773" cy="246317"/>
      </dsp:txXfrm>
    </dsp:sp>
    <dsp:sp modelId="{92D24FA9-127D-464B-9153-1F3FBB3DC204}">
      <dsp:nvSpPr>
        <dsp:cNvPr id="0" name=""/>
        <dsp:cNvSpPr/>
      </dsp:nvSpPr>
      <dsp:spPr>
        <a:xfrm>
          <a:off x="2652275" y="705366"/>
          <a:ext cx="1648904" cy="92412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IN" sz="1600" kern="1200" dirty="0"/>
            <a:t>Face Embedding</a:t>
          </a:r>
        </a:p>
      </dsp:txBody>
      <dsp:txXfrm>
        <a:off x="2652275" y="705366"/>
        <a:ext cx="1648904" cy="616082"/>
      </dsp:txXfrm>
    </dsp:sp>
    <dsp:sp modelId="{D9F3A753-C098-4E55-926D-20FB73DEE0C0}">
      <dsp:nvSpPr>
        <dsp:cNvPr id="0" name=""/>
        <dsp:cNvSpPr/>
      </dsp:nvSpPr>
      <dsp:spPr>
        <a:xfrm>
          <a:off x="2871561" y="1321448"/>
          <a:ext cx="1885786" cy="16605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t>Generating feature maps of the detected faces</a:t>
          </a:r>
        </a:p>
      </dsp:txBody>
      <dsp:txXfrm>
        <a:off x="2920195" y="1370082"/>
        <a:ext cx="1788518" cy="1563232"/>
      </dsp:txXfrm>
    </dsp:sp>
    <dsp:sp modelId="{8942C7C5-B39F-414B-8B02-8E386813B3C9}">
      <dsp:nvSpPr>
        <dsp:cNvPr id="0" name=""/>
        <dsp:cNvSpPr/>
      </dsp:nvSpPr>
      <dsp:spPr>
        <a:xfrm>
          <a:off x="4580758" y="808142"/>
          <a:ext cx="592705" cy="4105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4580758" y="890248"/>
        <a:ext cx="469546" cy="246317"/>
      </dsp:txXfrm>
    </dsp:sp>
    <dsp:sp modelId="{EC66F1CC-A26A-421B-8BD0-7CE0DCEE016E}">
      <dsp:nvSpPr>
        <dsp:cNvPr id="0" name=""/>
        <dsp:cNvSpPr/>
      </dsp:nvSpPr>
      <dsp:spPr>
        <a:xfrm>
          <a:off x="5419492" y="705366"/>
          <a:ext cx="1648904" cy="92412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IN" sz="1600" kern="1200" dirty="0"/>
            <a:t>ML algorithm</a:t>
          </a:r>
        </a:p>
      </dsp:txBody>
      <dsp:txXfrm>
        <a:off x="5419492" y="705366"/>
        <a:ext cx="1648904" cy="616082"/>
      </dsp:txXfrm>
    </dsp:sp>
    <dsp:sp modelId="{5BEE8BE1-8600-4F39-86FA-76EB58C963EB}">
      <dsp:nvSpPr>
        <dsp:cNvPr id="0" name=""/>
        <dsp:cNvSpPr/>
      </dsp:nvSpPr>
      <dsp:spPr>
        <a:xfrm>
          <a:off x="5757220" y="1321448"/>
          <a:ext cx="1648904" cy="16605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t>Prediction of actor identity</a:t>
          </a:r>
        </a:p>
      </dsp:txBody>
      <dsp:txXfrm>
        <a:off x="5805515" y="1369743"/>
        <a:ext cx="1552314" cy="1563910"/>
      </dsp:txXfrm>
    </dsp:sp>
    <dsp:sp modelId="{1F14DE00-9087-43EC-A61F-02480FC2143E}">
      <dsp:nvSpPr>
        <dsp:cNvPr id="0" name=""/>
        <dsp:cNvSpPr/>
      </dsp:nvSpPr>
      <dsp:spPr>
        <a:xfrm>
          <a:off x="7318365" y="808142"/>
          <a:ext cx="529932" cy="4105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7318365" y="890248"/>
        <a:ext cx="406773" cy="246317"/>
      </dsp:txXfrm>
    </dsp:sp>
    <dsp:sp modelId="{8D609E7F-0255-4B3F-8B9E-8C7DE058C219}">
      <dsp:nvSpPr>
        <dsp:cNvPr id="0" name=""/>
        <dsp:cNvSpPr/>
      </dsp:nvSpPr>
      <dsp:spPr>
        <a:xfrm>
          <a:off x="8068269" y="705366"/>
          <a:ext cx="1648904" cy="92412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IN" sz="1600" kern="1200" dirty="0"/>
            <a:t>Results</a:t>
          </a:r>
        </a:p>
      </dsp:txBody>
      <dsp:txXfrm>
        <a:off x="8068269" y="705366"/>
        <a:ext cx="1648904" cy="616082"/>
      </dsp:txXfrm>
    </dsp:sp>
    <dsp:sp modelId="{3C35FC13-05E1-495C-89B9-89A63F653DC4}">
      <dsp:nvSpPr>
        <dsp:cNvPr id="0" name=""/>
        <dsp:cNvSpPr/>
      </dsp:nvSpPr>
      <dsp:spPr>
        <a:xfrm>
          <a:off x="8405996" y="1321448"/>
          <a:ext cx="1648904" cy="16605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t>Displaying the localised results</a:t>
          </a:r>
        </a:p>
      </dsp:txBody>
      <dsp:txXfrm>
        <a:off x="8454291" y="1369743"/>
        <a:ext cx="1552314" cy="15639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ACFF73-F3DF-44D0-AFCE-6A0786F4D8F7}" type="datetimeFigureOut">
              <a:rPr lang="en-IN" smtClean="0"/>
              <a:t>09-12-2019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9B7C39F-D7D1-49FB-8586-67CB5BF7D6D5}" type="slidenum">
              <a:rPr lang="en-IN" smtClean="0"/>
              <a:t>‹#›</a:t>
            </a:fld>
            <a:endParaRPr lang="en-IN"/>
          </a:p>
        </p:txBody>
      </p:sp>
    </p:spTree>
    <p:extLst>
      <p:ext uri="{BB962C8B-B14F-4D97-AF65-F5344CB8AC3E}">
        <p14:creationId xmlns:p14="http://schemas.microsoft.com/office/powerpoint/2010/main" val="197184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CFF73-F3DF-44D0-AFCE-6A0786F4D8F7}" type="datetimeFigureOut">
              <a:rPr lang="en-IN" smtClean="0"/>
              <a:t>09-12-2019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B7C39F-D7D1-49FB-8586-67CB5BF7D6D5}" type="slidenum">
              <a:rPr lang="en-IN" smtClean="0"/>
              <a:t>‹#›</a:t>
            </a:fld>
            <a:endParaRPr lang="en-IN"/>
          </a:p>
        </p:txBody>
      </p:sp>
    </p:spTree>
    <p:extLst>
      <p:ext uri="{BB962C8B-B14F-4D97-AF65-F5344CB8AC3E}">
        <p14:creationId xmlns:p14="http://schemas.microsoft.com/office/powerpoint/2010/main" val="240800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CFF73-F3DF-44D0-AFCE-6A0786F4D8F7}" type="datetimeFigureOut">
              <a:rPr lang="en-IN" smtClean="0"/>
              <a:t>09-12-2019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B7C39F-D7D1-49FB-8586-67CB5BF7D6D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399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AACFF73-F3DF-44D0-AFCE-6A0786F4D8F7}" type="datetimeFigureOut">
              <a:rPr lang="en-IN" smtClean="0"/>
              <a:t>09-12-2019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B7C39F-D7D1-49FB-8586-67CB5BF7D6D5}" type="slidenum">
              <a:rPr lang="en-IN" smtClean="0"/>
              <a:t>‹#›</a:t>
            </a:fld>
            <a:endParaRPr lang="en-IN"/>
          </a:p>
        </p:txBody>
      </p:sp>
    </p:spTree>
    <p:extLst>
      <p:ext uri="{BB962C8B-B14F-4D97-AF65-F5344CB8AC3E}">
        <p14:creationId xmlns:p14="http://schemas.microsoft.com/office/powerpoint/2010/main" val="481810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AACFF73-F3DF-44D0-AFCE-6A0786F4D8F7}" type="datetimeFigureOut">
              <a:rPr lang="en-IN" smtClean="0"/>
              <a:t>09-12-2019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B7C39F-D7D1-49FB-8586-67CB5BF7D6D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2002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AACFF73-F3DF-44D0-AFCE-6A0786F4D8F7}" type="datetimeFigureOut">
              <a:rPr lang="en-IN" smtClean="0"/>
              <a:t>09-12-2019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B7C39F-D7D1-49FB-8586-67CB5BF7D6D5}" type="slidenum">
              <a:rPr lang="en-IN" smtClean="0"/>
              <a:t>‹#›</a:t>
            </a:fld>
            <a:endParaRPr lang="en-IN"/>
          </a:p>
        </p:txBody>
      </p:sp>
    </p:spTree>
    <p:extLst>
      <p:ext uri="{BB962C8B-B14F-4D97-AF65-F5344CB8AC3E}">
        <p14:creationId xmlns:p14="http://schemas.microsoft.com/office/powerpoint/2010/main" val="158017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CFF73-F3DF-44D0-AFCE-6A0786F4D8F7}" type="datetimeFigureOut">
              <a:rPr lang="en-IN" smtClean="0"/>
              <a:t>09-12-2019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B7C39F-D7D1-49FB-8586-67CB5BF7D6D5}" type="slidenum">
              <a:rPr lang="en-IN" smtClean="0"/>
              <a:t>‹#›</a:t>
            </a:fld>
            <a:endParaRPr lang="en-IN"/>
          </a:p>
        </p:txBody>
      </p:sp>
    </p:spTree>
    <p:extLst>
      <p:ext uri="{BB962C8B-B14F-4D97-AF65-F5344CB8AC3E}">
        <p14:creationId xmlns:p14="http://schemas.microsoft.com/office/powerpoint/2010/main" val="415136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CFF73-F3DF-44D0-AFCE-6A0786F4D8F7}" type="datetimeFigureOut">
              <a:rPr lang="en-IN" smtClean="0"/>
              <a:t>09-12-2019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B7C39F-D7D1-49FB-8586-67CB5BF7D6D5}" type="slidenum">
              <a:rPr lang="en-IN" smtClean="0"/>
              <a:t>‹#›</a:t>
            </a:fld>
            <a:endParaRPr lang="en-IN"/>
          </a:p>
        </p:txBody>
      </p:sp>
    </p:spTree>
    <p:extLst>
      <p:ext uri="{BB962C8B-B14F-4D97-AF65-F5344CB8AC3E}">
        <p14:creationId xmlns:p14="http://schemas.microsoft.com/office/powerpoint/2010/main" val="200802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CFF73-F3DF-44D0-AFCE-6A0786F4D8F7}" type="datetimeFigureOut">
              <a:rPr lang="en-IN" smtClean="0"/>
              <a:t>09-12-2019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B7C39F-D7D1-49FB-8586-67CB5BF7D6D5}" type="slidenum">
              <a:rPr lang="en-IN" smtClean="0"/>
              <a:t>‹#›</a:t>
            </a:fld>
            <a:endParaRPr lang="en-IN"/>
          </a:p>
        </p:txBody>
      </p:sp>
    </p:spTree>
    <p:extLst>
      <p:ext uri="{BB962C8B-B14F-4D97-AF65-F5344CB8AC3E}">
        <p14:creationId xmlns:p14="http://schemas.microsoft.com/office/powerpoint/2010/main" val="1060019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CFF73-F3DF-44D0-AFCE-6A0786F4D8F7}" type="datetimeFigureOut">
              <a:rPr lang="en-IN" smtClean="0"/>
              <a:t>09-12-2019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B7C39F-D7D1-49FB-8586-67CB5BF7D6D5}" type="slidenum">
              <a:rPr lang="en-IN" smtClean="0"/>
              <a:t>‹#›</a:t>
            </a:fld>
            <a:endParaRPr lang="en-IN"/>
          </a:p>
        </p:txBody>
      </p:sp>
    </p:spTree>
    <p:extLst>
      <p:ext uri="{BB962C8B-B14F-4D97-AF65-F5344CB8AC3E}">
        <p14:creationId xmlns:p14="http://schemas.microsoft.com/office/powerpoint/2010/main" val="40118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ACFF73-F3DF-44D0-AFCE-6A0786F4D8F7}" type="datetimeFigureOut">
              <a:rPr lang="en-IN" smtClean="0"/>
              <a:t>09-12-2019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9B7C39F-D7D1-49FB-8586-67CB5BF7D6D5}" type="slidenum">
              <a:rPr lang="en-IN" smtClean="0"/>
              <a:t>‹#›</a:t>
            </a:fld>
            <a:endParaRPr lang="en-IN"/>
          </a:p>
        </p:txBody>
      </p:sp>
    </p:spTree>
    <p:extLst>
      <p:ext uri="{BB962C8B-B14F-4D97-AF65-F5344CB8AC3E}">
        <p14:creationId xmlns:p14="http://schemas.microsoft.com/office/powerpoint/2010/main" val="117714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ACFF73-F3DF-44D0-AFCE-6A0786F4D8F7}" type="datetimeFigureOut">
              <a:rPr lang="en-IN" smtClean="0"/>
              <a:t>09-12-2019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B7C39F-D7D1-49FB-8586-67CB5BF7D6D5}" type="slidenum">
              <a:rPr lang="en-IN" smtClean="0"/>
              <a:t>‹#›</a:t>
            </a:fld>
            <a:endParaRPr lang="en-IN"/>
          </a:p>
        </p:txBody>
      </p:sp>
    </p:spTree>
    <p:extLst>
      <p:ext uri="{BB962C8B-B14F-4D97-AF65-F5344CB8AC3E}">
        <p14:creationId xmlns:p14="http://schemas.microsoft.com/office/powerpoint/2010/main" val="684691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ACFF73-F3DF-44D0-AFCE-6A0786F4D8F7}" type="datetimeFigureOut">
              <a:rPr lang="en-IN" smtClean="0"/>
              <a:t>09-12-2019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9B7C39F-D7D1-49FB-8586-67CB5BF7D6D5}" type="slidenum">
              <a:rPr lang="en-IN" smtClean="0"/>
              <a:t>‹#›</a:t>
            </a:fld>
            <a:endParaRPr lang="en-IN"/>
          </a:p>
        </p:txBody>
      </p:sp>
    </p:spTree>
    <p:extLst>
      <p:ext uri="{BB962C8B-B14F-4D97-AF65-F5344CB8AC3E}">
        <p14:creationId xmlns:p14="http://schemas.microsoft.com/office/powerpoint/2010/main" val="3788197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ACFF73-F3DF-44D0-AFCE-6A0786F4D8F7}" type="datetimeFigureOut">
              <a:rPr lang="en-IN" smtClean="0"/>
              <a:t>09-12-2019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9B7C39F-D7D1-49FB-8586-67CB5BF7D6D5}" type="slidenum">
              <a:rPr lang="en-IN" smtClean="0"/>
              <a:t>‹#›</a:t>
            </a:fld>
            <a:endParaRPr lang="en-IN"/>
          </a:p>
        </p:txBody>
      </p:sp>
    </p:spTree>
    <p:extLst>
      <p:ext uri="{BB962C8B-B14F-4D97-AF65-F5344CB8AC3E}">
        <p14:creationId xmlns:p14="http://schemas.microsoft.com/office/powerpoint/2010/main" val="285388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ACFF73-F3DF-44D0-AFCE-6A0786F4D8F7}" type="datetimeFigureOut">
              <a:rPr lang="en-IN" smtClean="0"/>
              <a:t>09-12-2019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9B7C39F-D7D1-49FB-8586-67CB5BF7D6D5}" type="slidenum">
              <a:rPr lang="en-IN" smtClean="0"/>
              <a:t>‹#›</a:t>
            </a:fld>
            <a:endParaRPr lang="en-IN"/>
          </a:p>
        </p:txBody>
      </p:sp>
    </p:spTree>
    <p:extLst>
      <p:ext uri="{BB962C8B-B14F-4D97-AF65-F5344CB8AC3E}">
        <p14:creationId xmlns:p14="http://schemas.microsoft.com/office/powerpoint/2010/main" val="182637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ACFF73-F3DF-44D0-AFCE-6A0786F4D8F7}" type="datetimeFigureOut">
              <a:rPr lang="en-IN" smtClean="0"/>
              <a:t>09-12-2019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B7C39F-D7D1-49FB-8586-67CB5BF7D6D5}" type="slidenum">
              <a:rPr lang="en-IN" smtClean="0"/>
              <a:t>‹#›</a:t>
            </a:fld>
            <a:endParaRPr lang="en-IN"/>
          </a:p>
        </p:txBody>
      </p:sp>
    </p:spTree>
    <p:extLst>
      <p:ext uri="{BB962C8B-B14F-4D97-AF65-F5344CB8AC3E}">
        <p14:creationId xmlns:p14="http://schemas.microsoft.com/office/powerpoint/2010/main" val="313994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AACFF73-F3DF-44D0-AFCE-6A0786F4D8F7}" type="datetimeFigureOut">
              <a:rPr lang="en-IN" smtClean="0"/>
              <a:t>09-12-2019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9B7C39F-D7D1-49FB-8586-67CB5BF7D6D5}" type="slidenum">
              <a:rPr lang="en-IN" smtClean="0"/>
              <a:t>‹#›</a:t>
            </a:fld>
            <a:endParaRPr lang="en-IN"/>
          </a:p>
        </p:txBody>
      </p:sp>
    </p:spTree>
    <p:extLst>
      <p:ext uri="{BB962C8B-B14F-4D97-AF65-F5344CB8AC3E}">
        <p14:creationId xmlns:p14="http://schemas.microsoft.com/office/powerpoint/2010/main" val="11132123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102C-9094-4E48-A9AF-657E80CFC861}"/>
              </a:ext>
            </a:extLst>
          </p:cNvPr>
          <p:cNvSpPr>
            <a:spLocks noGrp="1"/>
          </p:cNvSpPr>
          <p:nvPr>
            <p:ph type="ctrTitle"/>
          </p:nvPr>
        </p:nvSpPr>
        <p:spPr>
          <a:xfrm>
            <a:off x="1938763" y="846056"/>
            <a:ext cx="8915399" cy="2262781"/>
          </a:xfrm>
        </p:spPr>
        <p:txBody>
          <a:bodyPr/>
          <a:lstStyle/>
          <a:p>
            <a:pPr algn="ctr"/>
            <a:r>
              <a:rPr lang="en-IN" b="1" u="sng" dirty="0"/>
              <a:t>Face Recognition using OpenCV</a:t>
            </a:r>
          </a:p>
        </p:txBody>
      </p:sp>
      <p:sp>
        <p:nvSpPr>
          <p:cNvPr id="3" name="Subtitle 2">
            <a:extLst>
              <a:ext uri="{FF2B5EF4-FFF2-40B4-BE49-F238E27FC236}">
                <a16:creationId xmlns:a16="http://schemas.microsoft.com/office/drawing/2014/main" id="{A9BDA1F3-C97A-4220-A282-9590B3DC8E59}"/>
              </a:ext>
            </a:extLst>
          </p:cNvPr>
          <p:cNvSpPr>
            <a:spLocks noGrp="1"/>
          </p:cNvSpPr>
          <p:nvPr>
            <p:ph type="subTitle" idx="1"/>
          </p:nvPr>
        </p:nvSpPr>
        <p:spPr/>
        <p:txBody>
          <a:bodyPr/>
          <a:lstStyle/>
          <a:p>
            <a:pPr algn="r"/>
            <a:r>
              <a:rPr lang="en-IN" cap="none" dirty="0"/>
              <a:t>Aparna</a:t>
            </a:r>
          </a:p>
        </p:txBody>
      </p:sp>
    </p:spTree>
    <p:extLst>
      <p:ext uri="{BB962C8B-B14F-4D97-AF65-F5344CB8AC3E}">
        <p14:creationId xmlns:p14="http://schemas.microsoft.com/office/powerpoint/2010/main" val="303802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B6CE0-5A45-4D86-A937-0F3E24BABB63}"/>
              </a:ext>
            </a:extLst>
          </p:cNvPr>
          <p:cNvSpPr>
            <a:spLocks noGrp="1"/>
          </p:cNvSpPr>
          <p:nvPr>
            <p:ph type="title"/>
          </p:nvPr>
        </p:nvSpPr>
        <p:spPr/>
        <p:txBody>
          <a:bodyPr/>
          <a:lstStyle/>
          <a:p>
            <a:r>
              <a:rPr lang="en-IN" b="1" u="sng" dirty="0"/>
              <a:t>Literature Review: Appearance Based –Neural Networks</a:t>
            </a:r>
            <a:endParaRPr lang="en-US" b="1" u="sng" dirty="0"/>
          </a:p>
        </p:txBody>
      </p:sp>
      <p:sp>
        <p:nvSpPr>
          <p:cNvPr id="7" name="Content Placeholder 6">
            <a:extLst>
              <a:ext uri="{FF2B5EF4-FFF2-40B4-BE49-F238E27FC236}">
                <a16:creationId xmlns:a16="http://schemas.microsoft.com/office/drawing/2014/main" id="{5AF3C893-830E-4E37-8D60-3C8EFFAF2D32}"/>
              </a:ext>
            </a:extLst>
          </p:cNvPr>
          <p:cNvSpPr>
            <a:spLocks noGrp="1"/>
          </p:cNvSpPr>
          <p:nvPr>
            <p:ph idx="1"/>
          </p:nvPr>
        </p:nvSpPr>
        <p:spPr/>
        <p:txBody>
          <a:bodyPr>
            <a:normAutofit/>
          </a:bodyPr>
          <a:lstStyle/>
          <a:p>
            <a:pPr>
              <a:buFont typeface="Wingdings" panose="05000000000000000000" pitchFamily="2" charset="2"/>
              <a:buChar char="v"/>
            </a:pPr>
            <a:r>
              <a:rPr lang="en-US" dirty="0"/>
              <a:t> </a:t>
            </a:r>
            <a:r>
              <a:rPr lang="en-IN" dirty="0"/>
              <a:t>Neural Networks grew rapidly in the last decade, and tremendous advancements are observed in the field of computer vision, specifically when dealing with large amount of image data.</a:t>
            </a:r>
          </a:p>
          <a:p>
            <a:pPr>
              <a:buFont typeface="Wingdings" panose="05000000000000000000" pitchFamily="2" charset="2"/>
              <a:buChar char="v"/>
            </a:pPr>
            <a:r>
              <a:rPr lang="en-IN" dirty="0"/>
              <a:t> Convolutional Neural Networks (CNNs) gave the advantage of automatically extracting feature vectors that capture the variability of data without any manual intervention.</a:t>
            </a:r>
          </a:p>
          <a:p>
            <a:pPr>
              <a:buFont typeface="Wingdings" panose="05000000000000000000" pitchFamily="2" charset="2"/>
              <a:buChar char="v"/>
            </a:pPr>
            <a:r>
              <a:rPr lang="en-US" dirty="0"/>
              <a:t> </a:t>
            </a:r>
            <a:r>
              <a:rPr lang="en-IN" dirty="0"/>
              <a:t>These methods operate using a optimization function such as Stochastic Gradient Descent (SGD) that aims to find the global minimum of the loss function manifold.</a:t>
            </a:r>
          </a:p>
          <a:p>
            <a:pPr>
              <a:buFont typeface="Wingdings" panose="05000000000000000000" pitchFamily="2" charset="2"/>
              <a:buChar char="v"/>
            </a:pPr>
            <a:r>
              <a:rPr lang="en-IN" dirty="0"/>
              <a:t> The deep features can then be extracted from an intermediate layer, which can be used for matching i.e. recognition. They significantly outperform the traditional methods by a huge margin.</a:t>
            </a:r>
          </a:p>
        </p:txBody>
      </p:sp>
    </p:spTree>
    <p:extLst>
      <p:ext uri="{BB962C8B-B14F-4D97-AF65-F5344CB8AC3E}">
        <p14:creationId xmlns:p14="http://schemas.microsoft.com/office/powerpoint/2010/main" val="104272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76248-CC89-451D-BE12-0C0A60441324}"/>
              </a:ext>
            </a:extLst>
          </p:cNvPr>
          <p:cNvSpPr>
            <a:spLocks noGrp="1"/>
          </p:cNvSpPr>
          <p:nvPr>
            <p:ph type="title"/>
          </p:nvPr>
        </p:nvSpPr>
        <p:spPr/>
        <p:txBody>
          <a:bodyPr/>
          <a:lstStyle/>
          <a:p>
            <a:r>
              <a:rPr lang="en-IN" b="1" u="sng" dirty="0"/>
              <a:t>Literature Review: Deep Learning based Face Recognition</a:t>
            </a:r>
            <a:endParaRPr lang="en-US" b="1" u="sng" dirty="0"/>
          </a:p>
        </p:txBody>
      </p:sp>
      <p:sp>
        <p:nvSpPr>
          <p:cNvPr id="3" name="Content Placeholder 2">
            <a:extLst>
              <a:ext uri="{FF2B5EF4-FFF2-40B4-BE49-F238E27FC236}">
                <a16:creationId xmlns:a16="http://schemas.microsoft.com/office/drawing/2014/main" id="{78764B62-DA91-40A2-ADD3-CD0A44D33DF0}"/>
              </a:ext>
            </a:extLst>
          </p:cNvPr>
          <p:cNvSpPr>
            <a:spLocks noGrp="1"/>
          </p:cNvSpPr>
          <p:nvPr>
            <p:ph idx="1"/>
          </p:nvPr>
        </p:nvSpPr>
        <p:spPr/>
        <p:txBody>
          <a:bodyPr/>
          <a:lstStyle/>
          <a:p>
            <a:pPr>
              <a:buFont typeface="Wingdings" panose="05000000000000000000" pitchFamily="2" charset="2"/>
              <a:buChar char="v"/>
            </a:pPr>
            <a:r>
              <a:rPr lang="en-US" dirty="0"/>
              <a:t> </a:t>
            </a:r>
            <a:r>
              <a:rPr lang="en-IN" dirty="0"/>
              <a:t>Deep learning methods, such as convolutional neural networks, use a cascade of multiple layers of processing units for feature extraction and transformation. They learn multiple levels of representations that correspond to different levels of abstraction.</a:t>
            </a:r>
          </a:p>
          <a:p>
            <a:pPr>
              <a:buFont typeface="Wingdings" panose="05000000000000000000" pitchFamily="2" charset="2"/>
              <a:buChar char="v"/>
            </a:pPr>
            <a:r>
              <a:rPr lang="en-IN" dirty="0"/>
              <a:t> The levels form a hierarchy of concepts, showing strong invariance to the face pose, lighting, and expression changes. </a:t>
            </a:r>
          </a:p>
          <a:p>
            <a:pPr>
              <a:buFont typeface="Wingdings" panose="05000000000000000000" pitchFamily="2" charset="2"/>
              <a:buChar char="v"/>
            </a:pPr>
            <a:r>
              <a:rPr lang="en-IN" dirty="0"/>
              <a:t> The initial layers learn the primary features such as edges, texture etc. and the higher layers learn the object shapes, colour etc.</a:t>
            </a:r>
          </a:p>
          <a:p>
            <a:pPr marL="0" indent="0">
              <a:buNone/>
            </a:pPr>
            <a:endParaRPr lang="en-US" dirty="0"/>
          </a:p>
        </p:txBody>
      </p:sp>
    </p:spTree>
    <p:extLst>
      <p:ext uri="{BB962C8B-B14F-4D97-AF65-F5344CB8AC3E}">
        <p14:creationId xmlns:p14="http://schemas.microsoft.com/office/powerpoint/2010/main" val="2220192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4A81-73C8-41B1-B820-D7B2A4FCB466}"/>
              </a:ext>
            </a:extLst>
          </p:cNvPr>
          <p:cNvSpPr>
            <a:spLocks noGrp="1"/>
          </p:cNvSpPr>
          <p:nvPr>
            <p:ph type="title"/>
          </p:nvPr>
        </p:nvSpPr>
        <p:spPr/>
        <p:txBody>
          <a:bodyPr/>
          <a:lstStyle/>
          <a:p>
            <a:r>
              <a:rPr lang="en-IN" b="1" u="sng" dirty="0"/>
              <a:t>Literature Review: Deep Learning based Face Recognition</a:t>
            </a:r>
            <a:endParaRPr lang="en-US" b="1" u="sng" dirty="0"/>
          </a:p>
        </p:txBody>
      </p:sp>
      <p:sp>
        <p:nvSpPr>
          <p:cNvPr id="3" name="Content Placeholder 2">
            <a:extLst>
              <a:ext uri="{FF2B5EF4-FFF2-40B4-BE49-F238E27FC236}">
                <a16:creationId xmlns:a16="http://schemas.microsoft.com/office/drawing/2014/main" id="{BC43F7CD-F372-4C50-8D82-C5E3460F2B07}"/>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dirty="0"/>
              <a:t> </a:t>
            </a:r>
            <a:r>
              <a:rPr lang="en-IN" dirty="0"/>
              <a:t>Deep Learning based methods primarily consists of two stages, (1) Deep Feature Extraction, and (2) Face Matching i.e. Recognition</a:t>
            </a:r>
          </a:p>
          <a:p>
            <a:pPr lvl="1">
              <a:buFont typeface="Wingdings" panose="05000000000000000000" pitchFamily="2" charset="2"/>
              <a:buChar char="v"/>
            </a:pPr>
            <a:r>
              <a:rPr lang="en-IN" b="1" dirty="0"/>
              <a:t> Feature extraction </a:t>
            </a:r>
            <a:r>
              <a:rPr lang="en-IN" dirty="0"/>
              <a:t>methods generally use a backbone CNN architecture such as </a:t>
            </a:r>
            <a:r>
              <a:rPr lang="en-IN" dirty="0" err="1"/>
              <a:t>AlexNet</a:t>
            </a:r>
            <a:r>
              <a:rPr lang="en-IN" dirty="0"/>
              <a:t>, </a:t>
            </a:r>
            <a:r>
              <a:rPr lang="en-IN" dirty="0" err="1"/>
              <a:t>VGGNet</a:t>
            </a:r>
            <a:r>
              <a:rPr lang="en-IN" dirty="0"/>
              <a:t>, </a:t>
            </a:r>
            <a:r>
              <a:rPr lang="en-IN" dirty="0" err="1"/>
              <a:t>GoogleNet</a:t>
            </a:r>
            <a:r>
              <a:rPr lang="en-IN" dirty="0"/>
              <a:t> etc. trained on a large scale image database such as ImageNet as a baseline and finetune the model based on facial images.</a:t>
            </a:r>
          </a:p>
          <a:p>
            <a:pPr lvl="1">
              <a:buFont typeface="Wingdings" panose="05000000000000000000" pitchFamily="2" charset="2"/>
              <a:buChar char="v"/>
            </a:pPr>
            <a:r>
              <a:rPr lang="en-IN" dirty="0"/>
              <a:t> However, with increasing datasets on human faces, many novel architectures are being designed specific to face recognition. An ensemble of networks, each having specific tasks, are also used in face recognition tasks.</a:t>
            </a:r>
          </a:p>
          <a:p>
            <a:pPr lvl="1">
              <a:buFont typeface="Wingdings" panose="05000000000000000000" pitchFamily="2" charset="2"/>
              <a:buChar char="v"/>
            </a:pPr>
            <a:r>
              <a:rPr lang="en-IN" dirty="0"/>
              <a:t> </a:t>
            </a:r>
            <a:r>
              <a:rPr lang="en-IN" b="1" dirty="0"/>
              <a:t>Recognition:</a:t>
            </a:r>
            <a:r>
              <a:rPr lang="en-IN" dirty="0"/>
              <a:t> After the deep networks  are trained with massive data and an appropriate loss function, each of the test images is passed through the network to obtain a deep feature representation.</a:t>
            </a:r>
          </a:p>
          <a:p>
            <a:pPr lvl="1">
              <a:buFont typeface="Wingdings" panose="05000000000000000000" pitchFamily="2" charset="2"/>
              <a:buChar char="v"/>
            </a:pPr>
            <a:r>
              <a:rPr lang="en-IN" dirty="0"/>
              <a:t> Once the deep features are extracted, most methods directly calculate the similarity between two features using cosine distance or L2 distance; then, the nearest neighbour (NN) and threshold comparison are used for both identification and verification tasks.</a:t>
            </a:r>
            <a:endParaRPr lang="en-US" dirty="0"/>
          </a:p>
        </p:txBody>
      </p:sp>
    </p:spTree>
    <p:extLst>
      <p:ext uri="{BB962C8B-B14F-4D97-AF65-F5344CB8AC3E}">
        <p14:creationId xmlns:p14="http://schemas.microsoft.com/office/powerpoint/2010/main" val="394652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BFB8-1933-4552-8D10-A8061785F575}"/>
              </a:ext>
            </a:extLst>
          </p:cNvPr>
          <p:cNvSpPr>
            <a:spLocks noGrp="1"/>
          </p:cNvSpPr>
          <p:nvPr>
            <p:ph type="title"/>
          </p:nvPr>
        </p:nvSpPr>
        <p:spPr/>
        <p:txBody>
          <a:bodyPr/>
          <a:lstStyle/>
          <a:p>
            <a:r>
              <a:rPr lang="en-IN" b="1" u="sng" dirty="0"/>
              <a:t>Literature Review: Deep Learning based Face Recognition</a:t>
            </a:r>
            <a:endParaRPr lang="en-US" b="1" u="sng" dirty="0"/>
          </a:p>
        </p:txBody>
      </p:sp>
      <p:sp>
        <p:nvSpPr>
          <p:cNvPr id="3" name="Content Placeholder 2">
            <a:extLst>
              <a:ext uri="{FF2B5EF4-FFF2-40B4-BE49-F238E27FC236}">
                <a16:creationId xmlns:a16="http://schemas.microsoft.com/office/drawing/2014/main" id="{4EBBB599-C367-4CDA-B213-2C913EF3B1D5}"/>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a:t> </a:t>
            </a:r>
            <a:r>
              <a:rPr lang="en-IN" dirty="0" err="1"/>
              <a:t>Szegedy</a:t>
            </a:r>
            <a:r>
              <a:rPr lang="en-IN" dirty="0"/>
              <a:t> et al. proposed the </a:t>
            </a:r>
            <a:r>
              <a:rPr lang="en-IN" dirty="0" err="1"/>
              <a:t>GoogleNet</a:t>
            </a:r>
            <a:r>
              <a:rPr lang="en-IN" dirty="0"/>
              <a:t> Architecture based on the ‘Inception’ module, which won the ImageNet Challenge in 2014.</a:t>
            </a:r>
          </a:p>
          <a:p>
            <a:pPr>
              <a:buFont typeface="Wingdings" panose="05000000000000000000" pitchFamily="2" charset="2"/>
              <a:buChar char="v"/>
            </a:pPr>
            <a:r>
              <a:rPr lang="en-IN" dirty="0"/>
              <a:t> CNNs have shown accuracy improvements when using a deeper architecture, but simply stacking layers one after another gives rise to computational problems such as Overfitting and Vanishing Gradient during backpropagation.</a:t>
            </a:r>
          </a:p>
          <a:p>
            <a:pPr>
              <a:buFont typeface="Wingdings" panose="05000000000000000000" pitchFamily="2" charset="2"/>
              <a:buChar char="v"/>
            </a:pPr>
            <a:r>
              <a:rPr lang="en-IN" dirty="0"/>
              <a:t> The Inception module makes use of 1x1convolutional layers in front of the 3x3 and 5x5 convolutional layers in parallel to reduce the dimensionality and then use filter concatenation. This increases sparsity constraints that overcome the problems of traditional deep networks. </a:t>
            </a:r>
          </a:p>
          <a:p>
            <a:pPr>
              <a:buFont typeface="Wingdings" panose="05000000000000000000" pitchFamily="2" charset="2"/>
              <a:buChar char="v"/>
            </a:pPr>
            <a:r>
              <a:rPr lang="en-IN" dirty="0"/>
              <a:t> This implementation is effective in reducing model parameters while giving benefits of the very deep architectures, and this is the main reason we have used the Inception module extensively in our model architecture.</a:t>
            </a:r>
            <a:endParaRPr lang="en-US" dirty="0"/>
          </a:p>
        </p:txBody>
      </p:sp>
    </p:spTree>
    <p:extLst>
      <p:ext uri="{BB962C8B-B14F-4D97-AF65-F5344CB8AC3E}">
        <p14:creationId xmlns:p14="http://schemas.microsoft.com/office/powerpoint/2010/main" val="1191565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364D-6BB1-4751-B753-45695843E666}"/>
              </a:ext>
            </a:extLst>
          </p:cNvPr>
          <p:cNvSpPr>
            <a:spLocks noGrp="1"/>
          </p:cNvSpPr>
          <p:nvPr>
            <p:ph type="title"/>
          </p:nvPr>
        </p:nvSpPr>
        <p:spPr>
          <a:xfrm>
            <a:off x="2385535" y="1199145"/>
            <a:ext cx="8911687" cy="1280890"/>
          </a:xfrm>
        </p:spPr>
        <p:txBody>
          <a:bodyPr/>
          <a:lstStyle/>
          <a:p>
            <a:r>
              <a:rPr lang="en-US" b="1" u="sng" dirty="0"/>
              <a:t>Methodology</a:t>
            </a:r>
          </a:p>
        </p:txBody>
      </p:sp>
      <p:sp>
        <p:nvSpPr>
          <p:cNvPr id="3" name="Content Placeholder 2">
            <a:extLst>
              <a:ext uri="{FF2B5EF4-FFF2-40B4-BE49-F238E27FC236}">
                <a16:creationId xmlns:a16="http://schemas.microsoft.com/office/drawing/2014/main" id="{FFAD8972-E966-4681-A40D-DD49C56EB1BD}"/>
              </a:ext>
            </a:extLst>
          </p:cNvPr>
          <p:cNvSpPr>
            <a:spLocks noGrp="1"/>
          </p:cNvSpPr>
          <p:nvPr>
            <p:ph idx="1"/>
          </p:nvPr>
        </p:nvSpPr>
        <p:spPr/>
        <p:txBody>
          <a:bodyPr>
            <a:normAutofit/>
          </a:bodyPr>
          <a:lstStyle/>
          <a:p>
            <a:pPr marL="0" indent="0">
              <a:buNone/>
            </a:pPr>
            <a:r>
              <a:rPr lang="en-IN" i="1" u="sng" dirty="0"/>
              <a:t>The proposed face recognition pipeline runs through four primary steps:</a:t>
            </a:r>
            <a:br>
              <a:rPr lang="en-IN" i="1" u="sng" dirty="0"/>
            </a:br>
            <a:endParaRPr lang="en-IN" i="1" u="sng" dirty="0"/>
          </a:p>
          <a:p>
            <a:pPr>
              <a:buFont typeface="Wingdings" panose="05000000000000000000" pitchFamily="2" charset="2"/>
              <a:buChar char="v"/>
            </a:pPr>
            <a:r>
              <a:rPr lang="en-IN" dirty="0"/>
              <a:t> </a:t>
            </a:r>
            <a:r>
              <a:rPr lang="en-IN" b="1" dirty="0"/>
              <a:t>Detection</a:t>
            </a:r>
            <a:r>
              <a:rPr lang="en-IN" dirty="0"/>
              <a:t> of faces from images</a:t>
            </a:r>
          </a:p>
          <a:p>
            <a:pPr>
              <a:buFont typeface="Wingdings" panose="05000000000000000000" pitchFamily="2" charset="2"/>
              <a:buChar char="v"/>
            </a:pPr>
            <a:r>
              <a:rPr lang="en-IN" dirty="0"/>
              <a:t> Generating </a:t>
            </a:r>
            <a:r>
              <a:rPr lang="en-IN" b="1" dirty="0"/>
              <a:t>face embeddings </a:t>
            </a:r>
            <a:r>
              <a:rPr lang="en-IN" dirty="0"/>
              <a:t>from the detected faces</a:t>
            </a:r>
          </a:p>
          <a:p>
            <a:pPr>
              <a:buFont typeface="Wingdings" panose="05000000000000000000" pitchFamily="2" charset="2"/>
              <a:buChar char="v"/>
            </a:pPr>
            <a:r>
              <a:rPr lang="en-IN" dirty="0"/>
              <a:t> </a:t>
            </a:r>
            <a:r>
              <a:rPr lang="en-IN" b="1" dirty="0"/>
              <a:t>Training a classification model </a:t>
            </a:r>
            <a:r>
              <a:rPr lang="en-IN" dirty="0"/>
              <a:t>based on the face embeddings</a:t>
            </a:r>
          </a:p>
          <a:p>
            <a:pPr>
              <a:buFont typeface="Wingdings" panose="05000000000000000000" pitchFamily="2" charset="2"/>
              <a:buChar char="v"/>
            </a:pPr>
            <a:r>
              <a:rPr lang="en-IN" dirty="0"/>
              <a:t> </a:t>
            </a:r>
            <a:r>
              <a:rPr lang="en-IN" b="1" dirty="0"/>
              <a:t>Prediction/Matching </a:t>
            </a:r>
            <a:r>
              <a:rPr lang="en-IN" dirty="0"/>
              <a:t>of any unknown face image </a:t>
            </a:r>
          </a:p>
          <a:p>
            <a:pPr marL="0" indent="0">
              <a:buNone/>
            </a:pPr>
            <a:br>
              <a:rPr lang="en-IN" dirty="0"/>
            </a:br>
            <a:r>
              <a:rPr lang="en-IN" dirty="0"/>
              <a:t>We will go through the basic building blocks of our model, an explain in detail the theory behind each component.</a:t>
            </a:r>
            <a:endParaRPr lang="en-US" dirty="0"/>
          </a:p>
        </p:txBody>
      </p:sp>
    </p:spTree>
    <p:extLst>
      <p:ext uri="{BB962C8B-B14F-4D97-AF65-F5344CB8AC3E}">
        <p14:creationId xmlns:p14="http://schemas.microsoft.com/office/powerpoint/2010/main" val="1465306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D40A-4321-4962-88F5-07D7614638EA}"/>
              </a:ext>
            </a:extLst>
          </p:cNvPr>
          <p:cNvSpPr>
            <a:spLocks noGrp="1"/>
          </p:cNvSpPr>
          <p:nvPr>
            <p:ph type="title"/>
          </p:nvPr>
        </p:nvSpPr>
        <p:spPr/>
        <p:txBody>
          <a:bodyPr/>
          <a:lstStyle/>
          <a:p>
            <a:r>
              <a:rPr lang="en-US" dirty="0"/>
              <a:t>Methodology: Face Detection</a:t>
            </a:r>
          </a:p>
        </p:txBody>
      </p:sp>
      <p:sp>
        <p:nvSpPr>
          <p:cNvPr id="3" name="Content Placeholder 2">
            <a:extLst>
              <a:ext uri="{FF2B5EF4-FFF2-40B4-BE49-F238E27FC236}">
                <a16:creationId xmlns:a16="http://schemas.microsoft.com/office/drawing/2014/main" id="{8645E0BF-450C-44F3-8B7D-CB719C6826A7}"/>
              </a:ext>
            </a:extLst>
          </p:cNvPr>
          <p:cNvSpPr>
            <a:spLocks noGrp="1"/>
          </p:cNvSpPr>
          <p:nvPr>
            <p:ph idx="1"/>
          </p:nvPr>
        </p:nvSpPr>
        <p:spPr/>
        <p:txBody>
          <a:bodyPr/>
          <a:lstStyle/>
          <a:p>
            <a:pPr>
              <a:buFont typeface="Wingdings" panose="05000000000000000000" pitchFamily="2" charset="2"/>
              <a:buChar char="v"/>
            </a:pPr>
            <a:r>
              <a:rPr lang="en-US" dirty="0"/>
              <a:t> </a:t>
            </a:r>
            <a:r>
              <a:rPr lang="en-US" b="1" dirty="0"/>
              <a:t>Image preprocessing</a:t>
            </a:r>
          </a:p>
          <a:p>
            <a:pPr lvl="1">
              <a:buFont typeface="Wingdings" panose="05000000000000000000" pitchFamily="2" charset="2"/>
              <a:buChar char="v"/>
            </a:pPr>
            <a:r>
              <a:rPr lang="en-US" dirty="0"/>
              <a:t> Image resizing</a:t>
            </a:r>
          </a:p>
          <a:p>
            <a:pPr lvl="1">
              <a:buFont typeface="Wingdings" panose="05000000000000000000" pitchFamily="2" charset="2"/>
              <a:buChar char="v"/>
            </a:pPr>
            <a:r>
              <a:rPr lang="en-US" dirty="0"/>
              <a:t>Mean subtraction and scaling</a:t>
            </a:r>
          </a:p>
          <a:p>
            <a:pPr lvl="1">
              <a:buFont typeface="Wingdings" panose="05000000000000000000" pitchFamily="2" charset="2"/>
              <a:buChar char="v"/>
            </a:pPr>
            <a:endParaRPr lang="en-US" dirty="0"/>
          </a:p>
          <a:p>
            <a:pPr>
              <a:buFont typeface="Wingdings" panose="05000000000000000000" pitchFamily="2" charset="2"/>
              <a:buChar char="v"/>
            </a:pPr>
            <a:r>
              <a:rPr lang="en-US" dirty="0"/>
              <a:t> </a:t>
            </a:r>
            <a:r>
              <a:rPr lang="en-US" b="1" dirty="0"/>
              <a:t>Face detection methodology</a:t>
            </a:r>
          </a:p>
          <a:p>
            <a:pPr lvl="1">
              <a:buFont typeface="Wingdings" panose="05000000000000000000" pitchFamily="2" charset="2"/>
              <a:buChar char="v"/>
            </a:pPr>
            <a:r>
              <a:rPr lang="en-IN" dirty="0"/>
              <a:t> Pretrained Caffe based object detector using the </a:t>
            </a:r>
            <a:r>
              <a:rPr lang="en-IN" dirty="0" err="1"/>
              <a:t>ResNet</a:t>
            </a:r>
            <a:r>
              <a:rPr lang="en-IN" dirty="0"/>
              <a:t> a</a:t>
            </a:r>
            <a:r>
              <a:rPr lang="en-US" dirty="0" err="1"/>
              <a:t>rchitecture</a:t>
            </a:r>
            <a:endParaRPr lang="en-US" dirty="0"/>
          </a:p>
          <a:p>
            <a:pPr lvl="1">
              <a:buFont typeface="Wingdings" panose="05000000000000000000" pitchFamily="2" charset="2"/>
              <a:buChar char="v"/>
            </a:pPr>
            <a:r>
              <a:rPr lang="en-US" dirty="0"/>
              <a:t>OpenCV implementation is used off the shelf</a:t>
            </a:r>
          </a:p>
        </p:txBody>
      </p:sp>
    </p:spTree>
    <p:extLst>
      <p:ext uri="{BB962C8B-B14F-4D97-AF65-F5344CB8AC3E}">
        <p14:creationId xmlns:p14="http://schemas.microsoft.com/office/powerpoint/2010/main" val="2491233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FCC9-DC18-4B4F-AF73-99CB627F4062}"/>
              </a:ext>
            </a:extLst>
          </p:cNvPr>
          <p:cNvSpPr>
            <a:spLocks noGrp="1"/>
          </p:cNvSpPr>
          <p:nvPr>
            <p:ph type="title"/>
          </p:nvPr>
        </p:nvSpPr>
        <p:spPr/>
        <p:txBody>
          <a:bodyPr/>
          <a:lstStyle/>
          <a:p>
            <a:r>
              <a:rPr lang="en-US" b="1" u="sng" dirty="0"/>
              <a:t>Methodology: Model Architecture</a:t>
            </a:r>
          </a:p>
        </p:txBody>
      </p:sp>
      <p:sp>
        <p:nvSpPr>
          <p:cNvPr id="3" name="Content Placeholder 2">
            <a:extLst>
              <a:ext uri="{FF2B5EF4-FFF2-40B4-BE49-F238E27FC236}">
                <a16:creationId xmlns:a16="http://schemas.microsoft.com/office/drawing/2014/main" id="{F58ABD6B-6701-48DF-A601-A7BDF850E367}"/>
              </a:ext>
            </a:extLst>
          </p:cNvPr>
          <p:cNvSpPr>
            <a:spLocks noGrp="1"/>
          </p:cNvSpPr>
          <p:nvPr>
            <p:ph idx="1"/>
          </p:nvPr>
        </p:nvSpPr>
        <p:spPr>
          <a:xfrm>
            <a:off x="1097280" y="1845734"/>
            <a:ext cx="10058400" cy="748283"/>
          </a:xfrm>
        </p:spPr>
        <p:txBody>
          <a:bodyPr/>
          <a:lstStyle/>
          <a:p>
            <a:pPr>
              <a:buFont typeface="Wingdings" panose="05000000000000000000" pitchFamily="2" charset="2"/>
              <a:buChar char="v"/>
            </a:pPr>
            <a:r>
              <a:rPr lang="en-US" dirty="0"/>
              <a:t> </a:t>
            </a:r>
            <a:r>
              <a:rPr lang="en-IN" dirty="0"/>
              <a:t>Our face recognition model is developed on Convolutional Neural Networks (CNNs), that have revolutionised the world of computer vision.</a:t>
            </a:r>
          </a:p>
        </p:txBody>
      </p:sp>
      <p:pic>
        <p:nvPicPr>
          <p:cNvPr id="5" name="Picture 4">
            <a:extLst>
              <a:ext uri="{FF2B5EF4-FFF2-40B4-BE49-F238E27FC236}">
                <a16:creationId xmlns:a16="http://schemas.microsoft.com/office/drawing/2014/main" id="{D5AFB253-3E1F-4A94-A603-03A544F64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702" y="2892213"/>
            <a:ext cx="7248625" cy="2362135"/>
          </a:xfrm>
          <a:prstGeom prst="rect">
            <a:avLst/>
          </a:prstGeom>
        </p:spPr>
      </p:pic>
      <p:sp>
        <p:nvSpPr>
          <p:cNvPr id="6" name="Content Placeholder 2">
            <a:extLst>
              <a:ext uri="{FF2B5EF4-FFF2-40B4-BE49-F238E27FC236}">
                <a16:creationId xmlns:a16="http://schemas.microsoft.com/office/drawing/2014/main" id="{34930E0E-5964-473F-8669-5FF61B9136DB}"/>
              </a:ext>
            </a:extLst>
          </p:cNvPr>
          <p:cNvSpPr txBox="1">
            <a:spLocks/>
          </p:cNvSpPr>
          <p:nvPr/>
        </p:nvSpPr>
        <p:spPr>
          <a:xfrm>
            <a:off x="1097280" y="2702391"/>
            <a:ext cx="3683266" cy="255195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dirty="0"/>
              <a:t> CNN has four main components:</a:t>
            </a:r>
          </a:p>
          <a:p>
            <a:pPr lvl="1">
              <a:buFont typeface="Wingdings" panose="05000000000000000000" pitchFamily="2" charset="2"/>
              <a:buChar char="v"/>
            </a:pPr>
            <a:r>
              <a:rPr lang="en-IN" dirty="0"/>
              <a:t> (1) Convolution layer,</a:t>
            </a:r>
          </a:p>
          <a:p>
            <a:pPr lvl="1">
              <a:buFont typeface="Wingdings" panose="05000000000000000000" pitchFamily="2" charset="2"/>
              <a:buChar char="v"/>
            </a:pPr>
            <a:r>
              <a:rPr lang="en-IN" dirty="0"/>
              <a:t> (2) Activation function,</a:t>
            </a:r>
          </a:p>
          <a:p>
            <a:pPr lvl="1">
              <a:buFont typeface="Wingdings" panose="05000000000000000000" pitchFamily="2" charset="2"/>
              <a:buChar char="v"/>
            </a:pPr>
            <a:r>
              <a:rPr lang="en-IN" dirty="0"/>
              <a:t> (3) Pooling layer, and</a:t>
            </a:r>
          </a:p>
          <a:p>
            <a:pPr lvl="1">
              <a:buFont typeface="Wingdings" panose="05000000000000000000" pitchFamily="2" charset="2"/>
              <a:buChar char="v"/>
            </a:pPr>
            <a:r>
              <a:rPr lang="en-IN" dirty="0"/>
              <a:t> (4) Classification layer (Fully connected network).</a:t>
            </a:r>
          </a:p>
        </p:txBody>
      </p:sp>
    </p:spTree>
    <p:extLst>
      <p:ext uri="{BB962C8B-B14F-4D97-AF65-F5344CB8AC3E}">
        <p14:creationId xmlns:p14="http://schemas.microsoft.com/office/powerpoint/2010/main" val="3135458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FCC9-DC18-4B4F-AF73-99CB627F4062}"/>
              </a:ext>
            </a:extLst>
          </p:cNvPr>
          <p:cNvSpPr>
            <a:spLocks noGrp="1"/>
          </p:cNvSpPr>
          <p:nvPr>
            <p:ph type="title"/>
          </p:nvPr>
        </p:nvSpPr>
        <p:spPr/>
        <p:txBody>
          <a:bodyPr>
            <a:normAutofit/>
          </a:bodyPr>
          <a:lstStyle/>
          <a:p>
            <a:r>
              <a:rPr lang="en-US" b="1" u="sng" dirty="0"/>
              <a:t>Methodology: Model Architecture – Convolution layer</a:t>
            </a:r>
          </a:p>
        </p:txBody>
      </p:sp>
      <p:sp>
        <p:nvSpPr>
          <p:cNvPr id="3" name="Content Placeholder 2">
            <a:extLst>
              <a:ext uri="{FF2B5EF4-FFF2-40B4-BE49-F238E27FC236}">
                <a16:creationId xmlns:a16="http://schemas.microsoft.com/office/drawing/2014/main" id="{F58ABD6B-6701-48DF-A601-A7BDF850E367}"/>
              </a:ext>
            </a:extLst>
          </p:cNvPr>
          <p:cNvSpPr>
            <a:spLocks noGrp="1"/>
          </p:cNvSpPr>
          <p:nvPr>
            <p:ph idx="1"/>
          </p:nvPr>
        </p:nvSpPr>
        <p:spPr>
          <a:xfrm>
            <a:off x="1097280" y="1845734"/>
            <a:ext cx="10058400" cy="1450757"/>
          </a:xfrm>
        </p:spPr>
        <p:txBody>
          <a:bodyPr/>
          <a:lstStyle/>
          <a:p>
            <a:pPr>
              <a:buFont typeface="Wingdings" panose="05000000000000000000" pitchFamily="2" charset="2"/>
              <a:buChar char="v"/>
            </a:pPr>
            <a:r>
              <a:rPr lang="en-US" dirty="0"/>
              <a:t> </a:t>
            </a:r>
            <a:r>
              <a:rPr lang="en-IN" dirty="0"/>
              <a:t>The primary purpose of Convolution in case of a CNN is to extract features from the input image</a:t>
            </a:r>
          </a:p>
          <a:p>
            <a:pPr>
              <a:buFont typeface="Wingdings" panose="05000000000000000000" pitchFamily="2" charset="2"/>
              <a:buChar char="v"/>
            </a:pPr>
            <a:r>
              <a:rPr lang="en-IN" dirty="0"/>
              <a:t> Convolution preserves the spatial relationship between pixels by learning image features using small </a:t>
            </a:r>
            <a:r>
              <a:rPr lang="en-US" dirty="0"/>
              <a:t>squares of input data.</a:t>
            </a:r>
          </a:p>
        </p:txBody>
      </p:sp>
      <p:pic>
        <p:nvPicPr>
          <p:cNvPr id="5" name="Picture 4">
            <a:extLst>
              <a:ext uri="{FF2B5EF4-FFF2-40B4-BE49-F238E27FC236}">
                <a16:creationId xmlns:a16="http://schemas.microsoft.com/office/drawing/2014/main" id="{70690968-EE5A-4761-A80D-6BCCE0F95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1274" y="3429000"/>
            <a:ext cx="4700659" cy="2229276"/>
          </a:xfrm>
          <a:prstGeom prst="rect">
            <a:avLst/>
          </a:prstGeom>
        </p:spPr>
      </p:pic>
      <p:sp>
        <p:nvSpPr>
          <p:cNvPr id="6" name="Content Placeholder 2">
            <a:extLst>
              <a:ext uri="{FF2B5EF4-FFF2-40B4-BE49-F238E27FC236}">
                <a16:creationId xmlns:a16="http://schemas.microsoft.com/office/drawing/2014/main" id="{01E88FC5-32CC-4C60-A1C3-88F5CD903F4B}"/>
              </a:ext>
            </a:extLst>
          </p:cNvPr>
          <p:cNvSpPr txBox="1">
            <a:spLocks/>
          </p:cNvSpPr>
          <p:nvPr/>
        </p:nvSpPr>
        <p:spPr>
          <a:xfrm>
            <a:off x="1097279" y="3561509"/>
            <a:ext cx="5315553" cy="2682879"/>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dirty="0"/>
              <a:t> </a:t>
            </a:r>
            <a:r>
              <a:rPr lang="en-IN" dirty="0"/>
              <a:t>A filter slides over the input image (convolution operation) to produce a feature map.</a:t>
            </a:r>
          </a:p>
          <a:p>
            <a:pPr>
              <a:buFont typeface="Wingdings" panose="05000000000000000000" pitchFamily="2" charset="2"/>
              <a:buChar char="v"/>
            </a:pPr>
            <a:r>
              <a:rPr lang="en-IN" dirty="0"/>
              <a:t>The Convolution operation captures the local dependencies in the original image.</a:t>
            </a:r>
          </a:p>
          <a:p>
            <a:pPr>
              <a:buFont typeface="Wingdings" panose="05000000000000000000" pitchFamily="2" charset="2"/>
              <a:buChar char="v"/>
            </a:pPr>
            <a:r>
              <a:rPr lang="en-IN" dirty="0"/>
              <a:t>Different filters generate different feature maps from the same original image</a:t>
            </a:r>
          </a:p>
          <a:p>
            <a:pPr>
              <a:buFont typeface="Wingdings" panose="05000000000000000000" pitchFamily="2" charset="2"/>
              <a:buChar char="v"/>
            </a:pPr>
            <a:r>
              <a:rPr lang="en-IN" dirty="0"/>
              <a:t>The size of the Feature Map (Convolved Feature) is controlled by three parameters: (1) Depth, (2) Stride, (3) Zero-padding.</a:t>
            </a:r>
          </a:p>
        </p:txBody>
      </p:sp>
    </p:spTree>
    <p:extLst>
      <p:ext uri="{BB962C8B-B14F-4D97-AF65-F5344CB8AC3E}">
        <p14:creationId xmlns:p14="http://schemas.microsoft.com/office/powerpoint/2010/main" val="2139534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A21C-D1CE-4ADF-8629-7B94780D3E70}"/>
              </a:ext>
            </a:extLst>
          </p:cNvPr>
          <p:cNvSpPr>
            <a:spLocks noGrp="1"/>
          </p:cNvSpPr>
          <p:nvPr>
            <p:ph type="title"/>
          </p:nvPr>
        </p:nvSpPr>
        <p:spPr/>
        <p:txBody>
          <a:bodyPr/>
          <a:lstStyle/>
          <a:p>
            <a:r>
              <a:rPr lang="en-US" b="1" u="sng" dirty="0"/>
              <a:t>Dataset</a:t>
            </a:r>
          </a:p>
        </p:txBody>
      </p:sp>
      <p:sp>
        <p:nvSpPr>
          <p:cNvPr id="3" name="Content Placeholder 2">
            <a:extLst>
              <a:ext uri="{FF2B5EF4-FFF2-40B4-BE49-F238E27FC236}">
                <a16:creationId xmlns:a16="http://schemas.microsoft.com/office/drawing/2014/main" id="{16A0C640-7622-4BC0-B39A-50751B919807}"/>
              </a:ext>
            </a:extLst>
          </p:cNvPr>
          <p:cNvSpPr>
            <a:spLocks noGrp="1"/>
          </p:cNvSpPr>
          <p:nvPr>
            <p:ph idx="1"/>
          </p:nvPr>
        </p:nvSpPr>
        <p:spPr>
          <a:xfrm>
            <a:off x="1097280" y="1845734"/>
            <a:ext cx="4413183" cy="4023360"/>
          </a:xfrm>
        </p:spPr>
        <p:txBody>
          <a:bodyPr>
            <a:normAutofit/>
          </a:bodyPr>
          <a:lstStyle/>
          <a:p>
            <a:pPr>
              <a:buFont typeface="Wingdings" panose="05000000000000000000" pitchFamily="2" charset="2"/>
              <a:buChar char="v"/>
            </a:pPr>
            <a:r>
              <a:rPr lang="en-IN" b="1" u="sng" dirty="0"/>
              <a:t>Indian Movie Face database (IMFDB)</a:t>
            </a:r>
          </a:p>
          <a:p>
            <a:pPr>
              <a:buFont typeface="Wingdings" panose="05000000000000000000" pitchFamily="2" charset="2"/>
              <a:buChar char="v"/>
            </a:pPr>
            <a:r>
              <a:rPr lang="en-IN" dirty="0"/>
              <a:t> A large unconstrained face database consisting of </a:t>
            </a:r>
            <a:r>
              <a:rPr lang="en-IN" b="1" dirty="0"/>
              <a:t>34512</a:t>
            </a:r>
            <a:r>
              <a:rPr lang="en-IN" dirty="0"/>
              <a:t> images of </a:t>
            </a:r>
            <a:r>
              <a:rPr lang="en-IN" b="1" dirty="0"/>
              <a:t>100</a:t>
            </a:r>
            <a:r>
              <a:rPr lang="en-IN" dirty="0"/>
              <a:t> Indian actors collected from more than 100 videos. </a:t>
            </a:r>
          </a:p>
          <a:p>
            <a:pPr>
              <a:buFont typeface="Wingdings" panose="05000000000000000000" pitchFamily="2" charset="2"/>
              <a:buChar char="v"/>
            </a:pPr>
            <a:r>
              <a:rPr lang="en-IN" dirty="0"/>
              <a:t> All the images are </a:t>
            </a:r>
            <a:r>
              <a:rPr lang="en-IN" b="1" dirty="0"/>
              <a:t>manually</a:t>
            </a:r>
            <a:r>
              <a:rPr lang="en-IN" dirty="0"/>
              <a:t> selected and cropped from the video frames resulting in a high degree of variability and diversity.</a:t>
            </a:r>
            <a:endParaRPr lang="en-US" dirty="0"/>
          </a:p>
          <a:p>
            <a:endParaRPr lang="en-US" dirty="0"/>
          </a:p>
        </p:txBody>
      </p:sp>
      <p:pic>
        <p:nvPicPr>
          <p:cNvPr id="4" name="Picture 3">
            <a:extLst>
              <a:ext uri="{FF2B5EF4-FFF2-40B4-BE49-F238E27FC236}">
                <a16:creationId xmlns:a16="http://schemas.microsoft.com/office/drawing/2014/main" id="{94B85EC9-0911-4E12-9423-1C56396AF235}"/>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5897880" y="2054156"/>
            <a:ext cx="5257800" cy="3066485"/>
          </a:xfrm>
          <a:prstGeom prst="rect">
            <a:avLst/>
          </a:prstGeom>
        </p:spPr>
      </p:pic>
    </p:spTree>
    <p:extLst>
      <p:ext uri="{BB962C8B-B14F-4D97-AF65-F5344CB8AC3E}">
        <p14:creationId xmlns:p14="http://schemas.microsoft.com/office/powerpoint/2010/main" val="354639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65EB-EAF8-44A3-AED3-D511424A39B5}"/>
              </a:ext>
            </a:extLst>
          </p:cNvPr>
          <p:cNvSpPr>
            <a:spLocks noGrp="1"/>
          </p:cNvSpPr>
          <p:nvPr>
            <p:ph type="title"/>
          </p:nvPr>
        </p:nvSpPr>
        <p:spPr/>
        <p:txBody>
          <a:bodyPr/>
          <a:lstStyle/>
          <a:p>
            <a:r>
              <a:rPr lang="en-US" dirty="0"/>
              <a:t>Model implementation</a:t>
            </a:r>
          </a:p>
        </p:txBody>
      </p:sp>
      <p:pic>
        <p:nvPicPr>
          <p:cNvPr id="5" name="Content Placeholder 4">
            <a:extLst>
              <a:ext uri="{FF2B5EF4-FFF2-40B4-BE49-F238E27FC236}">
                <a16:creationId xmlns:a16="http://schemas.microsoft.com/office/drawing/2014/main" id="{7C2B478E-9D2D-42FD-A6EB-4B03CD8EDB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5596" y="2133600"/>
            <a:ext cx="7362633" cy="3778250"/>
          </a:xfrm>
        </p:spPr>
      </p:pic>
    </p:spTree>
    <p:extLst>
      <p:ext uri="{BB962C8B-B14F-4D97-AF65-F5344CB8AC3E}">
        <p14:creationId xmlns:p14="http://schemas.microsoft.com/office/powerpoint/2010/main" val="137492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627D-3B8C-4412-B5F7-70B8A9A037B8}"/>
              </a:ext>
            </a:extLst>
          </p:cNvPr>
          <p:cNvSpPr>
            <a:spLocks noGrp="1"/>
          </p:cNvSpPr>
          <p:nvPr>
            <p:ph type="title"/>
          </p:nvPr>
        </p:nvSpPr>
        <p:spPr/>
        <p:txBody>
          <a:bodyPr/>
          <a:lstStyle/>
          <a:p>
            <a:r>
              <a:rPr lang="en-IN" b="1" u="sng" dirty="0"/>
              <a:t>Introduction</a:t>
            </a:r>
          </a:p>
        </p:txBody>
      </p:sp>
      <p:sp>
        <p:nvSpPr>
          <p:cNvPr id="3" name="Content Placeholder 2">
            <a:extLst>
              <a:ext uri="{FF2B5EF4-FFF2-40B4-BE49-F238E27FC236}">
                <a16:creationId xmlns:a16="http://schemas.microsoft.com/office/drawing/2014/main" id="{1F4A6E3B-BF54-4BC8-A5E5-F09B2BCF97AB}"/>
              </a:ext>
            </a:extLst>
          </p:cNvPr>
          <p:cNvSpPr>
            <a:spLocks noGrp="1"/>
          </p:cNvSpPr>
          <p:nvPr>
            <p:ph idx="1"/>
          </p:nvPr>
        </p:nvSpPr>
        <p:spPr/>
        <p:txBody>
          <a:bodyPr>
            <a:normAutofit/>
          </a:bodyPr>
          <a:lstStyle/>
          <a:p>
            <a:pPr algn="just">
              <a:buFont typeface="Wingdings" panose="05000000000000000000" pitchFamily="2" charset="2"/>
              <a:buChar char="v"/>
            </a:pPr>
            <a:r>
              <a:rPr lang="en-IN" dirty="0"/>
              <a:t> </a:t>
            </a:r>
            <a:r>
              <a:rPr lang="en-US" dirty="0"/>
              <a:t>Face recognition is one of the most helpful </a:t>
            </a:r>
            <a:r>
              <a:rPr lang="en-US" b="1" dirty="0"/>
              <a:t>non-intrusive biometric person identification tool</a:t>
            </a:r>
            <a:r>
              <a:rPr lang="en-US" dirty="0"/>
              <a:t> that can be used today.</a:t>
            </a:r>
          </a:p>
          <a:p>
            <a:pPr algn="just">
              <a:buFont typeface="Wingdings" panose="05000000000000000000" pitchFamily="2" charset="2"/>
              <a:buChar char="v"/>
            </a:pPr>
            <a:r>
              <a:rPr lang="en-US" dirty="0"/>
              <a:t> The idea of face recognition is widely popular because it can be applied in a </a:t>
            </a:r>
            <a:r>
              <a:rPr lang="en-US" b="1" dirty="0"/>
              <a:t>mobile platform</a:t>
            </a:r>
            <a:r>
              <a:rPr lang="en-US" dirty="0"/>
              <a:t> for not only identification or recognition, but other important aspects such as </a:t>
            </a:r>
            <a:r>
              <a:rPr lang="en-US" b="1" dirty="0"/>
              <a:t>crowd control</a:t>
            </a:r>
            <a:r>
              <a:rPr lang="en-US" dirty="0"/>
              <a:t>, </a:t>
            </a:r>
            <a:r>
              <a:rPr lang="en-US" b="1" dirty="0"/>
              <a:t>robotics</a:t>
            </a:r>
            <a:r>
              <a:rPr lang="en-US" dirty="0"/>
              <a:t> or even as a commercial identification or </a:t>
            </a:r>
            <a:r>
              <a:rPr lang="en-IN" dirty="0"/>
              <a:t>marketing tool.</a:t>
            </a:r>
          </a:p>
          <a:p>
            <a:pPr algn="just">
              <a:buFont typeface="Wingdings" panose="05000000000000000000" pitchFamily="2" charset="2"/>
              <a:buChar char="v"/>
            </a:pPr>
            <a:r>
              <a:rPr lang="en-IN" dirty="0"/>
              <a:t> This has several applications </a:t>
            </a:r>
            <a:r>
              <a:rPr lang="en-US" dirty="0"/>
              <a:t>in security and </a:t>
            </a:r>
            <a:r>
              <a:rPr lang="en-US" b="1" dirty="0"/>
              <a:t>surveillance</a:t>
            </a:r>
            <a:r>
              <a:rPr lang="en-US" dirty="0"/>
              <a:t>, including </a:t>
            </a:r>
            <a:r>
              <a:rPr lang="en-US" b="1" dirty="0"/>
              <a:t>automatic attendance systems</a:t>
            </a:r>
            <a:r>
              <a:rPr lang="en-US" dirty="0"/>
              <a:t>, </a:t>
            </a:r>
            <a:r>
              <a:rPr lang="en-US" b="1" dirty="0"/>
              <a:t>smart cities</a:t>
            </a:r>
            <a:r>
              <a:rPr lang="en-US" dirty="0"/>
              <a:t>, </a:t>
            </a:r>
            <a:r>
              <a:rPr lang="en-US" b="1" dirty="0"/>
              <a:t>home automation and </a:t>
            </a:r>
            <a:r>
              <a:rPr lang="en-US" b="1" dirty="0" err="1"/>
              <a:t>secutrity</a:t>
            </a:r>
            <a:r>
              <a:rPr lang="en-US" dirty="0"/>
              <a:t> etc.</a:t>
            </a:r>
          </a:p>
          <a:p>
            <a:pPr algn="just">
              <a:buFont typeface="Wingdings" panose="05000000000000000000" pitchFamily="2" charset="2"/>
              <a:buChar char="v"/>
            </a:pPr>
            <a:r>
              <a:rPr lang="en-US" dirty="0"/>
              <a:t> The emerging technologies of </a:t>
            </a:r>
            <a:r>
              <a:rPr lang="en-US" b="1" dirty="0"/>
              <a:t>VR</a:t>
            </a:r>
            <a:r>
              <a:rPr lang="en-US" dirty="0"/>
              <a:t> and </a:t>
            </a:r>
            <a:r>
              <a:rPr lang="en-US" b="1" dirty="0"/>
              <a:t>human-computer interactions </a:t>
            </a:r>
            <a:r>
              <a:rPr lang="en-US" dirty="0"/>
              <a:t>that are being integrated in our everyday life, depend heavily on face detection </a:t>
            </a:r>
            <a:r>
              <a:rPr lang="en-IN" dirty="0"/>
              <a:t>and recognition systems.</a:t>
            </a:r>
          </a:p>
        </p:txBody>
      </p:sp>
    </p:spTree>
    <p:extLst>
      <p:ext uri="{BB962C8B-B14F-4D97-AF65-F5344CB8AC3E}">
        <p14:creationId xmlns:p14="http://schemas.microsoft.com/office/powerpoint/2010/main" val="1582311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112D-5100-47BB-BCE0-5483A566D606}"/>
              </a:ext>
            </a:extLst>
          </p:cNvPr>
          <p:cNvSpPr>
            <a:spLocks noGrp="1"/>
          </p:cNvSpPr>
          <p:nvPr>
            <p:ph type="title"/>
          </p:nvPr>
        </p:nvSpPr>
        <p:spPr/>
        <p:txBody>
          <a:bodyPr/>
          <a:lstStyle/>
          <a:p>
            <a:r>
              <a:rPr lang="en-IN" b="1" u="sng" dirty="0"/>
              <a:t>Model structure</a:t>
            </a:r>
          </a:p>
        </p:txBody>
      </p:sp>
      <p:pic>
        <p:nvPicPr>
          <p:cNvPr id="5" name="Content Placeholder 4">
            <a:extLst>
              <a:ext uri="{FF2B5EF4-FFF2-40B4-BE49-F238E27FC236}">
                <a16:creationId xmlns:a16="http://schemas.microsoft.com/office/drawing/2014/main" id="{BCED8B48-3759-4319-872A-22832A7C65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7044" y="1905000"/>
            <a:ext cx="8915400" cy="1853085"/>
          </a:xfrm>
        </p:spPr>
      </p:pic>
    </p:spTree>
    <p:extLst>
      <p:ext uri="{BB962C8B-B14F-4D97-AF65-F5344CB8AC3E}">
        <p14:creationId xmlns:p14="http://schemas.microsoft.com/office/powerpoint/2010/main" val="2386807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F912-9146-4A17-A412-30852DC681DE}"/>
              </a:ext>
            </a:extLst>
          </p:cNvPr>
          <p:cNvSpPr>
            <a:spLocks noGrp="1"/>
          </p:cNvSpPr>
          <p:nvPr>
            <p:ph type="title"/>
          </p:nvPr>
        </p:nvSpPr>
        <p:spPr/>
        <p:txBody>
          <a:bodyPr/>
          <a:lstStyle/>
          <a:p>
            <a:r>
              <a:rPr lang="en-IN" b="1" u="sng" dirty="0"/>
              <a:t>Results and Discussion: Training and Testing on actor faces</a:t>
            </a:r>
          </a:p>
        </p:txBody>
      </p:sp>
      <p:graphicFrame>
        <p:nvGraphicFramePr>
          <p:cNvPr id="9" name="Content Placeholder 8">
            <a:extLst>
              <a:ext uri="{FF2B5EF4-FFF2-40B4-BE49-F238E27FC236}">
                <a16:creationId xmlns:a16="http://schemas.microsoft.com/office/drawing/2014/main" id="{6951717B-B5C8-40A5-8152-3CEF36B3AE2A}"/>
              </a:ext>
            </a:extLst>
          </p:cNvPr>
          <p:cNvGraphicFramePr>
            <a:graphicFrameLocks noGrp="1"/>
          </p:cNvGraphicFramePr>
          <p:nvPr>
            <p:ph idx="1"/>
            <p:extLst>
              <p:ext uri="{D42A27DB-BD31-4B8C-83A1-F6EECF244321}">
                <p14:modId xmlns:p14="http://schemas.microsoft.com/office/powerpoint/2010/main" val="1786636372"/>
              </p:ext>
            </p:extLst>
          </p:nvPr>
        </p:nvGraphicFramePr>
        <p:xfrm>
          <a:off x="1096963" y="3025946"/>
          <a:ext cx="10058400" cy="273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Rounded Corners 10">
            <a:extLst>
              <a:ext uri="{FF2B5EF4-FFF2-40B4-BE49-F238E27FC236}">
                <a16:creationId xmlns:a16="http://schemas.microsoft.com/office/drawing/2014/main" id="{952C058E-9F08-4BBB-B01A-508517C0EA0A}"/>
              </a:ext>
            </a:extLst>
          </p:cNvPr>
          <p:cNvSpPr/>
          <p:nvPr/>
        </p:nvSpPr>
        <p:spPr>
          <a:xfrm>
            <a:off x="1096963" y="2072096"/>
            <a:ext cx="9998074" cy="697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Training Methodology</a:t>
            </a:r>
            <a:endParaRPr lang="en-IN" b="1" dirty="0"/>
          </a:p>
        </p:txBody>
      </p:sp>
    </p:spTree>
    <p:extLst>
      <p:ext uri="{BB962C8B-B14F-4D97-AF65-F5344CB8AC3E}">
        <p14:creationId xmlns:p14="http://schemas.microsoft.com/office/powerpoint/2010/main" val="1365466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F912-9146-4A17-A412-30852DC681DE}"/>
              </a:ext>
            </a:extLst>
          </p:cNvPr>
          <p:cNvSpPr>
            <a:spLocks noGrp="1"/>
          </p:cNvSpPr>
          <p:nvPr>
            <p:ph type="title"/>
          </p:nvPr>
        </p:nvSpPr>
        <p:spPr/>
        <p:txBody>
          <a:bodyPr/>
          <a:lstStyle/>
          <a:p>
            <a:r>
              <a:rPr lang="en-IN" b="1" u="sng" dirty="0"/>
              <a:t>Results and Discussion: Training and Testing on actor faces</a:t>
            </a:r>
          </a:p>
        </p:txBody>
      </p:sp>
      <p:graphicFrame>
        <p:nvGraphicFramePr>
          <p:cNvPr id="5" name="Content Placeholder 8">
            <a:extLst>
              <a:ext uri="{FF2B5EF4-FFF2-40B4-BE49-F238E27FC236}">
                <a16:creationId xmlns:a16="http://schemas.microsoft.com/office/drawing/2014/main" id="{AFD353F8-98D5-464E-BB4F-C8442F8B75C3}"/>
              </a:ext>
            </a:extLst>
          </p:cNvPr>
          <p:cNvGraphicFramePr>
            <a:graphicFrameLocks/>
          </p:cNvGraphicFramePr>
          <p:nvPr>
            <p:extLst>
              <p:ext uri="{D42A27DB-BD31-4B8C-83A1-F6EECF244321}">
                <p14:modId xmlns:p14="http://schemas.microsoft.com/office/powerpoint/2010/main" val="4103461760"/>
              </p:ext>
            </p:extLst>
          </p:nvPr>
        </p:nvGraphicFramePr>
        <p:xfrm>
          <a:off x="1097280" y="2516515"/>
          <a:ext cx="10058400" cy="3687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Rounded Corners 5">
            <a:extLst>
              <a:ext uri="{FF2B5EF4-FFF2-40B4-BE49-F238E27FC236}">
                <a16:creationId xmlns:a16="http://schemas.microsoft.com/office/drawing/2014/main" id="{F0E37088-9F97-46D3-81D9-0E358630539B}"/>
              </a:ext>
            </a:extLst>
          </p:cNvPr>
          <p:cNvSpPr/>
          <p:nvPr/>
        </p:nvSpPr>
        <p:spPr>
          <a:xfrm>
            <a:off x="1096963" y="2072096"/>
            <a:ext cx="9998074" cy="697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Testing Methodology</a:t>
            </a:r>
            <a:endParaRPr lang="en-IN" b="1" dirty="0"/>
          </a:p>
        </p:txBody>
      </p:sp>
    </p:spTree>
    <p:extLst>
      <p:ext uri="{BB962C8B-B14F-4D97-AF65-F5344CB8AC3E}">
        <p14:creationId xmlns:p14="http://schemas.microsoft.com/office/powerpoint/2010/main" val="2352004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F912-9146-4A17-A412-30852DC681DE}"/>
              </a:ext>
            </a:extLst>
          </p:cNvPr>
          <p:cNvSpPr>
            <a:spLocks noGrp="1"/>
          </p:cNvSpPr>
          <p:nvPr>
            <p:ph type="title"/>
          </p:nvPr>
        </p:nvSpPr>
        <p:spPr>
          <a:xfrm>
            <a:off x="1097280" y="286603"/>
            <a:ext cx="5170997" cy="1450757"/>
          </a:xfrm>
        </p:spPr>
        <p:txBody>
          <a:bodyPr>
            <a:normAutofit/>
          </a:bodyPr>
          <a:lstStyle/>
          <a:p>
            <a:r>
              <a:rPr lang="en-IN" b="1" u="sng" dirty="0"/>
              <a:t>Results and Discussion: Test Results</a:t>
            </a:r>
          </a:p>
        </p:txBody>
      </p:sp>
      <p:sp>
        <p:nvSpPr>
          <p:cNvPr id="9" name="Content Placeholder 2">
            <a:extLst>
              <a:ext uri="{FF2B5EF4-FFF2-40B4-BE49-F238E27FC236}">
                <a16:creationId xmlns:a16="http://schemas.microsoft.com/office/drawing/2014/main" id="{8845F043-8B82-436A-92AC-4F853FFD2FB3}"/>
              </a:ext>
            </a:extLst>
          </p:cNvPr>
          <p:cNvSpPr>
            <a:spLocks noGrp="1"/>
          </p:cNvSpPr>
          <p:nvPr>
            <p:ph idx="1"/>
          </p:nvPr>
        </p:nvSpPr>
        <p:spPr>
          <a:xfrm>
            <a:off x="1097280" y="1845734"/>
            <a:ext cx="4471007" cy="4023360"/>
          </a:xfrm>
        </p:spPr>
        <p:txBody>
          <a:bodyPr/>
          <a:lstStyle/>
          <a:p>
            <a:pPr>
              <a:buFont typeface="Wingdings" panose="05000000000000000000" pitchFamily="2" charset="2"/>
              <a:buChar char="v"/>
            </a:pPr>
            <a:r>
              <a:rPr lang="en-IN" dirty="0"/>
              <a:t> The face of Aamir Khan is detected with an accuracy of 94.53%</a:t>
            </a:r>
          </a:p>
          <a:p>
            <a:pPr>
              <a:buFont typeface="Wingdings" panose="05000000000000000000" pitchFamily="2" charset="2"/>
              <a:buChar char="v"/>
            </a:pPr>
            <a:r>
              <a:rPr lang="en-IN" dirty="0"/>
              <a:t> The face of </a:t>
            </a:r>
            <a:r>
              <a:rPr lang="en-IN" dirty="0" err="1"/>
              <a:t>Kareena</a:t>
            </a:r>
            <a:r>
              <a:rPr lang="en-IN" dirty="0"/>
              <a:t> Kapoor is detected with an accuracy of 93.53%.</a:t>
            </a:r>
          </a:p>
        </p:txBody>
      </p:sp>
      <p:pic>
        <p:nvPicPr>
          <p:cNvPr id="3" name="Picture 2">
            <a:extLst>
              <a:ext uri="{FF2B5EF4-FFF2-40B4-BE49-F238E27FC236}">
                <a16:creationId xmlns:a16="http://schemas.microsoft.com/office/drawing/2014/main" id="{44244817-4281-41C3-B08A-7D15F453D191}"/>
              </a:ext>
            </a:extLst>
          </p:cNvPr>
          <p:cNvPicPr>
            <a:picLocks noChangeAspect="1"/>
          </p:cNvPicPr>
          <p:nvPr/>
        </p:nvPicPr>
        <p:blipFill rotWithShape="1">
          <a:blip r:embed="rId2">
            <a:extLst>
              <a:ext uri="{28A0092B-C50C-407E-A947-70E740481C1C}">
                <a14:useLocalDpi xmlns:a14="http://schemas.microsoft.com/office/drawing/2010/main" val="0"/>
              </a:ext>
            </a:extLst>
          </a:blip>
          <a:srcRect l="11413" t="28588" r="40000" b="18439"/>
          <a:stretch/>
        </p:blipFill>
        <p:spPr>
          <a:xfrm>
            <a:off x="6268278" y="0"/>
            <a:ext cx="5923722" cy="3631095"/>
          </a:xfrm>
          <a:prstGeom prst="rect">
            <a:avLst/>
          </a:prstGeom>
        </p:spPr>
      </p:pic>
      <p:pic>
        <p:nvPicPr>
          <p:cNvPr id="8" name="Picture 7">
            <a:extLst>
              <a:ext uri="{FF2B5EF4-FFF2-40B4-BE49-F238E27FC236}">
                <a16:creationId xmlns:a16="http://schemas.microsoft.com/office/drawing/2014/main" id="{6117C4FA-1ACD-406B-AF42-0E7BDE95319D}"/>
              </a:ext>
            </a:extLst>
          </p:cNvPr>
          <p:cNvPicPr>
            <a:picLocks noChangeAspect="1"/>
          </p:cNvPicPr>
          <p:nvPr/>
        </p:nvPicPr>
        <p:blipFill rotWithShape="1">
          <a:blip r:embed="rId3">
            <a:extLst>
              <a:ext uri="{28A0092B-C50C-407E-A947-70E740481C1C}">
                <a14:useLocalDpi xmlns:a14="http://schemas.microsoft.com/office/drawing/2010/main" val="0"/>
              </a:ext>
            </a:extLst>
          </a:blip>
          <a:srcRect l="14239" t="28396" r="37175" b="18631"/>
          <a:stretch/>
        </p:blipFill>
        <p:spPr>
          <a:xfrm>
            <a:off x="6268278" y="3226905"/>
            <a:ext cx="5923722" cy="3631095"/>
          </a:xfrm>
          <a:prstGeom prst="rect">
            <a:avLst/>
          </a:prstGeom>
        </p:spPr>
      </p:pic>
    </p:spTree>
    <p:extLst>
      <p:ext uri="{BB962C8B-B14F-4D97-AF65-F5344CB8AC3E}">
        <p14:creationId xmlns:p14="http://schemas.microsoft.com/office/powerpoint/2010/main" val="4215043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19AE-0224-47A4-8841-72A8FEA50590}"/>
              </a:ext>
            </a:extLst>
          </p:cNvPr>
          <p:cNvSpPr>
            <a:spLocks noGrp="1"/>
          </p:cNvSpPr>
          <p:nvPr>
            <p:ph type="title"/>
          </p:nvPr>
        </p:nvSpPr>
        <p:spPr/>
        <p:txBody>
          <a:bodyPr/>
          <a:lstStyle/>
          <a:p>
            <a:r>
              <a:rPr lang="en-IN" b="1" u="sng" dirty="0"/>
              <a:t>Results and Discussion: Effect of increasing training data</a:t>
            </a:r>
          </a:p>
        </p:txBody>
      </p:sp>
      <p:pic>
        <p:nvPicPr>
          <p:cNvPr id="5" name="Content Placeholder 4">
            <a:extLst>
              <a:ext uri="{FF2B5EF4-FFF2-40B4-BE49-F238E27FC236}">
                <a16:creationId xmlns:a16="http://schemas.microsoft.com/office/drawing/2014/main" id="{2C235F73-D083-4425-9D31-AB96E9F25D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5535" y="2133600"/>
            <a:ext cx="5722756" cy="3778250"/>
          </a:xfrm>
        </p:spPr>
      </p:pic>
      <p:sp>
        <p:nvSpPr>
          <p:cNvPr id="6" name="Content Placeholder 2">
            <a:extLst>
              <a:ext uri="{FF2B5EF4-FFF2-40B4-BE49-F238E27FC236}">
                <a16:creationId xmlns:a16="http://schemas.microsoft.com/office/drawing/2014/main" id="{365D0676-2C34-46A7-B87E-5399C16085E2}"/>
              </a:ext>
            </a:extLst>
          </p:cNvPr>
          <p:cNvSpPr txBox="1">
            <a:spLocks/>
          </p:cNvSpPr>
          <p:nvPr/>
        </p:nvSpPr>
        <p:spPr>
          <a:xfrm>
            <a:off x="1097280" y="1845734"/>
            <a:ext cx="4471007"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dirty="0"/>
              <a:t> The recognition accuracy increases with an increase of training samples per person.</a:t>
            </a:r>
          </a:p>
          <a:p>
            <a:pPr>
              <a:buFont typeface="Wingdings" panose="05000000000000000000" pitchFamily="2" charset="2"/>
              <a:buChar char="v"/>
            </a:pPr>
            <a:r>
              <a:rPr lang="en-IN" dirty="0"/>
              <a:t> With a training sample of 20 per person, accuracy of 87% can be achieved.</a:t>
            </a:r>
          </a:p>
          <a:p>
            <a:pPr>
              <a:buFont typeface="Wingdings" panose="05000000000000000000" pitchFamily="2" charset="2"/>
              <a:buChar char="v"/>
            </a:pPr>
            <a:r>
              <a:rPr lang="en-IN" dirty="0"/>
              <a:t> However, this increase saturates with very high number of samples.</a:t>
            </a:r>
          </a:p>
        </p:txBody>
      </p:sp>
    </p:spTree>
    <p:extLst>
      <p:ext uri="{BB962C8B-B14F-4D97-AF65-F5344CB8AC3E}">
        <p14:creationId xmlns:p14="http://schemas.microsoft.com/office/powerpoint/2010/main" val="2614039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206D-86A9-4941-9D31-7435A6285ED8}"/>
              </a:ext>
            </a:extLst>
          </p:cNvPr>
          <p:cNvSpPr>
            <a:spLocks noGrp="1"/>
          </p:cNvSpPr>
          <p:nvPr>
            <p:ph type="title"/>
          </p:nvPr>
        </p:nvSpPr>
        <p:spPr/>
        <p:txBody>
          <a:bodyPr/>
          <a:lstStyle/>
          <a:p>
            <a:r>
              <a:rPr lang="en-IN" b="1" u="sng" dirty="0"/>
              <a:t>Conclusion</a:t>
            </a:r>
          </a:p>
        </p:txBody>
      </p:sp>
      <p:sp>
        <p:nvSpPr>
          <p:cNvPr id="3" name="Content Placeholder 2">
            <a:extLst>
              <a:ext uri="{FF2B5EF4-FFF2-40B4-BE49-F238E27FC236}">
                <a16:creationId xmlns:a16="http://schemas.microsoft.com/office/drawing/2014/main" id="{82B5FF01-F4B6-42B9-A2A1-B8E4065C9848}"/>
              </a:ext>
            </a:extLst>
          </p:cNvPr>
          <p:cNvSpPr>
            <a:spLocks noGrp="1"/>
          </p:cNvSpPr>
          <p:nvPr>
            <p:ph idx="1"/>
          </p:nvPr>
        </p:nvSpPr>
        <p:spPr/>
        <p:txBody>
          <a:bodyPr/>
          <a:lstStyle/>
          <a:p>
            <a:r>
              <a:rPr lang="en-US" dirty="0"/>
              <a:t>The slides says that the whole process can be applied to many scenarios like into the Crime Department in identifying a particular criminal or tracing them</a:t>
            </a:r>
          </a:p>
          <a:p>
            <a:r>
              <a:rPr lang="en-US" dirty="0"/>
              <a:t>A particular kind of abnormal heart beat in the heart rate signal to identify the severity of the disease or the abnormality and to predict if any fatality is going to happen to that particular patient</a:t>
            </a:r>
          </a:p>
          <a:p>
            <a:r>
              <a:rPr lang="en-US" dirty="0"/>
              <a:t>The Algorithm that will be applied will be using the concepts of Deep Neural Networks specifically CNN to extract the best features of the database and get the better model performance</a:t>
            </a:r>
          </a:p>
        </p:txBody>
      </p:sp>
    </p:spTree>
    <p:extLst>
      <p:ext uri="{BB962C8B-B14F-4D97-AF65-F5344CB8AC3E}">
        <p14:creationId xmlns:p14="http://schemas.microsoft.com/office/powerpoint/2010/main" val="404454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56C4-5F85-46A7-899C-CE4D5F8868BB}"/>
              </a:ext>
            </a:extLst>
          </p:cNvPr>
          <p:cNvSpPr>
            <a:spLocks noGrp="1"/>
          </p:cNvSpPr>
          <p:nvPr>
            <p:ph type="title"/>
          </p:nvPr>
        </p:nvSpPr>
        <p:spPr/>
        <p:txBody>
          <a:bodyPr/>
          <a:lstStyle/>
          <a:p>
            <a:r>
              <a:rPr lang="en-US" b="1" u="sng" dirty="0"/>
              <a:t>Future Work</a:t>
            </a:r>
          </a:p>
        </p:txBody>
      </p:sp>
      <p:sp>
        <p:nvSpPr>
          <p:cNvPr id="3" name="Content Placeholder 2">
            <a:extLst>
              <a:ext uri="{FF2B5EF4-FFF2-40B4-BE49-F238E27FC236}">
                <a16:creationId xmlns:a16="http://schemas.microsoft.com/office/drawing/2014/main" id="{9C9C9C5B-6623-4484-9C7B-ABEDB87E3815}"/>
              </a:ext>
            </a:extLst>
          </p:cNvPr>
          <p:cNvSpPr>
            <a:spLocks noGrp="1"/>
          </p:cNvSpPr>
          <p:nvPr>
            <p:ph idx="1"/>
          </p:nvPr>
        </p:nvSpPr>
        <p:spPr/>
        <p:txBody>
          <a:bodyPr/>
          <a:lstStyle/>
          <a:p>
            <a:pPr lvl="0"/>
            <a:r>
              <a:rPr lang="en-IN" dirty="0"/>
              <a:t>Future work will focus on further improving the model through better understanding of the error cases. Also, we would like to achieve reduction in model size and increase computational efficiency.</a:t>
            </a:r>
            <a:endParaRPr lang="en-US" dirty="0"/>
          </a:p>
          <a:p>
            <a:pPr lvl="0"/>
            <a:r>
              <a:rPr lang="en-IN" dirty="0"/>
              <a:t>Improvement in terms of training time is another way of work we would like to explore by varying our learning curriculum with different batch sizes and offline as well as online </a:t>
            </a:r>
            <a:r>
              <a:rPr lang="en-US" dirty="0"/>
              <a:t>positive and negative mining.</a:t>
            </a:r>
          </a:p>
        </p:txBody>
      </p:sp>
    </p:spTree>
    <p:extLst>
      <p:ext uri="{BB962C8B-B14F-4D97-AF65-F5344CB8AC3E}">
        <p14:creationId xmlns:p14="http://schemas.microsoft.com/office/powerpoint/2010/main" val="389272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D4D0-2C2B-4EE6-8833-1E6548784A39}"/>
              </a:ext>
            </a:extLst>
          </p:cNvPr>
          <p:cNvSpPr>
            <a:spLocks noGrp="1"/>
          </p:cNvSpPr>
          <p:nvPr>
            <p:ph type="title"/>
          </p:nvPr>
        </p:nvSpPr>
        <p:spPr/>
        <p:txBody>
          <a:bodyPr/>
          <a:lstStyle/>
          <a:p>
            <a:r>
              <a:rPr lang="en-IN" b="1" u="sng" dirty="0"/>
              <a:t>Challenges</a:t>
            </a:r>
          </a:p>
        </p:txBody>
      </p:sp>
      <p:sp>
        <p:nvSpPr>
          <p:cNvPr id="3" name="Content Placeholder 2">
            <a:extLst>
              <a:ext uri="{FF2B5EF4-FFF2-40B4-BE49-F238E27FC236}">
                <a16:creationId xmlns:a16="http://schemas.microsoft.com/office/drawing/2014/main" id="{55E3EC87-CC74-467C-B01C-D6082838B057}"/>
              </a:ext>
            </a:extLst>
          </p:cNvPr>
          <p:cNvSpPr>
            <a:spLocks noGrp="1"/>
          </p:cNvSpPr>
          <p:nvPr>
            <p:ph idx="1"/>
          </p:nvPr>
        </p:nvSpPr>
        <p:spPr/>
        <p:txBody>
          <a:bodyPr>
            <a:normAutofit/>
          </a:bodyPr>
          <a:lstStyle/>
          <a:p>
            <a:pPr algn="just">
              <a:buFont typeface="Wingdings" panose="05000000000000000000" pitchFamily="2" charset="2"/>
              <a:buChar char="v"/>
            </a:pPr>
            <a:r>
              <a:rPr lang="en-US" dirty="0"/>
              <a:t> A structured </a:t>
            </a:r>
            <a:r>
              <a:rPr lang="en-US" b="1" dirty="0"/>
              <a:t>face-only dataset</a:t>
            </a:r>
            <a:r>
              <a:rPr lang="en-US" dirty="0"/>
              <a:t> (localized and cropped faces) is required for each identity in order to successfully learn discriminative features to recognize </a:t>
            </a:r>
            <a:r>
              <a:rPr lang="en-IN" dirty="0"/>
              <a:t>each person.</a:t>
            </a:r>
          </a:p>
          <a:p>
            <a:pPr algn="just">
              <a:buFont typeface="Wingdings" panose="05000000000000000000" pitchFamily="2" charset="2"/>
              <a:buChar char="v"/>
            </a:pPr>
            <a:r>
              <a:rPr lang="en-IN" dirty="0"/>
              <a:t> </a:t>
            </a:r>
            <a:r>
              <a:rPr lang="en-US" dirty="0"/>
              <a:t>The primary challenge arises in learning a viewpoint invariant </a:t>
            </a:r>
            <a:r>
              <a:rPr lang="en-US" b="1" dirty="0"/>
              <a:t>complete representation</a:t>
            </a:r>
            <a:r>
              <a:rPr lang="en-US" dirty="0"/>
              <a:t> of the human face.</a:t>
            </a:r>
          </a:p>
          <a:p>
            <a:pPr algn="just">
              <a:buFont typeface="Wingdings" panose="05000000000000000000" pitchFamily="2" charset="2"/>
              <a:buChar char="v"/>
            </a:pPr>
            <a:r>
              <a:rPr lang="en-US" dirty="0"/>
              <a:t> The recognition accuracy is severely affected with the </a:t>
            </a:r>
            <a:r>
              <a:rPr lang="en-US" b="1" dirty="0"/>
              <a:t>alignment</a:t>
            </a:r>
            <a:r>
              <a:rPr lang="en-US" dirty="0"/>
              <a:t> of the face to the camera, specially when instead of the frontal view, only a part of the face is visible.</a:t>
            </a:r>
          </a:p>
          <a:p>
            <a:pPr algn="just">
              <a:buFont typeface="Wingdings" panose="05000000000000000000" pitchFamily="2" charset="2"/>
              <a:buChar char="v"/>
            </a:pPr>
            <a:r>
              <a:rPr lang="en-US" dirty="0"/>
              <a:t> F</a:t>
            </a:r>
            <a:r>
              <a:rPr lang="en-IN" dirty="0"/>
              <a:t>ace recognition models still suffer from </a:t>
            </a:r>
            <a:r>
              <a:rPr lang="en-IN" b="1" dirty="0"/>
              <a:t>occlusion</a:t>
            </a:r>
            <a:r>
              <a:rPr lang="en-IN" dirty="0"/>
              <a:t>, </a:t>
            </a:r>
            <a:r>
              <a:rPr lang="en-IN" b="1" dirty="0"/>
              <a:t>rotation</a:t>
            </a:r>
            <a:r>
              <a:rPr lang="en-IN" dirty="0"/>
              <a:t>, </a:t>
            </a:r>
            <a:r>
              <a:rPr lang="en-IN" b="1" dirty="0"/>
              <a:t>illumination</a:t>
            </a:r>
            <a:r>
              <a:rPr lang="en-IN" dirty="0"/>
              <a:t> and </a:t>
            </a:r>
            <a:r>
              <a:rPr lang="en-IN" b="1" dirty="0"/>
              <a:t>scale variations</a:t>
            </a:r>
            <a:r>
              <a:rPr lang="en-IN" dirty="0"/>
              <a:t> etc.</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743969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D005-D7BE-45B7-93AC-65A05B511228}"/>
              </a:ext>
            </a:extLst>
          </p:cNvPr>
          <p:cNvSpPr>
            <a:spLocks noGrp="1"/>
          </p:cNvSpPr>
          <p:nvPr>
            <p:ph type="title"/>
          </p:nvPr>
        </p:nvSpPr>
        <p:spPr/>
        <p:txBody>
          <a:bodyPr/>
          <a:lstStyle/>
          <a:p>
            <a:r>
              <a:rPr lang="en-IN" b="1" u="sng" dirty="0"/>
              <a:t>Problem Statement</a:t>
            </a:r>
          </a:p>
        </p:txBody>
      </p:sp>
      <p:sp>
        <p:nvSpPr>
          <p:cNvPr id="3" name="Content Placeholder 2">
            <a:extLst>
              <a:ext uri="{FF2B5EF4-FFF2-40B4-BE49-F238E27FC236}">
                <a16:creationId xmlns:a16="http://schemas.microsoft.com/office/drawing/2014/main" id="{7BE8CF46-0F36-40F5-AE1F-B0556C327244}"/>
              </a:ext>
            </a:extLst>
          </p:cNvPr>
          <p:cNvSpPr>
            <a:spLocks noGrp="1"/>
          </p:cNvSpPr>
          <p:nvPr>
            <p:ph idx="1"/>
          </p:nvPr>
        </p:nvSpPr>
        <p:spPr/>
        <p:txBody>
          <a:bodyPr/>
          <a:lstStyle/>
          <a:p>
            <a:pPr>
              <a:buFont typeface="Wingdings" panose="05000000000000000000" pitchFamily="2" charset="2"/>
              <a:buChar char="v"/>
            </a:pPr>
            <a:r>
              <a:rPr lang="en-IN" dirty="0"/>
              <a:t> </a:t>
            </a:r>
            <a:r>
              <a:rPr lang="en-US" dirty="0"/>
              <a:t>To successfully detect and recognize one or more faces in an image or a video stream with significant accuracy.</a:t>
            </a:r>
          </a:p>
          <a:p>
            <a:pPr>
              <a:buFont typeface="Wingdings" panose="05000000000000000000" pitchFamily="2" charset="2"/>
              <a:buChar char="v"/>
            </a:pPr>
            <a:r>
              <a:rPr lang="en-US" dirty="0"/>
              <a:t> To establish the similarity between two faces based on some metric. When being presented with unknown faces, to be able to identify whether they belong to the same person or not.</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01884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5DEF-CA24-448A-9FF2-599B417DC25D}"/>
              </a:ext>
            </a:extLst>
          </p:cNvPr>
          <p:cNvSpPr>
            <a:spLocks noGrp="1"/>
          </p:cNvSpPr>
          <p:nvPr>
            <p:ph type="title"/>
          </p:nvPr>
        </p:nvSpPr>
        <p:spPr/>
        <p:txBody>
          <a:bodyPr/>
          <a:lstStyle/>
          <a:p>
            <a:r>
              <a:rPr lang="en-IN" b="1" u="sng" dirty="0"/>
              <a:t>Contribution</a:t>
            </a:r>
          </a:p>
        </p:txBody>
      </p:sp>
      <p:sp>
        <p:nvSpPr>
          <p:cNvPr id="3" name="Content Placeholder 2">
            <a:extLst>
              <a:ext uri="{FF2B5EF4-FFF2-40B4-BE49-F238E27FC236}">
                <a16:creationId xmlns:a16="http://schemas.microsoft.com/office/drawing/2014/main" id="{D843CA0F-6D06-49F8-9B8D-40987374020F}"/>
              </a:ext>
            </a:extLst>
          </p:cNvPr>
          <p:cNvSpPr>
            <a:spLocks noGrp="1"/>
          </p:cNvSpPr>
          <p:nvPr>
            <p:ph idx="1"/>
          </p:nvPr>
        </p:nvSpPr>
        <p:spPr/>
        <p:txBody>
          <a:bodyPr>
            <a:normAutofit/>
          </a:bodyPr>
          <a:lstStyle/>
          <a:p>
            <a:pPr marL="0" indent="0">
              <a:buNone/>
            </a:pPr>
            <a:r>
              <a:rPr lang="en-US" dirty="0"/>
              <a:t>We define the significant contributions of our work as,</a:t>
            </a:r>
          </a:p>
          <a:p>
            <a:pPr algn="just">
              <a:buFont typeface="Wingdings" panose="05000000000000000000" pitchFamily="2" charset="2"/>
              <a:buChar char="v"/>
            </a:pPr>
            <a:r>
              <a:rPr lang="en-US" dirty="0"/>
              <a:t> We employ a facial blob detection algorithm in both phases of training and recognition, and this leverages the dependency on structured face-only dataset.</a:t>
            </a:r>
          </a:p>
          <a:p>
            <a:pPr algn="just">
              <a:buFont typeface="Wingdings" panose="05000000000000000000" pitchFamily="2" charset="2"/>
              <a:buChar char="v"/>
            </a:pPr>
            <a:r>
              <a:rPr lang="en-US" dirty="0"/>
              <a:t> Our model generates 128-dimensional facial embeddings from images to a Euclidian space, which is further optimized using a triplet loss function and introduce a novel mining strategy. A discriminative learning algorithm is implemented on top of this learned embedding space for better classification and recognition accuracy.</a:t>
            </a:r>
          </a:p>
          <a:p>
            <a:pPr algn="just">
              <a:buFont typeface="Wingdings" panose="05000000000000000000" pitchFamily="2" charset="2"/>
              <a:buChar char="v"/>
            </a:pPr>
            <a:r>
              <a:rPr lang="en-US" dirty="0"/>
              <a:t> The architecture is modular, lightweight and can run in real time. The implementation is possible in both supervised and unsupervised setting.</a:t>
            </a:r>
            <a:endParaRPr lang="en-IN" dirty="0"/>
          </a:p>
        </p:txBody>
      </p:sp>
    </p:spTree>
    <p:extLst>
      <p:ext uri="{BB962C8B-B14F-4D97-AF65-F5344CB8AC3E}">
        <p14:creationId xmlns:p14="http://schemas.microsoft.com/office/powerpoint/2010/main" val="1442917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27B7-287A-42EE-9AE2-25CCC53AE659}"/>
              </a:ext>
            </a:extLst>
          </p:cNvPr>
          <p:cNvSpPr>
            <a:spLocks noGrp="1"/>
          </p:cNvSpPr>
          <p:nvPr>
            <p:ph type="title"/>
          </p:nvPr>
        </p:nvSpPr>
        <p:spPr/>
        <p:txBody>
          <a:bodyPr/>
          <a:lstStyle/>
          <a:p>
            <a:r>
              <a:rPr lang="en-IN" b="1" u="sng" dirty="0"/>
              <a:t>Literature Review</a:t>
            </a:r>
          </a:p>
        </p:txBody>
      </p:sp>
      <p:sp>
        <p:nvSpPr>
          <p:cNvPr id="3" name="Content Placeholder 2">
            <a:extLst>
              <a:ext uri="{FF2B5EF4-FFF2-40B4-BE49-F238E27FC236}">
                <a16:creationId xmlns:a16="http://schemas.microsoft.com/office/drawing/2014/main" id="{F50452C1-C415-40D1-B92B-C42466A6E059}"/>
              </a:ext>
            </a:extLst>
          </p:cNvPr>
          <p:cNvSpPr>
            <a:spLocks noGrp="1"/>
          </p:cNvSpPr>
          <p:nvPr>
            <p:ph idx="1"/>
          </p:nvPr>
        </p:nvSpPr>
        <p:spPr>
          <a:xfrm>
            <a:off x="1369400" y="1417320"/>
            <a:ext cx="4702231" cy="4023360"/>
          </a:xfrm>
        </p:spPr>
        <p:txBody>
          <a:bodyPr/>
          <a:lstStyle/>
          <a:p>
            <a:pPr>
              <a:buFont typeface="Wingdings" panose="05000000000000000000" pitchFamily="2" charset="2"/>
              <a:buChar char="v"/>
            </a:pPr>
            <a:r>
              <a:rPr lang="en-IN" dirty="0"/>
              <a:t> </a:t>
            </a:r>
            <a:r>
              <a:rPr lang="en-US" dirty="0"/>
              <a:t>Since its inception a number of techniques have been proposed, which can broadly be classified as Appearance based and Model based. </a:t>
            </a:r>
          </a:p>
          <a:p>
            <a:pPr>
              <a:buFont typeface="Wingdings" panose="05000000000000000000" pitchFamily="2" charset="2"/>
              <a:buChar char="v"/>
            </a:pPr>
            <a:r>
              <a:rPr lang="en-US" dirty="0"/>
              <a:t> The different methodologies and </a:t>
            </a:r>
            <a:r>
              <a:rPr lang="en-IN" dirty="0"/>
              <a:t>their developments are demonstrated.</a:t>
            </a:r>
          </a:p>
        </p:txBody>
      </p:sp>
      <p:pic>
        <p:nvPicPr>
          <p:cNvPr id="7" name="Picture 6">
            <a:extLst>
              <a:ext uri="{FF2B5EF4-FFF2-40B4-BE49-F238E27FC236}">
                <a16:creationId xmlns:a16="http://schemas.microsoft.com/office/drawing/2014/main" id="{7AC423FE-DF83-482F-ADB8-1010D631F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617" y="505967"/>
            <a:ext cx="5432981" cy="5984387"/>
          </a:xfrm>
          <a:prstGeom prst="rect">
            <a:avLst/>
          </a:prstGeom>
          <a:ln w="28575">
            <a:solidFill>
              <a:schemeClr val="tx1"/>
            </a:solidFill>
          </a:ln>
        </p:spPr>
      </p:pic>
    </p:spTree>
    <p:extLst>
      <p:ext uri="{BB962C8B-B14F-4D97-AF65-F5344CB8AC3E}">
        <p14:creationId xmlns:p14="http://schemas.microsoft.com/office/powerpoint/2010/main" val="4107486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D653-8659-403D-A162-6B80A3116331}"/>
              </a:ext>
            </a:extLst>
          </p:cNvPr>
          <p:cNvSpPr>
            <a:spLocks noGrp="1"/>
          </p:cNvSpPr>
          <p:nvPr>
            <p:ph type="title"/>
          </p:nvPr>
        </p:nvSpPr>
        <p:spPr/>
        <p:txBody>
          <a:bodyPr/>
          <a:lstStyle/>
          <a:p>
            <a:r>
              <a:rPr lang="en-IN" b="1" u="sng" dirty="0"/>
              <a:t>Literature Review: Face Recognition Methods</a:t>
            </a:r>
          </a:p>
        </p:txBody>
      </p:sp>
      <p:sp>
        <p:nvSpPr>
          <p:cNvPr id="4" name="Text Placeholder 3">
            <a:extLst>
              <a:ext uri="{FF2B5EF4-FFF2-40B4-BE49-F238E27FC236}">
                <a16:creationId xmlns:a16="http://schemas.microsoft.com/office/drawing/2014/main" id="{82F89714-070D-4A4F-A2DE-198CA464AFCF}"/>
              </a:ext>
            </a:extLst>
          </p:cNvPr>
          <p:cNvSpPr>
            <a:spLocks noGrp="1"/>
          </p:cNvSpPr>
          <p:nvPr>
            <p:ph type="body" idx="1"/>
          </p:nvPr>
        </p:nvSpPr>
        <p:spPr/>
        <p:txBody>
          <a:bodyPr>
            <a:normAutofit fontScale="85000" lnSpcReduction="10000"/>
          </a:bodyPr>
          <a:lstStyle/>
          <a:p>
            <a:r>
              <a:rPr lang="en-US" sz="2400" b="1" u="sng" cap="none" dirty="0">
                <a:solidFill>
                  <a:schemeClr val="tx1"/>
                </a:solidFill>
              </a:rPr>
              <a:t>Appearance Based Methods</a:t>
            </a:r>
          </a:p>
        </p:txBody>
      </p:sp>
      <p:sp>
        <p:nvSpPr>
          <p:cNvPr id="3" name="Content Placeholder 2">
            <a:extLst>
              <a:ext uri="{FF2B5EF4-FFF2-40B4-BE49-F238E27FC236}">
                <a16:creationId xmlns:a16="http://schemas.microsoft.com/office/drawing/2014/main" id="{B2125126-F583-43D4-87B3-A067B8DC2F67}"/>
              </a:ext>
            </a:extLst>
          </p:cNvPr>
          <p:cNvSpPr>
            <a:spLocks noGrp="1"/>
          </p:cNvSpPr>
          <p:nvPr>
            <p:ph sz="half" idx="2"/>
          </p:nvPr>
        </p:nvSpPr>
        <p:spPr/>
        <p:txBody>
          <a:bodyPr>
            <a:normAutofit lnSpcReduction="10000"/>
          </a:bodyPr>
          <a:lstStyle/>
          <a:p>
            <a:pPr>
              <a:buFont typeface="Wingdings" panose="05000000000000000000" pitchFamily="2" charset="2"/>
              <a:buChar char="v"/>
            </a:pPr>
            <a:r>
              <a:rPr lang="en-IN" dirty="0"/>
              <a:t> </a:t>
            </a:r>
            <a:r>
              <a:rPr lang="en-US" dirty="0"/>
              <a:t>These methods are focused on constructing a global image representation of the complete human face image in a vector space using some form of transformation, rather than using local </a:t>
            </a:r>
            <a:r>
              <a:rPr lang="en-IN" dirty="0"/>
              <a:t>facial features.</a:t>
            </a:r>
          </a:p>
          <a:p>
            <a:pPr>
              <a:buFont typeface="Wingdings" panose="05000000000000000000" pitchFamily="2" charset="2"/>
              <a:buChar char="v"/>
            </a:pPr>
            <a:r>
              <a:rPr lang="en-IN" dirty="0"/>
              <a:t> </a:t>
            </a:r>
            <a:r>
              <a:rPr lang="en-US" dirty="0"/>
              <a:t>Features are directly derived from the pixel information, to capture the variance among different individual faces and are used to identify unique individuals.</a:t>
            </a:r>
          </a:p>
        </p:txBody>
      </p:sp>
      <p:sp>
        <p:nvSpPr>
          <p:cNvPr id="5" name="Text Placeholder 4">
            <a:extLst>
              <a:ext uri="{FF2B5EF4-FFF2-40B4-BE49-F238E27FC236}">
                <a16:creationId xmlns:a16="http://schemas.microsoft.com/office/drawing/2014/main" id="{1C20D68E-C251-4A94-85DE-D1BF41926E94}"/>
              </a:ext>
            </a:extLst>
          </p:cNvPr>
          <p:cNvSpPr>
            <a:spLocks noGrp="1"/>
          </p:cNvSpPr>
          <p:nvPr>
            <p:ph type="body" sz="quarter" idx="3"/>
          </p:nvPr>
        </p:nvSpPr>
        <p:spPr/>
        <p:txBody>
          <a:bodyPr>
            <a:normAutofit fontScale="85000" lnSpcReduction="10000"/>
          </a:bodyPr>
          <a:lstStyle/>
          <a:p>
            <a:r>
              <a:rPr lang="en-US" sz="2400" b="1" u="sng" cap="none" dirty="0">
                <a:solidFill>
                  <a:schemeClr val="tx1"/>
                </a:solidFill>
              </a:rPr>
              <a:t>Model based methods</a:t>
            </a:r>
          </a:p>
        </p:txBody>
      </p:sp>
      <p:sp>
        <p:nvSpPr>
          <p:cNvPr id="6" name="Content Placeholder 5">
            <a:extLst>
              <a:ext uri="{FF2B5EF4-FFF2-40B4-BE49-F238E27FC236}">
                <a16:creationId xmlns:a16="http://schemas.microsoft.com/office/drawing/2014/main" id="{330657E9-F32A-40C6-91D1-A8061F1CE13A}"/>
              </a:ext>
            </a:extLst>
          </p:cNvPr>
          <p:cNvSpPr>
            <a:spLocks noGrp="1"/>
          </p:cNvSpPr>
          <p:nvPr>
            <p:ph sz="quarter" idx="4"/>
          </p:nvPr>
        </p:nvSpPr>
        <p:spPr/>
        <p:txBody>
          <a:bodyPr>
            <a:normAutofit lnSpcReduction="10000"/>
          </a:bodyPr>
          <a:lstStyle/>
          <a:p>
            <a:pPr>
              <a:buFont typeface="Wingdings" panose="05000000000000000000" pitchFamily="2" charset="2"/>
              <a:buChar char="v"/>
            </a:pPr>
            <a:r>
              <a:rPr lang="en-US" dirty="0"/>
              <a:t> </a:t>
            </a:r>
            <a:r>
              <a:rPr lang="en-IN" dirty="0"/>
              <a:t>Model-based methods aim to reconstruct a model of the human face that capture facial variations. Prior knowledge and structure of the human face is highly utilized in designing </a:t>
            </a:r>
            <a:r>
              <a:rPr lang="en-US" dirty="0"/>
              <a:t>the model.</a:t>
            </a:r>
          </a:p>
          <a:p>
            <a:pPr>
              <a:buFont typeface="Wingdings" panose="05000000000000000000" pitchFamily="2" charset="2"/>
              <a:buChar char="v"/>
            </a:pPr>
            <a:r>
              <a:rPr lang="en-US" dirty="0"/>
              <a:t> </a:t>
            </a:r>
            <a:r>
              <a:rPr lang="en-IN" dirty="0"/>
              <a:t>Model-based matching derives the distance and relative position features from the placement of facial elements (such as eyes, nose, lips etc.)</a:t>
            </a:r>
            <a:endParaRPr lang="en-US" dirty="0"/>
          </a:p>
        </p:txBody>
      </p:sp>
    </p:spTree>
    <p:extLst>
      <p:ext uri="{BB962C8B-B14F-4D97-AF65-F5344CB8AC3E}">
        <p14:creationId xmlns:p14="http://schemas.microsoft.com/office/powerpoint/2010/main" val="265604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D653-8659-403D-A162-6B80A3116331}"/>
              </a:ext>
            </a:extLst>
          </p:cNvPr>
          <p:cNvSpPr>
            <a:spLocks noGrp="1"/>
          </p:cNvSpPr>
          <p:nvPr>
            <p:ph type="title"/>
          </p:nvPr>
        </p:nvSpPr>
        <p:spPr/>
        <p:txBody>
          <a:bodyPr>
            <a:normAutofit/>
          </a:bodyPr>
          <a:lstStyle/>
          <a:p>
            <a:r>
              <a:rPr lang="en-IN" b="1" u="sng" dirty="0"/>
              <a:t>Literature Review: Face Recognition Methods – Appearance Based</a:t>
            </a:r>
          </a:p>
        </p:txBody>
      </p:sp>
      <p:sp>
        <p:nvSpPr>
          <p:cNvPr id="4" name="Text Placeholder 3">
            <a:extLst>
              <a:ext uri="{FF2B5EF4-FFF2-40B4-BE49-F238E27FC236}">
                <a16:creationId xmlns:a16="http://schemas.microsoft.com/office/drawing/2014/main" id="{82F89714-070D-4A4F-A2DE-198CA464AFCF}"/>
              </a:ext>
            </a:extLst>
          </p:cNvPr>
          <p:cNvSpPr>
            <a:spLocks noGrp="1"/>
          </p:cNvSpPr>
          <p:nvPr>
            <p:ph type="body" idx="1"/>
          </p:nvPr>
        </p:nvSpPr>
        <p:spPr/>
        <p:txBody>
          <a:bodyPr>
            <a:normAutofit/>
          </a:bodyPr>
          <a:lstStyle/>
          <a:p>
            <a:r>
              <a:rPr lang="en-US" sz="2400" b="1" u="sng" cap="none" dirty="0">
                <a:solidFill>
                  <a:schemeClr val="tx1"/>
                </a:solidFill>
              </a:rPr>
              <a:t>Statistical Methods</a:t>
            </a:r>
          </a:p>
        </p:txBody>
      </p:sp>
      <p:sp>
        <p:nvSpPr>
          <p:cNvPr id="3" name="Content Placeholder 2">
            <a:extLst>
              <a:ext uri="{FF2B5EF4-FFF2-40B4-BE49-F238E27FC236}">
                <a16:creationId xmlns:a16="http://schemas.microsoft.com/office/drawing/2014/main" id="{B2125126-F583-43D4-87B3-A067B8DC2F67}"/>
              </a:ext>
            </a:extLst>
          </p:cNvPr>
          <p:cNvSpPr>
            <a:spLocks noGrp="1"/>
          </p:cNvSpPr>
          <p:nvPr>
            <p:ph sz="half" idx="2"/>
          </p:nvPr>
        </p:nvSpPr>
        <p:spPr/>
        <p:txBody>
          <a:bodyPr>
            <a:normAutofit fontScale="92500"/>
          </a:bodyPr>
          <a:lstStyle/>
          <a:p>
            <a:pPr>
              <a:buFont typeface="Wingdings" panose="05000000000000000000" pitchFamily="2" charset="2"/>
              <a:buChar char="v"/>
            </a:pPr>
            <a:r>
              <a:rPr lang="en-IN" dirty="0"/>
              <a:t> These methods use image transformation to generate representation to a vector space i.e. feature space from the high dimensional image space based on different statistical viewpoints.</a:t>
            </a:r>
          </a:p>
          <a:p>
            <a:pPr>
              <a:buFont typeface="Wingdings" panose="05000000000000000000" pitchFamily="2" charset="2"/>
              <a:buChar char="v"/>
            </a:pPr>
            <a:r>
              <a:rPr lang="en-IN" dirty="0"/>
              <a:t> The projection coefficients are used as the feature representation of each face image through the projection of the face vector onto the basis vectors.</a:t>
            </a:r>
            <a:endParaRPr lang="en-US" dirty="0"/>
          </a:p>
        </p:txBody>
      </p:sp>
      <p:sp>
        <p:nvSpPr>
          <p:cNvPr id="5" name="Text Placeholder 4">
            <a:extLst>
              <a:ext uri="{FF2B5EF4-FFF2-40B4-BE49-F238E27FC236}">
                <a16:creationId xmlns:a16="http://schemas.microsoft.com/office/drawing/2014/main" id="{1C20D68E-C251-4A94-85DE-D1BF41926E94}"/>
              </a:ext>
            </a:extLst>
          </p:cNvPr>
          <p:cNvSpPr>
            <a:spLocks noGrp="1"/>
          </p:cNvSpPr>
          <p:nvPr>
            <p:ph type="body" sz="quarter" idx="3"/>
          </p:nvPr>
        </p:nvSpPr>
        <p:spPr/>
        <p:txBody>
          <a:bodyPr>
            <a:normAutofit/>
          </a:bodyPr>
          <a:lstStyle/>
          <a:p>
            <a:r>
              <a:rPr lang="en-US" sz="2400" b="1" u="sng" cap="none" dirty="0">
                <a:solidFill>
                  <a:schemeClr val="tx1"/>
                </a:solidFill>
              </a:rPr>
              <a:t>Neural Networks</a:t>
            </a:r>
          </a:p>
        </p:txBody>
      </p:sp>
      <p:sp>
        <p:nvSpPr>
          <p:cNvPr id="6" name="Content Placeholder 5">
            <a:extLst>
              <a:ext uri="{FF2B5EF4-FFF2-40B4-BE49-F238E27FC236}">
                <a16:creationId xmlns:a16="http://schemas.microsoft.com/office/drawing/2014/main" id="{330657E9-F32A-40C6-91D1-A8061F1CE13A}"/>
              </a:ext>
            </a:extLst>
          </p:cNvPr>
          <p:cNvSpPr>
            <a:spLocks noGrp="1"/>
          </p:cNvSpPr>
          <p:nvPr>
            <p:ph sz="quarter" idx="4"/>
          </p:nvPr>
        </p:nvSpPr>
        <p:spPr/>
        <p:txBody>
          <a:bodyPr>
            <a:normAutofit fontScale="92500"/>
          </a:bodyPr>
          <a:lstStyle/>
          <a:p>
            <a:pPr>
              <a:buFont typeface="Wingdings" panose="05000000000000000000" pitchFamily="2" charset="2"/>
              <a:buChar char="v"/>
            </a:pPr>
            <a:r>
              <a:rPr lang="en-US" dirty="0"/>
              <a:t> The face image or the facial features is the input of the neural networks, that try to learn discriminative features space (vector space) boundaries in a multi-dimensional manifold in order to capture intra-class clustering and inter-class variation.</a:t>
            </a:r>
          </a:p>
          <a:p>
            <a:pPr>
              <a:buFont typeface="Wingdings" panose="05000000000000000000" pitchFamily="2" charset="2"/>
              <a:buChar char="v"/>
            </a:pPr>
            <a:r>
              <a:rPr lang="en-US" dirty="0"/>
              <a:t> These do not use explicit transformation function, and the mapping is done by adjusting the network weights.</a:t>
            </a:r>
          </a:p>
        </p:txBody>
      </p:sp>
    </p:spTree>
    <p:extLst>
      <p:ext uri="{BB962C8B-B14F-4D97-AF65-F5344CB8AC3E}">
        <p14:creationId xmlns:p14="http://schemas.microsoft.com/office/powerpoint/2010/main" val="2215463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D653-8659-403D-A162-6B80A3116331}"/>
              </a:ext>
            </a:extLst>
          </p:cNvPr>
          <p:cNvSpPr>
            <a:spLocks noGrp="1"/>
          </p:cNvSpPr>
          <p:nvPr>
            <p:ph type="title"/>
          </p:nvPr>
        </p:nvSpPr>
        <p:spPr/>
        <p:txBody>
          <a:bodyPr/>
          <a:lstStyle/>
          <a:p>
            <a:r>
              <a:rPr lang="en-IN" b="1" u="sng" dirty="0"/>
              <a:t>Literature Review: Appearance Based -Statistical Methods</a:t>
            </a:r>
          </a:p>
        </p:txBody>
      </p:sp>
      <p:sp>
        <p:nvSpPr>
          <p:cNvPr id="4" name="Text Placeholder 3">
            <a:extLst>
              <a:ext uri="{FF2B5EF4-FFF2-40B4-BE49-F238E27FC236}">
                <a16:creationId xmlns:a16="http://schemas.microsoft.com/office/drawing/2014/main" id="{82F89714-070D-4A4F-A2DE-198CA464AFCF}"/>
              </a:ext>
            </a:extLst>
          </p:cNvPr>
          <p:cNvSpPr>
            <a:spLocks noGrp="1"/>
          </p:cNvSpPr>
          <p:nvPr>
            <p:ph type="body" idx="1"/>
          </p:nvPr>
        </p:nvSpPr>
        <p:spPr>
          <a:xfrm>
            <a:off x="1179169" y="1846052"/>
            <a:ext cx="3229058" cy="736282"/>
          </a:xfrm>
        </p:spPr>
        <p:txBody>
          <a:bodyPr>
            <a:normAutofit/>
          </a:bodyPr>
          <a:lstStyle/>
          <a:p>
            <a:r>
              <a:rPr lang="en-US" sz="2400" b="1" u="sng" cap="none" dirty="0">
                <a:solidFill>
                  <a:schemeClr val="tx1"/>
                </a:solidFill>
              </a:rPr>
              <a:t>Linear</a:t>
            </a:r>
          </a:p>
        </p:txBody>
      </p:sp>
      <p:sp>
        <p:nvSpPr>
          <p:cNvPr id="3" name="Content Placeholder 2">
            <a:extLst>
              <a:ext uri="{FF2B5EF4-FFF2-40B4-BE49-F238E27FC236}">
                <a16:creationId xmlns:a16="http://schemas.microsoft.com/office/drawing/2014/main" id="{B2125126-F583-43D4-87B3-A067B8DC2F67}"/>
              </a:ext>
            </a:extLst>
          </p:cNvPr>
          <p:cNvSpPr>
            <a:spLocks noGrp="1"/>
          </p:cNvSpPr>
          <p:nvPr>
            <p:ph sz="half" idx="2"/>
          </p:nvPr>
        </p:nvSpPr>
        <p:spPr>
          <a:xfrm>
            <a:off x="1097279" y="2582334"/>
            <a:ext cx="3229061" cy="3378200"/>
          </a:xfrm>
        </p:spPr>
        <p:txBody>
          <a:bodyPr>
            <a:normAutofit/>
          </a:bodyPr>
          <a:lstStyle/>
          <a:p>
            <a:pPr>
              <a:buFont typeface="Wingdings" panose="05000000000000000000" pitchFamily="2" charset="2"/>
              <a:buChar char="v"/>
            </a:pPr>
            <a:r>
              <a:rPr lang="en-IN" dirty="0"/>
              <a:t> The transformation or mapping is linear. The vector space is simple</a:t>
            </a:r>
            <a:br>
              <a:rPr lang="en-IN" dirty="0"/>
            </a:br>
            <a:endParaRPr lang="en-IN" dirty="0"/>
          </a:p>
          <a:p>
            <a:pPr lvl="1">
              <a:buFont typeface="Wingdings" panose="05000000000000000000" pitchFamily="2" charset="2"/>
              <a:buChar char="v"/>
            </a:pPr>
            <a:r>
              <a:rPr lang="en-US" dirty="0"/>
              <a:t> Principal Component Analysis (PCA),</a:t>
            </a:r>
          </a:p>
          <a:p>
            <a:pPr lvl="1">
              <a:buFont typeface="Wingdings" panose="05000000000000000000" pitchFamily="2" charset="2"/>
              <a:buChar char="v"/>
            </a:pPr>
            <a:r>
              <a:rPr lang="en-US" dirty="0"/>
              <a:t> Linear Discriminant Analysis (LDA),</a:t>
            </a:r>
          </a:p>
          <a:p>
            <a:pPr lvl="1">
              <a:buFont typeface="Wingdings" panose="05000000000000000000" pitchFamily="2" charset="2"/>
              <a:buChar char="v"/>
            </a:pPr>
            <a:r>
              <a:rPr lang="en-US" dirty="0"/>
              <a:t> Discriminative Common Vector (DCV) etc.</a:t>
            </a:r>
          </a:p>
        </p:txBody>
      </p:sp>
      <p:sp>
        <p:nvSpPr>
          <p:cNvPr id="5" name="Text Placeholder 4">
            <a:extLst>
              <a:ext uri="{FF2B5EF4-FFF2-40B4-BE49-F238E27FC236}">
                <a16:creationId xmlns:a16="http://schemas.microsoft.com/office/drawing/2014/main" id="{1C20D68E-C251-4A94-85DE-D1BF41926E94}"/>
              </a:ext>
            </a:extLst>
          </p:cNvPr>
          <p:cNvSpPr>
            <a:spLocks noGrp="1"/>
          </p:cNvSpPr>
          <p:nvPr>
            <p:ph type="body" sz="quarter" idx="3"/>
          </p:nvPr>
        </p:nvSpPr>
        <p:spPr>
          <a:xfrm>
            <a:off x="4490114" y="1846052"/>
            <a:ext cx="3229056" cy="736282"/>
          </a:xfrm>
        </p:spPr>
        <p:txBody>
          <a:bodyPr>
            <a:normAutofit/>
          </a:bodyPr>
          <a:lstStyle/>
          <a:p>
            <a:r>
              <a:rPr lang="en-US" sz="2400" b="1" u="sng" cap="none" dirty="0">
                <a:solidFill>
                  <a:schemeClr val="tx1"/>
                </a:solidFill>
              </a:rPr>
              <a:t>Non-Linear</a:t>
            </a:r>
          </a:p>
        </p:txBody>
      </p:sp>
      <p:sp>
        <p:nvSpPr>
          <p:cNvPr id="6" name="Content Placeholder 5">
            <a:extLst>
              <a:ext uri="{FF2B5EF4-FFF2-40B4-BE49-F238E27FC236}">
                <a16:creationId xmlns:a16="http://schemas.microsoft.com/office/drawing/2014/main" id="{330657E9-F32A-40C6-91D1-A8061F1CE13A}"/>
              </a:ext>
            </a:extLst>
          </p:cNvPr>
          <p:cNvSpPr>
            <a:spLocks noGrp="1"/>
          </p:cNvSpPr>
          <p:nvPr>
            <p:ph sz="quarter" idx="4"/>
          </p:nvPr>
        </p:nvSpPr>
        <p:spPr>
          <a:xfrm>
            <a:off x="4490112" y="2582334"/>
            <a:ext cx="3229058" cy="3378200"/>
          </a:xfrm>
        </p:spPr>
        <p:txBody>
          <a:bodyPr>
            <a:normAutofit/>
          </a:bodyPr>
          <a:lstStyle/>
          <a:p>
            <a:pPr>
              <a:buFont typeface="Wingdings" panose="05000000000000000000" pitchFamily="2" charset="2"/>
              <a:buChar char="v"/>
            </a:pPr>
            <a:r>
              <a:rPr lang="en-US" dirty="0"/>
              <a:t> Uses non-linear transformation function which in turn generates a complicated subspace.</a:t>
            </a:r>
            <a:br>
              <a:rPr lang="en-US" dirty="0"/>
            </a:br>
            <a:endParaRPr lang="en-US" dirty="0"/>
          </a:p>
          <a:p>
            <a:pPr lvl="1">
              <a:buFont typeface="Wingdings" panose="05000000000000000000" pitchFamily="2" charset="2"/>
              <a:buChar char="v"/>
            </a:pPr>
            <a:r>
              <a:rPr lang="en-US" dirty="0"/>
              <a:t> Kernel PCA (KPCA)</a:t>
            </a:r>
          </a:p>
          <a:p>
            <a:pPr lvl="1">
              <a:buFont typeface="Wingdings" panose="05000000000000000000" pitchFamily="2" charset="2"/>
              <a:buChar char="v"/>
            </a:pPr>
            <a:r>
              <a:rPr lang="en-US" dirty="0"/>
              <a:t> Kernel LDA (KLDA)</a:t>
            </a:r>
          </a:p>
          <a:p>
            <a:pPr lvl="1">
              <a:buFont typeface="Wingdings" panose="05000000000000000000" pitchFamily="2" charset="2"/>
              <a:buChar char="v"/>
            </a:pPr>
            <a:r>
              <a:rPr lang="en-US" dirty="0"/>
              <a:t> Principal Curves and Non-Linear PCA</a:t>
            </a:r>
          </a:p>
        </p:txBody>
      </p:sp>
      <p:sp>
        <p:nvSpPr>
          <p:cNvPr id="7" name="Text Placeholder 4">
            <a:extLst>
              <a:ext uri="{FF2B5EF4-FFF2-40B4-BE49-F238E27FC236}">
                <a16:creationId xmlns:a16="http://schemas.microsoft.com/office/drawing/2014/main" id="{7A65C674-6DA5-40E0-8E75-D94EB57C77B2}"/>
              </a:ext>
            </a:extLst>
          </p:cNvPr>
          <p:cNvSpPr txBox="1">
            <a:spLocks/>
          </p:cNvSpPr>
          <p:nvPr/>
        </p:nvSpPr>
        <p:spPr>
          <a:xfrm>
            <a:off x="7882942" y="1989841"/>
            <a:ext cx="3229056"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2400" b="1" u="sng" cap="none" dirty="0">
                <a:solidFill>
                  <a:schemeClr val="tx1"/>
                </a:solidFill>
              </a:rPr>
              <a:t>Hybrid</a:t>
            </a:r>
          </a:p>
        </p:txBody>
      </p:sp>
      <p:sp>
        <p:nvSpPr>
          <p:cNvPr id="8" name="Content Placeholder 5">
            <a:extLst>
              <a:ext uri="{FF2B5EF4-FFF2-40B4-BE49-F238E27FC236}">
                <a16:creationId xmlns:a16="http://schemas.microsoft.com/office/drawing/2014/main" id="{397C753C-A8A0-427F-A825-1A7A37CAC738}"/>
              </a:ext>
            </a:extLst>
          </p:cNvPr>
          <p:cNvSpPr txBox="1">
            <a:spLocks/>
          </p:cNvSpPr>
          <p:nvPr/>
        </p:nvSpPr>
        <p:spPr>
          <a:xfrm>
            <a:off x="7882940" y="2582334"/>
            <a:ext cx="3229058" cy="33782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dirty="0"/>
              <a:t> The hybrid </a:t>
            </a:r>
            <a:r>
              <a:rPr lang="en-IN" dirty="0"/>
              <a:t>approach make use of both transformations at different stages of analysis.</a:t>
            </a:r>
            <a:br>
              <a:rPr lang="en-IN" dirty="0"/>
            </a:br>
            <a:endParaRPr lang="en-IN" dirty="0"/>
          </a:p>
        </p:txBody>
      </p:sp>
    </p:spTree>
    <p:extLst>
      <p:ext uri="{BB962C8B-B14F-4D97-AF65-F5344CB8AC3E}">
        <p14:creationId xmlns:p14="http://schemas.microsoft.com/office/powerpoint/2010/main" val="28856909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2018</Words>
  <Application>Microsoft Office PowerPoint</Application>
  <PresentationFormat>Widescreen</PresentationFormat>
  <Paragraphs>137</Paragraphs>
  <Slides>26</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Wingdings</vt:lpstr>
      <vt:lpstr>Wingdings 3</vt:lpstr>
      <vt:lpstr>Wisp</vt:lpstr>
      <vt:lpstr>Face Recognition using OpenCV</vt:lpstr>
      <vt:lpstr>Introduction</vt:lpstr>
      <vt:lpstr>Challenges</vt:lpstr>
      <vt:lpstr>Problem Statement</vt:lpstr>
      <vt:lpstr>Contribution</vt:lpstr>
      <vt:lpstr>Literature Review</vt:lpstr>
      <vt:lpstr>Literature Review: Face Recognition Methods</vt:lpstr>
      <vt:lpstr>Literature Review: Face Recognition Methods – Appearance Based</vt:lpstr>
      <vt:lpstr>Literature Review: Appearance Based -Statistical Methods</vt:lpstr>
      <vt:lpstr>Literature Review: Appearance Based –Neural Networks</vt:lpstr>
      <vt:lpstr>Literature Review: Deep Learning based Face Recognition</vt:lpstr>
      <vt:lpstr>Literature Review: Deep Learning based Face Recognition</vt:lpstr>
      <vt:lpstr>Literature Review: Deep Learning based Face Recognition</vt:lpstr>
      <vt:lpstr>Methodology</vt:lpstr>
      <vt:lpstr>Methodology: Face Detection</vt:lpstr>
      <vt:lpstr>Methodology: Model Architecture</vt:lpstr>
      <vt:lpstr>Methodology: Model Architecture – Convolution layer</vt:lpstr>
      <vt:lpstr>Dataset</vt:lpstr>
      <vt:lpstr>Model implementation</vt:lpstr>
      <vt:lpstr>Model structure</vt:lpstr>
      <vt:lpstr>Results and Discussion: Training and Testing on actor faces</vt:lpstr>
      <vt:lpstr>Results and Discussion: Training and Testing on actor faces</vt:lpstr>
      <vt:lpstr>Results and Discussion: Test Results</vt:lpstr>
      <vt:lpstr>Results and Discussion: Effect of increasing training data</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OpenCV</dc:title>
  <dc:creator>HPG4-223</dc:creator>
  <cp:lastModifiedBy>nimai chand dasadhikarri</cp:lastModifiedBy>
  <cp:revision>25</cp:revision>
  <dcterms:created xsi:type="dcterms:W3CDTF">2019-12-06T11:18:59Z</dcterms:created>
  <dcterms:modified xsi:type="dcterms:W3CDTF">2019-12-09T19:00:25Z</dcterms:modified>
</cp:coreProperties>
</file>