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A9281-3297-4CC1-A509-D439350BC2D5}" type="datetimeFigureOut">
              <a:rPr lang="en-IN" smtClean="0"/>
              <a:t>01-06-2019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F0DD-1886-425B-BF36-E3AE206990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829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A9281-3297-4CC1-A509-D439350BC2D5}" type="datetimeFigureOut">
              <a:rPr lang="en-IN" smtClean="0"/>
              <a:t>01-06-2019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F0DD-1886-425B-BF36-E3AE206990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062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A9281-3297-4CC1-A509-D439350BC2D5}" type="datetimeFigureOut">
              <a:rPr lang="en-IN" smtClean="0"/>
              <a:t>01-06-2019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F0DD-1886-425B-BF36-E3AE206990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52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A9281-3297-4CC1-A509-D439350BC2D5}" type="datetimeFigureOut">
              <a:rPr lang="en-IN" smtClean="0"/>
              <a:t>01-06-2019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F0DD-1886-425B-BF36-E3AE206990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195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A9281-3297-4CC1-A509-D439350BC2D5}" type="datetimeFigureOut">
              <a:rPr lang="en-IN" smtClean="0"/>
              <a:t>01-06-2019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F0DD-1886-425B-BF36-E3AE206990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404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A9281-3297-4CC1-A509-D439350BC2D5}" type="datetimeFigureOut">
              <a:rPr lang="en-IN" smtClean="0"/>
              <a:t>01-06-2019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F0DD-1886-425B-BF36-E3AE206990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302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A9281-3297-4CC1-A509-D439350BC2D5}" type="datetimeFigureOut">
              <a:rPr lang="en-IN" smtClean="0"/>
              <a:t>01-06-2019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F0DD-1886-425B-BF36-E3AE206990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643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A9281-3297-4CC1-A509-D439350BC2D5}" type="datetimeFigureOut">
              <a:rPr lang="en-IN" smtClean="0"/>
              <a:t>01-06-2019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F0DD-1886-425B-BF36-E3AE206990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7872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A9281-3297-4CC1-A509-D439350BC2D5}" type="datetimeFigureOut">
              <a:rPr lang="en-IN" smtClean="0"/>
              <a:t>01-06-2019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F0DD-1886-425B-BF36-E3AE206990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037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A9281-3297-4CC1-A509-D439350BC2D5}" type="datetimeFigureOut">
              <a:rPr lang="en-IN" smtClean="0"/>
              <a:t>01-06-2019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F0DD-1886-425B-BF36-E3AE206990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246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A9281-3297-4CC1-A509-D439350BC2D5}" type="datetimeFigureOut">
              <a:rPr lang="en-IN" smtClean="0"/>
              <a:t>01-06-2019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F0DD-1886-425B-BF36-E3AE206990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485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A9281-3297-4CC1-A509-D439350BC2D5}" type="datetimeFigureOut">
              <a:rPr lang="en-IN" smtClean="0"/>
              <a:t>01-06-2019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AF0DD-1886-425B-BF36-E3AE206990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246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Machine Learning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3839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IN" dirty="0" smtClean="0"/>
              <a:t>Estimate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6577" y="1242150"/>
            <a:ext cx="8619309" cy="2485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 smtClean="0"/>
              <a:t>Level 1: </a:t>
            </a:r>
            <a:r>
              <a:rPr lang="en-IN" sz="2000" b="1" dirty="0" smtClean="0"/>
              <a:t>Introduction</a:t>
            </a:r>
            <a:endParaRPr lang="en-IN" sz="1400" dirty="0" smtClean="0"/>
          </a:p>
          <a:p>
            <a:r>
              <a:rPr lang="en-GB" sz="1800" dirty="0"/>
              <a:t>Welcome to Machine Learning</a:t>
            </a:r>
            <a:r>
              <a:rPr lang="en-GB" sz="1800" dirty="0" smtClean="0"/>
              <a:t>! 					1m</a:t>
            </a:r>
            <a:endParaRPr lang="en-GB" sz="1800" dirty="0"/>
          </a:p>
          <a:p>
            <a:r>
              <a:rPr lang="en-GB" sz="1800" dirty="0" smtClean="0"/>
              <a:t>Welcome							6m</a:t>
            </a:r>
            <a:endParaRPr lang="en-GB" sz="1800" dirty="0"/>
          </a:p>
          <a:p>
            <a:r>
              <a:rPr lang="en-GB" sz="1800" dirty="0"/>
              <a:t>What is Machine Learning</a:t>
            </a:r>
            <a:r>
              <a:rPr lang="en-GB" sz="1800" dirty="0" smtClean="0"/>
              <a:t>?					7m</a:t>
            </a:r>
            <a:endParaRPr lang="en-GB" sz="1800" dirty="0"/>
          </a:p>
          <a:p>
            <a:r>
              <a:rPr lang="en-GB" sz="1800" dirty="0"/>
              <a:t>Supervised </a:t>
            </a:r>
            <a:r>
              <a:rPr lang="en-GB" sz="1800" dirty="0" smtClean="0"/>
              <a:t>Learning						12m</a:t>
            </a:r>
            <a:endParaRPr lang="en-GB" sz="1800" dirty="0"/>
          </a:p>
          <a:p>
            <a:r>
              <a:rPr lang="en-GB" sz="1800" dirty="0"/>
              <a:t>Unsupervised </a:t>
            </a:r>
            <a:r>
              <a:rPr lang="en-GB" sz="1800" dirty="0" smtClean="0"/>
              <a:t>Learning						14m</a:t>
            </a:r>
            <a:endParaRPr lang="en-GB" sz="1800" dirty="0"/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16576" y="3727268"/>
            <a:ext cx="8802190" cy="3130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800" dirty="0" smtClean="0"/>
              <a:t>Level 2: </a:t>
            </a:r>
            <a:r>
              <a:rPr lang="en-GB" sz="2200" b="1" dirty="0" smtClean="0"/>
              <a:t>Linear </a:t>
            </a:r>
            <a:r>
              <a:rPr lang="en-GB" sz="2200" b="1" dirty="0"/>
              <a:t>Regression with One </a:t>
            </a:r>
            <a:r>
              <a:rPr lang="en-GB" sz="2200" b="1" dirty="0" smtClean="0"/>
              <a:t>Variable</a:t>
            </a:r>
            <a:endParaRPr lang="en-IN" sz="1800" dirty="0" smtClean="0"/>
          </a:p>
          <a:p>
            <a:r>
              <a:rPr lang="en-IN" sz="1900" dirty="0"/>
              <a:t>Model </a:t>
            </a:r>
            <a:r>
              <a:rPr lang="en-IN" sz="1900" dirty="0" smtClean="0"/>
              <a:t>Representation						8m</a:t>
            </a:r>
            <a:endParaRPr lang="en-IN" sz="1900" dirty="0"/>
          </a:p>
          <a:p>
            <a:r>
              <a:rPr lang="en-IN" sz="1900" dirty="0"/>
              <a:t>Cost </a:t>
            </a:r>
            <a:r>
              <a:rPr lang="en-IN" sz="1900" dirty="0" smtClean="0"/>
              <a:t>Function							8m</a:t>
            </a:r>
            <a:endParaRPr lang="en-IN" sz="1900" dirty="0"/>
          </a:p>
          <a:p>
            <a:r>
              <a:rPr lang="en-IN" sz="1900" dirty="0"/>
              <a:t>Cost Function - Intuition </a:t>
            </a:r>
            <a:r>
              <a:rPr lang="en-IN" sz="1900" dirty="0" smtClean="0"/>
              <a:t>I						11m</a:t>
            </a:r>
            <a:endParaRPr lang="en-IN" sz="1900" dirty="0"/>
          </a:p>
          <a:p>
            <a:r>
              <a:rPr lang="en-IN" sz="1900" dirty="0"/>
              <a:t>Cost Function - Intuition </a:t>
            </a:r>
            <a:r>
              <a:rPr lang="en-IN" sz="1900" dirty="0" smtClean="0"/>
              <a:t>II					 8m</a:t>
            </a:r>
            <a:endParaRPr lang="en-IN" sz="1900" dirty="0"/>
          </a:p>
          <a:p>
            <a:r>
              <a:rPr lang="en-IN" sz="1900" dirty="0"/>
              <a:t>Gradient </a:t>
            </a:r>
            <a:r>
              <a:rPr lang="en-IN" sz="1900" dirty="0" smtClean="0"/>
              <a:t>Descent						11m</a:t>
            </a:r>
            <a:endParaRPr lang="en-IN" sz="1900" dirty="0"/>
          </a:p>
          <a:p>
            <a:r>
              <a:rPr lang="en-IN" sz="1900" dirty="0"/>
              <a:t>Gradient Descent </a:t>
            </a:r>
            <a:r>
              <a:rPr lang="en-IN" sz="1900" dirty="0" smtClean="0"/>
              <a:t>Intuition					11m</a:t>
            </a:r>
            <a:endParaRPr lang="en-IN" sz="1900" dirty="0"/>
          </a:p>
          <a:p>
            <a:r>
              <a:rPr lang="en-IN" sz="1900" dirty="0"/>
              <a:t>Gradient Descent For Linear </a:t>
            </a:r>
            <a:r>
              <a:rPr lang="en-IN" sz="1900" dirty="0" smtClean="0"/>
              <a:t>Regression				10m</a:t>
            </a:r>
            <a:endParaRPr lang="en-IN" sz="1900" dirty="0"/>
          </a:p>
          <a:p>
            <a:pPr marL="0" indent="0">
              <a:buNone/>
            </a:pPr>
            <a:endParaRPr lang="en-IN" sz="1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0363200" y="2377440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40m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0363200" y="519030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67m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9407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IN" dirty="0" smtClean="0"/>
              <a:t>Estimate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6577" y="1242150"/>
            <a:ext cx="8619309" cy="2485119"/>
          </a:xfrm>
        </p:spPr>
        <p:txBody>
          <a:bodyPr>
            <a:normAutofit lnSpcReduction="10000"/>
          </a:bodyPr>
          <a:lstStyle/>
          <a:p>
            <a:r>
              <a:rPr lang="en-IN" sz="1800" dirty="0" smtClean="0"/>
              <a:t>Level 3: </a:t>
            </a:r>
            <a:r>
              <a:rPr lang="en-IN" sz="2000" b="1" dirty="0"/>
              <a:t>Linear Algebra Review</a:t>
            </a:r>
          </a:p>
          <a:p>
            <a:r>
              <a:rPr lang="en-IN" sz="1700" dirty="0"/>
              <a:t>Matrices and </a:t>
            </a:r>
            <a:r>
              <a:rPr lang="en-IN" sz="1700" dirty="0" smtClean="0"/>
              <a:t>Vectors						8m</a:t>
            </a:r>
            <a:endParaRPr lang="en-IN" sz="1700" dirty="0"/>
          </a:p>
          <a:p>
            <a:r>
              <a:rPr lang="en-IN" sz="1700" dirty="0"/>
              <a:t>Addition and Scalar </a:t>
            </a:r>
            <a:r>
              <a:rPr lang="en-IN" sz="1700" dirty="0" smtClean="0"/>
              <a:t>Multiplication					6m</a:t>
            </a:r>
            <a:endParaRPr lang="en-IN" sz="1700" dirty="0"/>
          </a:p>
          <a:p>
            <a:r>
              <a:rPr lang="en-IN" sz="1700" dirty="0"/>
              <a:t>Matrix Vector </a:t>
            </a:r>
            <a:r>
              <a:rPr lang="en-IN" sz="1700" dirty="0" smtClean="0"/>
              <a:t>Multiplication						13m</a:t>
            </a:r>
            <a:endParaRPr lang="en-IN" sz="1700" dirty="0"/>
          </a:p>
          <a:p>
            <a:r>
              <a:rPr lang="en-IN" sz="1700" dirty="0"/>
              <a:t>Matrix </a:t>
            </a:r>
            <a:r>
              <a:rPr lang="en-IN" sz="1700" dirty="0" err="1"/>
              <a:t>Matrix</a:t>
            </a:r>
            <a:r>
              <a:rPr lang="en-IN" sz="1700" dirty="0"/>
              <a:t> </a:t>
            </a:r>
            <a:r>
              <a:rPr lang="en-IN" sz="1700" dirty="0" smtClean="0"/>
              <a:t>Multiplication						11m</a:t>
            </a:r>
            <a:endParaRPr lang="en-IN" sz="1700" dirty="0"/>
          </a:p>
          <a:p>
            <a:r>
              <a:rPr lang="en-IN" sz="1700" dirty="0"/>
              <a:t>Matrix Multiplication </a:t>
            </a:r>
            <a:r>
              <a:rPr lang="en-IN" sz="1700" dirty="0" smtClean="0"/>
              <a:t>Properties					9m</a:t>
            </a:r>
            <a:endParaRPr lang="en-IN" sz="1700" dirty="0"/>
          </a:p>
          <a:p>
            <a:r>
              <a:rPr lang="en-IN" sz="1700" dirty="0"/>
              <a:t>Inverse and </a:t>
            </a:r>
            <a:r>
              <a:rPr lang="en-IN" sz="1700" dirty="0" smtClean="0"/>
              <a:t>Transpose						11m</a:t>
            </a:r>
            <a:endParaRPr lang="en-IN" sz="1700" dirty="0"/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16576" y="3727269"/>
            <a:ext cx="8619309" cy="330925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800" dirty="0" smtClean="0"/>
              <a:t>Level 4: </a:t>
            </a:r>
            <a:r>
              <a:rPr lang="en-GB" sz="2000" b="1" dirty="0" smtClean="0"/>
              <a:t>Regression </a:t>
            </a:r>
            <a:r>
              <a:rPr lang="en-GB" sz="2000" b="1" dirty="0"/>
              <a:t>with Multiple </a:t>
            </a:r>
            <a:r>
              <a:rPr lang="en-GB" sz="2000" b="1" dirty="0" smtClean="0"/>
              <a:t>Variables</a:t>
            </a:r>
          </a:p>
          <a:p>
            <a:r>
              <a:rPr lang="en-GB" sz="1900" dirty="0"/>
              <a:t>Multiple </a:t>
            </a:r>
            <a:r>
              <a:rPr lang="en-GB" sz="1900" dirty="0" smtClean="0"/>
              <a:t>Features						8m</a:t>
            </a:r>
            <a:endParaRPr lang="en-GB" sz="1900" dirty="0"/>
          </a:p>
          <a:p>
            <a:r>
              <a:rPr lang="en-GB" sz="1900" dirty="0"/>
              <a:t>Gradient Descent for Multiple </a:t>
            </a:r>
            <a:r>
              <a:rPr lang="en-GB" sz="1900" dirty="0" smtClean="0"/>
              <a:t>Variables				5m</a:t>
            </a:r>
            <a:endParaRPr lang="en-GB" sz="1900" dirty="0"/>
          </a:p>
          <a:p>
            <a:r>
              <a:rPr lang="en-GB" sz="1900" dirty="0"/>
              <a:t>Gradient Descent in Practice I - Feature </a:t>
            </a:r>
            <a:r>
              <a:rPr lang="en-GB" sz="1900" dirty="0" smtClean="0"/>
              <a:t>Scaling				8m</a:t>
            </a:r>
            <a:endParaRPr lang="en-GB" sz="1900" dirty="0"/>
          </a:p>
          <a:p>
            <a:r>
              <a:rPr lang="en-GB" sz="1900" dirty="0"/>
              <a:t>Gradient Descent in Practice II - Learning </a:t>
            </a:r>
            <a:r>
              <a:rPr lang="en-GB" sz="1900" dirty="0" smtClean="0"/>
              <a:t>Rate				8m</a:t>
            </a:r>
            <a:endParaRPr lang="en-GB" sz="1900" dirty="0"/>
          </a:p>
          <a:p>
            <a:r>
              <a:rPr lang="en-GB" sz="1900" dirty="0"/>
              <a:t>Features and Polynomial </a:t>
            </a:r>
            <a:r>
              <a:rPr lang="en-GB" sz="1900" dirty="0" smtClean="0"/>
              <a:t>Regression					7m</a:t>
            </a:r>
            <a:endParaRPr lang="en-GB" sz="1900" dirty="0"/>
          </a:p>
          <a:p>
            <a:r>
              <a:rPr lang="en-GB" sz="1900" dirty="0"/>
              <a:t>Normal </a:t>
            </a:r>
            <a:r>
              <a:rPr lang="en-GB" sz="1900" dirty="0" smtClean="0"/>
              <a:t>Equation							16m</a:t>
            </a:r>
            <a:endParaRPr lang="en-GB" sz="1900" dirty="0"/>
          </a:p>
          <a:p>
            <a:r>
              <a:rPr lang="en-GB" sz="1900" dirty="0"/>
              <a:t>Normal Equation </a:t>
            </a:r>
            <a:r>
              <a:rPr lang="en-GB" sz="1900" dirty="0" err="1" smtClean="0"/>
              <a:t>Noninvertibility</a:t>
            </a:r>
            <a:r>
              <a:rPr lang="en-GB" sz="1900" dirty="0" smtClean="0"/>
              <a:t>					5m</a:t>
            </a:r>
            <a:endParaRPr lang="en-GB" sz="1900" dirty="0"/>
          </a:p>
          <a:p>
            <a:r>
              <a:rPr lang="en-GB" sz="1900" dirty="0"/>
              <a:t>Working on and Submitting Programming </a:t>
            </a:r>
            <a:r>
              <a:rPr lang="en-GB" sz="1900" dirty="0" smtClean="0"/>
              <a:t>Assignments			3m</a:t>
            </a:r>
            <a:endParaRPr lang="en-GB" sz="1900" dirty="0"/>
          </a:p>
          <a:p>
            <a:pPr marL="0" indent="0">
              <a:buNone/>
            </a:pPr>
            <a:endParaRPr lang="en-GB" sz="2000" b="1" dirty="0"/>
          </a:p>
          <a:p>
            <a:pPr marL="0" indent="0">
              <a:buNone/>
            </a:pPr>
            <a:endParaRPr lang="en-IN" sz="18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IN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10363200" y="2377440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58m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0363200" y="519030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60m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3857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IN" dirty="0" smtClean="0"/>
              <a:t>Estimate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6577" y="1242150"/>
            <a:ext cx="8619309" cy="24851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1800" dirty="0" smtClean="0"/>
              <a:t>Level 5: </a:t>
            </a:r>
            <a:r>
              <a:rPr lang="en-IN" sz="2000" b="1" dirty="0" smtClean="0"/>
              <a:t>Octave/</a:t>
            </a:r>
            <a:r>
              <a:rPr lang="en-IN" sz="2000" b="1" dirty="0" err="1" smtClean="0"/>
              <a:t>Matlab</a:t>
            </a:r>
            <a:r>
              <a:rPr lang="en-IN" sz="2000" b="1" dirty="0" smtClean="0"/>
              <a:t>/Python/R </a:t>
            </a:r>
            <a:r>
              <a:rPr lang="en-IN" sz="2000" b="1" dirty="0"/>
              <a:t>Tutorial</a:t>
            </a:r>
          </a:p>
          <a:p>
            <a:r>
              <a:rPr lang="en-GB" sz="1900" dirty="0"/>
              <a:t>Basic </a:t>
            </a:r>
            <a:r>
              <a:rPr lang="en-GB" sz="1900" dirty="0" smtClean="0"/>
              <a:t>Operations							13m</a:t>
            </a:r>
            <a:endParaRPr lang="en-GB" sz="1900" dirty="0"/>
          </a:p>
          <a:p>
            <a:r>
              <a:rPr lang="en-GB" sz="1900" dirty="0"/>
              <a:t>Moving Data </a:t>
            </a:r>
            <a:r>
              <a:rPr lang="en-GB" sz="1900" dirty="0" smtClean="0"/>
              <a:t>Around						16m</a:t>
            </a:r>
            <a:endParaRPr lang="en-GB" sz="1900" dirty="0"/>
          </a:p>
          <a:p>
            <a:r>
              <a:rPr lang="en-GB" sz="1900" dirty="0"/>
              <a:t>Computing on </a:t>
            </a:r>
            <a:r>
              <a:rPr lang="en-GB" sz="1900" dirty="0" smtClean="0"/>
              <a:t>Data						13m</a:t>
            </a:r>
            <a:endParaRPr lang="en-GB" sz="1900" dirty="0"/>
          </a:p>
          <a:p>
            <a:r>
              <a:rPr lang="en-GB" sz="1900" dirty="0"/>
              <a:t>Plotting </a:t>
            </a:r>
            <a:r>
              <a:rPr lang="en-GB" sz="1900" dirty="0" smtClean="0"/>
              <a:t>Data							9m</a:t>
            </a:r>
            <a:endParaRPr lang="en-GB" sz="1900" dirty="0"/>
          </a:p>
          <a:p>
            <a:r>
              <a:rPr lang="en-GB" sz="1900" dirty="0"/>
              <a:t>Control Statements: for, while, if </a:t>
            </a:r>
            <a:r>
              <a:rPr lang="en-GB" sz="1900" dirty="0" smtClean="0"/>
              <a:t>statement				12m</a:t>
            </a:r>
            <a:endParaRPr lang="en-GB" sz="1900" dirty="0"/>
          </a:p>
          <a:p>
            <a:r>
              <a:rPr lang="en-GB" sz="1900" dirty="0" smtClean="0"/>
              <a:t>Vectorization							13m</a:t>
            </a:r>
            <a:endParaRPr lang="en-GB" sz="1900" dirty="0"/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16576" y="3727269"/>
            <a:ext cx="8619309" cy="3309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800" dirty="0" smtClean="0"/>
              <a:t>Level 6: </a:t>
            </a:r>
            <a:r>
              <a:rPr lang="en-IN" sz="2000" b="1" dirty="0"/>
              <a:t>Logistic </a:t>
            </a:r>
            <a:r>
              <a:rPr lang="en-IN" sz="2000" b="1" dirty="0" smtClean="0"/>
              <a:t>Regression</a:t>
            </a:r>
          </a:p>
          <a:p>
            <a:r>
              <a:rPr lang="en-GB" sz="1800" dirty="0" smtClean="0"/>
              <a:t>Classification							8m</a:t>
            </a:r>
            <a:endParaRPr lang="en-GB" sz="1800" dirty="0"/>
          </a:p>
          <a:p>
            <a:r>
              <a:rPr lang="en-GB" sz="1800" dirty="0"/>
              <a:t>Hypothesis </a:t>
            </a:r>
            <a:r>
              <a:rPr lang="en-GB" sz="1800" dirty="0" smtClean="0"/>
              <a:t>Representation						7m</a:t>
            </a:r>
            <a:endParaRPr lang="en-GB" sz="1800" dirty="0"/>
          </a:p>
          <a:p>
            <a:r>
              <a:rPr lang="en-GB" sz="1800" dirty="0"/>
              <a:t>Decision </a:t>
            </a:r>
            <a:r>
              <a:rPr lang="en-GB" sz="1800" dirty="0" smtClean="0"/>
              <a:t>Boundary						14m</a:t>
            </a:r>
            <a:endParaRPr lang="en-GB" sz="1800" dirty="0"/>
          </a:p>
          <a:p>
            <a:r>
              <a:rPr lang="en-GB" sz="1800" dirty="0"/>
              <a:t>Cost </a:t>
            </a:r>
            <a:r>
              <a:rPr lang="en-GB" sz="1800" dirty="0" smtClean="0"/>
              <a:t>Function							10m</a:t>
            </a:r>
            <a:endParaRPr lang="en-GB" sz="1800" dirty="0"/>
          </a:p>
          <a:p>
            <a:r>
              <a:rPr lang="en-GB" sz="1800" dirty="0"/>
              <a:t>Simplified Cost Function and Gradient </a:t>
            </a:r>
            <a:r>
              <a:rPr lang="en-GB" sz="1800" dirty="0" smtClean="0"/>
              <a:t>Descent				10m</a:t>
            </a:r>
            <a:endParaRPr lang="en-GB" sz="1800" dirty="0"/>
          </a:p>
          <a:p>
            <a:r>
              <a:rPr lang="en-GB" sz="1800" dirty="0"/>
              <a:t>Advanced </a:t>
            </a:r>
            <a:r>
              <a:rPr lang="en-GB" sz="1800" dirty="0" smtClean="0"/>
              <a:t>Optimization						14m</a:t>
            </a:r>
            <a:endParaRPr lang="en-GB" sz="1800" dirty="0"/>
          </a:p>
          <a:p>
            <a:r>
              <a:rPr lang="en-GB" sz="1800" dirty="0"/>
              <a:t>Multiclass Classification: </a:t>
            </a:r>
            <a:r>
              <a:rPr lang="en-GB" sz="1800" dirty="0" smtClean="0"/>
              <a:t>One-vs-all					6m</a:t>
            </a:r>
            <a:endParaRPr lang="en-GB" sz="1800" dirty="0"/>
          </a:p>
          <a:p>
            <a:pPr marL="0" indent="0">
              <a:buNone/>
            </a:pPr>
            <a:endParaRPr lang="en-IN" sz="2000" b="1" dirty="0" smtClean="0"/>
          </a:p>
          <a:p>
            <a:pPr marL="0" indent="0">
              <a:buNone/>
            </a:pPr>
            <a:endParaRPr lang="en-IN" sz="2000" b="1" dirty="0"/>
          </a:p>
          <a:p>
            <a:pPr marL="0" indent="0">
              <a:buNone/>
            </a:pPr>
            <a:endParaRPr lang="en-GB" sz="2000" b="1" dirty="0"/>
          </a:p>
          <a:p>
            <a:pPr marL="0" indent="0">
              <a:buNone/>
            </a:pPr>
            <a:endParaRPr lang="en-IN" sz="18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IN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10363200" y="2377440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76m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0363200" y="519030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69m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3548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IN" dirty="0" smtClean="0"/>
              <a:t>Estimate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6577" y="1242150"/>
            <a:ext cx="8619309" cy="2485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 smtClean="0"/>
              <a:t>Level 5: </a:t>
            </a:r>
            <a:r>
              <a:rPr lang="en-IN" sz="2200" b="1" dirty="0"/>
              <a:t>Regularization</a:t>
            </a:r>
          </a:p>
          <a:p>
            <a:r>
              <a:rPr lang="en-GB" sz="2000" dirty="0"/>
              <a:t>The Problem of </a:t>
            </a:r>
            <a:r>
              <a:rPr lang="en-GB" sz="2000" dirty="0" smtClean="0"/>
              <a:t>Overfitting					9m</a:t>
            </a:r>
            <a:endParaRPr lang="en-GB" sz="2000" dirty="0"/>
          </a:p>
          <a:p>
            <a:r>
              <a:rPr lang="en-GB" sz="2000" dirty="0"/>
              <a:t>Cost </a:t>
            </a:r>
            <a:r>
              <a:rPr lang="en-GB" sz="2000" dirty="0" smtClean="0"/>
              <a:t>Function							10m</a:t>
            </a:r>
            <a:endParaRPr lang="en-GB" sz="2000" dirty="0"/>
          </a:p>
          <a:p>
            <a:r>
              <a:rPr lang="en-GB" sz="2000" dirty="0"/>
              <a:t>Regularized Linear </a:t>
            </a:r>
            <a:r>
              <a:rPr lang="en-GB" sz="2000" dirty="0" smtClean="0"/>
              <a:t>Regression					10m</a:t>
            </a:r>
            <a:endParaRPr lang="en-GB" sz="2000" dirty="0"/>
          </a:p>
          <a:p>
            <a:r>
              <a:rPr lang="en-GB" sz="2000" dirty="0"/>
              <a:t>Regularized Logistic </a:t>
            </a:r>
            <a:r>
              <a:rPr lang="en-GB" sz="2000" dirty="0" smtClean="0"/>
              <a:t>Regression					8m</a:t>
            </a:r>
            <a:endParaRPr lang="en-GB" sz="2000" dirty="0"/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16577" y="3727269"/>
            <a:ext cx="8619309" cy="3309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800" dirty="0" smtClean="0"/>
              <a:t>Level 6: </a:t>
            </a:r>
            <a:r>
              <a:rPr lang="en-IN" sz="2000" b="1" dirty="0"/>
              <a:t>Neural Networks: Representation</a:t>
            </a:r>
          </a:p>
          <a:p>
            <a:r>
              <a:rPr lang="en-GB" sz="1800" dirty="0"/>
              <a:t>Non-linear </a:t>
            </a:r>
            <a:r>
              <a:rPr lang="en-GB" sz="1800" dirty="0" smtClean="0"/>
              <a:t>Hypotheses						9m</a:t>
            </a:r>
            <a:endParaRPr lang="en-GB" sz="1800" dirty="0"/>
          </a:p>
          <a:p>
            <a:r>
              <a:rPr lang="en-GB" sz="1800" dirty="0"/>
              <a:t>Neurons and the </a:t>
            </a:r>
            <a:r>
              <a:rPr lang="en-GB" sz="1800" dirty="0" smtClean="0"/>
              <a:t>Brain						7m</a:t>
            </a:r>
            <a:endParaRPr lang="en-GB" sz="1800" dirty="0"/>
          </a:p>
          <a:p>
            <a:r>
              <a:rPr lang="en-GB" sz="1800" dirty="0"/>
              <a:t>Model Representation </a:t>
            </a:r>
            <a:r>
              <a:rPr lang="en-GB" sz="1800" dirty="0" smtClean="0"/>
              <a:t>I						12m</a:t>
            </a:r>
            <a:endParaRPr lang="en-GB" sz="1800" dirty="0"/>
          </a:p>
          <a:p>
            <a:r>
              <a:rPr lang="en-GB" sz="1800" dirty="0"/>
              <a:t>Model Representation </a:t>
            </a:r>
            <a:r>
              <a:rPr lang="en-GB" sz="1800" dirty="0" smtClean="0"/>
              <a:t>II						11m</a:t>
            </a:r>
            <a:endParaRPr lang="en-GB" sz="1800" dirty="0"/>
          </a:p>
          <a:p>
            <a:r>
              <a:rPr lang="en-GB" sz="1800" dirty="0"/>
              <a:t>Examples and Intuitions </a:t>
            </a:r>
            <a:r>
              <a:rPr lang="en-GB" sz="1800" dirty="0" smtClean="0"/>
              <a:t>I						7m</a:t>
            </a:r>
            <a:endParaRPr lang="en-GB" sz="1800" dirty="0"/>
          </a:p>
          <a:p>
            <a:r>
              <a:rPr lang="en-GB" sz="1800" dirty="0"/>
              <a:t>Examples and Intuitions </a:t>
            </a:r>
            <a:r>
              <a:rPr lang="en-GB" sz="1800" dirty="0" smtClean="0"/>
              <a:t>II						10m</a:t>
            </a:r>
            <a:endParaRPr lang="en-GB" sz="1800" dirty="0"/>
          </a:p>
          <a:p>
            <a:r>
              <a:rPr lang="en-GB" sz="1800" dirty="0"/>
              <a:t>Multiclass </a:t>
            </a:r>
            <a:r>
              <a:rPr lang="en-GB" sz="1800" dirty="0" smtClean="0"/>
              <a:t>Classification						3m</a:t>
            </a:r>
            <a:endParaRPr lang="en-GB" sz="1800" dirty="0"/>
          </a:p>
          <a:p>
            <a:pPr marL="0" indent="0">
              <a:buNone/>
            </a:pPr>
            <a:endParaRPr lang="en-IN" sz="2000" b="1" dirty="0" smtClean="0"/>
          </a:p>
          <a:p>
            <a:pPr marL="0" indent="0">
              <a:buNone/>
            </a:pPr>
            <a:endParaRPr lang="en-IN" sz="2000" b="1" dirty="0"/>
          </a:p>
          <a:p>
            <a:pPr marL="0" indent="0">
              <a:buNone/>
            </a:pPr>
            <a:endParaRPr lang="en-GB" sz="2000" b="1" dirty="0"/>
          </a:p>
          <a:p>
            <a:pPr marL="0" indent="0">
              <a:buNone/>
            </a:pPr>
            <a:endParaRPr lang="en-IN" sz="18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IN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10363200" y="2377440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37m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0363200" y="519030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69m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5743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3788229" y="2647406"/>
            <a:ext cx="80380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 smtClean="0"/>
              <a:t>Thank You !!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548415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87</Words>
  <Application>Microsoft Office PowerPoint</Application>
  <PresentationFormat>Widescreen</PresentationFormat>
  <Paragraphs>82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Machine Learning</vt:lpstr>
      <vt:lpstr>Estimate</vt:lpstr>
      <vt:lpstr>Estimate</vt:lpstr>
      <vt:lpstr>Estimate</vt:lpstr>
      <vt:lpstr>Estimate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bijon guha</dc:creator>
  <cp:lastModifiedBy>bijon guha</cp:lastModifiedBy>
  <cp:revision>5</cp:revision>
  <dcterms:created xsi:type="dcterms:W3CDTF">2019-06-01T16:32:29Z</dcterms:created>
  <dcterms:modified xsi:type="dcterms:W3CDTF">2019-06-01T22:58:54Z</dcterms:modified>
</cp:coreProperties>
</file>