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58" r:id="rId4"/>
    <p:sldId id="505" r:id="rId5"/>
    <p:sldId id="509" r:id="rId6"/>
    <p:sldId id="510" r:id="rId7"/>
    <p:sldId id="511" r:id="rId8"/>
    <p:sldId id="518" r:id="rId9"/>
    <p:sldId id="507" r:id="rId10"/>
    <p:sldId id="508" r:id="rId11"/>
    <p:sldId id="512" r:id="rId12"/>
    <p:sldId id="514" r:id="rId13"/>
    <p:sldId id="515" r:id="rId14"/>
    <p:sldId id="513" r:id="rId15"/>
    <p:sldId id="516" r:id="rId16"/>
    <p:sldId id="517" r:id="rId17"/>
    <p:sldId id="506" r:id="rId18"/>
    <p:sldId id="474" r:id="rId19"/>
    <p:sldId id="519" r:id="rId20"/>
    <p:sldId id="520" r:id="rId21"/>
    <p:sldId id="521" r:id="rId22"/>
    <p:sldId id="522" r:id="rId23"/>
    <p:sldId id="528" r:id="rId24"/>
    <p:sldId id="529" r:id="rId25"/>
    <p:sldId id="523" r:id="rId26"/>
    <p:sldId id="476" r:id="rId27"/>
    <p:sldId id="478" r:id="rId28"/>
    <p:sldId id="481" r:id="rId29"/>
    <p:sldId id="483" r:id="rId30"/>
    <p:sldId id="485" r:id="rId31"/>
    <p:sldId id="487" r:id="rId32"/>
    <p:sldId id="488" r:id="rId33"/>
    <p:sldId id="489" r:id="rId34"/>
    <p:sldId id="490" r:id="rId35"/>
    <p:sldId id="491" r:id="rId36"/>
    <p:sldId id="492" r:id="rId37"/>
    <p:sldId id="493" r:id="rId38"/>
    <p:sldId id="494" r:id="rId39"/>
    <p:sldId id="495" r:id="rId40"/>
    <p:sldId id="497" r:id="rId41"/>
    <p:sldId id="498" r:id="rId42"/>
    <p:sldId id="499" r:id="rId43"/>
    <p:sldId id="500" r:id="rId44"/>
    <p:sldId id="502" r:id="rId45"/>
    <p:sldId id="504" r:id="rId46"/>
    <p:sldId id="525" r:id="rId47"/>
    <p:sldId id="496" r:id="rId48"/>
    <p:sldId id="526" r:id="rId49"/>
    <p:sldId id="290" r:id="rId50"/>
    <p:sldId id="530" r:id="rId51"/>
    <p:sldId id="283" r:id="rId52"/>
    <p:sldId id="524" r:id="rId53"/>
    <p:sldId id="527" r:id="rId54"/>
    <p:sldId id="463" r:id="rId55"/>
    <p:sldId id="469" r:id="rId56"/>
    <p:sldId id="291" r:id="rId57"/>
  </p:sldIdLst>
  <p:sldSz cx="9144000" cy="5143500" type="screen16x9"/>
  <p:notesSz cx="6858000" cy="9144000"/>
  <p:embeddedFontLst>
    <p:embeddedFont>
      <p:font typeface="Roboto" panose="020B060402020202020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4B"/>
    <a:srgbClr val="63D297"/>
    <a:srgbClr val="63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240"/>
      </p:cViewPr>
      <p:guideLst>
        <p:guide orient="horz" pos="1620"/>
        <p:guide pos="28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57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84736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7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4b9a81b1d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4b9a81b1d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361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4b9a81b1d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4b9a81b1d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175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4b9a81b1d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4b9a81b1d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397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4b9a81b1d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4b9a81b1d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058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4b9a81b1d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4b9a81b1d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390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27cab7930_0_1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27cab7930_0_1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994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27cab7930_0_1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27cab7930_0_1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642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27cab7930_0_1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27cab7930_0_1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60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199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199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528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904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199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199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220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4b9a81b1d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4b9a81b1d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764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b9a81b1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b9a81b1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34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4b9a81b1d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4b9a81b1d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164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4b9a81b1d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4b9a81b1d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523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4b9a81b1d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4b9a81b1d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41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D29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460950" y="1123525"/>
            <a:ext cx="8222100" cy="16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IN" sz="3200" dirty="0">
                <a:sym typeface="+mn-ea"/>
              </a:rPr>
              <a:t>An Exhaustive and Extensive </a:t>
            </a:r>
            <a:r>
              <a:rPr lang="en-IN" sz="3200" dirty="0" smtClean="0">
                <a:sym typeface="+mn-ea"/>
              </a:rPr>
              <a:t>Comparison </a:t>
            </a:r>
            <a:r>
              <a:rPr lang="en-IN" sz="3200" dirty="0">
                <a:sym typeface="+mn-ea"/>
              </a:rPr>
              <a:t>of</a:t>
            </a:r>
            <a:br>
              <a:rPr lang="en-IN" sz="3200" dirty="0">
                <a:sym typeface="+mn-ea"/>
              </a:rPr>
            </a:br>
            <a:r>
              <a:rPr lang="en-IN" sz="3200" dirty="0">
                <a:sym typeface="+mn-ea"/>
              </a:rPr>
              <a:t>different methods of Time series Demand</a:t>
            </a:r>
            <a:br>
              <a:rPr lang="en-IN" sz="3200" dirty="0">
                <a:sym typeface="+mn-ea"/>
              </a:rPr>
            </a:br>
            <a:r>
              <a:rPr lang="en-IN" sz="3200" dirty="0">
                <a:sym typeface="+mn-ea"/>
              </a:rPr>
              <a:t>forecasting</a:t>
            </a:r>
            <a:endParaRPr lang="en-GB" sz="3200"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25"/>
            <a:ext cx="21426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</a:t>
            </a:r>
            <a:r>
              <a:rPr lang="en-IN" altLang="en-GB" dirty="0"/>
              <a:t>y </a:t>
            </a:r>
            <a:r>
              <a:rPr lang="en-IN" altLang="en-GB" dirty="0" smtClean="0"/>
              <a:t>14</a:t>
            </a:r>
            <a:r>
              <a:rPr lang="en-GB" dirty="0" smtClean="0"/>
              <a:t>, </a:t>
            </a:r>
            <a:r>
              <a:rPr lang="en-GB" dirty="0"/>
              <a:t>2019            </a:t>
            </a: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263575" y="4263075"/>
            <a:ext cx="880425" cy="8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1787100" y="3595800"/>
            <a:ext cx="5569800" cy="11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smtClean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V. </a:t>
            </a:r>
            <a:r>
              <a:rPr lang="en-IN" sz="1800" dirty="0" err="1" smtClean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Adithya</a:t>
            </a:r>
            <a:r>
              <a:rPr lang="en-IN" sz="1800" dirty="0" smtClean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Krishnan</a:t>
            </a:r>
            <a:endParaRPr lang="en-IN" sz="1800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Department </a:t>
            </a:r>
            <a:r>
              <a:rPr lang="en-GB" sz="1800" dirty="0" smtClean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of ECE (</a:t>
            </a:r>
            <a:r>
              <a:rPr lang="en-IN" altLang="en-GB" sz="1800" dirty="0" smtClean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Avionics)</a:t>
            </a:r>
            <a:endParaRPr lang="en-IN" altLang="en-GB" sz="1800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Indian Institute of Space Science and Technology</a:t>
            </a:r>
            <a:endParaRPr sz="1800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" name="Slide Number Placeholder 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Used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 </a:t>
            </a:r>
            <a:r>
              <a:rPr lang="en-IN" dirty="0" err="1" smtClean="0"/>
              <a:t>univariate</a:t>
            </a:r>
            <a:r>
              <a:rPr lang="en-IN" dirty="0" smtClean="0"/>
              <a:t> standard dataset is used to implement all our models.</a:t>
            </a:r>
          </a:p>
          <a:p>
            <a:r>
              <a:rPr lang="en-IN" dirty="0" smtClean="0"/>
              <a:t>The dataset is called “Shampoo-sales.csv”</a:t>
            </a:r>
          </a:p>
          <a:p>
            <a:r>
              <a:rPr lang="en-IN" dirty="0"/>
              <a:t>It </a:t>
            </a:r>
            <a:r>
              <a:rPr lang="en-IN" dirty="0" smtClean="0"/>
              <a:t>is </a:t>
            </a:r>
            <a:r>
              <a:rPr lang="en-IN" dirty="0"/>
              <a:t>credited to </a:t>
            </a:r>
            <a:r>
              <a:rPr lang="en-IN" dirty="0" err="1"/>
              <a:t>Makridakis</a:t>
            </a:r>
            <a:r>
              <a:rPr lang="en-IN" dirty="0"/>
              <a:t>, Wheelwright, and </a:t>
            </a:r>
            <a:r>
              <a:rPr lang="en-IN" dirty="0" smtClean="0"/>
              <a:t>Hyndman</a:t>
            </a:r>
          </a:p>
          <a:p>
            <a:r>
              <a:rPr lang="en-IN" dirty="0" smtClean="0"/>
              <a:t>It is the monthly shampoo sales of a company, for a period of three years (1901 – 1903)</a:t>
            </a:r>
            <a:endParaRPr lang="en-IN" dirty="0"/>
          </a:p>
          <a:p>
            <a:r>
              <a:rPr lang="en-IN" dirty="0" smtClean="0"/>
              <a:t>But some pre-processing steps are required for fitting Machine Learning and Deep Learning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84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</a:t>
            </a:r>
            <a:r>
              <a:rPr lang="en-IN" dirty="0" err="1" smtClean="0"/>
              <a:t>Preprocessing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71900" y="1919075"/>
            <a:ext cx="8331858" cy="2710200"/>
          </a:xfrm>
        </p:spPr>
        <p:txBody>
          <a:bodyPr/>
          <a:lstStyle/>
          <a:p>
            <a:pPr marL="139700" indent="0">
              <a:buNone/>
            </a:pPr>
            <a:r>
              <a:rPr lang="en-IN" sz="1800" dirty="0"/>
              <a:t>When we use the </a:t>
            </a:r>
            <a:r>
              <a:rPr lang="en-IN" sz="1800" dirty="0" smtClean="0"/>
              <a:t>data </a:t>
            </a:r>
            <a:r>
              <a:rPr lang="en-IN" sz="1800" dirty="0"/>
              <a:t>on Machine learning and Deep learning models then a </a:t>
            </a:r>
            <a:r>
              <a:rPr lang="en-IN" sz="1800" dirty="0" smtClean="0"/>
              <a:t>few pre-processing </a:t>
            </a:r>
            <a:r>
              <a:rPr lang="en-IN" sz="1800" dirty="0"/>
              <a:t>steps are required namely</a:t>
            </a:r>
            <a:r>
              <a:rPr lang="en-IN" sz="1800" dirty="0" smtClean="0"/>
              <a:t>:</a:t>
            </a:r>
          </a:p>
          <a:p>
            <a:pPr marL="139700" indent="0">
              <a:buNone/>
            </a:pPr>
            <a:endParaRPr lang="en-IN" sz="1800" dirty="0"/>
          </a:p>
          <a:p>
            <a:r>
              <a:rPr lang="en-IN" sz="1800" dirty="0" smtClean="0"/>
              <a:t>Transform </a:t>
            </a:r>
            <a:r>
              <a:rPr lang="en-IN" sz="1800" dirty="0"/>
              <a:t>the time series into a supervised learning </a:t>
            </a:r>
            <a:r>
              <a:rPr lang="en-IN" sz="1800" dirty="0" smtClean="0"/>
              <a:t>problem</a:t>
            </a:r>
          </a:p>
          <a:p>
            <a:endParaRPr lang="en-IN" sz="1800" dirty="0"/>
          </a:p>
          <a:p>
            <a:r>
              <a:rPr lang="en-IN" sz="1800" dirty="0" smtClean="0"/>
              <a:t>Transform </a:t>
            </a:r>
            <a:r>
              <a:rPr lang="en-IN" sz="1800" dirty="0"/>
              <a:t>the time series data so that it is stationary</a:t>
            </a:r>
            <a:r>
              <a:rPr lang="en-IN" sz="1800" dirty="0" smtClean="0"/>
              <a:t>.</a:t>
            </a:r>
          </a:p>
          <a:p>
            <a:endParaRPr lang="en-IN" sz="1800" dirty="0"/>
          </a:p>
          <a:p>
            <a:r>
              <a:rPr lang="en-IN" sz="1800" dirty="0" smtClean="0"/>
              <a:t>Transform </a:t>
            </a:r>
            <a:r>
              <a:rPr lang="en-IN" sz="1800" dirty="0"/>
              <a:t>the observations to have a specific scale.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3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</a:t>
            </a:r>
            <a:r>
              <a:rPr lang="en-IN" dirty="0" err="1" smtClean="0"/>
              <a:t>Preprocessing</a:t>
            </a:r>
            <a:r>
              <a:rPr lang="en-IN" dirty="0" smtClean="0"/>
              <a:t> (Supervised Learning)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600" dirty="0"/>
              <a:t>The LSTM model in </a:t>
            </a:r>
            <a:r>
              <a:rPr lang="en-IN" sz="1600" dirty="0" err="1" smtClean="0"/>
              <a:t>Keras</a:t>
            </a:r>
            <a:r>
              <a:rPr lang="en-IN" sz="1600" dirty="0" smtClean="0"/>
              <a:t>, and the ML </a:t>
            </a:r>
            <a:r>
              <a:rPr lang="en-IN" sz="1600" dirty="0" err="1" smtClean="0"/>
              <a:t>regressors</a:t>
            </a:r>
            <a:r>
              <a:rPr lang="en-IN" sz="1600" dirty="0" smtClean="0"/>
              <a:t> require </a:t>
            </a:r>
            <a:r>
              <a:rPr lang="en-IN" sz="1600" dirty="0"/>
              <a:t>that your data is divided into input (X) and </a:t>
            </a:r>
            <a:r>
              <a:rPr lang="en-IN" sz="1600" dirty="0" smtClean="0"/>
              <a:t>output (y</a:t>
            </a:r>
            <a:r>
              <a:rPr lang="en-IN" sz="1600" dirty="0"/>
              <a:t>) components, i.e. a supervised learning problem</a:t>
            </a:r>
            <a:r>
              <a:rPr lang="en-IN" sz="1600" dirty="0" smtClean="0"/>
              <a:t>.</a:t>
            </a:r>
          </a:p>
          <a:p>
            <a:r>
              <a:rPr lang="en-IN" sz="1600" dirty="0" smtClean="0"/>
              <a:t>This can be achieved by using the shift() function in Pandas</a:t>
            </a:r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472" y="3274175"/>
            <a:ext cx="6134956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5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err="1"/>
              <a:t>Preprocessing</a:t>
            </a:r>
            <a:r>
              <a:rPr lang="en-IN" dirty="0"/>
              <a:t> </a:t>
            </a:r>
            <a:r>
              <a:rPr lang="en-IN" dirty="0" smtClean="0"/>
              <a:t>(Differencing)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900" y="1844647"/>
            <a:ext cx="8222100" cy="2710200"/>
          </a:xfrm>
        </p:spPr>
        <p:txBody>
          <a:bodyPr/>
          <a:lstStyle/>
          <a:p>
            <a:r>
              <a:rPr lang="en-IN" sz="1600" dirty="0" smtClean="0"/>
              <a:t>There is an increasing trend in our dataset.</a:t>
            </a:r>
          </a:p>
          <a:p>
            <a:r>
              <a:rPr lang="en-IN" sz="1600" dirty="0"/>
              <a:t>Stationary data is easier to model and will very likely result in more </a:t>
            </a:r>
            <a:r>
              <a:rPr lang="en-IN" sz="1600" dirty="0" err="1"/>
              <a:t>skillful</a:t>
            </a:r>
            <a:r>
              <a:rPr lang="en-IN" sz="1600" dirty="0"/>
              <a:t> </a:t>
            </a:r>
            <a:r>
              <a:rPr lang="en-IN" sz="1600" dirty="0" smtClean="0"/>
              <a:t>forecasts.</a:t>
            </a:r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 smtClean="0"/>
          </a:p>
          <a:p>
            <a:endParaRPr lang="en-IN" sz="1600" dirty="0" smtClean="0"/>
          </a:p>
          <a:p>
            <a:r>
              <a:rPr lang="en-IN" sz="1600" dirty="0" smtClean="0"/>
              <a:t>The dataset can be made stationary by differencing</a:t>
            </a:r>
            <a:r>
              <a:rPr lang="en-IN" sz="1600" dirty="0"/>
              <a:t>, i.e. the observation from the previous </a:t>
            </a:r>
            <a:r>
              <a:rPr lang="en-IN" sz="1600" dirty="0" smtClean="0"/>
              <a:t>time step </a:t>
            </a:r>
            <a:r>
              <a:rPr lang="en-IN" sz="1600" dirty="0"/>
              <a:t>(t-1) is subtracted from the </a:t>
            </a:r>
            <a:r>
              <a:rPr lang="en-IN" sz="1600" dirty="0" smtClean="0"/>
              <a:t>current observation </a:t>
            </a:r>
            <a:r>
              <a:rPr lang="en-IN" sz="1600" dirty="0"/>
              <a:t>(t).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1" y="3022678"/>
            <a:ext cx="6220693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7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err="1"/>
              <a:t>Preprocessing</a:t>
            </a:r>
            <a:r>
              <a:rPr lang="en-IN" dirty="0"/>
              <a:t> </a:t>
            </a:r>
            <a:r>
              <a:rPr lang="en-IN" dirty="0" smtClean="0"/>
              <a:t>(Scaling)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</p:spPr>
        <p:txBody>
          <a:bodyPr/>
          <a:lstStyle/>
          <a:p>
            <a:r>
              <a:rPr lang="en-IN" sz="1600" dirty="0"/>
              <a:t>LSTMs expect data to be within the scale of the </a:t>
            </a:r>
            <a:r>
              <a:rPr lang="en-IN" sz="1600" dirty="0" smtClean="0"/>
              <a:t>activation function </a:t>
            </a:r>
            <a:r>
              <a:rPr lang="en-IN" sz="1600" dirty="0"/>
              <a:t>used by the </a:t>
            </a:r>
            <a:r>
              <a:rPr lang="en-IN" sz="1600" dirty="0" smtClean="0"/>
              <a:t>network and the </a:t>
            </a:r>
            <a:r>
              <a:rPr lang="en-IN" sz="1600" dirty="0"/>
              <a:t>default activation function for LSTMs is the </a:t>
            </a:r>
            <a:r>
              <a:rPr lang="en-IN" sz="1600" dirty="0" smtClean="0"/>
              <a:t>hyperbolic </a:t>
            </a:r>
            <a:r>
              <a:rPr lang="en-IN" sz="1600" dirty="0"/>
              <a:t>tangent (</a:t>
            </a:r>
            <a:r>
              <a:rPr lang="en-IN" sz="1600" dirty="0" err="1"/>
              <a:t>tanh</a:t>
            </a:r>
            <a:r>
              <a:rPr lang="en-IN" sz="1600" dirty="0"/>
              <a:t>), which outputs values between -1 and </a:t>
            </a:r>
            <a:r>
              <a:rPr lang="en-IN" sz="1600" dirty="0" smtClean="0"/>
              <a:t>1.</a:t>
            </a:r>
          </a:p>
          <a:p>
            <a:r>
              <a:rPr lang="en-IN" sz="1600" dirty="0" smtClean="0"/>
              <a:t>Hence our input data should be scaled to be between 1 to -1.</a:t>
            </a:r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pPr marL="139700" indent="0">
              <a:buNone/>
            </a:pPr>
            <a:endParaRPr lang="en-IN" sz="1600" dirty="0" smtClean="0"/>
          </a:p>
          <a:p>
            <a:r>
              <a:rPr lang="en-IN" sz="1600" dirty="0"/>
              <a:t>We can transform the dataset to </a:t>
            </a:r>
            <a:r>
              <a:rPr lang="en-IN" sz="1600" dirty="0" smtClean="0"/>
              <a:t>the range </a:t>
            </a:r>
            <a:r>
              <a:rPr lang="en-IN" sz="1600" dirty="0"/>
              <a:t>[-1, 1] using the </a:t>
            </a:r>
            <a:r>
              <a:rPr lang="en-IN" sz="1600" dirty="0" err="1"/>
              <a:t>MinMaxScaler</a:t>
            </a:r>
            <a:r>
              <a:rPr lang="en-IN" sz="1600" dirty="0"/>
              <a:t> class.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489" y="3274176"/>
            <a:ext cx="5924995" cy="109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87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Baseline Prediction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670" y="1676709"/>
            <a:ext cx="4835488" cy="3412514"/>
          </a:xfrm>
        </p:spPr>
        <p:txBody>
          <a:bodyPr/>
          <a:lstStyle/>
          <a:p>
            <a:r>
              <a:rPr lang="en-IN" dirty="0" smtClean="0"/>
              <a:t>Baseline gives a basis of comparison for models</a:t>
            </a:r>
          </a:p>
          <a:p>
            <a:r>
              <a:rPr lang="en-IN" dirty="0" smtClean="0"/>
              <a:t>A good technique for using as baseline should be:-</a:t>
            </a:r>
          </a:p>
          <a:p>
            <a:pPr lvl="1"/>
            <a:r>
              <a:rPr lang="en-IN" dirty="0"/>
              <a:t>Simple: </a:t>
            </a:r>
            <a:r>
              <a:rPr lang="en-IN" dirty="0" smtClean="0"/>
              <a:t>Requires </a:t>
            </a:r>
            <a:r>
              <a:rPr lang="en-IN" dirty="0"/>
              <a:t>little or no training or intelligence.</a:t>
            </a:r>
          </a:p>
          <a:p>
            <a:pPr lvl="1"/>
            <a:r>
              <a:rPr lang="en-IN" dirty="0" smtClean="0"/>
              <a:t>Fast</a:t>
            </a:r>
            <a:r>
              <a:rPr lang="en-IN" dirty="0"/>
              <a:t>: </a:t>
            </a:r>
            <a:r>
              <a:rPr lang="en-IN" dirty="0" smtClean="0"/>
              <a:t>Quick </a:t>
            </a:r>
            <a:r>
              <a:rPr lang="en-IN" dirty="0"/>
              <a:t>to implement and computationally </a:t>
            </a:r>
            <a:r>
              <a:rPr lang="en-IN" dirty="0" smtClean="0"/>
              <a:t>trivial.</a:t>
            </a:r>
          </a:p>
          <a:p>
            <a:pPr lvl="1"/>
            <a:r>
              <a:rPr lang="en-IN" dirty="0"/>
              <a:t>Repeatable: </a:t>
            </a:r>
            <a:r>
              <a:rPr lang="en-IN" dirty="0" smtClean="0"/>
              <a:t>Produces </a:t>
            </a:r>
            <a:r>
              <a:rPr lang="en-IN" dirty="0"/>
              <a:t>an </a:t>
            </a:r>
            <a:r>
              <a:rPr lang="en-IN" dirty="0" smtClean="0"/>
              <a:t>expected/similar output </a:t>
            </a:r>
            <a:r>
              <a:rPr lang="en-IN" dirty="0"/>
              <a:t>given the same input</a:t>
            </a:r>
            <a:r>
              <a:rPr lang="en-IN" dirty="0" smtClean="0"/>
              <a:t>.</a:t>
            </a:r>
          </a:p>
          <a:p>
            <a:r>
              <a:rPr lang="en-IN" dirty="0" smtClean="0"/>
              <a:t>A model performing worse than baseline should be rejected.</a:t>
            </a:r>
          </a:p>
          <a:p>
            <a:r>
              <a:rPr lang="en-IN" dirty="0" err="1" smtClean="0"/>
              <a:t>Persistance</a:t>
            </a:r>
            <a:r>
              <a:rPr lang="en-IN" dirty="0" smtClean="0"/>
              <a:t> algorithm was used</a:t>
            </a:r>
            <a:r>
              <a:rPr lang="en-IN" dirty="0"/>
              <a:t>, where the value at the previous time step (t-1) </a:t>
            </a:r>
            <a:r>
              <a:rPr lang="en-IN" dirty="0" smtClean="0"/>
              <a:t>is used as prediction of the expected </a:t>
            </a:r>
            <a:r>
              <a:rPr lang="en-IN" dirty="0"/>
              <a:t>outcome at the next time step (</a:t>
            </a:r>
            <a:r>
              <a:rPr lang="en-IN" dirty="0" smtClean="0"/>
              <a:t>t).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36" y="1881578"/>
            <a:ext cx="2802163" cy="20415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40161" y="3923154"/>
            <a:ext cx="233539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Baseline Prediction</a:t>
            </a:r>
          </a:p>
          <a:p>
            <a:r>
              <a:rPr lang="en-IN" sz="1200" dirty="0" smtClean="0"/>
              <a:t>(</a:t>
            </a:r>
            <a:r>
              <a:rPr lang="en-IN" sz="1200" dirty="0" smtClean="0">
                <a:solidFill>
                  <a:schemeClr val="tx1"/>
                </a:solidFill>
              </a:rPr>
              <a:t>Blue</a:t>
            </a:r>
            <a:r>
              <a:rPr lang="en-IN" sz="1200" dirty="0" smtClean="0"/>
              <a:t>-</a:t>
            </a:r>
            <a:r>
              <a:rPr lang="en-IN" sz="1200" dirty="0" smtClean="0">
                <a:solidFill>
                  <a:schemeClr val="tx1"/>
                </a:solidFill>
              </a:rPr>
              <a:t>expected</a:t>
            </a:r>
          </a:p>
          <a:p>
            <a:r>
              <a:rPr lang="en-IN" sz="1200" dirty="0" smtClean="0">
                <a:solidFill>
                  <a:srgbClr val="FF9F4B"/>
                </a:solidFill>
              </a:rPr>
              <a:t>Orange</a:t>
            </a:r>
            <a:r>
              <a:rPr lang="en-IN" sz="1200" dirty="0" smtClean="0"/>
              <a:t>-</a:t>
            </a:r>
            <a:r>
              <a:rPr lang="en-IN" sz="1200" dirty="0" smtClean="0">
                <a:solidFill>
                  <a:srgbClr val="FF9F4B"/>
                </a:solidFill>
              </a:rPr>
              <a:t>predicted</a:t>
            </a:r>
            <a:r>
              <a:rPr lang="en-IN" sz="1200" dirty="0" smtClean="0"/>
              <a:t>)</a:t>
            </a:r>
          </a:p>
          <a:p>
            <a:endParaRPr lang="en-IN" sz="1200" dirty="0"/>
          </a:p>
          <a:p>
            <a:r>
              <a:rPr lang="en-IN" sz="1200" dirty="0" smtClean="0"/>
              <a:t>RMSE = 136.71</a:t>
            </a:r>
          </a:p>
        </p:txBody>
      </p:sp>
    </p:spTree>
    <p:extLst>
      <p:ext uri="{BB962C8B-B14F-4D97-AF65-F5344CB8AC3E}">
        <p14:creationId xmlns:p14="http://schemas.microsoft.com/office/powerpoint/2010/main" val="1612903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Implementation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909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73651" y="116958"/>
            <a:ext cx="2793572" cy="745247"/>
          </a:xfrm>
        </p:spPr>
        <p:txBody>
          <a:bodyPr/>
          <a:lstStyle/>
          <a:p>
            <a:r>
              <a:rPr lang="en-IN" sz="2800" u="sng" dirty="0" smtClean="0"/>
              <a:t>Models Used</a:t>
            </a:r>
            <a:endParaRPr lang="en-IN" sz="2800" u="sng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215441" y="1149286"/>
            <a:ext cx="3909992" cy="3699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 panose="02000000000000000000"/>
              <a:buNone/>
              <a:defRPr sz="21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 panose="02000000000000000000"/>
              <a:buNone/>
              <a:defRPr sz="21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 panose="02000000000000000000"/>
              <a:buNone/>
              <a:defRPr sz="21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 panose="02000000000000000000"/>
              <a:buNone/>
              <a:defRPr sz="21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 panose="02000000000000000000"/>
              <a:buNone/>
              <a:defRPr sz="21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 panose="02000000000000000000"/>
              <a:buNone/>
              <a:defRPr sz="21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 panose="02000000000000000000"/>
              <a:buNone/>
              <a:defRPr sz="21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 panose="02000000000000000000"/>
              <a:buNone/>
              <a:defRPr sz="21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 panose="02000000000000000000"/>
              <a:buNone/>
              <a:defRPr sz="21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114300" indent="0" algn="l"/>
            <a:r>
              <a:rPr lang="en-IN" sz="1300" b="1" dirty="0" smtClean="0"/>
              <a:t>Statistical models</a:t>
            </a:r>
            <a:r>
              <a:rPr lang="en-IN" sz="1300" dirty="0" smtClean="0"/>
              <a:t>:-</a:t>
            </a:r>
          </a:p>
          <a:p>
            <a:pPr marL="114300" indent="0" algn="l"/>
            <a:endParaRPr lang="en-IN" sz="1300" dirty="0" smtClean="0"/>
          </a:p>
          <a:p>
            <a:pPr marL="114300" indent="0" algn="l"/>
            <a:r>
              <a:rPr lang="en-IN" sz="1300" dirty="0" smtClean="0"/>
              <a:t>(</a:t>
            </a:r>
            <a:r>
              <a:rPr lang="en-IN" sz="1300" dirty="0" err="1" smtClean="0"/>
              <a:t>AutoRegressive</a:t>
            </a:r>
            <a:r>
              <a:rPr lang="en-IN" sz="1300" dirty="0" smtClean="0"/>
              <a:t>, Moving Average, ARMA, ARIMA, Exponential Smoothing, </a:t>
            </a:r>
            <a:r>
              <a:rPr lang="en-IN" sz="1300" dirty="0" err="1" smtClean="0"/>
              <a:t>HoltsWinters</a:t>
            </a:r>
            <a:r>
              <a:rPr lang="en-IN" sz="1300" dirty="0" smtClean="0"/>
              <a:t>)</a:t>
            </a:r>
          </a:p>
          <a:p>
            <a:pPr algn="l"/>
            <a:endParaRPr lang="en-IN" sz="1300" dirty="0" smtClean="0"/>
          </a:p>
          <a:p>
            <a:pPr marL="114300" indent="0" algn="l"/>
            <a:r>
              <a:rPr lang="en-IN" sz="1300" b="1" dirty="0" smtClean="0"/>
              <a:t>Machine Learning </a:t>
            </a:r>
            <a:r>
              <a:rPr lang="en-IN" sz="1300" b="1" dirty="0" err="1" smtClean="0"/>
              <a:t>regressors</a:t>
            </a:r>
            <a:r>
              <a:rPr lang="en-IN" sz="1300" dirty="0" smtClean="0"/>
              <a:t>:-</a:t>
            </a:r>
          </a:p>
          <a:p>
            <a:pPr marL="114300" indent="0" algn="l"/>
            <a:endParaRPr lang="en-IN" sz="1300" dirty="0" smtClean="0"/>
          </a:p>
          <a:p>
            <a:pPr marL="114300" indent="0" algn="l"/>
            <a:r>
              <a:rPr lang="en-IN" sz="1300" dirty="0" smtClean="0"/>
              <a:t>(Linear – </a:t>
            </a:r>
            <a:r>
              <a:rPr lang="en-IN" sz="1300" dirty="0" err="1" smtClean="0"/>
              <a:t>LinearRegression</a:t>
            </a:r>
            <a:r>
              <a:rPr lang="en-IN" sz="1300" dirty="0" smtClean="0"/>
              <a:t>, Lasso, Ridge, </a:t>
            </a:r>
            <a:r>
              <a:rPr lang="en-IN" sz="1300" dirty="0" err="1" smtClean="0"/>
              <a:t>ElasticNet</a:t>
            </a:r>
            <a:r>
              <a:rPr lang="en-IN" sz="1300" dirty="0" smtClean="0"/>
              <a:t>, Huber, </a:t>
            </a:r>
            <a:r>
              <a:rPr lang="en-IN" sz="1300" dirty="0" err="1" smtClean="0"/>
              <a:t>LassoLars</a:t>
            </a:r>
            <a:r>
              <a:rPr lang="en-IN" sz="1300" dirty="0" smtClean="0"/>
              <a:t>, </a:t>
            </a:r>
            <a:r>
              <a:rPr lang="en-IN" sz="1300" dirty="0" err="1" smtClean="0"/>
              <a:t>PassiveAggressive</a:t>
            </a:r>
            <a:r>
              <a:rPr lang="en-IN" sz="1300" dirty="0" smtClean="0"/>
              <a:t> </a:t>
            </a:r>
            <a:r>
              <a:rPr lang="en-IN" sz="1300" dirty="0" err="1" smtClean="0"/>
              <a:t>Regressor</a:t>
            </a:r>
            <a:r>
              <a:rPr lang="en-IN" sz="1300" dirty="0" smtClean="0"/>
              <a:t>)</a:t>
            </a:r>
          </a:p>
          <a:p>
            <a:pPr marL="114300" indent="0" algn="l"/>
            <a:endParaRPr lang="en-IN" sz="1300" dirty="0"/>
          </a:p>
          <a:p>
            <a:pPr marL="114300" indent="0" algn="l"/>
            <a:r>
              <a:rPr lang="en-IN" sz="1300" dirty="0" smtClean="0"/>
              <a:t>(Non Linear – </a:t>
            </a:r>
            <a:r>
              <a:rPr lang="en-IN" sz="1300" dirty="0" err="1" smtClean="0"/>
              <a:t>Kneighbors</a:t>
            </a:r>
            <a:r>
              <a:rPr lang="en-IN" sz="1300" dirty="0" smtClean="0"/>
              <a:t>, </a:t>
            </a:r>
            <a:r>
              <a:rPr lang="en-IN" sz="1300" dirty="0" err="1" smtClean="0"/>
              <a:t>DecisionTree</a:t>
            </a:r>
            <a:r>
              <a:rPr lang="en-IN" sz="1300" dirty="0" smtClean="0"/>
              <a:t>, </a:t>
            </a:r>
            <a:r>
              <a:rPr lang="en-IN" sz="1300" dirty="0" err="1" smtClean="0"/>
              <a:t>ExtraTree</a:t>
            </a:r>
            <a:r>
              <a:rPr lang="en-IN" sz="1300" dirty="0" smtClean="0"/>
              <a:t>, SVR, </a:t>
            </a:r>
            <a:r>
              <a:rPr lang="en-IN" sz="1300" dirty="0" err="1" smtClean="0"/>
              <a:t>AdaBoost</a:t>
            </a:r>
            <a:r>
              <a:rPr lang="en-IN" sz="1300" dirty="0" smtClean="0"/>
              <a:t>, Bagging, </a:t>
            </a:r>
            <a:r>
              <a:rPr lang="en-IN" sz="1300" dirty="0" err="1" smtClean="0"/>
              <a:t>RandomForest</a:t>
            </a:r>
            <a:r>
              <a:rPr lang="en-IN" sz="1300" dirty="0" smtClean="0"/>
              <a:t>, </a:t>
            </a:r>
            <a:r>
              <a:rPr lang="en-IN" sz="1300" dirty="0" err="1" smtClean="0"/>
              <a:t>GradientBoosting</a:t>
            </a:r>
            <a:r>
              <a:rPr lang="en-IN" sz="1300" dirty="0" smtClean="0"/>
              <a:t> </a:t>
            </a:r>
            <a:r>
              <a:rPr lang="en-IN" sz="1300" dirty="0" err="1" smtClean="0"/>
              <a:t>Regressor</a:t>
            </a:r>
            <a:r>
              <a:rPr lang="en-IN" sz="1300" dirty="0" smtClean="0"/>
              <a:t>)</a:t>
            </a:r>
          </a:p>
          <a:p>
            <a:pPr marL="152400" indent="0" algn="l"/>
            <a:endParaRPr lang="en-IN" sz="1300" dirty="0" smtClean="0"/>
          </a:p>
          <a:p>
            <a:pPr marL="114300" indent="0" algn="l"/>
            <a:r>
              <a:rPr lang="en-IN" sz="1300" b="1" dirty="0" smtClean="0"/>
              <a:t>Deep Learning models</a:t>
            </a:r>
            <a:r>
              <a:rPr lang="en-IN" sz="1300" dirty="0" smtClean="0"/>
              <a:t>:-</a:t>
            </a:r>
          </a:p>
          <a:p>
            <a:pPr marL="114300" indent="0" algn="l"/>
            <a:r>
              <a:rPr lang="en-IN" sz="1300" dirty="0" smtClean="0"/>
              <a:t>(LSTM and Multi-Layer Perceptron)</a:t>
            </a:r>
            <a:endParaRPr lang="en-IN" sz="13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700" y="1408459"/>
            <a:ext cx="4438541" cy="262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23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Statistical models:-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82772" y="1988288"/>
            <a:ext cx="83112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 ARIMA model can be created using the </a:t>
            </a:r>
            <a:r>
              <a:rPr lang="en-IN" dirty="0" err="1"/>
              <a:t>statsmodels</a:t>
            </a:r>
            <a:r>
              <a:rPr lang="en-IN" dirty="0"/>
              <a:t> library as </a:t>
            </a:r>
            <a:r>
              <a:rPr lang="en-IN" dirty="0" smtClean="0"/>
              <a:t>follows:</a:t>
            </a:r>
          </a:p>
          <a:p>
            <a:pPr marL="342900" lvl="2" indent="-342900">
              <a:buFont typeface="+mj-lt"/>
              <a:buAutoNum type="arabicPeriod"/>
            </a:pPr>
            <a:r>
              <a:rPr lang="en-IN" dirty="0" smtClean="0"/>
              <a:t>Define </a:t>
            </a:r>
            <a:r>
              <a:rPr lang="en-IN" dirty="0"/>
              <a:t>the model by calling ARIMA() and passing in the p, d, and q </a:t>
            </a:r>
            <a:r>
              <a:rPr lang="en-IN" dirty="0" smtClean="0"/>
              <a:t>parameters.</a:t>
            </a:r>
          </a:p>
          <a:p>
            <a:pPr marL="342900" lvl="2" indent="-342900">
              <a:buFont typeface="+mj-lt"/>
              <a:buAutoNum type="arabicPeriod"/>
            </a:pPr>
            <a:r>
              <a:rPr lang="en-IN" dirty="0" smtClean="0"/>
              <a:t>The </a:t>
            </a:r>
            <a:r>
              <a:rPr lang="en-IN" dirty="0"/>
              <a:t>model is prepared on the training data by calling the fit() </a:t>
            </a:r>
            <a:r>
              <a:rPr lang="en-IN" dirty="0" smtClean="0"/>
              <a:t>function</a:t>
            </a:r>
          </a:p>
          <a:p>
            <a:pPr marL="342900" lvl="2" indent="-342900">
              <a:buFont typeface="+mj-lt"/>
              <a:buAutoNum type="arabicPeriod"/>
            </a:pPr>
            <a:r>
              <a:rPr lang="en-IN" dirty="0" smtClean="0"/>
              <a:t>Predictions </a:t>
            </a:r>
            <a:r>
              <a:rPr lang="en-IN" dirty="0"/>
              <a:t>can be made by calling </a:t>
            </a:r>
            <a:r>
              <a:rPr lang="en-IN" dirty="0" smtClean="0"/>
              <a:t>the </a:t>
            </a:r>
            <a:r>
              <a:rPr lang="en-IN" dirty="0"/>
              <a:t>predict() function and specifying the index </a:t>
            </a:r>
            <a:r>
              <a:rPr lang="en-IN" dirty="0" smtClean="0"/>
              <a:t>of the </a:t>
            </a:r>
            <a:r>
              <a:rPr lang="en-IN" dirty="0"/>
              <a:t>time or times to be predicted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 </a:t>
            </a:r>
            <a:r>
              <a:rPr lang="en-IN" dirty="0"/>
              <a:t>value of 0 can be used for a parameter, which indicates to not use that element of the</a:t>
            </a:r>
          </a:p>
          <a:p>
            <a:r>
              <a:rPr lang="en-IN" dirty="0"/>
              <a:t>model. This way, the ARIMA model can be configured to perform the function of an</a:t>
            </a:r>
          </a:p>
          <a:p>
            <a:r>
              <a:rPr lang="en-IN" dirty="0"/>
              <a:t>ARMA model, and even a simple AR, I, or MA model</a:t>
            </a:r>
            <a:r>
              <a:rPr lang="en-IN" dirty="0" smtClean="0"/>
              <a:t>. The parameters p, d and q represent:-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 is the number of autoregressive terms</a:t>
            </a:r>
            <a:r>
              <a:rPr lang="en-IN" dirty="0" smtClean="0"/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 is the number of </a:t>
            </a:r>
            <a:r>
              <a:rPr lang="en-IN" dirty="0" err="1"/>
              <a:t>nonseasonal</a:t>
            </a:r>
            <a:r>
              <a:rPr lang="en-IN" dirty="0"/>
              <a:t> differences needed for </a:t>
            </a:r>
            <a:r>
              <a:rPr lang="en-IN" dirty="0" err="1"/>
              <a:t>stationarity</a:t>
            </a:r>
            <a:r>
              <a:rPr lang="en-IN" dirty="0"/>
              <a:t>, </a:t>
            </a:r>
            <a:r>
              <a:rPr lang="en-IN" dirty="0" smtClean="0"/>
              <a:t>and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q is the number of lagged forecast errors in the prediction equation.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29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ARIMA </a:t>
            </a:r>
            <a:r>
              <a:rPr lang="en-IN" dirty="0" err="1" smtClean="0"/>
              <a:t>hyperparameter</a:t>
            </a:r>
            <a:r>
              <a:rPr lang="en-IN" dirty="0" smtClean="0"/>
              <a:t> optimization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985423"/>
            <a:ext cx="5418537" cy="2710200"/>
          </a:xfrm>
        </p:spPr>
        <p:txBody>
          <a:bodyPr/>
          <a:lstStyle/>
          <a:p>
            <a:r>
              <a:rPr lang="en-IN" sz="1400" dirty="0"/>
              <a:t>Grid Search </a:t>
            </a:r>
            <a:r>
              <a:rPr lang="en-IN" sz="1400" dirty="0" err="1"/>
              <a:t>HyperParameter</a:t>
            </a:r>
            <a:r>
              <a:rPr lang="en-IN" sz="1400" dirty="0"/>
              <a:t> optimization: In this process, </a:t>
            </a:r>
            <a:r>
              <a:rPr lang="en-IN" sz="1400" dirty="0" smtClean="0"/>
              <a:t>we fine </a:t>
            </a:r>
            <a:r>
              <a:rPr lang="en-IN" sz="1400" dirty="0"/>
              <a:t>tune </a:t>
            </a:r>
            <a:r>
              <a:rPr lang="en-IN" sz="1400" dirty="0" smtClean="0"/>
              <a:t>the parameters </a:t>
            </a:r>
            <a:r>
              <a:rPr lang="en-IN" sz="1400" dirty="0"/>
              <a:t>p, d and </a:t>
            </a:r>
            <a:r>
              <a:rPr lang="en-IN" sz="1400" dirty="0" smtClean="0"/>
              <a:t>q computationally, </a:t>
            </a:r>
            <a:r>
              <a:rPr lang="en-IN" sz="1400" dirty="0"/>
              <a:t>instead of manually checking for the best fit</a:t>
            </a:r>
            <a:r>
              <a:rPr lang="en-IN" sz="1400" dirty="0" smtClean="0"/>
              <a:t>.</a:t>
            </a:r>
          </a:p>
          <a:p>
            <a:r>
              <a:rPr lang="en-IN" sz="1400" dirty="0" smtClean="0"/>
              <a:t>Dataset is split into </a:t>
            </a:r>
            <a:r>
              <a:rPr lang="en-IN" sz="1400" dirty="0"/>
              <a:t>train and test and then </a:t>
            </a:r>
            <a:r>
              <a:rPr lang="en-IN" sz="1400" dirty="0" smtClean="0"/>
              <a:t>iterated </a:t>
            </a:r>
            <a:r>
              <a:rPr lang="en-IN" sz="1400" dirty="0"/>
              <a:t>for </a:t>
            </a:r>
            <a:r>
              <a:rPr lang="en-IN" sz="1400" dirty="0" smtClean="0"/>
              <a:t>multiple combination </a:t>
            </a:r>
            <a:r>
              <a:rPr lang="en-IN" sz="1400" dirty="0"/>
              <a:t>values for pdq and </a:t>
            </a:r>
            <a:r>
              <a:rPr lang="en-IN" sz="1400" dirty="0" smtClean="0"/>
              <a:t>the </a:t>
            </a:r>
            <a:r>
              <a:rPr lang="en-IN" sz="1400" dirty="0"/>
              <a:t>error in fit (RMSE) </a:t>
            </a:r>
            <a:r>
              <a:rPr lang="en-IN" sz="1400" dirty="0" smtClean="0"/>
              <a:t>is checked(to be min.) by </a:t>
            </a:r>
            <a:r>
              <a:rPr lang="en-IN" sz="1400" dirty="0"/>
              <a:t>using </a:t>
            </a:r>
            <a:r>
              <a:rPr lang="en-IN" sz="1400" dirty="0" smtClean="0"/>
              <a:t>predicted and </a:t>
            </a:r>
            <a:r>
              <a:rPr lang="en-IN" sz="1400" dirty="0"/>
              <a:t>expected in order to choose the best parameters</a:t>
            </a:r>
            <a:r>
              <a:rPr lang="en-IN" sz="1400" dirty="0" smtClean="0"/>
              <a:t>.</a:t>
            </a:r>
          </a:p>
          <a:p>
            <a:r>
              <a:rPr lang="en-IN" sz="1400" dirty="0" smtClean="0"/>
              <a:t>Similarly the </a:t>
            </a:r>
            <a:r>
              <a:rPr lang="en-IN" sz="1400" dirty="0" err="1" smtClean="0"/>
              <a:t>hyperparameters</a:t>
            </a:r>
            <a:r>
              <a:rPr lang="en-IN" sz="1400" dirty="0" smtClean="0"/>
              <a:t> of Exponential smoothing was also optimized.</a:t>
            </a:r>
            <a:endParaRPr lang="en-IN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19</a:t>
            </a:fld>
            <a:endParaRPr lang="en-GB"/>
          </a:p>
        </p:txBody>
      </p:sp>
      <p:pic>
        <p:nvPicPr>
          <p:cNvPr id="5" name="Google Shape;14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5646" y="2131671"/>
            <a:ext cx="3660269" cy="2417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11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2"/>
          </p:nvPr>
        </p:nvSpPr>
        <p:spPr>
          <a:xfrm>
            <a:off x="4939665" y="85060"/>
            <a:ext cx="3837305" cy="50041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altLang="en-GB" sz="1700" dirty="0"/>
              <a:t>Objective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altLang="en-GB" sz="1700" dirty="0" smtClean="0"/>
              <a:t>Literature Survey</a:t>
            </a:r>
            <a:endParaRPr lang="en-IN" altLang="en-GB" sz="17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altLang="en-GB" sz="1700" dirty="0" smtClean="0"/>
              <a:t>What is Demand Forecasting</a:t>
            </a:r>
            <a:endParaRPr lang="en-IN" altLang="en-GB" sz="17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altLang="en-GB" sz="1700" dirty="0" smtClean="0"/>
              <a:t>Demand Forecasting benefits</a:t>
            </a:r>
            <a:endParaRPr lang="en-IN" altLang="en-GB" sz="17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altLang="en-GB" sz="1700" dirty="0" smtClean="0"/>
              <a:t>Steps followed (methodology)</a:t>
            </a:r>
            <a:endParaRPr lang="en-GB" sz="1700" dirty="0"/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IN" altLang="en-GB" sz="1700" dirty="0" smtClean="0"/>
              <a:t>Data </a:t>
            </a:r>
            <a:r>
              <a:rPr lang="en-IN" altLang="en-GB" sz="1700" dirty="0" err="1" smtClean="0"/>
              <a:t>Preprocessing</a:t>
            </a:r>
            <a:r>
              <a:rPr lang="en-IN" altLang="en-GB" sz="1700" dirty="0" smtClean="0"/>
              <a:t> and Baseline prediction</a:t>
            </a:r>
            <a:endParaRPr lang="en-IN" altLang="en-GB" sz="1700" dirty="0"/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700" dirty="0" smtClean="0"/>
              <a:t>Model Implementation</a:t>
            </a:r>
            <a:endParaRPr lang="en-GB" sz="1700" dirty="0"/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700" dirty="0" smtClean="0"/>
              <a:t>Results and Observations</a:t>
            </a:r>
            <a:endParaRPr lang="en-GB" sz="1700" dirty="0"/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700" dirty="0" smtClean="0"/>
              <a:t>Conclusion</a:t>
            </a:r>
            <a:endParaRPr lang="en-GB" sz="1700" dirty="0"/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altLang="en-GB" sz="1700" dirty="0" smtClean="0"/>
              <a:t>Bottleneck</a:t>
            </a:r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IN" altLang="en-GB" sz="1700" dirty="0" smtClean="0"/>
              <a:t>Future work</a:t>
            </a:r>
            <a:endParaRPr lang="en-IN" altLang="en-GB" sz="1700" dirty="0"/>
          </a:p>
        </p:txBody>
      </p:sp>
      <p:sp>
        <p:nvSpPr>
          <p:cNvPr id="2" name="Slide Number Placeholder 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ML </a:t>
            </a:r>
            <a:r>
              <a:rPr lang="en-IN" dirty="0" err="1" smtClean="0"/>
              <a:t>regressor</a:t>
            </a:r>
            <a:r>
              <a:rPr lang="en-IN" dirty="0" smtClean="0"/>
              <a:t> models:-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900" y="1745924"/>
            <a:ext cx="8222100" cy="2710200"/>
          </a:xfrm>
        </p:spPr>
        <p:txBody>
          <a:bodyPr/>
          <a:lstStyle/>
          <a:p>
            <a:r>
              <a:rPr lang="en-IN" sz="1600" dirty="0" smtClean="0"/>
              <a:t>After the dataset is converted into a supervised learning problem, the traditional linear and non-linear Machine Learning regression algorithms can be applied directly.</a:t>
            </a:r>
          </a:p>
          <a:p>
            <a:endParaRPr lang="en-IN" sz="1600" dirty="0" smtClean="0"/>
          </a:p>
          <a:p>
            <a:r>
              <a:rPr lang="en-IN" sz="1600" dirty="0" smtClean="0"/>
              <a:t>Better results are obtained if the dataset is differenced and scaled.</a:t>
            </a:r>
          </a:p>
          <a:p>
            <a:endParaRPr lang="en-IN" sz="1600" dirty="0" smtClean="0"/>
          </a:p>
          <a:p>
            <a:r>
              <a:rPr lang="en-IN" sz="1600" dirty="0"/>
              <a:t>The models </a:t>
            </a:r>
            <a:r>
              <a:rPr lang="en-IN" sz="1600" dirty="0" smtClean="0"/>
              <a:t>were </a:t>
            </a:r>
            <a:r>
              <a:rPr lang="en-IN" sz="1600" dirty="0"/>
              <a:t>listed in a dictionary (</a:t>
            </a:r>
            <a:r>
              <a:rPr lang="en-IN" sz="1600" dirty="0" smtClean="0"/>
              <a:t>as shown </a:t>
            </a:r>
            <a:r>
              <a:rPr lang="en-IN" sz="1600" dirty="0"/>
              <a:t>in the fig.) and then called into a </a:t>
            </a:r>
            <a:r>
              <a:rPr lang="en-IN" sz="1600" dirty="0" err="1"/>
              <a:t>fit_model</a:t>
            </a:r>
            <a:r>
              <a:rPr lang="en-IN" sz="1600" dirty="0"/>
              <a:t> function in order to fit into our dataset</a:t>
            </a:r>
            <a:r>
              <a:rPr lang="en-IN" sz="1600" dirty="0" smtClean="0"/>
              <a:t>.</a:t>
            </a:r>
          </a:p>
          <a:p>
            <a:endParaRPr lang="en-IN" sz="1600" dirty="0"/>
          </a:p>
          <a:p>
            <a:r>
              <a:rPr lang="en-IN" sz="1600" dirty="0"/>
              <a:t>The linear models where imported from </a:t>
            </a:r>
            <a:r>
              <a:rPr lang="en-IN" sz="1600" dirty="0" err="1"/>
              <a:t>sklearn.linear_model</a:t>
            </a:r>
            <a:r>
              <a:rPr lang="en-IN" sz="1600" dirty="0"/>
              <a:t> and the non-linear </a:t>
            </a:r>
            <a:r>
              <a:rPr lang="en-IN" sz="1600" dirty="0" smtClean="0"/>
              <a:t>models from </a:t>
            </a:r>
            <a:r>
              <a:rPr lang="en-IN" sz="1600" dirty="0" err="1"/>
              <a:t>sklearn.ensemble</a:t>
            </a:r>
            <a:r>
              <a:rPr lang="en-IN" sz="1600" dirty="0"/>
              <a:t>, </a:t>
            </a:r>
            <a:r>
              <a:rPr lang="en-IN" sz="1600" dirty="0" err="1"/>
              <a:t>sklearn.tree</a:t>
            </a:r>
            <a:r>
              <a:rPr lang="en-IN" sz="1600" dirty="0"/>
              <a:t>, </a:t>
            </a:r>
            <a:r>
              <a:rPr lang="en-IN" sz="1600" dirty="0" err="1"/>
              <a:t>sklearn.svm</a:t>
            </a:r>
            <a:r>
              <a:rPr lang="en-IN" sz="1600" dirty="0"/>
              <a:t> and </a:t>
            </a:r>
            <a:r>
              <a:rPr lang="en-IN" sz="1600" dirty="0" err="1"/>
              <a:t>sklearn.neighbors</a:t>
            </a:r>
            <a:r>
              <a:rPr lang="en-IN" sz="1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878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ML </a:t>
            </a:r>
            <a:r>
              <a:rPr lang="en-IN" dirty="0" err="1" smtClean="0"/>
              <a:t>regressor</a:t>
            </a:r>
            <a:r>
              <a:rPr lang="en-IN" dirty="0" smtClean="0"/>
              <a:t> models:-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21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26" y="2256883"/>
            <a:ext cx="4465674" cy="2438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8" y="1827774"/>
            <a:ext cx="4272612" cy="20195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65" y="4063632"/>
            <a:ext cx="4191585" cy="828791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  <a:alpha val="64000"/>
              </a:schemeClr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941187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Deep Learning models:-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We structure the Deep learning </a:t>
            </a:r>
            <a:r>
              <a:rPr lang="en-IN" dirty="0"/>
              <a:t>models using Sequential </a:t>
            </a:r>
            <a:r>
              <a:rPr lang="en-IN" dirty="0" err="1"/>
              <a:t>Keras</a:t>
            </a:r>
            <a:r>
              <a:rPr lang="en-IN" dirty="0"/>
              <a:t> API to define the network, and then fitting the dataset </a:t>
            </a:r>
            <a:r>
              <a:rPr lang="en-IN" dirty="0" smtClean="0"/>
              <a:t>over it.</a:t>
            </a:r>
          </a:p>
          <a:p>
            <a:r>
              <a:rPr lang="en-IN" dirty="0"/>
              <a:t>Similar to ML models, for a data to be fit on a LSTM or a MLP network, the lag </a:t>
            </a:r>
            <a:r>
              <a:rPr lang="en-IN" dirty="0" smtClean="0"/>
              <a:t>observations </a:t>
            </a:r>
            <a:r>
              <a:rPr lang="en-IN" dirty="0"/>
              <a:t>must be treated as input features in order to make predictions, i.e. supervised </a:t>
            </a:r>
            <a:r>
              <a:rPr lang="en-IN" dirty="0" smtClean="0"/>
              <a:t>learning problem.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22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378" y="3810364"/>
            <a:ext cx="5457143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3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MLP experiments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900" y="1846093"/>
            <a:ext cx="8222100" cy="3046330"/>
          </a:xfrm>
        </p:spPr>
        <p:txBody>
          <a:bodyPr/>
          <a:lstStyle/>
          <a:p>
            <a:r>
              <a:rPr lang="en-IN" sz="1600" dirty="0" smtClean="0"/>
              <a:t>We’ll </a:t>
            </a:r>
            <a:r>
              <a:rPr lang="en-IN" sz="1600" dirty="0"/>
              <a:t>run </a:t>
            </a:r>
            <a:r>
              <a:rPr lang="en-IN" sz="1600" dirty="0" smtClean="0"/>
              <a:t>various experiments </a:t>
            </a:r>
            <a:r>
              <a:rPr lang="en-IN" sz="1600" dirty="0"/>
              <a:t>in order to find optimized </a:t>
            </a:r>
            <a:r>
              <a:rPr lang="en-IN" sz="1600" dirty="0" err="1" smtClean="0"/>
              <a:t>hyperparameters</a:t>
            </a:r>
            <a:r>
              <a:rPr lang="en-IN" sz="1600" dirty="0" smtClean="0"/>
              <a:t>.</a:t>
            </a:r>
          </a:p>
          <a:p>
            <a:r>
              <a:rPr lang="en-IN" sz="1600" dirty="0" smtClean="0"/>
              <a:t>Each </a:t>
            </a:r>
            <a:r>
              <a:rPr lang="en-IN" sz="1600" dirty="0"/>
              <a:t>experimental scenario </a:t>
            </a:r>
            <a:r>
              <a:rPr lang="en-IN" sz="1600" dirty="0" smtClean="0"/>
              <a:t>will be </a:t>
            </a:r>
            <a:r>
              <a:rPr lang="en-IN" sz="1600" dirty="0"/>
              <a:t>run 30 times (in order to account for randomness) and the RMSE score on the test </a:t>
            </a:r>
            <a:r>
              <a:rPr lang="en-IN" sz="1600" dirty="0" smtClean="0"/>
              <a:t>set will </a:t>
            </a:r>
            <a:r>
              <a:rPr lang="en-IN" sz="1600" dirty="0"/>
              <a:t>be recorded from the end each run and a mean RMSE will be calculated</a:t>
            </a:r>
            <a:r>
              <a:rPr lang="en-IN" sz="1600" dirty="0" smtClean="0"/>
              <a:t>.</a:t>
            </a:r>
          </a:p>
          <a:p>
            <a:r>
              <a:rPr lang="en-IN" sz="1600" dirty="0"/>
              <a:t>The experiments conducted on the MLP network are:-</a:t>
            </a:r>
          </a:p>
          <a:p>
            <a:pPr lvl="1" indent="-342900">
              <a:buFont typeface="+mj-lt"/>
              <a:buAutoNum type="arabicPeriod"/>
            </a:pPr>
            <a:r>
              <a:rPr lang="en-IN" dirty="0" smtClean="0"/>
              <a:t>varying </a:t>
            </a:r>
            <a:r>
              <a:rPr lang="en-IN" dirty="0"/>
              <a:t>the number of epochs,</a:t>
            </a:r>
          </a:p>
          <a:p>
            <a:pPr lvl="1" indent="-342900">
              <a:buFont typeface="+mj-lt"/>
              <a:buAutoNum type="arabicPeriod"/>
            </a:pPr>
            <a:r>
              <a:rPr lang="en-IN" dirty="0" smtClean="0"/>
              <a:t>varying </a:t>
            </a:r>
            <a:r>
              <a:rPr lang="en-IN" dirty="0"/>
              <a:t>the number of hidden layer neurons</a:t>
            </a:r>
            <a:r>
              <a:rPr lang="en-IN" dirty="0" smtClean="0"/>
              <a:t>,</a:t>
            </a:r>
          </a:p>
          <a:p>
            <a:pPr lvl="1" indent="-342900">
              <a:buFont typeface="+mj-lt"/>
              <a:buAutoNum type="arabicPeriod"/>
            </a:pPr>
            <a:r>
              <a:rPr lang="en-IN" dirty="0"/>
              <a:t>varying the hidden layer neurons with 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99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LSTM experiments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900" y="1919074"/>
            <a:ext cx="8222100" cy="3067595"/>
          </a:xfrm>
        </p:spPr>
        <p:txBody>
          <a:bodyPr/>
          <a:lstStyle/>
          <a:p>
            <a:r>
              <a:rPr lang="en-IN" dirty="0" smtClean="0"/>
              <a:t>Similar to the MLP experiments, each </a:t>
            </a:r>
            <a:r>
              <a:rPr lang="en-IN" dirty="0"/>
              <a:t>experimental scenario will be run 30 times (in order to account for randomness) and the RMSE score on the test set will be recorded from the end each run and a mean RMSE will be calculated.</a:t>
            </a:r>
          </a:p>
          <a:p>
            <a:r>
              <a:rPr lang="en-IN" dirty="0" smtClean="0"/>
              <a:t> </a:t>
            </a:r>
            <a:r>
              <a:rPr lang="en-IN" dirty="0"/>
              <a:t>The experiments conducted on the </a:t>
            </a:r>
            <a:r>
              <a:rPr lang="en-IN" dirty="0" smtClean="0"/>
              <a:t>LSTM network are:-</a:t>
            </a:r>
          </a:p>
          <a:p>
            <a:pPr lvl="1"/>
            <a:r>
              <a:rPr lang="en-IN" dirty="0"/>
              <a:t>varying the number of epochs</a:t>
            </a:r>
            <a:r>
              <a:rPr lang="en-IN" dirty="0" smtClean="0"/>
              <a:t>,</a:t>
            </a:r>
          </a:p>
          <a:p>
            <a:pPr lvl="1"/>
            <a:r>
              <a:rPr lang="en-IN" dirty="0"/>
              <a:t>varying the number of hidden layer neurons</a:t>
            </a:r>
            <a:r>
              <a:rPr lang="en-IN" dirty="0" smtClean="0"/>
              <a:t>,</a:t>
            </a:r>
          </a:p>
          <a:p>
            <a:pPr lvl="1"/>
            <a:r>
              <a:rPr lang="en-IN" dirty="0"/>
              <a:t>v</a:t>
            </a:r>
            <a:r>
              <a:rPr lang="en-IN" dirty="0" smtClean="0"/>
              <a:t>arying the batch size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627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and Observations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383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/>
              <a:t>Results </a:t>
            </a:r>
            <a:r>
              <a:rPr lang="en-GB" dirty="0" smtClean="0"/>
              <a:t>(Statistical models)</a:t>
            </a:r>
            <a:endParaRPr dirty="0"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434454" y="1812750"/>
            <a:ext cx="2845458" cy="473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err="1"/>
              <a:t>AutoRegressive</a:t>
            </a:r>
            <a:r>
              <a:rPr lang="en-GB" dirty="0"/>
              <a:t> model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54" y="2286001"/>
            <a:ext cx="3317084" cy="2247057"/>
          </a:xfrm>
          <a:prstGeom prst="rect">
            <a:avLst/>
          </a:prstGeom>
        </p:spPr>
      </p:pic>
      <p:sp>
        <p:nvSpPr>
          <p:cNvPr id="7" name="Google Shape;114;p22"/>
          <p:cNvSpPr txBox="1">
            <a:spLocks/>
          </p:cNvSpPr>
          <p:nvPr/>
        </p:nvSpPr>
        <p:spPr>
          <a:xfrm>
            <a:off x="5164402" y="1812750"/>
            <a:ext cx="2845458" cy="47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 panose="02000000000000000000"/>
              <a:buChar char="●"/>
              <a:defRPr sz="18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>
              <a:spcAft>
                <a:spcPts val="1600"/>
              </a:spcAft>
              <a:buNone/>
            </a:pPr>
            <a:r>
              <a:rPr lang="en-GB" dirty="0"/>
              <a:t>Moving average model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402" y="2286001"/>
            <a:ext cx="3520442" cy="23050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77641" y="4666613"/>
            <a:ext cx="2803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RMSE: </a:t>
            </a:r>
            <a:r>
              <a:rPr lang="en-GB" dirty="0"/>
              <a:t>81.297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283190" y="4666613"/>
            <a:ext cx="2803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</a:t>
            </a:r>
            <a:r>
              <a:rPr lang="en-IN" dirty="0" smtClean="0"/>
              <a:t>: </a:t>
            </a:r>
            <a:r>
              <a:rPr lang="en-GB" dirty="0"/>
              <a:t>127.633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276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Results</a:t>
            </a:r>
            <a:endParaRPr b="1"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86838" y="1823382"/>
            <a:ext cx="3323923" cy="541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ARMA model</a:t>
            </a:r>
            <a:endParaRPr dirty="0"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16" y="2364957"/>
            <a:ext cx="3741878" cy="22070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051543" y="4620280"/>
            <a:ext cx="2803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RMSE: </a:t>
            </a:r>
            <a:r>
              <a:rPr lang="en-GB" dirty="0"/>
              <a:t>88.089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8" name="Google Shape;146;p26"/>
          <p:cNvSpPr txBox="1">
            <a:spLocks/>
          </p:cNvSpPr>
          <p:nvPr/>
        </p:nvSpPr>
        <p:spPr>
          <a:xfrm>
            <a:off x="4869710" y="1823382"/>
            <a:ext cx="4110733" cy="63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 panose="02000000000000000000"/>
              <a:buChar char="●"/>
              <a:defRPr sz="18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indent="0">
              <a:buFont typeface="Roboto" panose="02000000000000000000"/>
              <a:buNone/>
            </a:pPr>
            <a:r>
              <a:rPr lang="en-GB" dirty="0" smtClean="0"/>
              <a:t>ARIMA model (</a:t>
            </a:r>
            <a:r>
              <a:rPr lang="en-GB" dirty="0" err="1" smtClean="0"/>
              <a:t>hyperparameter</a:t>
            </a:r>
            <a:r>
              <a:rPr lang="en-GB" dirty="0" smtClean="0"/>
              <a:t> opt.)</a:t>
            </a:r>
          </a:p>
          <a:p>
            <a:pPr marL="0" indent="0">
              <a:spcBef>
                <a:spcPts val="1600"/>
              </a:spcBef>
              <a:buFont typeface="Roboto" panose="02000000000000000000"/>
              <a:buNone/>
            </a:pPr>
            <a:endParaRPr lang="en-GB" dirty="0" smtClean="0"/>
          </a:p>
          <a:p>
            <a:pPr marL="0" indent="0">
              <a:spcBef>
                <a:spcPts val="1600"/>
              </a:spcBef>
              <a:buFont typeface="Roboto" panose="02000000000000000000"/>
              <a:buNone/>
            </a:pPr>
            <a:endParaRPr lang="en-GB" dirty="0" smtClean="0"/>
          </a:p>
          <a:p>
            <a:pPr marL="0" indent="0">
              <a:spcBef>
                <a:spcPts val="1600"/>
              </a:spcBef>
              <a:buFont typeface="Roboto" panose="02000000000000000000"/>
              <a:buNone/>
            </a:pPr>
            <a:endParaRPr lang="en-GB" dirty="0" smtClean="0"/>
          </a:p>
          <a:p>
            <a:pPr marL="0" indent="0">
              <a:spcBef>
                <a:spcPts val="1600"/>
              </a:spcBef>
              <a:buFont typeface="Roboto" panose="02000000000000000000"/>
              <a:buNone/>
            </a:pPr>
            <a:endParaRPr lang="en-GB" dirty="0" smtClean="0"/>
          </a:p>
          <a:p>
            <a:pPr marL="0" indent="0">
              <a:spcBef>
                <a:spcPts val="1600"/>
              </a:spcBef>
              <a:buFont typeface="Roboto" panose="02000000000000000000"/>
              <a:buNone/>
            </a:pPr>
            <a:endParaRPr lang="en-GB" dirty="0" smtClean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Roboto" panose="02000000000000000000"/>
              <a:buNone/>
            </a:pPr>
            <a:r>
              <a:rPr lang="en-GB" dirty="0" smtClean="0"/>
              <a:t>                                                                                                      </a:t>
            </a:r>
            <a:endParaRPr lang="en-GB" dirty="0"/>
          </a:p>
        </p:txBody>
      </p:sp>
      <p:pic>
        <p:nvPicPr>
          <p:cNvPr id="9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9320" y="2364957"/>
            <a:ext cx="3083443" cy="21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7425069" y="4572000"/>
            <a:ext cx="2803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RMSE: </a:t>
            </a:r>
            <a:r>
              <a:rPr lang="en-GB" dirty="0"/>
              <a:t>68.519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435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2377626" cy="483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Simple Exponential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421333"/>
            <a:ext cx="3570021" cy="226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425" y="2402283"/>
            <a:ext cx="3769575" cy="2286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5;p27"/>
          <p:cNvSpPr txBox="1">
            <a:spLocks/>
          </p:cNvSpPr>
          <p:nvPr/>
        </p:nvSpPr>
        <p:spPr>
          <a:xfrm>
            <a:off x="4924424" y="1938125"/>
            <a:ext cx="3337073" cy="483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 panose="02000000000000000000"/>
              <a:buChar char="●"/>
              <a:defRPr sz="18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indent="0">
              <a:buFont typeface="Roboto" panose="02000000000000000000"/>
              <a:buNone/>
            </a:pPr>
            <a:r>
              <a:rPr lang="en-GB" dirty="0" err="1" smtClean="0"/>
              <a:t>HoltsWinter</a:t>
            </a:r>
            <a:r>
              <a:rPr lang="en-GB" dirty="0" smtClean="0"/>
              <a:t> Exponential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Roboto" panose="02000000000000000000"/>
              <a:buNone/>
            </a:pP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477641" y="4666613"/>
            <a:ext cx="2803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RMSE: </a:t>
            </a:r>
            <a:r>
              <a:rPr lang="en-GB" dirty="0"/>
              <a:t>104.762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286690" y="4666613"/>
            <a:ext cx="2803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RMSE: </a:t>
            </a:r>
            <a:r>
              <a:rPr lang="en-GB" dirty="0"/>
              <a:t>71.212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247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Results</a:t>
            </a:r>
            <a:endParaRPr b="1" dirty="0"/>
          </a:p>
        </p:txBody>
      </p:sp>
      <p:graphicFrame>
        <p:nvGraphicFramePr>
          <p:cNvPr id="171" name="Google Shape;171;p29"/>
          <p:cNvGraphicFramePr/>
          <p:nvPr>
            <p:extLst>
              <p:ext uri="{D42A27DB-BD31-4B8C-83A1-F6EECF244321}">
                <p14:modId xmlns:p14="http://schemas.microsoft.com/office/powerpoint/2010/main" val="2870483728"/>
              </p:ext>
            </p:extLst>
          </p:nvPr>
        </p:nvGraphicFramePr>
        <p:xfrm>
          <a:off x="1913859" y="1859287"/>
          <a:ext cx="5645478" cy="302105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22739"/>
                <a:gridCol w="2822739"/>
              </a:tblGrid>
              <a:tr h="4308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Model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smtClean="0"/>
                        <a:t>RMSE</a:t>
                      </a:r>
                      <a:endParaRPr b="1" dirty="0"/>
                    </a:p>
                  </a:txBody>
                  <a:tcPr marL="91425" marR="91425" marT="91425" marB="91425"/>
                </a:tc>
              </a:tr>
              <a:tr h="4308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/>
                        <a:t>AutoRegression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smtClean="0"/>
                        <a:t>81.297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4318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Moving Average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smtClean="0"/>
                        <a:t>127.633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4318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ARMA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smtClean="0"/>
                        <a:t>88.089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4318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ARIMA (Best)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smtClean="0"/>
                        <a:t>68.519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4318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Simple Exponential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smtClean="0"/>
                        <a:t>104.762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4318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/>
                        <a:t>HoltsWinter</a:t>
                      </a:r>
                      <a:r>
                        <a:rPr lang="en-GB" dirty="0"/>
                        <a:t> (Best)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smtClean="0"/>
                        <a:t>71.212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38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334645" y="2057400"/>
            <a:ext cx="8358505" cy="271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Finding the forecast for the </a:t>
            </a:r>
            <a:r>
              <a:rPr lang="en-IN" dirty="0" smtClean="0"/>
              <a:t>demand/sales </a:t>
            </a:r>
            <a:r>
              <a:rPr lang="en-IN" dirty="0"/>
              <a:t>for a given dataset (standard) of a given market using the statistical time series, machine learning regression methods and deep learning </a:t>
            </a:r>
            <a:r>
              <a:rPr lang="en-IN" dirty="0" smtClean="0"/>
              <a:t>techniques.</a:t>
            </a:r>
          </a:p>
          <a:p>
            <a:endParaRPr lang="en-IN" dirty="0" smtClean="0"/>
          </a:p>
          <a:p>
            <a:r>
              <a:rPr lang="en-IN" dirty="0" smtClean="0"/>
              <a:t>Comparing the performance of all the models used under a common performance evaluation metric.</a:t>
            </a:r>
          </a:p>
          <a:p>
            <a:pPr marL="11430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/>
              <a:t>Results (Linear ML models)</a:t>
            </a:r>
            <a:endParaRPr dirty="0"/>
          </a:p>
        </p:txBody>
      </p:sp>
      <p:sp>
        <p:nvSpPr>
          <p:cNvPr id="8" name="Google Shape;130;p24"/>
          <p:cNvSpPr txBox="1">
            <a:spLocks noGrp="1"/>
          </p:cNvSpPr>
          <p:nvPr>
            <p:ph type="body" idx="1"/>
          </p:nvPr>
        </p:nvSpPr>
        <p:spPr>
          <a:xfrm>
            <a:off x="471900" y="1805595"/>
            <a:ext cx="3196333" cy="46977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GB" dirty="0" err="1" smtClean="0"/>
              <a:t>LinearRegression</a:t>
            </a:r>
            <a:r>
              <a:rPr lang="en-GB" dirty="0" smtClean="0"/>
              <a:t> </a:t>
            </a:r>
            <a:r>
              <a:rPr lang="en-GB" dirty="0"/>
              <a:t>model</a:t>
            </a:r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32" y="2275368"/>
            <a:ext cx="3683268" cy="24493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27282" y="4724741"/>
            <a:ext cx="3111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 smtClean="0"/>
              <a:t>RMSE: 89.038</a:t>
            </a:r>
          </a:p>
          <a:p>
            <a:endParaRPr lang="en-IN" dirty="0"/>
          </a:p>
        </p:txBody>
      </p:sp>
      <p:sp>
        <p:nvSpPr>
          <p:cNvPr id="11" name="Google Shape;130;p24"/>
          <p:cNvSpPr txBox="1">
            <a:spLocks/>
          </p:cNvSpPr>
          <p:nvPr/>
        </p:nvSpPr>
        <p:spPr>
          <a:xfrm>
            <a:off x="4999104" y="1805595"/>
            <a:ext cx="3028244" cy="5959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 panose="02000000000000000000"/>
              <a:buChar char="●"/>
              <a:defRPr sz="18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indent="0">
              <a:spcAft>
                <a:spcPts val="2133"/>
              </a:spcAft>
              <a:buFont typeface="Roboto" panose="02000000000000000000"/>
              <a:buNone/>
            </a:pPr>
            <a:r>
              <a:rPr lang="en-GB" dirty="0" smtClean="0"/>
              <a:t>Lasso model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04" y="2275368"/>
            <a:ext cx="3772086" cy="24505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18021" y="4724740"/>
            <a:ext cx="305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 smtClean="0"/>
              <a:t>RMSE: </a:t>
            </a:r>
            <a:r>
              <a:rPr lang="en-GB" dirty="0" smtClean="0"/>
              <a:t>89.021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078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/>
              <a:t>Results</a:t>
            </a:r>
            <a:endParaRPr dirty="0"/>
          </a:p>
        </p:txBody>
      </p:sp>
      <p:sp>
        <p:nvSpPr>
          <p:cNvPr id="3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33677" y="1723198"/>
            <a:ext cx="3261470" cy="54129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GB" dirty="0" smtClean="0"/>
              <a:t>Ridge </a:t>
            </a:r>
            <a:r>
              <a:rPr lang="en-GB" dirty="0"/>
              <a:t>model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2477641" y="4666613"/>
            <a:ext cx="2803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RMSE: 89.038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" y="2113434"/>
            <a:ext cx="4146698" cy="2519512"/>
          </a:xfrm>
          <a:prstGeom prst="rect">
            <a:avLst/>
          </a:prstGeom>
        </p:spPr>
      </p:pic>
      <p:sp>
        <p:nvSpPr>
          <p:cNvPr id="6" name="Google Shape;130;p24"/>
          <p:cNvSpPr txBox="1">
            <a:spLocks/>
          </p:cNvSpPr>
          <p:nvPr/>
        </p:nvSpPr>
        <p:spPr>
          <a:xfrm>
            <a:off x="4992626" y="1814191"/>
            <a:ext cx="3219171" cy="41687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 panose="02000000000000000000"/>
              <a:buChar char="●"/>
              <a:defRPr sz="18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indent="0">
              <a:spcAft>
                <a:spcPts val="2133"/>
              </a:spcAft>
              <a:buFont typeface="Roboto" panose="02000000000000000000"/>
              <a:buNone/>
            </a:pPr>
            <a:r>
              <a:rPr lang="en-GB" smtClean="0"/>
              <a:t>ElasticNet model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560708" y="4722651"/>
            <a:ext cx="2481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 smtClean="0"/>
              <a:t>RMSE: 89.024</a:t>
            </a:r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26" y="2336705"/>
            <a:ext cx="3701374" cy="228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49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/>
              <a:t>Results</a:t>
            </a:r>
            <a:endParaRPr dirty="0"/>
          </a:p>
        </p:txBody>
      </p:sp>
      <p:sp>
        <p:nvSpPr>
          <p:cNvPr id="3" name="Google Shape;130;p24"/>
          <p:cNvSpPr txBox="1">
            <a:spLocks noGrp="1"/>
          </p:cNvSpPr>
          <p:nvPr>
            <p:ph type="body" idx="1"/>
          </p:nvPr>
        </p:nvSpPr>
        <p:spPr>
          <a:xfrm>
            <a:off x="471900" y="1863624"/>
            <a:ext cx="3219171" cy="41687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GB" dirty="0" smtClean="0"/>
              <a:t>Huber</a:t>
            </a:r>
            <a:r>
              <a:rPr lang="en-GB" dirty="0" smtClean="0"/>
              <a:t> </a:t>
            </a:r>
            <a:r>
              <a:rPr lang="en-GB" dirty="0"/>
              <a:t>model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2998870" y="4684651"/>
            <a:ext cx="2338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RMSE: </a:t>
            </a:r>
            <a:r>
              <a:rPr lang="en-GB" dirty="0" smtClean="0"/>
              <a:t>87.776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9" y="2382521"/>
            <a:ext cx="3350553" cy="2200112"/>
          </a:xfrm>
          <a:prstGeom prst="rect">
            <a:avLst/>
          </a:prstGeom>
        </p:spPr>
      </p:pic>
      <p:sp>
        <p:nvSpPr>
          <p:cNvPr id="8" name="Google Shape;130;p24"/>
          <p:cNvSpPr txBox="1">
            <a:spLocks/>
          </p:cNvSpPr>
          <p:nvPr/>
        </p:nvSpPr>
        <p:spPr>
          <a:xfrm>
            <a:off x="4847443" y="1866550"/>
            <a:ext cx="2767466" cy="4526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 panose="02000000000000000000"/>
              <a:buChar char="●"/>
              <a:defRPr sz="18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indent="0">
              <a:spcAft>
                <a:spcPts val="2133"/>
              </a:spcAft>
              <a:buFont typeface="Roboto" panose="02000000000000000000"/>
              <a:buNone/>
            </a:pPr>
            <a:r>
              <a:rPr lang="en-GB" dirty="0" err="1" smtClean="0"/>
              <a:t>LassoLars</a:t>
            </a:r>
            <a:r>
              <a:rPr lang="en-GB" dirty="0" smtClean="0"/>
              <a:t> model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266612" y="4679843"/>
            <a:ext cx="22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RMSE: </a:t>
            </a:r>
            <a:r>
              <a:rPr lang="en-GB" dirty="0" smtClean="0"/>
              <a:t>81.591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935" y="2297149"/>
            <a:ext cx="3522378" cy="228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37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/>
              <a:t>Results</a:t>
            </a:r>
            <a:endParaRPr dirty="0"/>
          </a:p>
        </p:txBody>
      </p:sp>
      <p:sp>
        <p:nvSpPr>
          <p:cNvPr id="3" name="Google Shape;130;p24"/>
          <p:cNvSpPr txBox="1">
            <a:spLocks noGrp="1"/>
          </p:cNvSpPr>
          <p:nvPr>
            <p:ph type="body" idx="1"/>
          </p:nvPr>
        </p:nvSpPr>
        <p:spPr>
          <a:xfrm>
            <a:off x="471900" y="1873396"/>
            <a:ext cx="2739252" cy="50056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lvl="0" indent="0">
              <a:spcAft>
                <a:spcPts val="2133"/>
              </a:spcAft>
              <a:buNone/>
            </a:pPr>
            <a:r>
              <a:rPr lang="en-IN" dirty="0" err="1" smtClean="0"/>
              <a:t>PassiveAgressive</a:t>
            </a:r>
            <a:r>
              <a:rPr lang="en-IN" dirty="0" smtClean="0"/>
              <a:t> </a:t>
            </a:r>
            <a:r>
              <a:rPr lang="en-GB" dirty="0" smtClean="0"/>
              <a:t>model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5287695" y="3470620"/>
            <a:ext cx="1862386" cy="522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RMSE: 23.555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10" y="2373960"/>
            <a:ext cx="3565728" cy="255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11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/>
              <a:t>Results</a:t>
            </a:r>
            <a:endParaRPr dirty="0"/>
          </a:p>
        </p:txBody>
      </p:sp>
      <p:graphicFrame>
        <p:nvGraphicFramePr>
          <p:cNvPr id="3" name="Google Shape;171;p29"/>
          <p:cNvGraphicFramePr/>
          <p:nvPr>
            <p:extLst>
              <p:ext uri="{D42A27DB-BD31-4B8C-83A1-F6EECF244321}">
                <p14:modId xmlns:p14="http://schemas.microsoft.com/office/powerpoint/2010/main" val="4095611826"/>
              </p:ext>
            </p:extLst>
          </p:nvPr>
        </p:nvGraphicFramePr>
        <p:xfrm>
          <a:off x="2806995" y="1250119"/>
          <a:ext cx="5582093" cy="368738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88253"/>
                <a:gridCol w="2793840"/>
              </a:tblGrid>
              <a:tr h="40765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/>
                        <a:t>Model</a:t>
                      </a:r>
                      <a:endParaRPr sz="1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 smtClean="0"/>
                        <a:t>RMSE</a:t>
                      </a:r>
                      <a:endParaRPr sz="1400" b="1" dirty="0"/>
                    </a:p>
                  </a:txBody>
                  <a:tcPr marL="121900" marR="121900" marT="121900" marB="121900"/>
                </a:tc>
              </a:tr>
              <a:tr h="4722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 err="1" smtClean="0"/>
                        <a:t>LinearRegresssion</a:t>
                      </a:r>
                      <a:endParaRPr sz="1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 smtClean="0"/>
                        <a:t>89.038</a:t>
                      </a:r>
                      <a:endParaRPr sz="1400" dirty="0"/>
                    </a:p>
                  </a:txBody>
                  <a:tcPr marL="121900" marR="121900" marT="121900" marB="121900"/>
                </a:tc>
              </a:tr>
              <a:tr h="40765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 smtClean="0"/>
                        <a:t>Lasso</a:t>
                      </a:r>
                      <a:endParaRPr sz="1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 smtClean="0"/>
                        <a:t>89.021</a:t>
                      </a:r>
                      <a:endParaRPr sz="1400" dirty="0"/>
                    </a:p>
                  </a:txBody>
                  <a:tcPr marL="121900" marR="121900" marT="121900" marB="121900"/>
                </a:tc>
              </a:tr>
              <a:tr h="40765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 smtClean="0"/>
                        <a:t>Ridge</a:t>
                      </a:r>
                      <a:endParaRPr sz="1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 smtClean="0"/>
                        <a:t>89.038</a:t>
                      </a:r>
                      <a:endParaRPr sz="1400" dirty="0"/>
                    </a:p>
                  </a:txBody>
                  <a:tcPr marL="121900" marR="121900" marT="121900" marB="121900"/>
                </a:tc>
              </a:tr>
              <a:tr h="4283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 err="1" smtClean="0"/>
                        <a:t>ElasticNet</a:t>
                      </a:r>
                      <a:endParaRPr sz="1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 smtClean="0"/>
                        <a:t>89.024</a:t>
                      </a:r>
                      <a:endParaRPr sz="1400" dirty="0"/>
                    </a:p>
                  </a:txBody>
                  <a:tcPr marL="121900" marR="121900" marT="121900" marB="121900"/>
                </a:tc>
              </a:tr>
              <a:tr h="40765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 smtClean="0"/>
                        <a:t>Huber</a:t>
                      </a:r>
                      <a:endParaRPr sz="1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 smtClean="0"/>
                        <a:t>87.776</a:t>
                      </a:r>
                      <a:endParaRPr sz="1400" dirty="0"/>
                    </a:p>
                  </a:txBody>
                  <a:tcPr marL="121900" marR="121900" marT="121900" marB="121900"/>
                </a:tc>
              </a:tr>
              <a:tr h="4283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 err="1" smtClean="0"/>
                        <a:t>LassoLars</a:t>
                      </a:r>
                      <a:endParaRPr sz="1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 smtClean="0"/>
                        <a:t>81.591</a:t>
                      </a:r>
                      <a:endParaRPr sz="1400" dirty="0"/>
                    </a:p>
                  </a:txBody>
                  <a:tcPr marL="121900" marR="121900" marT="121900" marB="121900"/>
                </a:tc>
              </a:tr>
              <a:tr h="4722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 err="1" smtClean="0"/>
                        <a:t>PassiveAgressive</a:t>
                      </a:r>
                      <a:endParaRPr sz="1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 smtClean="0"/>
                        <a:t>23.555</a:t>
                      </a:r>
                      <a:endParaRPr sz="1400" dirty="0"/>
                    </a:p>
                  </a:txBody>
                  <a:tcPr marL="121900" marR="121900" marT="121900" marB="1219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67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/>
              <a:t>Results (Non Linear ML models)</a:t>
            </a:r>
            <a:endParaRPr dirty="0"/>
          </a:p>
        </p:txBody>
      </p:sp>
      <p:sp>
        <p:nvSpPr>
          <p:cNvPr id="3" name="Google Shape;130;p24"/>
          <p:cNvSpPr txBox="1">
            <a:spLocks noGrp="1"/>
          </p:cNvSpPr>
          <p:nvPr>
            <p:ph type="body" idx="1"/>
          </p:nvPr>
        </p:nvSpPr>
        <p:spPr>
          <a:xfrm>
            <a:off x="471900" y="1781815"/>
            <a:ext cx="2114305" cy="40324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lvl="0" indent="0">
              <a:spcAft>
                <a:spcPts val="2133"/>
              </a:spcAft>
              <a:buNone/>
            </a:pPr>
            <a:r>
              <a:rPr lang="en-IN" dirty="0" err="1" smtClean="0"/>
              <a:t>Kneighbors</a:t>
            </a:r>
            <a:r>
              <a:rPr lang="en-IN" dirty="0" smtClean="0"/>
              <a:t> </a:t>
            </a:r>
            <a:r>
              <a:rPr lang="en-GB" dirty="0" smtClean="0"/>
              <a:t>model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2946290" y="4620280"/>
            <a:ext cx="1636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RMSE: 56.397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39" y="2360730"/>
            <a:ext cx="3264805" cy="2190005"/>
          </a:xfrm>
          <a:prstGeom prst="rect">
            <a:avLst/>
          </a:prstGeom>
        </p:spPr>
      </p:pic>
      <p:sp>
        <p:nvSpPr>
          <p:cNvPr id="6" name="Google Shape;130;p24"/>
          <p:cNvSpPr txBox="1">
            <a:spLocks/>
          </p:cNvSpPr>
          <p:nvPr/>
        </p:nvSpPr>
        <p:spPr>
          <a:xfrm>
            <a:off x="4986987" y="1841712"/>
            <a:ext cx="2410411" cy="3920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 panose="02000000000000000000"/>
              <a:buChar char="●"/>
              <a:defRPr sz="18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indent="0">
              <a:spcAft>
                <a:spcPts val="2133"/>
              </a:spcAft>
              <a:buFont typeface="Roboto" panose="02000000000000000000"/>
              <a:buNone/>
            </a:pPr>
            <a:r>
              <a:rPr lang="en-IN" dirty="0" err="1" smtClean="0"/>
              <a:t>DecisionTree</a:t>
            </a:r>
            <a:r>
              <a:rPr lang="en-IN" dirty="0" smtClean="0"/>
              <a:t> model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993361" y="4550735"/>
            <a:ext cx="1678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RMSE: </a:t>
            </a:r>
            <a:r>
              <a:rPr lang="en-GB" dirty="0" smtClean="0"/>
              <a:t>98.548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730" y="2284476"/>
            <a:ext cx="3072809" cy="213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27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36</a:t>
            </a:fld>
            <a:endParaRPr lang="en-GB"/>
          </a:p>
        </p:txBody>
      </p:sp>
      <p:sp>
        <p:nvSpPr>
          <p:cNvPr id="5" name="Google Shape;130;p24"/>
          <p:cNvSpPr txBox="1">
            <a:spLocks noGrp="1"/>
          </p:cNvSpPr>
          <p:nvPr>
            <p:ph type="body" idx="1"/>
          </p:nvPr>
        </p:nvSpPr>
        <p:spPr>
          <a:xfrm>
            <a:off x="471900" y="1861492"/>
            <a:ext cx="2287575" cy="37175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lvl="0" indent="0">
              <a:spcAft>
                <a:spcPts val="2133"/>
              </a:spcAft>
              <a:buNone/>
            </a:pPr>
            <a:r>
              <a:rPr lang="en-IN" dirty="0" err="1" smtClean="0"/>
              <a:t>ExtraTree</a:t>
            </a:r>
            <a:r>
              <a:rPr lang="en-IN" dirty="0" smtClean="0"/>
              <a:t> </a:t>
            </a:r>
            <a:r>
              <a:rPr lang="en-GB" dirty="0" smtClean="0"/>
              <a:t>model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2949875" y="4695623"/>
            <a:ext cx="2070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RMSE: 109.479</a:t>
            </a: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40" y="2407614"/>
            <a:ext cx="3399843" cy="2206916"/>
          </a:xfrm>
          <a:prstGeom prst="rect">
            <a:avLst/>
          </a:prstGeom>
        </p:spPr>
      </p:pic>
      <p:sp>
        <p:nvSpPr>
          <p:cNvPr id="8" name="Google Shape;130;p24"/>
          <p:cNvSpPr txBox="1">
            <a:spLocks/>
          </p:cNvSpPr>
          <p:nvPr/>
        </p:nvSpPr>
        <p:spPr>
          <a:xfrm>
            <a:off x="5446595" y="1861492"/>
            <a:ext cx="1626623" cy="4092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 panose="02000000000000000000"/>
              <a:buChar char="●"/>
              <a:defRPr sz="18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indent="0">
              <a:spcAft>
                <a:spcPts val="2133"/>
              </a:spcAft>
              <a:buFont typeface="Roboto" panose="02000000000000000000"/>
              <a:buNone/>
            </a:pPr>
            <a:r>
              <a:rPr lang="en-IN" smtClean="0"/>
              <a:t>SVR model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509900" y="4674358"/>
            <a:ext cx="181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RMSE: 6.416</a:t>
            </a:r>
          </a:p>
          <a:p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85" y="2430877"/>
            <a:ext cx="3429815" cy="216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01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5" name="Google Shape;130;p24"/>
          <p:cNvSpPr txBox="1">
            <a:spLocks noGrp="1"/>
          </p:cNvSpPr>
          <p:nvPr>
            <p:ph type="body" idx="1"/>
          </p:nvPr>
        </p:nvSpPr>
        <p:spPr>
          <a:xfrm>
            <a:off x="471900" y="1840891"/>
            <a:ext cx="2133077" cy="34486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lvl="0" indent="0">
              <a:spcAft>
                <a:spcPts val="2133"/>
              </a:spcAft>
              <a:buNone/>
            </a:pPr>
            <a:r>
              <a:rPr lang="en-GB" dirty="0" err="1"/>
              <a:t>AdaBoost</a:t>
            </a:r>
            <a:r>
              <a:rPr lang="en-IN" dirty="0" smtClean="0"/>
              <a:t> </a:t>
            </a:r>
            <a:r>
              <a:rPr lang="en-GB" dirty="0" smtClean="0"/>
              <a:t>model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2472193" y="4545361"/>
            <a:ext cx="153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RMSE: </a:t>
            </a:r>
            <a:r>
              <a:rPr lang="en-GB" dirty="0" smtClean="0"/>
              <a:t>101.204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99" y="2369889"/>
            <a:ext cx="3162863" cy="2175472"/>
          </a:xfrm>
          <a:prstGeom prst="rect">
            <a:avLst/>
          </a:prstGeom>
        </p:spPr>
      </p:pic>
      <p:sp>
        <p:nvSpPr>
          <p:cNvPr id="8" name="Google Shape;130;p24"/>
          <p:cNvSpPr txBox="1">
            <a:spLocks/>
          </p:cNvSpPr>
          <p:nvPr/>
        </p:nvSpPr>
        <p:spPr>
          <a:xfrm>
            <a:off x="5138251" y="1840891"/>
            <a:ext cx="2148644" cy="4825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 panose="02000000000000000000"/>
              <a:buChar char="●"/>
              <a:defRPr sz="18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indent="0">
              <a:spcAft>
                <a:spcPts val="2133"/>
              </a:spcAft>
              <a:buFont typeface="Roboto" panose="02000000000000000000"/>
              <a:buNone/>
            </a:pPr>
            <a:r>
              <a:rPr lang="en-GB" smtClean="0"/>
              <a:t>Bagging model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127127" y="4545361"/>
            <a:ext cx="1924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 smtClean="0"/>
              <a:t>RMSE: </a:t>
            </a:r>
            <a:r>
              <a:rPr lang="en-GB" dirty="0" smtClean="0"/>
              <a:t>76.525</a:t>
            </a:r>
          </a:p>
          <a:p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251" y="2369889"/>
            <a:ext cx="3377332" cy="213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69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5" name="Google Shape;130;p24"/>
          <p:cNvSpPr txBox="1">
            <a:spLocks noGrp="1"/>
          </p:cNvSpPr>
          <p:nvPr>
            <p:ph type="body" idx="1"/>
          </p:nvPr>
        </p:nvSpPr>
        <p:spPr>
          <a:xfrm>
            <a:off x="473108" y="1833494"/>
            <a:ext cx="2535906" cy="49476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lvl="0" indent="0">
              <a:spcAft>
                <a:spcPts val="2133"/>
              </a:spcAft>
              <a:buNone/>
            </a:pPr>
            <a:r>
              <a:rPr lang="en-IN" dirty="0" err="1" smtClean="0"/>
              <a:t>RandomForest</a:t>
            </a:r>
            <a:r>
              <a:rPr lang="en-IN" dirty="0" smtClean="0"/>
              <a:t> </a:t>
            </a:r>
            <a:r>
              <a:rPr lang="en-GB" dirty="0" smtClean="0"/>
              <a:t>model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2780961" y="4620280"/>
            <a:ext cx="1713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 smtClean="0"/>
              <a:t>RMSE: 71.502</a:t>
            </a:r>
            <a:endParaRPr lang="en-GB" dirty="0" smtClean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0" y="2328254"/>
            <a:ext cx="3269987" cy="2198647"/>
          </a:xfrm>
          <a:prstGeom prst="rect">
            <a:avLst/>
          </a:prstGeom>
        </p:spPr>
      </p:pic>
      <p:sp>
        <p:nvSpPr>
          <p:cNvPr id="8" name="Google Shape;130;p24"/>
          <p:cNvSpPr txBox="1">
            <a:spLocks/>
          </p:cNvSpPr>
          <p:nvPr/>
        </p:nvSpPr>
        <p:spPr>
          <a:xfrm>
            <a:off x="4904334" y="1769117"/>
            <a:ext cx="2820553" cy="4766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 panose="02000000000000000000"/>
              <a:buChar char="●"/>
              <a:defRPr sz="18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indent="0">
              <a:spcAft>
                <a:spcPts val="2133"/>
              </a:spcAft>
              <a:buFont typeface="Roboto" panose="02000000000000000000"/>
              <a:buNone/>
            </a:pPr>
            <a:r>
              <a:rPr lang="en-IN" dirty="0" err="1" smtClean="0"/>
              <a:t>GradientBoosting</a:t>
            </a:r>
            <a:r>
              <a:rPr lang="en-IN" dirty="0" smtClean="0"/>
              <a:t> model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403574" y="4620280"/>
            <a:ext cx="1907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 smtClean="0"/>
              <a:t>RMSE: 97.140</a:t>
            </a:r>
            <a:endParaRPr lang="en-GB" dirty="0" smtClean="0"/>
          </a:p>
          <a:p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315" y="2245786"/>
            <a:ext cx="3497150" cy="228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76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graphicFrame>
        <p:nvGraphicFramePr>
          <p:cNvPr id="5" name="Google Shape;171;p29"/>
          <p:cNvGraphicFramePr/>
          <p:nvPr>
            <p:extLst>
              <p:ext uri="{D42A27DB-BD31-4B8C-83A1-F6EECF244321}">
                <p14:modId xmlns:p14="http://schemas.microsoft.com/office/powerpoint/2010/main" val="493755019"/>
              </p:ext>
            </p:extLst>
          </p:nvPr>
        </p:nvGraphicFramePr>
        <p:xfrm>
          <a:off x="2867358" y="1271482"/>
          <a:ext cx="5613991" cy="37715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04185"/>
                <a:gridCol w="2809806"/>
              </a:tblGrid>
              <a:tr h="4102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50" b="1" dirty="0"/>
                        <a:t>Model</a:t>
                      </a:r>
                      <a:endParaRPr sz="115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50" b="1" dirty="0" smtClean="0"/>
                        <a:t>RMSE</a:t>
                      </a:r>
                      <a:endParaRPr sz="1150" b="1" dirty="0"/>
                    </a:p>
                  </a:txBody>
                  <a:tcPr marL="121900" marR="121900" marT="121900" marB="121900"/>
                </a:tc>
              </a:tr>
              <a:tr h="4102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50" dirty="0" err="1" smtClean="0"/>
                        <a:t>KNeighbors</a:t>
                      </a:r>
                      <a:endParaRPr sz="115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50" dirty="0" smtClean="0"/>
                        <a:t>56.397</a:t>
                      </a:r>
                      <a:endParaRPr sz="1150" dirty="0"/>
                    </a:p>
                  </a:txBody>
                  <a:tcPr marL="121900" marR="121900" marT="121900" marB="121900"/>
                </a:tc>
              </a:tr>
              <a:tr h="4102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50" dirty="0" err="1" smtClean="0"/>
                        <a:t>DecisionTree</a:t>
                      </a:r>
                      <a:endParaRPr sz="115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50" dirty="0" smtClean="0"/>
                        <a:t>98.548</a:t>
                      </a:r>
                      <a:endParaRPr sz="1150" dirty="0"/>
                    </a:p>
                  </a:txBody>
                  <a:tcPr marL="121900" marR="121900" marT="121900" marB="121900"/>
                </a:tc>
              </a:tr>
              <a:tr h="4102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50" dirty="0" err="1" smtClean="0"/>
                        <a:t>ExtraTree</a:t>
                      </a:r>
                      <a:endParaRPr sz="115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50" dirty="0" smtClean="0"/>
                        <a:t>109.479</a:t>
                      </a:r>
                      <a:endParaRPr sz="1150" dirty="0"/>
                    </a:p>
                  </a:txBody>
                  <a:tcPr marL="121900" marR="121900" marT="121900" marB="121900"/>
                </a:tc>
              </a:tr>
              <a:tr h="4102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50" dirty="0" smtClean="0"/>
                        <a:t>SVR</a:t>
                      </a:r>
                      <a:endParaRPr sz="115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50" dirty="0" smtClean="0"/>
                        <a:t>6.416</a:t>
                      </a:r>
                      <a:endParaRPr sz="1150" dirty="0"/>
                    </a:p>
                  </a:txBody>
                  <a:tcPr marL="121900" marR="121900" marT="121900" marB="121900"/>
                </a:tc>
              </a:tr>
              <a:tr h="4102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50" dirty="0" err="1" smtClean="0"/>
                        <a:t>AdaBoost</a:t>
                      </a:r>
                      <a:endParaRPr sz="115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50" dirty="0" smtClean="0"/>
                        <a:t>101.204</a:t>
                      </a:r>
                      <a:endParaRPr sz="1150" dirty="0"/>
                    </a:p>
                  </a:txBody>
                  <a:tcPr marL="121900" marR="121900" marT="121900" marB="121900"/>
                </a:tc>
              </a:tr>
              <a:tr h="4102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50" dirty="0" smtClean="0"/>
                        <a:t>Bagging</a:t>
                      </a:r>
                      <a:endParaRPr sz="115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50" dirty="0" smtClean="0"/>
                        <a:t>76.525</a:t>
                      </a:r>
                      <a:endParaRPr sz="1150" dirty="0"/>
                    </a:p>
                  </a:txBody>
                  <a:tcPr marL="121900" marR="121900" marT="121900" marB="121900"/>
                </a:tc>
              </a:tr>
              <a:tr h="4102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50" dirty="0" err="1" smtClean="0"/>
                        <a:t>RandomForest</a:t>
                      </a:r>
                      <a:endParaRPr sz="115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50" dirty="0" smtClean="0"/>
                        <a:t>71.502</a:t>
                      </a:r>
                      <a:endParaRPr sz="1150" dirty="0"/>
                    </a:p>
                  </a:txBody>
                  <a:tcPr marL="121900" marR="121900" marT="121900" marB="121900"/>
                </a:tc>
              </a:tr>
              <a:tr h="4102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50" dirty="0" err="1" smtClean="0"/>
                        <a:t>GradientBoosting</a:t>
                      </a:r>
                      <a:endParaRPr sz="115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50" dirty="0" smtClean="0"/>
                        <a:t>97.140</a:t>
                      </a:r>
                      <a:endParaRPr sz="1150" dirty="0"/>
                    </a:p>
                  </a:txBody>
                  <a:tcPr marL="121900" marR="121900" marT="121900" marB="1219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96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Literature survey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“An </a:t>
            </a:r>
            <a:r>
              <a:rPr lang="en-IN" dirty="0"/>
              <a:t>Empirical Comparison of Machine Learning Models for Time Series </a:t>
            </a:r>
            <a:r>
              <a:rPr lang="en-IN" dirty="0" smtClean="0"/>
              <a:t>Forecasting” – </a:t>
            </a:r>
            <a:r>
              <a:rPr lang="en-IN" dirty="0" err="1" smtClean="0"/>
              <a:t>Nesreen</a:t>
            </a:r>
            <a:r>
              <a:rPr lang="en-IN" dirty="0" smtClean="0"/>
              <a:t> K Ahmed and Amir </a:t>
            </a:r>
            <a:r>
              <a:rPr lang="en-IN" dirty="0" err="1" smtClean="0"/>
              <a:t>Atiya</a:t>
            </a:r>
            <a:endParaRPr lang="en-IN" dirty="0" smtClean="0"/>
          </a:p>
          <a:p>
            <a:r>
              <a:rPr lang="en-IN" dirty="0" smtClean="0"/>
              <a:t>“A </a:t>
            </a:r>
            <a:r>
              <a:rPr lang="en-IN" dirty="0"/>
              <a:t>comparative study of neural network and Box-Jenkins ARIMA </a:t>
            </a:r>
            <a:r>
              <a:rPr lang="en-IN" dirty="0" err="1"/>
              <a:t>modeling</a:t>
            </a:r>
            <a:r>
              <a:rPr lang="en-IN" dirty="0"/>
              <a:t> in time series </a:t>
            </a:r>
            <a:r>
              <a:rPr lang="en-IN" dirty="0" smtClean="0"/>
              <a:t>prediction” – S L </a:t>
            </a:r>
            <a:r>
              <a:rPr lang="en-IN" dirty="0" err="1" smtClean="0"/>
              <a:t>Ho</a:t>
            </a:r>
            <a:r>
              <a:rPr lang="en-IN" dirty="0" smtClean="0"/>
              <a:t> and M </a:t>
            </a:r>
            <a:r>
              <a:rPr lang="en-IN" dirty="0" err="1" smtClean="0"/>
              <a:t>Xie</a:t>
            </a:r>
            <a:endParaRPr lang="en-IN" dirty="0"/>
          </a:p>
          <a:p>
            <a:r>
              <a:rPr lang="en-IN" dirty="0" smtClean="0"/>
              <a:t>“An Intelligent approach to Demand Forecasting” – </a:t>
            </a:r>
            <a:r>
              <a:rPr lang="en-IN" dirty="0" err="1" smtClean="0"/>
              <a:t>Nimai</a:t>
            </a:r>
            <a:r>
              <a:rPr lang="en-IN" dirty="0" smtClean="0"/>
              <a:t> Chand </a:t>
            </a:r>
            <a:r>
              <a:rPr lang="en-IN" dirty="0" err="1" smtClean="0"/>
              <a:t>Adhikari</a:t>
            </a:r>
            <a:r>
              <a:rPr lang="en-IN" dirty="0" smtClean="0"/>
              <a:t> and </a:t>
            </a:r>
            <a:r>
              <a:rPr lang="en-IN" dirty="0" err="1" smtClean="0"/>
              <a:t>Chinmaya</a:t>
            </a:r>
            <a:r>
              <a:rPr lang="en-IN" dirty="0" smtClean="0"/>
              <a:t> </a:t>
            </a:r>
            <a:r>
              <a:rPr lang="en-IN" dirty="0" err="1" smtClean="0"/>
              <a:t>Chandan</a:t>
            </a:r>
            <a:endParaRPr lang="en-IN" dirty="0" smtClean="0"/>
          </a:p>
          <a:p>
            <a:r>
              <a:rPr lang="en-IN" dirty="0" smtClean="0"/>
              <a:t>“Introduction to time series and forecasting” (book) – P J </a:t>
            </a:r>
            <a:r>
              <a:rPr lang="en-IN" dirty="0" err="1" smtClean="0"/>
              <a:t>Brockwell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800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(Deep Learning models)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8010" y="1716921"/>
            <a:ext cx="2795433" cy="61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r>
              <a:rPr lang="en-IN" dirty="0" smtClean="0">
                <a:solidFill>
                  <a:schemeClr val="bg2"/>
                </a:solidFill>
              </a:rPr>
              <a:t>MLPs with tuning epochs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59" y="2843109"/>
            <a:ext cx="5953141" cy="1437913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96624" y="2545659"/>
            <a:ext cx="2795433" cy="3688077"/>
          </a:xfrm>
        </p:spPr>
        <p:txBody>
          <a:bodyPr/>
          <a:lstStyle/>
          <a:p>
            <a:r>
              <a:rPr lang="en-IN" dirty="0" smtClean="0"/>
              <a:t>The </a:t>
            </a:r>
            <a:r>
              <a:rPr lang="en-IN" dirty="0" smtClean="0"/>
              <a:t>exp. </a:t>
            </a:r>
            <a:r>
              <a:rPr lang="en-IN" dirty="0" smtClean="0"/>
              <a:t>is </a:t>
            </a:r>
            <a:r>
              <a:rPr lang="en-IN" dirty="0" smtClean="0"/>
              <a:t>run 30 times and the mean RMSE and </a:t>
            </a:r>
            <a:r>
              <a:rPr lang="en-IN" dirty="0" smtClean="0"/>
              <a:t>other </a:t>
            </a:r>
            <a:r>
              <a:rPr lang="en-IN" dirty="0" smtClean="0"/>
              <a:t>stats </a:t>
            </a:r>
            <a:r>
              <a:rPr lang="en-IN" dirty="0" smtClean="0"/>
              <a:t>are given here. </a:t>
            </a:r>
            <a:r>
              <a:rPr lang="en-IN" dirty="0" smtClean="0"/>
              <a:t>(to cover the randomness)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582950" y="4451002"/>
            <a:ext cx="4018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</a:t>
            </a:r>
            <a:r>
              <a:rPr lang="en-IN" dirty="0" smtClean="0"/>
              <a:t>MLP</a:t>
            </a:r>
            <a:r>
              <a:rPr lang="en-IN" dirty="0" smtClean="0"/>
              <a:t> </a:t>
            </a:r>
            <a:r>
              <a:rPr lang="en-IN" dirty="0" smtClean="0"/>
              <a:t>is trained with varying epochs (</a:t>
            </a:r>
            <a:r>
              <a:rPr lang="en-IN" dirty="0" smtClean="0"/>
              <a:t>50,100,500….)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164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6745" y="1795502"/>
            <a:ext cx="2795433" cy="61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r>
              <a:rPr lang="en-IN" dirty="0" smtClean="0">
                <a:solidFill>
                  <a:schemeClr val="bg2"/>
                </a:solidFill>
              </a:rPr>
              <a:t>MLPs with tuning hidden neurons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560" y="2619161"/>
            <a:ext cx="7301398" cy="15913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82950" y="4451002"/>
            <a:ext cx="4018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</a:t>
            </a:r>
            <a:r>
              <a:rPr lang="en-IN" dirty="0" smtClean="0"/>
              <a:t>MLP</a:t>
            </a:r>
            <a:r>
              <a:rPr lang="en-IN" dirty="0" smtClean="0"/>
              <a:t> </a:t>
            </a:r>
            <a:r>
              <a:rPr lang="en-IN" dirty="0" smtClean="0"/>
              <a:t>is trained with varying </a:t>
            </a:r>
            <a:r>
              <a:rPr lang="en-IN" dirty="0" smtClean="0"/>
              <a:t>hidden layer </a:t>
            </a:r>
            <a:r>
              <a:rPr lang="en-IN" dirty="0" smtClean="0"/>
              <a:t>neurons </a:t>
            </a:r>
            <a:r>
              <a:rPr lang="en-IN" dirty="0" smtClean="0"/>
              <a:t>(1, 2, 3, ….)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922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99" y="2615505"/>
            <a:ext cx="6786193" cy="161625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6745" y="1795502"/>
            <a:ext cx="2795433" cy="61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r>
              <a:rPr lang="en-IN" dirty="0" smtClean="0">
                <a:solidFill>
                  <a:schemeClr val="bg2"/>
                </a:solidFill>
              </a:rPr>
              <a:t>MLPs with tuning hidden layer lags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2950" y="4451002"/>
            <a:ext cx="4018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</a:t>
            </a:r>
            <a:r>
              <a:rPr lang="en-IN" dirty="0" smtClean="0"/>
              <a:t>MLP</a:t>
            </a:r>
            <a:r>
              <a:rPr lang="en-IN" dirty="0" smtClean="0"/>
              <a:t> </a:t>
            </a:r>
            <a:r>
              <a:rPr lang="en-IN" dirty="0" smtClean="0"/>
              <a:t>is trained with varying </a:t>
            </a:r>
            <a:r>
              <a:rPr lang="en-IN" dirty="0" smtClean="0"/>
              <a:t>hidden layer lags</a:t>
            </a:r>
            <a:r>
              <a:rPr lang="en-IN" dirty="0" smtClean="0"/>
              <a:t> </a:t>
            </a:r>
            <a:r>
              <a:rPr lang="en-IN" dirty="0" smtClean="0"/>
              <a:t>(1, 3, </a:t>
            </a:r>
            <a:r>
              <a:rPr lang="en-IN" dirty="0"/>
              <a:t>5</a:t>
            </a:r>
            <a:r>
              <a:rPr lang="en-IN" dirty="0" smtClean="0"/>
              <a:t>, ….)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176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8010" y="1716921"/>
            <a:ext cx="2795433" cy="61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r>
              <a:rPr lang="en-IN" dirty="0" smtClean="0">
                <a:solidFill>
                  <a:schemeClr val="bg2"/>
                </a:solidFill>
              </a:rPr>
              <a:t>LSTMs with tuning epochs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96624" y="2545659"/>
            <a:ext cx="2795433" cy="3688077"/>
          </a:xfrm>
        </p:spPr>
        <p:txBody>
          <a:bodyPr/>
          <a:lstStyle/>
          <a:p>
            <a:r>
              <a:rPr lang="en-IN" dirty="0" smtClean="0"/>
              <a:t>The </a:t>
            </a:r>
            <a:r>
              <a:rPr lang="en-IN" dirty="0" smtClean="0"/>
              <a:t>exp. </a:t>
            </a:r>
            <a:r>
              <a:rPr lang="en-IN" dirty="0" smtClean="0"/>
              <a:t>is </a:t>
            </a:r>
            <a:r>
              <a:rPr lang="en-IN" dirty="0" smtClean="0"/>
              <a:t>run 30 times and the mean RMSE and </a:t>
            </a:r>
            <a:r>
              <a:rPr lang="en-IN" dirty="0" smtClean="0"/>
              <a:t>other </a:t>
            </a:r>
            <a:r>
              <a:rPr lang="en-IN" dirty="0" smtClean="0"/>
              <a:t>stats </a:t>
            </a:r>
            <a:r>
              <a:rPr lang="en-IN" dirty="0" smtClean="0"/>
              <a:t>are given here. </a:t>
            </a:r>
            <a:r>
              <a:rPr lang="en-IN" dirty="0" smtClean="0"/>
              <a:t>(to cover the randomness)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164" y="2806995"/>
            <a:ext cx="5828835" cy="18075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82950" y="4451002"/>
            <a:ext cx="4018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</a:t>
            </a:r>
            <a:r>
              <a:rPr lang="en-IN" dirty="0" err="1" smtClean="0"/>
              <a:t>Lstm</a:t>
            </a:r>
            <a:r>
              <a:rPr lang="en-IN" dirty="0" smtClean="0"/>
              <a:t> is trained with varying epochs (500,1000,2000….)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2947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8010" y="1716921"/>
            <a:ext cx="3241999" cy="61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r>
              <a:rPr lang="en-IN" dirty="0">
                <a:solidFill>
                  <a:schemeClr val="bg2"/>
                </a:solidFill>
              </a:rPr>
              <a:t>LSTMs with tuning neurons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2950" y="4451002"/>
            <a:ext cx="4018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</a:t>
            </a:r>
            <a:r>
              <a:rPr lang="en-IN" dirty="0" err="1" smtClean="0"/>
              <a:t>Lstm</a:t>
            </a:r>
            <a:r>
              <a:rPr lang="en-IN" dirty="0" smtClean="0"/>
              <a:t> is trained with varying </a:t>
            </a:r>
            <a:r>
              <a:rPr lang="en-IN" dirty="0" smtClean="0"/>
              <a:t>neurons</a:t>
            </a:r>
          </a:p>
          <a:p>
            <a:r>
              <a:rPr lang="en-IN" dirty="0" smtClean="0"/>
              <a:t> </a:t>
            </a:r>
            <a:r>
              <a:rPr lang="en-IN" dirty="0" smtClean="0"/>
              <a:t>(1, 2, 3, ….)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7" y="2710577"/>
            <a:ext cx="8036326" cy="17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66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8010" y="1716921"/>
            <a:ext cx="3241999" cy="61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r>
              <a:rPr lang="en-IN" dirty="0">
                <a:solidFill>
                  <a:schemeClr val="bg2"/>
                </a:solidFill>
              </a:rPr>
              <a:t>LSTMs with tuning </a:t>
            </a:r>
            <a:r>
              <a:rPr lang="en-IN" dirty="0" smtClean="0">
                <a:solidFill>
                  <a:schemeClr val="bg2"/>
                </a:solidFill>
              </a:rPr>
              <a:t>batch size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2950" y="4451002"/>
            <a:ext cx="4018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</a:t>
            </a:r>
            <a:r>
              <a:rPr lang="en-IN" dirty="0" err="1" smtClean="0"/>
              <a:t>Lstm</a:t>
            </a:r>
            <a:r>
              <a:rPr lang="en-IN" dirty="0" smtClean="0"/>
              <a:t> is trained with varying </a:t>
            </a:r>
            <a:r>
              <a:rPr lang="en-IN" dirty="0" err="1" smtClean="0"/>
              <a:t>batchsize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/>
              <a:t>(1, 2, 3, ….)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81" y="2636874"/>
            <a:ext cx="7120004" cy="160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71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We </a:t>
            </a:r>
            <a:r>
              <a:rPr lang="en-IN" dirty="0"/>
              <a:t>see here that after tuning the </a:t>
            </a:r>
            <a:r>
              <a:rPr lang="en-IN" dirty="0" err="1"/>
              <a:t>hyperparameters</a:t>
            </a:r>
            <a:r>
              <a:rPr lang="en-IN" dirty="0"/>
              <a:t> of the LSTM, the best RMSE </a:t>
            </a:r>
            <a:r>
              <a:rPr lang="en-IN" dirty="0" smtClean="0"/>
              <a:t>comes out </a:t>
            </a:r>
            <a:r>
              <a:rPr lang="en-IN" dirty="0"/>
              <a:t>to be for one hidden neuron, </a:t>
            </a:r>
            <a:r>
              <a:rPr lang="en-IN" dirty="0" err="1"/>
              <a:t>batchsize</a:t>
            </a:r>
            <a:r>
              <a:rPr lang="en-IN" dirty="0"/>
              <a:t> of 4 and 1000 epochs, which is, RMSE = </a:t>
            </a:r>
            <a:r>
              <a:rPr lang="en-IN" dirty="0" smtClean="0"/>
              <a:t>98.697</a:t>
            </a:r>
          </a:p>
          <a:p>
            <a:endParaRPr lang="en-IN" dirty="0" smtClean="0"/>
          </a:p>
          <a:p>
            <a:r>
              <a:rPr lang="en-IN" dirty="0"/>
              <a:t>We see that after tuning the epochs, neurons and lags the best </a:t>
            </a:r>
            <a:r>
              <a:rPr lang="en-IN" dirty="0" smtClean="0"/>
              <a:t>RMSE </a:t>
            </a:r>
            <a:r>
              <a:rPr lang="en-IN" dirty="0"/>
              <a:t>Score for MLP is for 1000 epochs, 3 neurons and a lag of one, which is, RMSE = 92.675.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4240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graphicFrame>
        <p:nvGraphicFramePr>
          <p:cNvPr id="5" name="Google Shape;171;p29"/>
          <p:cNvGraphicFramePr/>
          <p:nvPr>
            <p:extLst>
              <p:ext uri="{D42A27DB-BD31-4B8C-83A1-F6EECF244321}">
                <p14:modId xmlns:p14="http://schemas.microsoft.com/office/powerpoint/2010/main" val="2865638910"/>
              </p:ext>
            </p:extLst>
          </p:nvPr>
        </p:nvGraphicFramePr>
        <p:xfrm>
          <a:off x="3004329" y="1293863"/>
          <a:ext cx="5544247" cy="34609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69349"/>
                <a:gridCol w="2774898"/>
              </a:tblGrid>
              <a:tr h="3671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Model</a:t>
                      </a:r>
                      <a:endParaRPr sz="11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 smtClean="0"/>
                        <a:t>RMSE</a:t>
                      </a:r>
                      <a:endParaRPr sz="1100" b="1" dirty="0"/>
                    </a:p>
                  </a:txBody>
                  <a:tcPr marL="121900" marR="121900" marT="121900" marB="121900"/>
                </a:tc>
              </a:tr>
              <a:tr h="3671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 smtClean="0"/>
                        <a:t>MLP(1 </a:t>
                      </a:r>
                      <a:r>
                        <a:rPr lang="en-IN" sz="1100" dirty="0" err="1" smtClean="0"/>
                        <a:t>nueron</a:t>
                      </a:r>
                      <a:r>
                        <a:rPr lang="en-IN" sz="1100" dirty="0" smtClean="0"/>
                        <a:t>) – 100 epochs</a:t>
                      </a:r>
                      <a:endParaRPr sz="11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 smtClean="0"/>
                        <a:t>129.388</a:t>
                      </a:r>
                      <a:endParaRPr sz="1100" dirty="0"/>
                    </a:p>
                  </a:txBody>
                  <a:tcPr marL="121900" marR="121900" marT="121900" marB="121900"/>
                </a:tc>
              </a:tr>
              <a:tr h="3707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 smtClean="0"/>
                        <a:t>MLP (1</a:t>
                      </a:r>
                      <a:r>
                        <a:rPr lang="en-IN" sz="1100" baseline="0" dirty="0" smtClean="0"/>
                        <a:t> </a:t>
                      </a:r>
                      <a:r>
                        <a:rPr lang="en-IN" sz="1100" dirty="0" smtClean="0"/>
                        <a:t>neuron) – 1000 epochs</a:t>
                      </a:r>
                      <a:endParaRPr sz="11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 smtClean="0"/>
                        <a:t>103.821</a:t>
                      </a:r>
                      <a:endParaRPr sz="1100" dirty="0"/>
                    </a:p>
                  </a:txBody>
                  <a:tcPr marL="121900" marR="121900" marT="121900" marB="121900"/>
                </a:tc>
              </a:tr>
              <a:tr h="3707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 smtClean="0"/>
                        <a:t>MLP (3 neurons) – 1000 epochs</a:t>
                      </a:r>
                      <a:endParaRPr sz="11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 smtClean="0"/>
                        <a:t>92.675(best)</a:t>
                      </a:r>
                      <a:endParaRPr sz="1100" dirty="0"/>
                    </a:p>
                  </a:txBody>
                  <a:tcPr marL="121900" marR="121900" marT="121900" marB="121900"/>
                </a:tc>
              </a:tr>
              <a:tr h="3707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 smtClean="0"/>
                        <a:t>LSTM (</a:t>
                      </a:r>
                      <a:r>
                        <a:rPr lang="en-IN" sz="1100" dirty="0" err="1" smtClean="0"/>
                        <a:t>Batchsize</a:t>
                      </a:r>
                      <a:r>
                        <a:rPr lang="en-IN" sz="1100" dirty="0" smtClean="0"/>
                        <a:t> 4) – 500 epochs</a:t>
                      </a:r>
                      <a:endParaRPr sz="11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 smtClean="0"/>
                        <a:t>109.432</a:t>
                      </a:r>
                      <a:endParaRPr sz="1100" dirty="0"/>
                    </a:p>
                  </a:txBody>
                  <a:tcPr marL="121900" marR="121900" marT="121900" marB="121900"/>
                </a:tc>
              </a:tr>
              <a:tr h="3707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 smtClean="0"/>
                        <a:t>LSTM (</a:t>
                      </a:r>
                      <a:r>
                        <a:rPr lang="en-GB" sz="1100" dirty="0" err="1" smtClean="0"/>
                        <a:t>Batchsize</a:t>
                      </a:r>
                      <a:r>
                        <a:rPr lang="en-GB" sz="1100" dirty="0" smtClean="0"/>
                        <a:t> 4) – 1000 epochs</a:t>
                      </a:r>
                      <a:endParaRPr sz="11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 smtClean="0"/>
                        <a:t>104.566</a:t>
                      </a:r>
                      <a:endParaRPr sz="1100" dirty="0"/>
                    </a:p>
                  </a:txBody>
                  <a:tcPr marL="121900" marR="121900" marT="121900" marB="121900"/>
                </a:tc>
              </a:tr>
              <a:tr h="3707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 smtClean="0"/>
                        <a:t>LSTM (</a:t>
                      </a:r>
                      <a:r>
                        <a:rPr lang="en-GB" sz="1100" dirty="0" err="1" smtClean="0"/>
                        <a:t>Batchsize</a:t>
                      </a:r>
                      <a:r>
                        <a:rPr lang="en-GB" sz="1100" dirty="0" smtClean="0"/>
                        <a:t> 1) – 1000 epochs</a:t>
                      </a:r>
                      <a:endParaRPr sz="11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 smtClean="0"/>
                        <a:t>98.697(best)</a:t>
                      </a:r>
                      <a:endParaRPr sz="1100" dirty="0"/>
                    </a:p>
                  </a:txBody>
                  <a:tcPr marL="121900" marR="121900" marT="121900" marB="121900"/>
                </a:tc>
              </a:tr>
              <a:tr h="580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 smtClean="0"/>
                        <a:t>LSTM (</a:t>
                      </a:r>
                      <a:r>
                        <a:rPr lang="en-IN" sz="1100" dirty="0" err="1" smtClean="0"/>
                        <a:t>Batchsize</a:t>
                      </a:r>
                      <a:r>
                        <a:rPr lang="en-IN" sz="1100" dirty="0" smtClean="0"/>
                        <a:t> 4) – 1000 epochs – 3 neurons</a:t>
                      </a:r>
                      <a:endParaRPr sz="11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 smtClean="0"/>
                        <a:t>102.726</a:t>
                      </a:r>
                      <a:endParaRPr sz="1100" dirty="0"/>
                    </a:p>
                  </a:txBody>
                  <a:tcPr marL="121900" marR="121900" marT="121900" marB="121900"/>
                </a:tc>
              </a:tr>
            </a:tbl>
          </a:graphicData>
        </a:graphic>
      </p:graphicFrame>
      <p:cxnSp>
        <p:nvCxnSpPr>
          <p:cNvPr id="24" name="Elbow Connector 23"/>
          <p:cNvCxnSpPr/>
          <p:nvPr/>
        </p:nvCxnSpPr>
        <p:spPr>
          <a:xfrm rot="10800000">
            <a:off x="2254105" y="3593805"/>
            <a:ext cx="739997" cy="4146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 flipV="1">
            <a:off x="2254105" y="3579858"/>
            <a:ext cx="739998" cy="33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2243471" y="3221663"/>
            <a:ext cx="765544" cy="3721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49801" y="3407733"/>
            <a:ext cx="704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One</a:t>
            </a:r>
          </a:p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neuron</a:t>
            </a:r>
            <a:endParaRPr lang="en-I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3595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48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920" y="2149073"/>
            <a:ext cx="4906060" cy="2152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0605" y="4387846"/>
            <a:ext cx="7672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Among all the statistical models, ARIMA performed the best, followed by </a:t>
            </a:r>
            <a:r>
              <a:rPr lang="en-IN" dirty="0" err="1" smtClean="0"/>
              <a:t>HoltsWinter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This is due to the extra parameters to be optimized.(</a:t>
            </a:r>
            <a:r>
              <a:rPr lang="en-IN" dirty="0" err="1" smtClean="0"/>
              <a:t>p,d,q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4145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</a:p>
        </p:txBody>
      </p:sp>
      <p:sp>
        <p:nvSpPr>
          <p:cNvPr id="2" name="Slide Number Placeholder 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49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4" y="2039376"/>
            <a:ext cx="3696216" cy="23053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957" y="2123514"/>
            <a:ext cx="3829584" cy="2572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074" y="4434013"/>
            <a:ext cx="3970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ML </a:t>
            </a:r>
            <a:r>
              <a:rPr lang="en-IN" dirty="0" err="1" smtClean="0"/>
              <a:t>regressors</a:t>
            </a:r>
            <a:r>
              <a:rPr lang="en-IN" dirty="0" smtClean="0"/>
              <a:t> perform on par with the best statistical methods, sometimes even outperform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Demand Forecasting?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06" y="1908442"/>
            <a:ext cx="4025354" cy="2710200"/>
          </a:xfrm>
        </p:spPr>
        <p:txBody>
          <a:bodyPr/>
          <a:lstStyle/>
          <a:p>
            <a:r>
              <a:rPr lang="en-IN" sz="1600" dirty="0"/>
              <a:t>It is a technique for estimation of probable demand for a product or services in the future</a:t>
            </a:r>
            <a:r>
              <a:rPr lang="en-IN" sz="1600" dirty="0" smtClean="0"/>
              <a:t>.</a:t>
            </a:r>
          </a:p>
          <a:p>
            <a:r>
              <a:rPr lang="en-IN" sz="1600" dirty="0"/>
              <a:t>It is based on the analysis of past demand for that product or service in the present market condition.</a:t>
            </a:r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860" y="2328531"/>
            <a:ext cx="4872381" cy="145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845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Inferences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71900" y="1748955"/>
            <a:ext cx="8480714" cy="3255208"/>
          </a:xfrm>
        </p:spPr>
        <p:txBody>
          <a:bodyPr/>
          <a:lstStyle/>
          <a:p>
            <a:r>
              <a:rPr lang="en-IN" dirty="0" smtClean="0"/>
              <a:t>ARIMA performs the best amongst the statistical models.</a:t>
            </a:r>
          </a:p>
          <a:p>
            <a:endParaRPr lang="en-IN" dirty="0" smtClean="0"/>
          </a:p>
          <a:p>
            <a:r>
              <a:rPr lang="en-IN" dirty="0" smtClean="0"/>
              <a:t>Linear ML </a:t>
            </a:r>
            <a:r>
              <a:rPr lang="en-IN" dirty="0" err="1" smtClean="0"/>
              <a:t>regressors</a:t>
            </a:r>
            <a:r>
              <a:rPr lang="en-IN" dirty="0" smtClean="0"/>
              <a:t> perform almost the same.</a:t>
            </a:r>
          </a:p>
          <a:p>
            <a:endParaRPr lang="en-IN" dirty="0"/>
          </a:p>
          <a:p>
            <a:r>
              <a:rPr lang="en-IN" dirty="0" smtClean="0"/>
              <a:t>Passive Aggressive and SVR out perform the other models, and they are very similar in nature.</a:t>
            </a:r>
          </a:p>
          <a:p>
            <a:endParaRPr lang="en-IN" dirty="0"/>
          </a:p>
          <a:p>
            <a:r>
              <a:rPr lang="en-IN" dirty="0" smtClean="0"/>
              <a:t>Ensemble methods perform better than their counterpart.</a:t>
            </a:r>
          </a:p>
          <a:p>
            <a:endParaRPr lang="en-IN" dirty="0"/>
          </a:p>
          <a:p>
            <a:r>
              <a:rPr lang="en-IN" dirty="0" smtClean="0"/>
              <a:t>Deep learning algorithms perform on par with other models.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035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Bottlenecks</a:t>
            </a:r>
          </a:p>
        </p:txBody>
      </p:sp>
      <p:sp>
        <p:nvSpPr>
          <p:cNvPr id="303" name="Google Shape;303;p40"/>
          <p:cNvSpPr txBox="1">
            <a:spLocks noGrp="1"/>
          </p:cNvSpPr>
          <p:nvPr>
            <p:ph type="body" idx="1"/>
          </p:nvPr>
        </p:nvSpPr>
        <p:spPr>
          <a:xfrm>
            <a:off x="94950" y="2014512"/>
            <a:ext cx="4344209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IN" sz="1600" dirty="0" smtClean="0">
                <a:solidFill>
                  <a:srgbClr val="000000"/>
                </a:solidFill>
              </a:rPr>
              <a:t>To judge the behaviour of the models properly we need to fit our models on more datasets, which should be more complex and multivariate.</a:t>
            </a:r>
            <a:endParaRPr lang="en-IN" sz="1600" dirty="0">
              <a:solidFill>
                <a:srgbClr val="000000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IN" sz="1600" dirty="0" smtClean="0">
                <a:solidFill>
                  <a:srgbClr val="000000"/>
                </a:solidFill>
              </a:rPr>
              <a:t>Other performance metrics can capture more details while comparing models, and that should also be tested.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IN" sz="1600" dirty="0" smtClean="0">
                <a:solidFill>
                  <a:srgbClr val="000000"/>
                </a:solidFill>
              </a:rPr>
              <a:t>In depth analysis of each model needs to be carried out for better understanding</a:t>
            </a:r>
            <a:endParaRPr lang="en-IN" sz="1600" dirty="0">
              <a:solidFill>
                <a:srgbClr val="000000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endParaRPr lang="en-IN" sz="1600" dirty="0">
              <a:solidFill>
                <a:srgbClr val="000000"/>
              </a:solidFill>
            </a:endParaRPr>
          </a:p>
        </p:txBody>
      </p:sp>
      <p:pic>
        <p:nvPicPr>
          <p:cNvPr id="304" name="Google Shape;304;p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0" y="2004800"/>
            <a:ext cx="4367400" cy="27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51</a:t>
            </a:fld>
            <a:endParaRPr lang="en-GB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71900" y="1887178"/>
            <a:ext cx="8222100" cy="2710200"/>
          </a:xfrm>
        </p:spPr>
        <p:txBody>
          <a:bodyPr/>
          <a:lstStyle/>
          <a:p>
            <a:r>
              <a:rPr lang="en-IN" dirty="0" smtClean="0"/>
              <a:t>More in depth analysis of the models, and their functioning can be made.</a:t>
            </a:r>
          </a:p>
          <a:p>
            <a:endParaRPr lang="en-IN" dirty="0" smtClean="0"/>
          </a:p>
          <a:p>
            <a:r>
              <a:rPr lang="en-IN" dirty="0" smtClean="0"/>
              <a:t>The comparison analysis can be done on minimum 3 datasets of varying complexity.</a:t>
            </a:r>
          </a:p>
          <a:p>
            <a:endParaRPr lang="en-IN" dirty="0" smtClean="0"/>
          </a:p>
          <a:p>
            <a:r>
              <a:rPr lang="en-IN" dirty="0" smtClean="0"/>
              <a:t>Other performance metrics can be explored.</a:t>
            </a:r>
          </a:p>
          <a:p>
            <a:endParaRPr lang="en-IN" dirty="0" smtClean="0"/>
          </a:p>
          <a:p>
            <a:r>
              <a:rPr lang="en-IN" dirty="0" smtClean="0"/>
              <a:t>More models in Deep learning (like GRUs, CNNs), Statistical (like </a:t>
            </a:r>
            <a:r>
              <a:rPr lang="en-IN" dirty="0" err="1" smtClean="0"/>
              <a:t>xgBoost</a:t>
            </a:r>
            <a:r>
              <a:rPr lang="en-IN" dirty="0" smtClean="0"/>
              <a:t>) and ML </a:t>
            </a:r>
            <a:r>
              <a:rPr lang="en-IN" dirty="0" err="1" smtClean="0"/>
              <a:t>regressors</a:t>
            </a:r>
            <a:r>
              <a:rPr lang="en-IN" dirty="0" smtClean="0"/>
              <a:t> (like </a:t>
            </a:r>
            <a:r>
              <a:rPr lang="en-IN" dirty="0" err="1" smtClean="0"/>
              <a:t>LightGBM</a:t>
            </a:r>
            <a:r>
              <a:rPr lang="en-IN" dirty="0" smtClean="0"/>
              <a:t>) can also be implemented.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94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 (on going)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71900" y="1887178"/>
            <a:ext cx="8222100" cy="3256322"/>
          </a:xfrm>
        </p:spPr>
        <p:txBody>
          <a:bodyPr/>
          <a:lstStyle/>
          <a:p>
            <a:pPr lvl="0"/>
            <a:r>
              <a:rPr lang="en-IN" dirty="0" smtClean="0"/>
              <a:t>Designing an Ensemble method </a:t>
            </a:r>
            <a:r>
              <a:rPr lang="en-IN" dirty="0"/>
              <a:t>using weighted predictions from </a:t>
            </a:r>
            <a:r>
              <a:rPr lang="en-IN" dirty="0" smtClean="0"/>
              <a:t>all of our Statistical, ML and Deep learning models.</a:t>
            </a:r>
            <a:endParaRPr lang="en-IN" dirty="0"/>
          </a:p>
          <a:p>
            <a:endParaRPr lang="en-IN" dirty="0"/>
          </a:p>
          <a:p>
            <a:r>
              <a:rPr lang="en-IN" dirty="0" smtClean="0"/>
              <a:t>Creating an algorithm for deciding the weights based on our dataset.</a:t>
            </a:r>
          </a:p>
          <a:p>
            <a:endParaRPr lang="en-IN" dirty="0"/>
          </a:p>
          <a:p>
            <a:r>
              <a:rPr lang="en-IN" dirty="0" smtClean="0"/>
              <a:t>Getting </a:t>
            </a:r>
            <a:r>
              <a:rPr lang="en-IN" dirty="0" err="1" smtClean="0"/>
              <a:t>atleast</a:t>
            </a:r>
            <a:r>
              <a:rPr lang="en-IN" dirty="0" smtClean="0"/>
              <a:t> a 5 - 10% increase in forecast accuracy when compared to all the models.</a:t>
            </a:r>
          </a:p>
          <a:p>
            <a:endParaRPr lang="en-IN" dirty="0"/>
          </a:p>
          <a:p>
            <a:r>
              <a:rPr lang="en-IN" dirty="0" smtClean="0"/>
              <a:t>Creating a product which can be released in the market.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4080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05" y="193370"/>
            <a:ext cx="8222100" cy="1012800"/>
          </a:xfrm>
        </p:spPr>
        <p:txBody>
          <a:bodyPr/>
          <a:lstStyle/>
          <a:p>
            <a:r>
              <a:rPr lang="en-IN" altLang="en-US" sz="3200" dirty="0"/>
              <a:t>References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91405" y="1206170"/>
            <a:ext cx="81908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[1</a:t>
            </a:r>
            <a:r>
              <a:rPr lang="en-IN" sz="1600" dirty="0"/>
              <a:t>] N. C. D. </a:t>
            </a:r>
            <a:r>
              <a:rPr lang="en-IN" sz="1600" dirty="0" err="1"/>
              <a:t>Adhikari</a:t>
            </a:r>
            <a:r>
              <a:rPr lang="en-IN" sz="1600" dirty="0"/>
              <a:t>, N. </a:t>
            </a:r>
            <a:r>
              <a:rPr lang="en-IN" sz="1600" dirty="0" err="1"/>
              <a:t>Domakonda</a:t>
            </a:r>
            <a:r>
              <a:rPr lang="en-IN" sz="1600" dirty="0"/>
              <a:t>, and C. </a:t>
            </a:r>
            <a:r>
              <a:rPr lang="en-IN" sz="1600" dirty="0" err="1"/>
              <a:t>Chandan</a:t>
            </a:r>
            <a:r>
              <a:rPr lang="en-IN" sz="1600" dirty="0"/>
              <a:t>, “An intelligent approach to de-</a:t>
            </a:r>
          </a:p>
          <a:p>
            <a:r>
              <a:rPr lang="en-IN" sz="1600" dirty="0" err="1"/>
              <a:t>mand</a:t>
            </a:r>
            <a:r>
              <a:rPr lang="en-IN" sz="1600" dirty="0"/>
              <a:t> forecasting,” International Conference on Computer Networks and </a:t>
            </a:r>
            <a:r>
              <a:rPr lang="en-IN" sz="1600" dirty="0" err="1"/>
              <a:t>Communica</a:t>
            </a:r>
            <a:r>
              <a:rPr lang="en-IN" sz="1600" dirty="0"/>
              <a:t>-</a:t>
            </a:r>
          </a:p>
          <a:p>
            <a:r>
              <a:rPr lang="en-IN" sz="1600" dirty="0" err="1"/>
              <a:t>tion</a:t>
            </a:r>
            <a:r>
              <a:rPr lang="en-IN" sz="1600" dirty="0"/>
              <a:t> Technologies, </a:t>
            </a:r>
            <a:r>
              <a:rPr lang="en-IN" sz="1600" dirty="0" smtClean="0"/>
              <a:t>2019</a:t>
            </a:r>
          </a:p>
          <a:p>
            <a:endParaRPr lang="en-IN" sz="1600" dirty="0" smtClean="0"/>
          </a:p>
          <a:p>
            <a:r>
              <a:rPr lang="en-IN" altLang="en-US" sz="1600" dirty="0"/>
              <a:t>[2] P. J. </a:t>
            </a:r>
            <a:r>
              <a:rPr lang="en-IN" altLang="en-US" sz="1600" dirty="0" err="1"/>
              <a:t>Brockwell</a:t>
            </a:r>
            <a:r>
              <a:rPr lang="en-IN" altLang="en-US" sz="1600" dirty="0"/>
              <a:t>, R. A. Davis, and M. V. Calder, Introduction to time series and fore-</a:t>
            </a:r>
          </a:p>
          <a:p>
            <a:r>
              <a:rPr lang="en-IN" altLang="en-US" sz="1600" dirty="0"/>
              <a:t>casting. Springer, 2002, vol. 2</a:t>
            </a:r>
            <a:r>
              <a:rPr lang="en-IN" altLang="en-US" sz="1600" dirty="0" smtClean="0"/>
              <a:t>.</a:t>
            </a:r>
          </a:p>
          <a:p>
            <a:endParaRPr lang="en-IN" altLang="en-US" sz="1600" dirty="0"/>
          </a:p>
          <a:p>
            <a:r>
              <a:rPr lang="en-IN" altLang="en-US" sz="1600" dirty="0"/>
              <a:t>[3] G. P. Zhang, “Time series forecasting using a hybrid </a:t>
            </a:r>
            <a:r>
              <a:rPr lang="en-IN" altLang="en-US" sz="1600" dirty="0" err="1"/>
              <a:t>arima</a:t>
            </a:r>
            <a:r>
              <a:rPr lang="en-IN" altLang="en-US" sz="1600" dirty="0"/>
              <a:t> and neural network model</a:t>
            </a:r>
            <a:r>
              <a:rPr lang="en-IN" altLang="en-US" sz="1600" dirty="0" smtClean="0"/>
              <a:t>,” </a:t>
            </a:r>
            <a:r>
              <a:rPr lang="en-IN" altLang="en-US" sz="1600" dirty="0" err="1" smtClean="0"/>
              <a:t>Neurocomputing</a:t>
            </a:r>
            <a:r>
              <a:rPr lang="en-IN" altLang="en-US" sz="1600" dirty="0"/>
              <a:t>, vol. 50, pp. 159–175, 2003</a:t>
            </a:r>
            <a:r>
              <a:rPr lang="en-IN" altLang="en-US" sz="1600" dirty="0" smtClean="0"/>
              <a:t>.</a:t>
            </a:r>
          </a:p>
          <a:p>
            <a:endParaRPr lang="en-IN" altLang="en-US" sz="1600" dirty="0"/>
          </a:p>
          <a:p>
            <a:r>
              <a:rPr lang="en-IN" altLang="en-US" sz="1600" dirty="0"/>
              <a:t>[4] K.-j. Kim, “Financial time series forecasting using support vector machines,” </a:t>
            </a:r>
            <a:r>
              <a:rPr lang="en-IN" altLang="en-US" sz="1600" dirty="0" err="1"/>
              <a:t>Neuro</a:t>
            </a:r>
            <a:r>
              <a:rPr lang="en-IN" altLang="en-US" sz="1600" dirty="0"/>
              <a:t>-</a:t>
            </a:r>
          </a:p>
          <a:p>
            <a:r>
              <a:rPr lang="en-IN" altLang="en-US" sz="1600" dirty="0"/>
              <a:t>computing, vol. 55, no. 1-2, pp. 307–319, 2003</a:t>
            </a:r>
            <a:r>
              <a:rPr lang="en-IN" altLang="en-US" sz="1600" dirty="0" smtClean="0"/>
              <a:t>.</a:t>
            </a:r>
          </a:p>
          <a:p>
            <a:endParaRPr lang="en-IN" altLang="en-US" sz="1600" dirty="0"/>
          </a:p>
          <a:p>
            <a:r>
              <a:rPr lang="en-IN" altLang="en-US" sz="1600" dirty="0"/>
              <a:t>[5] A. </a:t>
            </a:r>
            <a:r>
              <a:rPr lang="en-IN" altLang="en-US" sz="1600" dirty="0" err="1"/>
              <a:t>Pankratz</a:t>
            </a:r>
            <a:r>
              <a:rPr lang="en-IN" altLang="en-US" sz="1600" dirty="0"/>
              <a:t>, Forecasting with </a:t>
            </a:r>
            <a:r>
              <a:rPr lang="en-IN" altLang="en-US" sz="1600" dirty="0" err="1"/>
              <a:t>univariate</a:t>
            </a:r>
            <a:r>
              <a:rPr lang="en-IN" altLang="en-US" sz="1600" dirty="0"/>
              <a:t> Box-Jenkins models: Concepts and cases.</a:t>
            </a:r>
          </a:p>
          <a:p>
            <a:r>
              <a:rPr lang="en-IN" altLang="en-US" sz="1600" dirty="0"/>
              <a:t>John Wiley &amp; Sons, 2009, vol. 224</a:t>
            </a:r>
            <a:r>
              <a:rPr lang="en-IN" altLang="en-US" sz="1600" dirty="0" smtClean="0"/>
              <a:t>.</a:t>
            </a:r>
            <a:endParaRPr lang="en-IN" alt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54</a:t>
            </a:fld>
            <a:endParaRPr lang="en-GB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55</a:t>
            </a:fld>
            <a:endParaRPr lang="en-GB"/>
          </a:p>
        </p:txBody>
      </p:sp>
      <p:sp>
        <p:nvSpPr>
          <p:cNvPr id="4" name="Text Box 3"/>
          <p:cNvSpPr txBox="1"/>
          <p:nvPr/>
        </p:nvSpPr>
        <p:spPr>
          <a:xfrm>
            <a:off x="461010" y="1196340"/>
            <a:ext cx="85890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600" dirty="0"/>
              <a:t>[6] N. K. Ahmed, A. F. </a:t>
            </a:r>
            <a:r>
              <a:rPr lang="en-IN" altLang="en-US" sz="1600" dirty="0" err="1"/>
              <a:t>Atiya</a:t>
            </a:r>
            <a:r>
              <a:rPr lang="en-IN" altLang="en-US" sz="1600" dirty="0"/>
              <a:t>, N. E. </a:t>
            </a:r>
            <a:r>
              <a:rPr lang="en-IN" altLang="en-US" sz="1600" dirty="0" err="1"/>
              <a:t>Gayar</a:t>
            </a:r>
            <a:r>
              <a:rPr lang="en-IN" altLang="en-US" sz="1600" dirty="0"/>
              <a:t>, and H. El-</a:t>
            </a:r>
            <a:r>
              <a:rPr lang="en-IN" altLang="en-US" sz="1600" dirty="0" err="1"/>
              <a:t>Shishiny</a:t>
            </a:r>
            <a:r>
              <a:rPr lang="en-IN" altLang="en-US" sz="1600" dirty="0"/>
              <a:t>, “An empirical comparison</a:t>
            </a:r>
          </a:p>
          <a:p>
            <a:r>
              <a:rPr lang="en-IN" altLang="en-US" sz="1600" dirty="0"/>
              <a:t>of machine learning models for time series forecasting,” Econometric Reviews, vol. 29,</a:t>
            </a:r>
          </a:p>
          <a:p>
            <a:r>
              <a:rPr lang="en-IN" altLang="en-US" sz="1600" dirty="0"/>
              <a:t>no. 5-6, pp. 594–621, 2010</a:t>
            </a:r>
            <a:r>
              <a:rPr lang="en-IN" altLang="en-US" sz="1600" dirty="0" smtClean="0"/>
              <a:t>.</a:t>
            </a:r>
          </a:p>
          <a:p>
            <a:endParaRPr lang="en-IN" altLang="en-US" sz="1600" dirty="0"/>
          </a:p>
          <a:p>
            <a:r>
              <a:rPr lang="en-IN" altLang="en-US" sz="1600" dirty="0"/>
              <a:t>[7] S. </a:t>
            </a:r>
            <a:r>
              <a:rPr lang="en-IN" altLang="en-US" sz="1600" dirty="0" err="1"/>
              <a:t>Ho</a:t>
            </a:r>
            <a:r>
              <a:rPr lang="en-IN" altLang="en-US" sz="1600" dirty="0"/>
              <a:t>, M. </a:t>
            </a:r>
            <a:r>
              <a:rPr lang="en-IN" altLang="en-US" sz="1600" dirty="0" err="1"/>
              <a:t>Xie</a:t>
            </a:r>
            <a:r>
              <a:rPr lang="en-IN" altLang="en-US" sz="1600" dirty="0"/>
              <a:t>, and T. </a:t>
            </a:r>
            <a:r>
              <a:rPr lang="en-IN" altLang="en-US" sz="1600" dirty="0" err="1"/>
              <a:t>Goh</a:t>
            </a:r>
            <a:r>
              <a:rPr lang="en-IN" altLang="en-US" sz="1600" dirty="0"/>
              <a:t>, “A comparative study of neural network and box-</a:t>
            </a:r>
          </a:p>
          <a:p>
            <a:r>
              <a:rPr lang="en-IN" altLang="en-US" sz="1600" dirty="0" err="1"/>
              <a:t>jenkins</a:t>
            </a:r>
            <a:r>
              <a:rPr lang="en-IN" altLang="en-US" sz="1600" dirty="0"/>
              <a:t> </a:t>
            </a:r>
            <a:r>
              <a:rPr lang="en-IN" altLang="en-US" sz="1600" dirty="0" err="1"/>
              <a:t>arima</a:t>
            </a:r>
            <a:r>
              <a:rPr lang="en-IN" altLang="en-US" sz="1600" dirty="0"/>
              <a:t> </a:t>
            </a:r>
            <a:r>
              <a:rPr lang="en-IN" altLang="en-US" sz="1600" dirty="0" err="1"/>
              <a:t>modeling</a:t>
            </a:r>
            <a:r>
              <a:rPr lang="en-IN" altLang="en-US" sz="1600" dirty="0"/>
              <a:t> in time series prediction,” Computers &amp; Industrial Engineer-</a:t>
            </a:r>
          </a:p>
          <a:p>
            <a:r>
              <a:rPr lang="en-IN" altLang="en-US" sz="1600" dirty="0" err="1"/>
              <a:t>ing</a:t>
            </a:r>
            <a:r>
              <a:rPr lang="en-IN" altLang="en-US" sz="1600" dirty="0"/>
              <a:t>, vol. 42, no. 2-4, pp. 371–375, 2002</a:t>
            </a:r>
            <a:r>
              <a:rPr lang="en-IN" altLang="en-US" sz="1600" dirty="0" smtClean="0"/>
              <a:t>.</a:t>
            </a:r>
          </a:p>
          <a:p>
            <a:endParaRPr lang="en-IN" altLang="en-US" sz="1600" dirty="0" smtClean="0"/>
          </a:p>
          <a:p>
            <a:r>
              <a:rPr lang="en-IN" altLang="en-US" sz="1600" dirty="0"/>
              <a:t>[8] Z. Tang, C. De Almeida, and P. A. </a:t>
            </a:r>
            <a:r>
              <a:rPr lang="en-IN" altLang="en-US" sz="1600" dirty="0" err="1"/>
              <a:t>Fishwick</a:t>
            </a:r>
            <a:r>
              <a:rPr lang="en-IN" altLang="en-US" sz="1600" dirty="0"/>
              <a:t>, “Time series forecasting using neural</a:t>
            </a:r>
          </a:p>
          <a:p>
            <a:r>
              <a:rPr lang="en-IN" altLang="en-US" sz="1600" dirty="0"/>
              <a:t>networks vs. box-</a:t>
            </a:r>
            <a:r>
              <a:rPr lang="en-IN" altLang="en-US" sz="1600" dirty="0" err="1"/>
              <a:t>jenkins</a:t>
            </a:r>
            <a:r>
              <a:rPr lang="en-IN" altLang="en-US" sz="1600" dirty="0"/>
              <a:t> methodology,” Simulation, vol. 57, no. 5, pp. 303–310, 1991.</a:t>
            </a:r>
            <a:endParaRPr lang="en-IN" alt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1405" y="193370"/>
            <a:ext cx="8222100" cy="1012800"/>
          </a:xfrm>
        </p:spPr>
        <p:txBody>
          <a:bodyPr/>
          <a:lstStyle/>
          <a:p>
            <a:r>
              <a:rPr lang="en-IN" altLang="en-US" sz="3200" dirty="0"/>
              <a:t>References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263575" y="4263075"/>
            <a:ext cx="880425" cy="8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8"/>
          <p:cNvSpPr txBox="1"/>
          <p:nvPr/>
        </p:nvSpPr>
        <p:spPr>
          <a:xfrm>
            <a:off x="1791750" y="1953900"/>
            <a:ext cx="55605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7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Thank You</a:t>
            </a:r>
            <a:endParaRPr sz="67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" name="Slide Number Placeholder 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56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Demand Forecasting benefits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Predicting the future demand for a product helps the organization in making decisions in one of the following areas:</a:t>
            </a:r>
          </a:p>
          <a:p>
            <a:r>
              <a:rPr lang="en-IN" dirty="0"/>
              <a:t>Planning and scheduling the production and acquiring the inputs accordingly.</a:t>
            </a:r>
          </a:p>
          <a:p>
            <a:r>
              <a:rPr lang="en-IN" dirty="0"/>
              <a:t>Making the provisions for finances.</a:t>
            </a:r>
          </a:p>
          <a:p>
            <a:r>
              <a:rPr lang="en-IN" dirty="0"/>
              <a:t>Formulating a pricing strategy.</a:t>
            </a:r>
          </a:p>
          <a:p>
            <a:r>
              <a:rPr lang="en-IN" dirty="0"/>
              <a:t>Planning advertisement and implementing </a:t>
            </a:r>
            <a:r>
              <a:rPr lang="en-IN" dirty="0" smtClean="0"/>
              <a:t>it and many more.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70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followed (methodology)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Data Pre-processing and Base-line prediction</a:t>
            </a:r>
          </a:p>
          <a:p>
            <a:endParaRPr lang="en-IN" dirty="0"/>
          </a:p>
          <a:p>
            <a:r>
              <a:rPr lang="en-IN" dirty="0" smtClean="0"/>
              <a:t>Model Fitting and predicting Demand (on test dataset)</a:t>
            </a:r>
          </a:p>
          <a:p>
            <a:endParaRPr lang="en-IN" dirty="0"/>
          </a:p>
          <a:p>
            <a:r>
              <a:rPr lang="en-IN" dirty="0" smtClean="0"/>
              <a:t>Finding out RMSE and comparing models based on it (performance evaluation)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0950" y="2299267"/>
            <a:ext cx="8222100" cy="1012800"/>
          </a:xfrm>
        </p:spPr>
        <p:txBody>
          <a:bodyPr/>
          <a:lstStyle/>
          <a:p>
            <a:r>
              <a:rPr lang="en-IN" dirty="0"/>
              <a:t>Data Pre-processing and Base-line prediction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1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u="sng" dirty="0" smtClean="0"/>
              <a:t>Dataset Used</a:t>
            </a:r>
            <a:endParaRPr lang="en-IN" sz="32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0" y="793521"/>
            <a:ext cx="8816734" cy="404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67238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921</TotalTime>
  <Words>2553</Words>
  <Application>Microsoft Office PowerPoint</Application>
  <PresentationFormat>On-screen Show (16:9)</PresentationFormat>
  <Paragraphs>403</Paragraphs>
  <Slides>56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Arial</vt:lpstr>
      <vt:lpstr>Roboto</vt:lpstr>
      <vt:lpstr>Material</vt:lpstr>
      <vt:lpstr>An Exhaustive and Extensive Comparison of different methods of Time series Demand forecasting</vt:lpstr>
      <vt:lpstr>Overview</vt:lpstr>
      <vt:lpstr>Objective</vt:lpstr>
      <vt:lpstr>Literature survey</vt:lpstr>
      <vt:lpstr>What is Demand Forecasting?</vt:lpstr>
      <vt:lpstr>Demand Forecasting benefits</vt:lpstr>
      <vt:lpstr>Steps followed (methodology)</vt:lpstr>
      <vt:lpstr>Data Pre-processing and Base-line prediction </vt:lpstr>
      <vt:lpstr>Dataset Used</vt:lpstr>
      <vt:lpstr>Dataset Used</vt:lpstr>
      <vt:lpstr>Data Preprocessing </vt:lpstr>
      <vt:lpstr>Data Preprocessing (Supervised Learning)</vt:lpstr>
      <vt:lpstr>Data Preprocessing (Differencing)</vt:lpstr>
      <vt:lpstr>Data Preprocessing (Scaling)</vt:lpstr>
      <vt:lpstr>Baseline Prediction</vt:lpstr>
      <vt:lpstr>Model Implementation</vt:lpstr>
      <vt:lpstr>Models Used</vt:lpstr>
      <vt:lpstr>Statistical models:-</vt:lpstr>
      <vt:lpstr>ARIMA hyperparameter optimization</vt:lpstr>
      <vt:lpstr>ML regressor models:-</vt:lpstr>
      <vt:lpstr>ML regressor models:-</vt:lpstr>
      <vt:lpstr>Deep Learning models:-</vt:lpstr>
      <vt:lpstr>MLP experiments</vt:lpstr>
      <vt:lpstr>LSTM experiments</vt:lpstr>
      <vt:lpstr>Results and Observations</vt:lpstr>
      <vt:lpstr>Results (Statistical models)</vt:lpstr>
      <vt:lpstr>Results</vt:lpstr>
      <vt:lpstr>Results</vt:lpstr>
      <vt:lpstr>Results</vt:lpstr>
      <vt:lpstr>Results (Linear ML models)</vt:lpstr>
      <vt:lpstr>Results</vt:lpstr>
      <vt:lpstr>Results</vt:lpstr>
      <vt:lpstr>Results</vt:lpstr>
      <vt:lpstr>Results</vt:lpstr>
      <vt:lpstr>Results (Non Linear ML models)</vt:lpstr>
      <vt:lpstr>Results</vt:lpstr>
      <vt:lpstr>Results</vt:lpstr>
      <vt:lpstr>Results</vt:lpstr>
      <vt:lpstr>Results</vt:lpstr>
      <vt:lpstr>Results (Deep Learning models)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Conclusion</vt:lpstr>
      <vt:lpstr>Inferences</vt:lpstr>
      <vt:lpstr>Bottlenecks</vt:lpstr>
      <vt:lpstr>Future Work</vt:lpstr>
      <vt:lpstr>Future Work (on going)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 Evolving Multi-Layered Mobility Model for Information Gathering In Shanty Town For Emergency Response</dc:title>
  <dc:creator>DELL</dc:creator>
  <cp:lastModifiedBy>DELL</cp:lastModifiedBy>
  <cp:revision>143</cp:revision>
  <dcterms:created xsi:type="dcterms:W3CDTF">2019-03-19T13:40:00Z</dcterms:created>
  <dcterms:modified xsi:type="dcterms:W3CDTF">2019-05-14T04:33:20Z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