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3D45DFB-AC1C-4EAE-9218-09F6AFC29B65}">
  <a:tblStyle styleId="{B3D45DFB-AC1C-4EAE-9218-09F6AFC29B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4b9a81b1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4b9a81b1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4b9a81b1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4b9a81b1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b9a81b1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b9a81b1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4b9a81b1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4b9a81b1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4b9a81b1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4b9a81b1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4b9a81b1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4b9a81b1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4b9a81b1d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4b9a81b1d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b9a81b1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4b9a81b1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4b9a81b1d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4b9a81b1d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4b9a81b1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4b9a81b1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4b9a81b1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4b9a81b1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4b9a81b1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4b9a81b1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4b9a81b1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4b9a81b1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b9a81b1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b9a81b1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4b9a81b1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4b9a81b1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4b9a81b1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4b9a81b1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4b9a81b1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4b9a81b1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Time-series Demand Forecasting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0"/>
            <a:ext cx="8123100" cy="8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V.Adithya Krishnan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SC15B074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Results</a:t>
            </a:r>
            <a:r>
              <a:rPr lang="en-GB"/>
              <a:t>(shampoo dataset)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AutoRegressive model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38" y="1607750"/>
            <a:ext cx="431482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625" y="2689913"/>
            <a:ext cx="3037725" cy="3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Results</a:t>
            </a:r>
            <a:endParaRPr b="1"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Moving average model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050" y="1704650"/>
            <a:ext cx="4076700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250" y="2656325"/>
            <a:ext cx="3102400" cy="4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Results</a:t>
            </a:r>
            <a:endParaRPr b="1"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ARMA model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88" y="1732450"/>
            <a:ext cx="4124325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8225" y="2669925"/>
            <a:ext cx="2604150" cy="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Results</a:t>
            </a:r>
            <a:endParaRPr b="1"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ARIMA model (best parameter acc to Box-Jenkins)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                                                                                                     p=5, d=1, q=0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400" y="1709500"/>
            <a:ext cx="390525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213" y="2154388"/>
            <a:ext cx="362902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Results</a:t>
            </a:r>
            <a:endParaRPr b="1"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ARIMA model (best parameter acc to Hyperparameter opt.)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Best Params(p,d,q) = (4,2,1)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                                                                                                     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213" y="2154388"/>
            <a:ext cx="3629025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09500"/>
            <a:ext cx="37338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5225" y="1813775"/>
            <a:ext cx="4609575" cy="29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Exponential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663" y="1682200"/>
            <a:ext cx="4048125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025" y="2717838"/>
            <a:ext cx="2838950" cy="2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HoltsWinters </a:t>
            </a:r>
            <a:r>
              <a:rPr lang="en-GB"/>
              <a:t>Exponential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88" y="1691950"/>
            <a:ext cx="421957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5825" y="2734177"/>
            <a:ext cx="3042175" cy="4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Results</a:t>
            </a:r>
            <a:endParaRPr b="1"/>
          </a:p>
        </p:txBody>
      </p:sp>
      <p:graphicFrame>
        <p:nvGraphicFramePr>
          <p:cNvPr id="171" name="Google Shape;171;p29"/>
          <p:cNvGraphicFramePr/>
          <p:nvPr/>
        </p:nvGraphicFramePr>
        <p:xfrm>
          <a:off x="830700" y="1231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{B3D45DFB-AC1C-4EAE-9218-09F6AFC29B65}</a:tableStyleId>
              </a:tblPr>
              <a:tblGrid>
                <a:gridCol w="3619500"/>
                <a:gridCol w="3619500"/>
              </a:tblGrid>
              <a:tr h="431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MSE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31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AutoRegression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23113.207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5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Moving Average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38145.267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5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ARMA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7759.706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5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ARIMA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6958.323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5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ARIMA (Best)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4694.873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5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Simple Exponential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10975.149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5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HoltsWinter (Best)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5071.232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2109425"/>
            <a:ext cx="8520600" cy="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Thank You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Problem Statement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200"/>
              <a:t>Finding the forecast for the future for a given SKU of a given market using the statistical time series, machine learning regression methods and deep learning techniques (like LSTMs, GRUs, NN, etc.) and comparing their accuracy. To find/design a new method which can provide atleast +5% more accuracy than the baseline of the forecast accuracy of each market. Also to design an ensemble method using weighted predictions from multiple above mentioned regression techniques.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Literature survey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two conference papers published by Nimai Chand Adhikari (alumni) on the topic of time series forecasting was the main inspiration :-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GB" sz="16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Intelligent Approach to Demand Forecasting (https://www.researchgate.net/publication/327729991_An_Intelligent_Approach_to_Demand_Forecasting_ICCNCT_2018)</a:t>
            </a:r>
            <a:endParaRPr sz="16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50"/>
              <a:buFont typeface="Roboto"/>
              <a:buChar char="○"/>
            </a:pPr>
            <a:r>
              <a:rPr lang="en-GB" sz="16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Ensemble methodology for demand forecasting (https://www.researchgate.net/publication/325914504_Ensemble_methodology_for_demand_forecasting)</a:t>
            </a:r>
            <a:endParaRPr sz="16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11 Classical Time Series Forecasting Methods in Python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to Grid Search ARIMA Model Hyperparameters with Python</a:t>
            </a:r>
            <a:endParaRPr sz="16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Dataset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Two datasets were chosen to work on:-</a:t>
            </a:r>
            <a:endParaRPr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AutoNum type="alphaLcPeriod"/>
            </a:pPr>
            <a:r>
              <a:rPr lang="en-GB" sz="1650"/>
              <a:t>Shampoo-Sales.csv</a:t>
            </a:r>
            <a:endParaRPr sz="1650"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AutoNum type="alphaLcPeriod"/>
            </a:pPr>
            <a:r>
              <a:rPr lang="en-GB" sz="1650"/>
              <a:t>Top_beverages_foods_manufacturer.csv</a:t>
            </a:r>
            <a:endParaRPr sz="165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Shampoo-Sales.csv had three years of monthly sales data for a particular shampoo product.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Top_beverages_foods_manufacturer.csv was the data from a top food and beverages company, given by Nimai. It consists of three years of weekly sales data for more than 1000 products (SKUs).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Dataset</a:t>
            </a:r>
            <a:endParaRPr b="1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842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Dataset</a:t>
            </a:r>
            <a:endParaRPr b="1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300" y="1212750"/>
            <a:ext cx="5914650" cy="35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6876950" y="3310625"/>
            <a:ext cx="15576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Data plot for one of the top_200 SKUs (3 years data)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Methods used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Statistical:-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Simple Moving Average(SMA)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Weighted Moving Average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Autoregressive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Exponential Smoothing(SES)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Holt’s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Winter’s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.</a:t>
            </a:r>
            <a:r>
              <a:rPr lang="en-GB"/>
              <a:t>ARIMA, ARMA, SARIMA,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Methods to use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ML regressors</a:t>
            </a:r>
            <a:r>
              <a:rPr lang="en-GB"/>
              <a:t>:-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404040"/>
                </a:solidFill>
              </a:rPr>
              <a:t>Linear and Multi Layer Regression</a:t>
            </a:r>
            <a:endParaRPr>
              <a:solidFill>
                <a:srgbClr val="40404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404040"/>
                </a:solidFill>
              </a:rPr>
              <a:t>SVM</a:t>
            </a:r>
            <a:endParaRPr>
              <a:solidFill>
                <a:srgbClr val="40404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404040"/>
                </a:solidFill>
              </a:rPr>
              <a:t>Decision Tree (LightGBM)</a:t>
            </a:r>
            <a:endParaRPr>
              <a:solidFill>
                <a:srgbClr val="40404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404040"/>
                </a:solidFill>
              </a:rPr>
              <a:t>Random Forest</a:t>
            </a:r>
            <a:endParaRPr>
              <a:solidFill>
                <a:srgbClr val="40404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404040"/>
                </a:solidFill>
              </a:rPr>
              <a:t>Lasso/Ridge</a:t>
            </a:r>
            <a:endParaRPr>
              <a:solidFill>
                <a:srgbClr val="40404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404040"/>
                </a:solidFill>
              </a:rPr>
              <a:t>NN</a:t>
            </a:r>
            <a:endParaRPr>
              <a:solidFill>
                <a:srgbClr val="40404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404040"/>
                </a:solidFill>
              </a:rPr>
              <a:t>LSTMs/GRUs</a:t>
            </a:r>
            <a:endParaRPr>
              <a:solidFill>
                <a:srgbClr val="40404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10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 to weekly report-2...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