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1" r:id="rId4"/>
    <p:sldId id="273" r:id="rId5"/>
    <p:sldId id="274" r:id="rId6"/>
    <p:sldId id="262" r:id="rId7"/>
    <p:sldId id="277" r:id="rId8"/>
    <p:sldId id="276" r:id="rId9"/>
    <p:sldId id="269" r:id="rId10"/>
    <p:sldId id="260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400E7-4A6E-44A4-A837-50451579646E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F2EF1-EDFE-4F9B-AD88-02A71B435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4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9a81b1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9a81b1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5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b9a81b1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b9a81b1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2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b9a81b1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b9a81b1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3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28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9a81b1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9a81b1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3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60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9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6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1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0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3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3B6E-89F5-4BCC-A900-91B7182BAD17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130F-1306-4FA5-AE6C-0FF3C30B8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V.Adithya</a:t>
            </a:r>
            <a:r>
              <a:rPr lang="en-IN" dirty="0" smtClean="0"/>
              <a:t> Krishnan</a:t>
            </a:r>
          </a:p>
          <a:p>
            <a:r>
              <a:rPr lang="en-IN" dirty="0" smtClean="0"/>
              <a:t>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35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LSTMs with tuning epochs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is a code which is run 30 times and the mean RMSE and others stats about the </a:t>
            </a:r>
            <a:r>
              <a:rPr lang="en-IN" dirty="0" err="1" smtClean="0"/>
              <a:t>rmse</a:t>
            </a:r>
            <a:r>
              <a:rPr lang="en-IN" dirty="0" smtClean="0"/>
              <a:t> is given. (to cover the randomness)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53" y="2821077"/>
            <a:ext cx="9394239" cy="2689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7071" y="5438585"/>
            <a:ext cx="516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Lstm</a:t>
            </a:r>
            <a:r>
              <a:rPr lang="en-IN" dirty="0" smtClean="0"/>
              <a:t> is trained with varying epochs (500,1000,2000….)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LSTMs with tuning neurons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6" y="2529444"/>
            <a:ext cx="10692574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LSTMs with tuning </a:t>
            </a:r>
            <a:r>
              <a:rPr lang="en-IN" dirty="0" err="1" smtClean="0"/>
              <a:t>Batchsize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9" y="2529443"/>
            <a:ext cx="10424715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MLP with tuning epochs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8" y="2589358"/>
            <a:ext cx="10142269" cy="24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MLP with tuning neurons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8" y="2806358"/>
            <a:ext cx="10710227" cy="23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1" y="2635923"/>
            <a:ext cx="11360800" cy="7636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8635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>
                <a:solidFill>
                  <a:srgbClr val="000000"/>
                </a:solidFill>
              </a:rPr>
              <a:t>Methods used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Clr>
                <a:srgbClr val="000000"/>
              </a:buClr>
              <a:buSzPts val="1100"/>
              <a:buNone/>
            </a:pPr>
            <a:r>
              <a:rPr lang="en-GB"/>
              <a:t>Statistical:-</a:t>
            </a:r>
            <a:endParaRPr/>
          </a:p>
          <a:p>
            <a:pPr>
              <a:spcBef>
                <a:spcPts val="1333"/>
              </a:spcBef>
            </a:pPr>
            <a:r>
              <a:rPr lang="en-GB"/>
              <a:t>Simple Moving Average(SMA)</a:t>
            </a:r>
            <a:endParaRPr/>
          </a:p>
          <a:p>
            <a:r>
              <a:rPr lang="en-GB"/>
              <a:t>Weighted Moving Average</a:t>
            </a:r>
            <a:endParaRPr/>
          </a:p>
          <a:p>
            <a:r>
              <a:rPr lang="en-GB"/>
              <a:t>Autoregressive model</a:t>
            </a:r>
            <a:endParaRPr/>
          </a:p>
          <a:p>
            <a:r>
              <a:rPr lang="en-GB"/>
              <a:t>Exponential Smoothing(SES)</a:t>
            </a:r>
            <a:endParaRPr/>
          </a:p>
          <a:p>
            <a:r>
              <a:rPr lang="en-GB"/>
              <a:t>Holt’s Model</a:t>
            </a:r>
            <a:endParaRPr/>
          </a:p>
          <a:p>
            <a:r>
              <a:rPr lang="en-GB"/>
              <a:t>Winter’s Model</a:t>
            </a:r>
            <a:endParaRPr/>
          </a:p>
          <a:p>
            <a:r>
              <a:rPr lang="en-GB"/>
              <a:t>.ARIMA, ARMA, SARIMA, etc.</a:t>
            </a:r>
            <a:endParaRPr/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9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/>
              <a:t>Results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>
              <p:ext uri="{D42A27DB-BD31-4B8C-83A1-F6EECF244321}">
                <p14:modId xmlns:p14="http://schemas.microsoft.com/office/powerpoint/2010/main" val="3426707287"/>
              </p:ext>
            </p:extLst>
          </p:nvPr>
        </p:nvGraphicFramePr>
        <p:xfrm>
          <a:off x="1107600" y="1641484"/>
          <a:ext cx="9652000" cy="4876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26000"/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AutoRegression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152.030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Moving Average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195.308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ARMA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88.089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ARIMA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83.416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ARIMA (Best)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68.519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Simple Exponential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104.762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HoltsWinter (Best)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71.212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4500" y="987635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</p:spTree>
    <p:extLst>
      <p:ext uri="{BB962C8B-B14F-4D97-AF65-F5344CB8AC3E}">
        <p14:creationId xmlns:p14="http://schemas.microsoft.com/office/powerpoint/2010/main" val="18500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>
                <a:solidFill>
                  <a:srgbClr val="000000"/>
                </a:solidFill>
              </a:rPr>
              <a:t>Methods to use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5600" y="120412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-GB" dirty="0"/>
              <a:t>ML </a:t>
            </a:r>
            <a:r>
              <a:rPr lang="en-GB" dirty="0" err="1" smtClean="0"/>
              <a:t>regressors</a:t>
            </a:r>
            <a:r>
              <a:rPr lang="en-GB" dirty="0" smtClean="0"/>
              <a:t> (linear):-</a:t>
            </a:r>
            <a:endParaRPr dirty="0"/>
          </a:p>
          <a:p>
            <a:pPr>
              <a:spcBef>
                <a:spcPts val="1333"/>
              </a:spcBef>
            </a:pPr>
            <a:r>
              <a:rPr lang="en-GB" sz="2400" dirty="0" err="1">
                <a:solidFill>
                  <a:srgbClr val="404040"/>
                </a:solidFill>
              </a:rPr>
              <a:t>LinearRegression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smtClean="0">
                <a:solidFill>
                  <a:srgbClr val="404040"/>
                </a:solidFill>
              </a:rPr>
              <a:t>Lasso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smtClean="0">
                <a:solidFill>
                  <a:srgbClr val="404040"/>
                </a:solidFill>
              </a:rPr>
              <a:t>Ridge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ElasticNet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HuberRegressor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LassoLars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PassiveAggressiveRegressor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lang="en-GB" sz="2400" dirty="0">
              <a:solidFill>
                <a:srgbClr val="404040"/>
              </a:solidFill>
            </a:endParaRP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SGDRegressor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sz="2400" dirty="0"/>
          </a:p>
          <a:p>
            <a:pPr marL="0" indent="0"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732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>
                <a:solidFill>
                  <a:srgbClr val="000000"/>
                </a:solidFill>
              </a:rPr>
              <a:t>Methods to use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5600" y="1204124"/>
            <a:ext cx="11360800" cy="53391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-GB" dirty="0"/>
              <a:t>ML </a:t>
            </a:r>
            <a:r>
              <a:rPr lang="en-GB" dirty="0" err="1" smtClean="0"/>
              <a:t>regressors</a:t>
            </a:r>
            <a:r>
              <a:rPr lang="en-GB" dirty="0" smtClean="0"/>
              <a:t> (non-linear):-</a:t>
            </a:r>
            <a:endParaRPr dirty="0"/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KNeighborsRegressor</a:t>
            </a:r>
            <a:r>
              <a:rPr lang="en-GB" sz="2400" dirty="0" smtClean="0">
                <a:solidFill>
                  <a:srgbClr val="404040"/>
                </a:solidFill>
              </a:rPr>
              <a:t>(</a:t>
            </a:r>
            <a:r>
              <a:rPr lang="en-GB" sz="2400" dirty="0" err="1" smtClean="0">
                <a:solidFill>
                  <a:srgbClr val="404040"/>
                </a:solidFill>
              </a:rPr>
              <a:t>n_neighbors</a:t>
            </a:r>
            <a:r>
              <a:rPr lang="en-GB" sz="2400" dirty="0" smtClean="0">
                <a:solidFill>
                  <a:srgbClr val="404040"/>
                </a:solidFill>
              </a:rPr>
              <a:t>=7</a:t>
            </a:r>
            <a:r>
              <a:rPr lang="en-GB" sz="2400" dirty="0">
                <a:solidFill>
                  <a:srgbClr val="404040"/>
                </a:solidFill>
              </a:rPr>
              <a:t>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DecisionTreeRegressor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ExtraTreeRegressor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smtClean="0">
                <a:solidFill>
                  <a:srgbClr val="404040"/>
                </a:solidFill>
              </a:rPr>
              <a:t>SVR</a:t>
            </a:r>
            <a:r>
              <a:rPr lang="en-GB" sz="2400" dirty="0">
                <a:solidFill>
                  <a:srgbClr val="404040"/>
                </a:solidFill>
              </a:rPr>
              <a:t>()</a:t>
            </a: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AdaBoostRegressor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lang="en-GB" sz="2400" dirty="0">
              <a:solidFill>
                <a:srgbClr val="404040"/>
              </a:solidFill>
            </a:endParaRP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BaggingRegressor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lang="en-GB" sz="2400" dirty="0">
              <a:solidFill>
                <a:srgbClr val="404040"/>
              </a:solidFill>
            </a:endParaRP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RandomForestRegressor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lang="en-GB" sz="2400" dirty="0">
              <a:solidFill>
                <a:srgbClr val="404040"/>
              </a:solidFill>
            </a:endParaRP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ExtraTreesRegressor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lang="en-GB" sz="2400" dirty="0">
              <a:solidFill>
                <a:srgbClr val="404040"/>
              </a:solidFill>
            </a:endParaRPr>
          </a:p>
          <a:p>
            <a:pPr>
              <a:spcBef>
                <a:spcPts val="1333"/>
              </a:spcBef>
            </a:pPr>
            <a:r>
              <a:rPr lang="en-GB" sz="2400" dirty="0" err="1" smtClean="0">
                <a:solidFill>
                  <a:srgbClr val="404040"/>
                </a:solidFill>
              </a:rPr>
              <a:t>GradientBoostingRegressor</a:t>
            </a:r>
            <a:r>
              <a:rPr lang="en-GB" sz="2400" dirty="0" smtClean="0">
                <a:solidFill>
                  <a:srgbClr val="404040"/>
                </a:solidFill>
              </a:rPr>
              <a:t>()</a:t>
            </a:r>
            <a:endParaRPr sz="2400" dirty="0"/>
          </a:p>
          <a:p>
            <a:pPr marL="0" indent="0"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2627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408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 smtClean="0"/>
              <a:t>Results(Linear)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>
              <p:ext uri="{D42A27DB-BD31-4B8C-83A1-F6EECF244321}">
                <p14:modId xmlns:p14="http://schemas.microsoft.com/office/powerpoint/2010/main" val="4013104890"/>
              </p:ext>
            </p:extLst>
          </p:nvPr>
        </p:nvGraphicFramePr>
        <p:xfrm>
          <a:off x="1133000" y="1356967"/>
          <a:ext cx="9661670" cy="53205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35670"/>
              </a:tblGrid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LinearRegresssion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89.038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Lasso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89.021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Ridge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89.038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ElasticNet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89.024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Huber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87.776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err="1" smtClean="0"/>
                        <a:t>LassoLars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81.591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PassiveAgressive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23.555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4500" y="7905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</p:spTree>
    <p:extLst>
      <p:ext uri="{BB962C8B-B14F-4D97-AF65-F5344CB8AC3E}">
        <p14:creationId xmlns:p14="http://schemas.microsoft.com/office/powerpoint/2010/main" val="24501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408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 smtClean="0"/>
              <a:t>Results(Non-Linear)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>
              <p:ext uri="{D42A27DB-BD31-4B8C-83A1-F6EECF244321}">
                <p14:modId xmlns:p14="http://schemas.microsoft.com/office/powerpoint/2010/main" val="3771183683"/>
              </p:ext>
            </p:extLst>
          </p:nvPr>
        </p:nvGraphicFramePr>
        <p:xfrm>
          <a:off x="1133000" y="1244109"/>
          <a:ext cx="9661670" cy="55643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35670"/>
              </a:tblGrid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KNeighbors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56.397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DecisionTree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98.548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ExtraTree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109.479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SVR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6.416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err="1" smtClean="0"/>
                        <a:t>AdaBoost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101.204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Bagging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76.525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496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RandomForest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71.502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496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GradientBoosting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97.140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4500" y="7905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</p:spTree>
    <p:extLst>
      <p:ext uri="{BB962C8B-B14F-4D97-AF65-F5344CB8AC3E}">
        <p14:creationId xmlns:p14="http://schemas.microsoft.com/office/powerpoint/2010/main" val="35135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>
                <a:solidFill>
                  <a:srgbClr val="000000"/>
                </a:solidFill>
              </a:rPr>
              <a:t>Methods used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Clr>
                <a:srgbClr val="000000"/>
              </a:buClr>
              <a:buSzPts val="1100"/>
              <a:buNone/>
            </a:pPr>
            <a:r>
              <a:rPr lang="en-GB" dirty="0" smtClean="0"/>
              <a:t>Deep Learning:-</a:t>
            </a:r>
            <a:endParaRPr dirty="0"/>
          </a:p>
          <a:p>
            <a:pPr>
              <a:spcBef>
                <a:spcPts val="1333"/>
              </a:spcBef>
            </a:pPr>
            <a:r>
              <a:rPr lang="en-IN" dirty="0" smtClean="0"/>
              <a:t>LSTMs</a:t>
            </a:r>
          </a:p>
          <a:p>
            <a:pPr>
              <a:spcBef>
                <a:spcPts val="1333"/>
              </a:spcBef>
            </a:pPr>
            <a:r>
              <a:rPr lang="en-IN" dirty="0" smtClean="0"/>
              <a:t>Multi-Layer Perceptron</a:t>
            </a:r>
          </a:p>
          <a:p>
            <a:pPr>
              <a:spcBef>
                <a:spcPts val="1333"/>
              </a:spcBef>
            </a:pPr>
            <a:r>
              <a:rPr lang="en-IN" dirty="0" smtClean="0"/>
              <a:t>CNN (not implemented yet)</a:t>
            </a:r>
          </a:p>
        </p:txBody>
      </p:sp>
    </p:spTree>
    <p:extLst>
      <p:ext uri="{BB962C8B-B14F-4D97-AF65-F5344CB8AC3E}">
        <p14:creationId xmlns:p14="http://schemas.microsoft.com/office/powerpoint/2010/main" val="145557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408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/>
              <a:t>Results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>
              <p:ext uri="{D42A27DB-BD31-4B8C-83A1-F6EECF244321}">
                <p14:modId xmlns:p14="http://schemas.microsoft.com/office/powerpoint/2010/main" val="2016621905"/>
              </p:ext>
            </p:extLst>
          </p:nvPr>
        </p:nvGraphicFramePr>
        <p:xfrm>
          <a:off x="1133000" y="1356967"/>
          <a:ext cx="9661670" cy="53205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35670"/>
              </a:tblGrid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MLP(1 </a:t>
                      </a:r>
                      <a:r>
                        <a:rPr lang="en-IN" sz="2400" dirty="0" err="1" smtClean="0"/>
                        <a:t>nueron</a:t>
                      </a:r>
                      <a:r>
                        <a:rPr lang="en-IN" sz="2400" dirty="0" smtClean="0"/>
                        <a:t>) – 100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129.388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MLP (1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neuron) – 1000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103.821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MLP (3 neurons) – 1000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92.675(best)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LSTM (</a:t>
                      </a:r>
                      <a:r>
                        <a:rPr lang="en-IN" sz="2400" dirty="0" err="1" smtClean="0"/>
                        <a:t>Batchsize</a:t>
                      </a:r>
                      <a:r>
                        <a:rPr lang="en-IN" sz="2400" dirty="0" smtClean="0"/>
                        <a:t> 4) – 500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109.432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LSTM (</a:t>
                      </a:r>
                      <a:r>
                        <a:rPr lang="en-GB" sz="2400" dirty="0" err="1" smtClean="0"/>
                        <a:t>Batchsize</a:t>
                      </a:r>
                      <a:r>
                        <a:rPr lang="en-GB" sz="2400" dirty="0" smtClean="0"/>
                        <a:t> 4) – 1000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104.566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LSTM (</a:t>
                      </a:r>
                      <a:r>
                        <a:rPr lang="en-GB" sz="2400" dirty="0" err="1" smtClean="0"/>
                        <a:t>Batchsize</a:t>
                      </a:r>
                      <a:r>
                        <a:rPr lang="en-GB" sz="2400" dirty="0" smtClean="0"/>
                        <a:t> 1) – 1000 epochs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98.697(best)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LSTM (</a:t>
                      </a:r>
                      <a:r>
                        <a:rPr lang="en-IN" sz="2400" dirty="0" err="1" smtClean="0"/>
                        <a:t>Batchsize</a:t>
                      </a:r>
                      <a:r>
                        <a:rPr lang="en-IN" sz="2400" dirty="0" smtClean="0"/>
                        <a:t> 4) – 1000 epochs – 3 neurons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102.726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4500" y="7905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10830296" y="4845132"/>
            <a:ext cx="641268" cy="534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10830296" y="4773880"/>
            <a:ext cx="641268" cy="83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0830296" y="4227616"/>
            <a:ext cx="641268" cy="61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71564" y="4712217"/>
            <a:ext cx="55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One</a:t>
            </a:r>
          </a:p>
          <a:p>
            <a:r>
              <a:rPr lang="en-IN" sz="1000" dirty="0" smtClean="0"/>
              <a:t>neuron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82522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315</Words>
  <Application>Microsoft Office PowerPoint</Application>
  <PresentationFormat>Widescreen</PresentationFormat>
  <Paragraphs>123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Results</vt:lpstr>
      <vt:lpstr>Methods used</vt:lpstr>
      <vt:lpstr>Results</vt:lpstr>
      <vt:lpstr>Methods to use</vt:lpstr>
      <vt:lpstr>Methods to use</vt:lpstr>
      <vt:lpstr>Results(Linear)</vt:lpstr>
      <vt:lpstr>Results(Non-Linear)</vt:lpstr>
      <vt:lpstr>Methods used</vt:lpstr>
      <vt:lpstr>Results</vt:lpstr>
      <vt:lpstr>LSTMs with tuning epochs</vt:lpstr>
      <vt:lpstr>LSTMs with tuning neurons</vt:lpstr>
      <vt:lpstr>LSTMs with tuning Batchsize</vt:lpstr>
      <vt:lpstr>MLP with tuning epochs</vt:lpstr>
      <vt:lpstr>MLP with tuning neurons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DELL</dc:creator>
  <cp:lastModifiedBy>DELL</cp:lastModifiedBy>
  <cp:revision>8</cp:revision>
  <dcterms:created xsi:type="dcterms:W3CDTF">2019-05-01T16:08:22Z</dcterms:created>
  <dcterms:modified xsi:type="dcterms:W3CDTF">2019-05-03T09:48:40Z</dcterms:modified>
</cp:coreProperties>
</file>