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Weekly Report-2</a:t>
            </a:r>
            <a:endParaRPr lang="en-IN" dirty="0"/>
          </a:p>
        </p:txBody>
      </p:sp>
      <p:sp>
        <p:nvSpPr>
          <p:cNvPr id="3" name="Subtitle 2"/>
          <p:cNvSpPr>
            <a:spLocks noGrp="1"/>
          </p:cNvSpPr>
          <p:nvPr>
            <p:ph type="subTitle" idx="1"/>
          </p:nvPr>
        </p:nvSpPr>
        <p:spPr/>
        <p:txBody>
          <a:bodyPr/>
          <a:lstStyle/>
          <a:p>
            <a:r>
              <a:rPr lang="en-IN" dirty="0" err="1" smtClean="0"/>
              <a:t>V.Adithya</a:t>
            </a:r>
            <a:r>
              <a:rPr lang="en-IN" dirty="0" smtClean="0"/>
              <a:t> Krishnan</a:t>
            </a:r>
            <a:endParaRPr lang="en-IN" dirty="0"/>
          </a:p>
        </p:txBody>
      </p:sp>
    </p:spTree>
    <p:extLst>
      <p:ext uri="{BB962C8B-B14F-4D97-AF65-F5344CB8AC3E}">
        <p14:creationId xmlns:p14="http://schemas.microsoft.com/office/powerpoint/2010/main" val="292800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Holt Winter’s Exponential Smoothing (HWES)</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a:t>The Holt Winter’s Exponential Smoothing (HWES) also called the Triple Exponential Smoothing method models the next time step as an exponentially weighted linear function of observations at prior time steps, taking trends and seasonality into account</a:t>
            </a:r>
            <a:r>
              <a:rPr lang="en-IN" dirty="0" smtClean="0"/>
              <a:t>.</a:t>
            </a:r>
          </a:p>
          <a:p>
            <a:r>
              <a:rPr lang="en-IN" dirty="0"/>
              <a:t>The method is suitable for </a:t>
            </a:r>
            <a:r>
              <a:rPr lang="en-IN" dirty="0" err="1"/>
              <a:t>univariate</a:t>
            </a:r>
            <a:r>
              <a:rPr lang="en-IN" dirty="0"/>
              <a:t> time series with trend and/or seasonal components.</a:t>
            </a:r>
          </a:p>
        </p:txBody>
      </p:sp>
    </p:spTree>
    <p:extLst>
      <p:ext uri="{BB962C8B-B14F-4D97-AF65-F5344CB8AC3E}">
        <p14:creationId xmlns:p14="http://schemas.microsoft.com/office/powerpoint/2010/main" val="79510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ARIMA(</a:t>
            </a:r>
            <a:r>
              <a:rPr lang="en-IN" dirty="0"/>
              <a:t>Box-Jenkins Methodology</a:t>
            </a:r>
            <a:r>
              <a:rPr lang="en-IN" dirty="0" smtClean="0"/>
              <a:t>)</a:t>
            </a:r>
            <a:endParaRPr lang="en-IN" dirty="0"/>
          </a:p>
        </p:txBody>
      </p:sp>
      <p:sp>
        <p:nvSpPr>
          <p:cNvPr id="3" name="Content Placeholder 2"/>
          <p:cNvSpPr>
            <a:spLocks noGrp="1"/>
          </p:cNvSpPr>
          <p:nvPr>
            <p:ph idx="1"/>
          </p:nvPr>
        </p:nvSpPr>
        <p:spPr/>
        <p:txBody>
          <a:bodyPr/>
          <a:lstStyle/>
          <a:p>
            <a:pPr fontAlgn="base"/>
            <a:r>
              <a:rPr lang="en-IN" dirty="0"/>
              <a:t>In summary, the steps of this process are as follows:</a:t>
            </a:r>
          </a:p>
          <a:p>
            <a:pPr lvl="1" fontAlgn="base">
              <a:buFont typeface="+mj-lt"/>
              <a:buAutoNum type="arabicPeriod"/>
            </a:pPr>
            <a:r>
              <a:rPr lang="en-IN" b="1" dirty="0"/>
              <a:t>Model Identification</a:t>
            </a:r>
            <a:r>
              <a:rPr lang="en-IN" dirty="0"/>
              <a:t>. Use plots and summary statistics to identify trends, seasonality, and </a:t>
            </a:r>
            <a:r>
              <a:rPr lang="en-IN" dirty="0" err="1"/>
              <a:t>autoregression</a:t>
            </a:r>
            <a:r>
              <a:rPr lang="en-IN" dirty="0"/>
              <a:t> elements to get an idea of the amount of differencing and the size of the lag that will be required.</a:t>
            </a:r>
          </a:p>
          <a:p>
            <a:pPr lvl="1" fontAlgn="base">
              <a:buFont typeface="+mj-lt"/>
              <a:buAutoNum type="arabicPeriod"/>
            </a:pPr>
            <a:r>
              <a:rPr lang="en-IN" b="1" dirty="0"/>
              <a:t>Parameter Estimation</a:t>
            </a:r>
            <a:r>
              <a:rPr lang="en-IN" dirty="0"/>
              <a:t>. Use a fitting procedure to find the coefficients of the regression model.</a:t>
            </a:r>
          </a:p>
          <a:p>
            <a:pPr lvl="1" fontAlgn="base">
              <a:buFont typeface="+mj-lt"/>
              <a:buAutoNum type="arabicPeriod"/>
            </a:pPr>
            <a:r>
              <a:rPr lang="en-IN" b="1" dirty="0"/>
              <a:t>Model Checking</a:t>
            </a:r>
            <a:r>
              <a:rPr lang="en-IN" dirty="0"/>
              <a:t>. Use plots and statistical tests of the residual errors to determine the amount and type of temporal structure not captured by the model.</a:t>
            </a:r>
          </a:p>
          <a:p>
            <a:pPr fontAlgn="base"/>
            <a:r>
              <a:rPr lang="en-IN" dirty="0"/>
              <a:t>The process is repeated until either a desirable level of fit is achieved on the in-sample or out-of-sample observations (e.g. training or test datasets</a:t>
            </a:r>
            <a:r>
              <a:rPr lang="en-IN" dirty="0" smtClean="0"/>
              <a:t>).</a:t>
            </a:r>
          </a:p>
          <a:p>
            <a:pPr fontAlgn="base"/>
            <a:r>
              <a:rPr lang="en-IN" dirty="0" smtClean="0"/>
              <a:t>This is the conventional method used to fit an ARIMA model but this can’t be used in our case as our dataset has multiple SKU’s</a:t>
            </a:r>
            <a:endParaRPr lang="en-IN" dirty="0"/>
          </a:p>
          <a:p>
            <a:endParaRPr lang="en-IN" dirty="0"/>
          </a:p>
        </p:txBody>
      </p:sp>
    </p:spTree>
    <p:extLst>
      <p:ext uri="{BB962C8B-B14F-4D97-AF65-F5344CB8AC3E}">
        <p14:creationId xmlns:p14="http://schemas.microsoft.com/office/powerpoint/2010/main" val="213902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ARIMA(</a:t>
            </a:r>
            <a:r>
              <a:rPr lang="en-IN" dirty="0" err="1" smtClean="0"/>
              <a:t>Hyperparameter</a:t>
            </a:r>
            <a:r>
              <a:rPr lang="en-IN" dirty="0" smtClean="0"/>
              <a:t> optimization)</a:t>
            </a:r>
            <a:endParaRPr lang="en-IN" dirty="0"/>
          </a:p>
        </p:txBody>
      </p:sp>
      <p:sp>
        <p:nvSpPr>
          <p:cNvPr id="3" name="Content Placeholder 2"/>
          <p:cNvSpPr>
            <a:spLocks noGrp="1"/>
          </p:cNvSpPr>
          <p:nvPr>
            <p:ph idx="1"/>
          </p:nvPr>
        </p:nvSpPr>
        <p:spPr/>
        <p:txBody>
          <a:bodyPr/>
          <a:lstStyle/>
          <a:p>
            <a:r>
              <a:rPr lang="en-IN" dirty="0" smtClean="0"/>
              <a:t>In this process, we will fine tune the parameters p, d and q using our system, instead of manually checking for the best fit.</a:t>
            </a:r>
          </a:p>
          <a:p>
            <a:r>
              <a:rPr lang="en-IN" dirty="0" smtClean="0"/>
              <a:t>This can be achieved in two ways :-</a:t>
            </a:r>
          </a:p>
          <a:p>
            <a:pPr lvl="1">
              <a:buFont typeface="+mj-lt"/>
              <a:buAutoNum type="arabicPeriod"/>
            </a:pPr>
            <a:r>
              <a:rPr lang="en-IN" dirty="0" smtClean="0"/>
              <a:t>Splitting the Dataset into train and test and then iterating for multiple combination values for pdq and checking for the error in fit (RMSE) by using predicted and expected in order to choose the best parameters.</a:t>
            </a:r>
          </a:p>
          <a:p>
            <a:pPr lvl="1">
              <a:buFont typeface="+mj-lt"/>
              <a:buAutoNum type="arabicPeriod"/>
            </a:pPr>
            <a:r>
              <a:rPr lang="en-IN" dirty="0" smtClean="0"/>
              <a:t>Using library </a:t>
            </a:r>
            <a:r>
              <a:rPr lang="en-IN" dirty="0" err="1" smtClean="0"/>
              <a:t>statsmodel.tsa.arima_model</a:t>
            </a:r>
            <a:r>
              <a:rPr lang="en-IN" dirty="0" smtClean="0"/>
              <a:t> to fit the </a:t>
            </a:r>
            <a:r>
              <a:rPr lang="en-IN" dirty="0" err="1" smtClean="0"/>
              <a:t>arima</a:t>
            </a:r>
            <a:r>
              <a:rPr lang="en-IN" dirty="0" smtClean="0"/>
              <a:t> model (on entire dataset) using </a:t>
            </a:r>
            <a:r>
              <a:rPr lang="en-IN" dirty="0"/>
              <a:t>multiple combination values for </a:t>
            </a:r>
            <a:r>
              <a:rPr lang="en-IN" dirty="0" smtClean="0"/>
              <a:t>pdq again, but this time using the AIC parameter that is returned, in order to find the best fit (minimum AIC). </a:t>
            </a:r>
          </a:p>
          <a:p>
            <a:r>
              <a:rPr lang="en-IN" dirty="0" smtClean="0"/>
              <a:t>The first method is more robust and it also gives us an idea about the error in fit, hence that was chosen.</a:t>
            </a:r>
            <a:endParaRPr lang="en-IN" dirty="0"/>
          </a:p>
        </p:txBody>
      </p:sp>
    </p:spTree>
    <p:extLst>
      <p:ext uri="{BB962C8B-B14F-4D97-AF65-F5344CB8AC3E}">
        <p14:creationId xmlns:p14="http://schemas.microsoft.com/office/powerpoint/2010/main" val="9836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p:txBody>
          <a:bodyPr/>
          <a:lstStyle/>
          <a:p>
            <a:r>
              <a:rPr lang="en-IN" dirty="0"/>
              <a:t>To study the various methods (statistical and probabilistic) for time series forecasting.</a:t>
            </a:r>
          </a:p>
          <a:p>
            <a:r>
              <a:rPr lang="en-IN" dirty="0"/>
              <a:t>To </a:t>
            </a:r>
            <a:r>
              <a:rPr lang="en-IN" dirty="0" smtClean="0"/>
              <a:t>implement the statistical methods for TS </a:t>
            </a:r>
            <a:r>
              <a:rPr lang="en-IN" dirty="0"/>
              <a:t>in </a:t>
            </a:r>
            <a:r>
              <a:rPr lang="en-IN" dirty="0" smtClean="0"/>
              <a:t>python.</a:t>
            </a:r>
            <a:endParaRPr lang="en-IN" dirty="0"/>
          </a:p>
          <a:p>
            <a:r>
              <a:rPr lang="en-IN" dirty="0"/>
              <a:t>To </a:t>
            </a:r>
            <a:r>
              <a:rPr lang="en-IN" dirty="0" smtClean="0"/>
              <a:t>compare the accuracy of the different methods.</a:t>
            </a:r>
            <a:endParaRPr lang="en-IN" dirty="0"/>
          </a:p>
          <a:p>
            <a:r>
              <a:rPr lang="en-IN" dirty="0" smtClean="0"/>
              <a:t>To create an extensive report for the statistical methods for TS with results.</a:t>
            </a:r>
          </a:p>
          <a:p>
            <a:r>
              <a:rPr lang="en-IN" dirty="0" smtClean="0"/>
              <a:t>Prepare for mid-term evaluation(slides).</a:t>
            </a:r>
          </a:p>
          <a:p>
            <a:r>
              <a:rPr lang="en-IN" dirty="0" smtClean="0"/>
              <a:t>Start working on the ML methods after the Statistical methods are completed.</a:t>
            </a:r>
            <a:endParaRPr lang="en-IN" dirty="0"/>
          </a:p>
          <a:p>
            <a:endParaRPr lang="en-IN" dirty="0"/>
          </a:p>
        </p:txBody>
      </p:sp>
    </p:spTree>
    <p:extLst>
      <p:ext uri="{BB962C8B-B14F-4D97-AF65-F5344CB8AC3E}">
        <p14:creationId xmlns:p14="http://schemas.microsoft.com/office/powerpoint/2010/main" val="13083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used</a:t>
            </a:r>
          </a:p>
        </p:txBody>
      </p:sp>
      <p:sp>
        <p:nvSpPr>
          <p:cNvPr id="3" name="Content Placeholder 2"/>
          <p:cNvSpPr>
            <a:spLocks noGrp="1"/>
          </p:cNvSpPr>
          <p:nvPr>
            <p:ph idx="1"/>
          </p:nvPr>
        </p:nvSpPr>
        <p:spPr/>
        <p:txBody>
          <a:bodyPr/>
          <a:lstStyle/>
          <a:p>
            <a:r>
              <a:rPr lang="en-IN" dirty="0"/>
              <a:t>Statistical:-</a:t>
            </a:r>
          </a:p>
          <a:p>
            <a:pPr>
              <a:buFont typeface="+mj-lt"/>
              <a:buAutoNum type="arabicPeriod"/>
            </a:pPr>
            <a:r>
              <a:rPr lang="en-IN" dirty="0"/>
              <a:t>Simple Moving Average(SMA)</a:t>
            </a:r>
          </a:p>
          <a:p>
            <a:pPr>
              <a:buFont typeface="+mj-lt"/>
              <a:buAutoNum type="arabicPeriod"/>
            </a:pPr>
            <a:r>
              <a:rPr lang="en-IN" dirty="0"/>
              <a:t>Weighted Moving </a:t>
            </a:r>
            <a:r>
              <a:rPr lang="en-IN" dirty="0" smtClean="0"/>
              <a:t>Average</a:t>
            </a:r>
          </a:p>
          <a:p>
            <a:pPr>
              <a:buFont typeface="+mj-lt"/>
              <a:buAutoNum type="arabicPeriod"/>
            </a:pPr>
            <a:r>
              <a:rPr lang="en-IN" dirty="0" smtClean="0"/>
              <a:t>Autoregressive model</a:t>
            </a:r>
            <a:endParaRPr lang="en-IN" dirty="0"/>
          </a:p>
          <a:p>
            <a:pPr>
              <a:buFont typeface="+mj-lt"/>
              <a:buAutoNum type="arabicPeriod"/>
            </a:pPr>
            <a:r>
              <a:rPr lang="en-IN" dirty="0"/>
              <a:t>Exponential Smoothing(SES)</a:t>
            </a:r>
          </a:p>
          <a:p>
            <a:pPr>
              <a:buFont typeface="+mj-lt"/>
              <a:buAutoNum type="arabicPeriod"/>
            </a:pPr>
            <a:r>
              <a:rPr lang="en-IN" dirty="0" smtClean="0"/>
              <a:t>Holt’s Model</a:t>
            </a:r>
          </a:p>
          <a:p>
            <a:pPr>
              <a:buFont typeface="+mj-lt"/>
              <a:buAutoNum type="arabicPeriod"/>
            </a:pPr>
            <a:r>
              <a:rPr lang="en-IN" dirty="0" smtClean="0"/>
              <a:t>Winter’s Model</a:t>
            </a:r>
            <a:endParaRPr lang="en-IN" dirty="0"/>
          </a:p>
          <a:p>
            <a:pPr>
              <a:buFont typeface="+mj-lt"/>
              <a:buAutoNum type="arabicPeriod"/>
            </a:pPr>
            <a:r>
              <a:rPr lang="en-IN" dirty="0"/>
              <a:t>ARIMA, ARMA, </a:t>
            </a:r>
            <a:r>
              <a:rPr lang="en-IN" dirty="0" smtClean="0"/>
              <a:t>SARIMA, etc.</a:t>
            </a:r>
            <a:endParaRPr lang="en-IN" dirty="0"/>
          </a:p>
          <a:p>
            <a:endParaRPr lang="en-IN" dirty="0"/>
          </a:p>
        </p:txBody>
      </p:sp>
    </p:spTree>
    <p:extLst>
      <p:ext uri="{BB962C8B-B14F-4D97-AF65-F5344CB8AC3E}">
        <p14:creationId xmlns:p14="http://schemas.microsoft.com/office/powerpoint/2010/main" val="389789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Moving Average(SMA</a:t>
            </a:r>
            <a:r>
              <a:rPr lang="en-IN" dirty="0" smtClean="0"/>
              <a:t>)</a:t>
            </a:r>
            <a:endParaRPr lang="en-IN" dirty="0"/>
          </a:p>
        </p:txBody>
      </p:sp>
      <p:sp>
        <p:nvSpPr>
          <p:cNvPr id="3" name="Content Placeholder 2"/>
          <p:cNvSpPr>
            <a:spLocks noGrp="1"/>
          </p:cNvSpPr>
          <p:nvPr>
            <p:ph idx="1"/>
          </p:nvPr>
        </p:nvSpPr>
        <p:spPr>
          <a:xfrm>
            <a:off x="677334" y="1816205"/>
            <a:ext cx="8596668" cy="3880773"/>
          </a:xfrm>
        </p:spPr>
        <p:txBody>
          <a:bodyPr>
            <a:normAutofit lnSpcReduction="10000"/>
          </a:bodyPr>
          <a:lstStyle/>
          <a:p>
            <a:r>
              <a:rPr lang="en-IN" dirty="0"/>
              <a:t>The moving average (MA) method models the next step in the sequence as a linear function of the residual errors from a mean process at prior time steps</a:t>
            </a:r>
            <a:r>
              <a:rPr lang="en-IN" dirty="0" smtClean="0"/>
              <a:t>.</a:t>
            </a:r>
          </a:p>
          <a:p>
            <a:pPr fontAlgn="base"/>
            <a:r>
              <a:rPr lang="en-IN" dirty="0"/>
              <a:t>A moving average model is different from calculating the moving average of the time series.</a:t>
            </a:r>
          </a:p>
          <a:p>
            <a:pPr fontAlgn="base"/>
            <a:r>
              <a:rPr lang="en-IN" dirty="0"/>
              <a:t>The notation for the model involves specifying the order of the model q as a parameter to the MA function, e.g. MA(q). For example, MA(1) is a first-order moving average model</a:t>
            </a:r>
            <a:r>
              <a:rPr lang="en-IN" dirty="0" smtClean="0"/>
              <a:t>.</a:t>
            </a:r>
          </a:p>
          <a:p>
            <a:r>
              <a:rPr lang="en-IN" dirty="0" smtClean="0"/>
              <a:t>The </a:t>
            </a:r>
            <a:r>
              <a:rPr lang="en-IN" dirty="0"/>
              <a:t>method is suitable for </a:t>
            </a:r>
            <a:r>
              <a:rPr lang="en-IN" dirty="0" err="1"/>
              <a:t>univariate</a:t>
            </a:r>
            <a:r>
              <a:rPr lang="en-IN" dirty="0"/>
              <a:t> time series without trend and seasonal components</a:t>
            </a:r>
            <a:r>
              <a:rPr lang="en-IN" dirty="0" smtClean="0"/>
              <a:t>.</a:t>
            </a:r>
          </a:p>
          <a:p>
            <a:r>
              <a:rPr lang="en-IN" dirty="0" smtClean="0"/>
              <a:t>For our given data this model might give the preferable fit, as some of the SKU’s data seems to lack both trend and seasonal components, as shown below.</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489" y="5160566"/>
            <a:ext cx="2838110" cy="1697434"/>
          </a:xfrm>
          <a:prstGeom prst="rect">
            <a:avLst/>
          </a:prstGeom>
        </p:spPr>
      </p:pic>
    </p:spTree>
    <p:extLst>
      <p:ext uri="{BB962C8B-B14F-4D97-AF65-F5344CB8AC3E}">
        <p14:creationId xmlns:p14="http://schemas.microsoft.com/office/powerpoint/2010/main" val="15103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 Regression(AR)</a:t>
            </a:r>
            <a:endParaRPr lang="en-IN" dirty="0"/>
          </a:p>
        </p:txBody>
      </p:sp>
      <p:sp>
        <p:nvSpPr>
          <p:cNvPr id="3" name="Content Placeholder 2"/>
          <p:cNvSpPr>
            <a:spLocks noGrp="1"/>
          </p:cNvSpPr>
          <p:nvPr>
            <p:ph idx="1"/>
          </p:nvPr>
        </p:nvSpPr>
        <p:spPr/>
        <p:txBody>
          <a:bodyPr/>
          <a:lstStyle/>
          <a:p>
            <a:r>
              <a:rPr lang="en-IN" dirty="0"/>
              <a:t>The </a:t>
            </a:r>
            <a:r>
              <a:rPr lang="en-IN" dirty="0" err="1"/>
              <a:t>autoregression</a:t>
            </a:r>
            <a:r>
              <a:rPr lang="en-IN" dirty="0"/>
              <a:t> (AR) method models the next step in the sequence as a linear function of the observations at prior time steps</a:t>
            </a:r>
            <a:r>
              <a:rPr lang="en-IN" dirty="0" smtClean="0"/>
              <a:t>.</a:t>
            </a:r>
          </a:p>
          <a:p>
            <a:r>
              <a:rPr lang="en-IN" dirty="0"/>
              <a:t>The notation for the model involves specifying the order of the model p as a parameter to the AR function, e.g. AR(p). For example, AR(1) is a first-order </a:t>
            </a:r>
            <a:r>
              <a:rPr lang="en-IN" dirty="0" err="1"/>
              <a:t>autoregression</a:t>
            </a:r>
            <a:r>
              <a:rPr lang="en-IN" dirty="0"/>
              <a:t> model.</a:t>
            </a:r>
            <a:endParaRPr lang="en-IN" dirty="0" smtClean="0"/>
          </a:p>
          <a:p>
            <a:r>
              <a:rPr lang="en-IN" dirty="0" smtClean="0"/>
              <a:t>The </a:t>
            </a:r>
            <a:r>
              <a:rPr lang="en-IN" dirty="0"/>
              <a:t>method is </a:t>
            </a:r>
            <a:r>
              <a:rPr lang="en-IN" dirty="0" smtClean="0"/>
              <a:t>also suitable </a:t>
            </a:r>
            <a:r>
              <a:rPr lang="en-IN" dirty="0"/>
              <a:t>for </a:t>
            </a:r>
            <a:r>
              <a:rPr lang="en-IN" dirty="0" err="1"/>
              <a:t>univariate</a:t>
            </a:r>
            <a:r>
              <a:rPr lang="en-IN" dirty="0"/>
              <a:t> time series without trend and seasonal </a:t>
            </a:r>
            <a:r>
              <a:rPr lang="en-IN" dirty="0" smtClean="0"/>
              <a:t>components</a:t>
            </a:r>
          </a:p>
          <a:p>
            <a:endParaRPr lang="en-IN" dirty="0"/>
          </a:p>
        </p:txBody>
      </p:sp>
    </p:spTree>
    <p:extLst>
      <p:ext uri="{BB962C8B-B14F-4D97-AF65-F5344CB8AC3E}">
        <p14:creationId xmlns:p14="http://schemas.microsoft.com/office/powerpoint/2010/main" val="304198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Autoregressive Moving Average (ARMA)</a:t>
            </a:r>
            <a:br>
              <a:rPr lang="en-IN" dirty="0"/>
            </a:br>
            <a:endParaRPr lang="en-IN" dirty="0"/>
          </a:p>
        </p:txBody>
      </p:sp>
      <p:sp>
        <p:nvSpPr>
          <p:cNvPr id="3" name="Content Placeholder 2"/>
          <p:cNvSpPr>
            <a:spLocks noGrp="1"/>
          </p:cNvSpPr>
          <p:nvPr>
            <p:ph idx="1"/>
          </p:nvPr>
        </p:nvSpPr>
        <p:spPr/>
        <p:txBody>
          <a:bodyPr/>
          <a:lstStyle/>
          <a:p>
            <a:pPr fontAlgn="base"/>
            <a:r>
              <a:rPr lang="en-IN" dirty="0"/>
              <a:t>The Autoregressive Moving Average (ARMA) method models the next step in the sequence as a linear function of the observations and </a:t>
            </a:r>
            <a:r>
              <a:rPr lang="en-IN" dirty="0" err="1"/>
              <a:t>resiudal</a:t>
            </a:r>
            <a:r>
              <a:rPr lang="en-IN" dirty="0"/>
              <a:t> errors at prior time steps.</a:t>
            </a:r>
          </a:p>
          <a:p>
            <a:pPr fontAlgn="base"/>
            <a:r>
              <a:rPr lang="en-IN" dirty="0"/>
              <a:t>It combines both </a:t>
            </a:r>
            <a:r>
              <a:rPr lang="en-IN" dirty="0" err="1"/>
              <a:t>Autoregression</a:t>
            </a:r>
            <a:r>
              <a:rPr lang="en-IN" dirty="0"/>
              <a:t> (AR) and Moving Average (MA) models.</a:t>
            </a:r>
          </a:p>
          <a:p>
            <a:pPr fontAlgn="base"/>
            <a:r>
              <a:rPr lang="en-IN" dirty="0"/>
              <a:t>The notation for the model involves specifying the order for the AR(p) and MA(q) models as parameters to an ARMA function, e.g. ARMA(p, q). An ARIMA model can be used to develop AR or MA models.</a:t>
            </a:r>
          </a:p>
          <a:p>
            <a:pPr fontAlgn="base"/>
            <a:r>
              <a:rPr lang="en-IN" dirty="0"/>
              <a:t>The method </a:t>
            </a:r>
            <a:r>
              <a:rPr lang="en-IN" dirty="0" smtClean="0"/>
              <a:t>is also </a:t>
            </a:r>
            <a:r>
              <a:rPr lang="en-IN" dirty="0"/>
              <a:t>suitable for </a:t>
            </a:r>
            <a:r>
              <a:rPr lang="en-IN" dirty="0" err="1"/>
              <a:t>univariate</a:t>
            </a:r>
            <a:r>
              <a:rPr lang="en-IN" dirty="0"/>
              <a:t> time series without trend and seasonal components.</a:t>
            </a:r>
          </a:p>
          <a:p>
            <a:endParaRPr lang="en-IN" dirty="0"/>
          </a:p>
        </p:txBody>
      </p:sp>
    </p:spTree>
    <p:extLst>
      <p:ext uri="{BB962C8B-B14F-4D97-AF65-F5344CB8AC3E}">
        <p14:creationId xmlns:p14="http://schemas.microsoft.com/office/powerpoint/2010/main" val="18071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Autoregressive</a:t>
            </a:r>
            <a:r>
              <a:rPr lang="en-IN" dirty="0"/>
              <a:t> Integrated Moving Average (ARIMA)</a:t>
            </a:r>
            <a:r>
              <a:rPr lang="en-IN" b="1" dirty="0"/>
              <a:t/>
            </a:r>
            <a:br>
              <a:rPr lang="en-IN" b="1" dirty="0"/>
            </a:br>
            <a:endParaRPr lang="en-IN" dirty="0"/>
          </a:p>
        </p:txBody>
      </p:sp>
      <p:sp>
        <p:nvSpPr>
          <p:cNvPr id="3" name="Content Placeholder 2"/>
          <p:cNvSpPr>
            <a:spLocks noGrp="1"/>
          </p:cNvSpPr>
          <p:nvPr>
            <p:ph idx="1"/>
          </p:nvPr>
        </p:nvSpPr>
        <p:spPr/>
        <p:txBody>
          <a:bodyPr/>
          <a:lstStyle/>
          <a:p>
            <a:pPr fontAlgn="base"/>
            <a:r>
              <a:rPr lang="en-IN" dirty="0"/>
              <a:t>The Autoregressive Integrated Moving Average (ARIMA) method models the next step in the sequence as a linear function of the differenced observations and residual errors at prior time steps.</a:t>
            </a:r>
          </a:p>
          <a:p>
            <a:pPr fontAlgn="base"/>
            <a:r>
              <a:rPr lang="en-IN" dirty="0"/>
              <a:t>It combines both </a:t>
            </a:r>
            <a:r>
              <a:rPr lang="en-IN" dirty="0" err="1"/>
              <a:t>Autoregression</a:t>
            </a:r>
            <a:r>
              <a:rPr lang="en-IN" dirty="0"/>
              <a:t> (AR) and Moving Average (MA) models as well as a differencing pre-processing step of the sequence to make the sequence stationary, called integration (I).</a:t>
            </a:r>
          </a:p>
          <a:p>
            <a:pPr fontAlgn="base"/>
            <a:r>
              <a:rPr lang="en-IN" dirty="0"/>
              <a:t>The notation for the model involves specifying the order for the AR(p), I(d), and MA(q) models as parameters to an ARIMA function, e.g. ARIMA(p, d, q). An ARIMA model can also be used to develop AR, MA, and ARMA models.</a:t>
            </a:r>
          </a:p>
          <a:p>
            <a:pPr fontAlgn="base"/>
            <a:r>
              <a:rPr lang="en-IN" dirty="0"/>
              <a:t>The method is suitable for </a:t>
            </a:r>
            <a:r>
              <a:rPr lang="en-IN" dirty="0" err="1"/>
              <a:t>univariate</a:t>
            </a:r>
            <a:r>
              <a:rPr lang="en-IN" dirty="0"/>
              <a:t> time series with trend and without seasonal components.</a:t>
            </a:r>
          </a:p>
          <a:p>
            <a:endParaRPr lang="en-IN" dirty="0"/>
          </a:p>
        </p:txBody>
      </p:sp>
    </p:spTree>
    <p:extLst>
      <p:ext uri="{BB962C8B-B14F-4D97-AF65-F5344CB8AC3E}">
        <p14:creationId xmlns:p14="http://schemas.microsoft.com/office/powerpoint/2010/main" val="379460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Autoregressive</a:t>
            </a:r>
            <a:r>
              <a:rPr lang="en-IN" dirty="0"/>
              <a:t> Integrated Moving Average (ARIMA)</a:t>
            </a:r>
            <a:r>
              <a:rPr lang="en-IN" b="1" dirty="0"/>
              <a:t/>
            </a:r>
            <a:br>
              <a:rPr lang="en-IN" b="1" dirty="0"/>
            </a:br>
            <a:endParaRPr lang="en-IN" dirty="0"/>
          </a:p>
        </p:txBody>
      </p:sp>
      <p:sp>
        <p:nvSpPr>
          <p:cNvPr id="3" name="Content Placeholder 2"/>
          <p:cNvSpPr>
            <a:spLocks noGrp="1"/>
          </p:cNvSpPr>
          <p:nvPr>
            <p:ph idx="1"/>
          </p:nvPr>
        </p:nvSpPr>
        <p:spPr/>
        <p:txBody>
          <a:bodyPr/>
          <a:lstStyle/>
          <a:p>
            <a:pPr fontAlgn="base"/>
            <a:r>
              <a:rPr lang="en-IN" dirty="0"/>
              <a:t>The parameters of the ARIMA model are defined as follows:</a:t>
            </a:r>
          </a:p>
          <a:p>
            <a:pPr marL="800100" lvl="1" indent="-342900" fontAlgn="base">
              <a:buFont typeface="+mj-lt"/>
              <a:buAutoNum type="arabicPeriod"/>
            </a:pPr>
            <a:r>
              <a:rPr lang="en-IN" b="1" dirty="0"/>
              <a:t>p</a:t>
            </a:r>
            <a:r>
              <a:rPr lang="en-IN" dirty="0"/>
              <a:t>: The number of lag observations included in the model, also called the lag order.</a:t>
            </a:r>
          </a:p>
          <a:p>
            <a:pPr marL="800100" lvl="1" indent="-342900" fontAlgn="base">
              <a:buFont typeface="+mj-lt"/>
              <a:buAutoNum type="arabicPeriod"/>
            </a:pPr>
            <a:r>
              <a:rPr lang="en-IN" b="1" dirty="0"/>
              <a:t>d</a:t>
            </a:r>
            <a:r>
              <a:rPr lang="en-IN" dirty="0"/>
              <a:t>: The number of times that the raw observations are differenced, also called the degree of differencing.</a:t>
            </a:r>
          </a:p>
          <a:p>
            <a:pPr marL="800100" lvl="1" indent="-342900" fontAlgn="base">
              <a:buFont typeface="+mj-lt"/>
              <a:buAutoNum type="arabicPeriod"/>
            </a:pPr>
            <a:r>
              <a:rPr lang="en-IN" b="1" dirty="0"/>
              <a:t>q</a:t>
            </a:r>
            <a:r>
              <a:rPr lang="en-IN" dirty="0"/>
              <a:t>: The size of the moving average window, also called the order of moving average.</a:t>
            </a:r>
          </a:p>
          <a:p>
            <a:r>
              <a:rPr lang="en-IN" dirty="0"/>
              <a:t>A value of 0 can be used for a parameter, which indicates to not use that element of the model. This way, the ARIMA model can be configured to perform the function of an ARMA model, and even a simple AR, I, or MA model.</a:t>
            </a:r>
          </a:p>
        </p:txBody>
      </p:sp>
    </p:spTree>
    <p:extLst>
      <p:ext uri="{BB962C8B-B14F-4D97-AF65-F5344CB8AC3E}">
        <p14:creationId xmlns:p14="http://schemas.microsoft.com/office/powerpoint/2010/main" val="195178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sz="4000" dirty="0"/>
              <a:t>Simple Exponential Smoothing (SES)</a:t>
            </a:r>
            <a:r>
              <a:rPr lang="en-IN" b="1" dirty="0"/>
              <a:t/>
            </a:r>
            <a:br>
              <a:rPr lang="en-IN" b="1" dirty="0"/>
            </a:br>
            <a:r>
              <a:rPr lang="en-IN" dirty="0"/>
              <a:t/>
            </a:r>
            <a:br>
              <a:rPr lang="en-IN" dirty="0"/>
            </a:br>
            <a:endParaRPr lang="en-IN" dirty="0"/>
          </a:p>
        </p:txBody>
      </p:sp>
      <p:sp>
        <p:nvSpPr>
          <p:cNvPr id="3" name="Content Placeholder 2"/>
          <p:cNvSpPr>
            <a:spLocks noGrp="1"/>
          </p:cNvSpPr>
          <p:nvPr>
            <p:ph idx="1"/>
          </p:nvPr>
        </p:nvSpPr>
        <p:spPr/>
        <p:txBody>
          <a:bodyPr/>
          <a:lstStyle/>
          <a:p>
            <a:r>
              <a:rPr lang="en-IN" dirty="0"/>
              <a:t>The Simple Exponential Smoothing (SES) method models the next time step as an exponentially weighted linear function of observations at prior time steps.</a:t>
            </a:r>
            <a:br>
              <a:rPr lang="en-IN" dirty="0"/>
            </a:br>
            <a:endParaRPr lang="en-IN" dirty="0" smtClean="0"/>
          </a:p>
          <a:p>
            <a:r>
              <a:rPr lang="en-IN" dirty="0" smtClean="0"/>
              <a:t>The </a:t>
            </a:r>
            <a:r>
              <a:rPr lang="en-IN" dirty="0"/>
              <a:t>method is suitable for </a:t>
            </a:r>
            <a:r>
              <a:rPr lang="en-IN" dirty="0" err="1"/>
              <a:t>univariate</a:t>
            </a:r>
            <a:r>
              <a:rPr lang="en-IN" dirty="0"/>
              <a:t> time series without trend and seasonal components</a:t>
            </a:r>
            <a:r>
              <a:rPr lang="en-IN" dirty="0" smtClean="0"/>
              <a:t>.</a:t>
            </a:r>
          </a:p>
          <a:p>
            <a:endParaRPr lang="en-IN" dirty="0"/>
          </a:p>
        </p:txBody>
      </p:sp>
    </p:spTree>
    <p:extLst>
      <p:ext uri="{BB962C8B-B14F-4D97-AF65-F5344CB8AC3E}">
        <p14:creationId xmlns:p14="http://schemas.microsoft.com/office/powerpoint/2010/main" val="30720987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9436</TotalTime>
  <Words>1070</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Weekly Report-2</vt:lpstr>
      <vt:lpstr>Objectives</vt:lpstr>
      <vt:lpstr>Methods used</vt:lpstr>
      <vt:lpstr>Simple Moving Average(SMA)</vt:lpstr>
      <vt:lpstr>Auto Regression(AR)</vt:lpstr>
      <vt:lpstr>Autoregressive Moving Average (ARMA) </vt:lpstr>
      <vt:lpstr>Autoregressive Integrated Moving Average (ARIMA) </vt:lpstr>
      <vt:lpstr>Autoregressive Integrated Moving Average (ARIMA) </vt:lpstr>
      <vt:lpstr>Simple Exponential Smoothing (SES)  </vt:lpstr>
      <vt:lpstr>Holt Winter’s Exponential Smoothing (HWES) </vt:lpstr>
      <vt:lpstr>ARIMA(Box-Jenkins Methodology)</vt:lpstr>
      <vt:lpstr>ARIMA(Hyperparameter optimization)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dc:title>
  <dc:creator>DELL</dc:creator>
  <cp:lastModifiedBy>DELL</cp:lastModifiedBy>
  <cp:revision>17</cp:revision>
  <dcterms:created xsi:type="dcterms:W3CDTF">2019-03-08T14:00:11Z</dcterms:created>
  <dcterms:modified xsi:type="dcterms:W3CDTF">2019-03-18T13:45:57Z</dcterms:modified>
</cp:coreProperties>
</file>