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16"/>
  </p:notesMasterIdLst>
  <p:handoutMasterIdLst>
    <p:handoutMasterId r:id="rId17"/>
  </p:handoutMasterIdLst>
  <p:sldIdLst>
    <p:sldId id="274" r:id="rId2"/>
    <p:sldId id="267" r:id="rId3"/>
    <p:sldId id="263" r:id="rId4"/>
    <p:sldId id="264" r:id="rId5"/>
    <p:sldId id="271" r:id="rId6"/>
    <p:sldId id="259" r:id="rId7"/>
    <p:sldId id="260" r:id="rId8"/>
    <p:sldId id="270" r:id="rId9"/>
    <p:sldId id="269" r:id="rId10"/>
    <p:sldId id="272" r:id="rId11"/>
    <p:sldId id="262" r:id="rId12"/>
    <p:sldId id="261" r:id="rId13"/>
    <p:sldId id="258"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4" autoAdjust="0"/>
    <p:restoredTop sz="94674"/>
  </p:normalViewPr>
  <p:slideViewPr>
    <p:cSldViewPr snapToGrid="0" snapToObjects="1">
      <p:cViewPr varScale="1">
        <p:scale>
          <a:sx n="67" d="100"/>
          <a:sy n="67" d="100"/>
        </p:scale>
        <p:origin x="6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61FF0E-65B8-4B0A-A381-736DE1692DB3}" type="datetimeFigureOut">
              <a:rPr lang="en-GB" smtClean="0"/>
              <a:t>01/08/2019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4D1456-C140-4969-8EEF-BB3790B3C977}" type="slidenum">
              <a:rPr lang="en-GB" smtClean="0"/>
              <a:t>‹#›</a:t>
            </a:fld>
            <a:endParaRPr lang="en-GB"/>
          </a:p>
        </p:txBody>
      </p:sp>
    </p:spTree>
    <p:extLst>
      <p:ext uri="{BB962C8B-B14F-4D97-AF65-F5344CB8AC3E}">
        <p14:creationId xmlns:p14="http://schemas.microsoft.com/office/powerpoint/2010/main" val="3509029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1143000" y="685800"/>
            <a:ext cx="4572000" cy="3429000"/>
          </a:xfrm>
          <a:prstGeom prst="rect">
            <a:avLst/>
          </a:prstGeom>
        </p:spPr>
        <p:txBody>
          <a:bodyPr/>
          <a:lstStyle/>
          <a:p>
            <a:endParaRPr/>
          </a:p>
        </p:txBody>
      </p:sp>
      <p:sp>
        <p:nvSpPr>
          <p:cNvPr id="29" name="Shape 2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0137267"/>
      </p:ext>
    </p:extLst>
  </p:cSld>
  <p:clrMap bg1="dk1" tx1="lt1" bg2="dk2" tx2="lt2" accent1="accent1" accent2="accent2" accent3="accent3" accent4="accent4" accent5="accent5" accent6="accent6" hlink="hlink" folHlink="folHlink"/>
  <p:hf hdr="0" ftr="0" dt="0"/>
  <p:notesStyle>
    <a:lvl1pPr algn="ctr" latinLnBrk="0">
      <a:defRPr sz="1200">
        <a:solidFill>
          <a:srgbClr val="FFFFFF"/>
        </a:solidFill>
        <a:latin typeface="+mn-lt"/>
        <a:ea typeface="+mn-ea"/>
        <a:cs typeface="+mn-cs"/>
        <a:sym typeface="Avenir Next"/>
      </a:defRPr>
    </a:lvl1pPr>
    <a:lvl2pPr indent="228600" algn="ctr" latinLnBrk="0">
      <a:defRPr sz="1200">
        <a:solidFill>
          <a:srgbClr val="FFFFFF"/>
        </a:solidFill>
        <a:latin typeface="+mn-lt"/>
        <a:ea typeface="+mn-ea"/>
        <a:cs typeface="+mn-cs"/>
        <a:sym typeface="Avenir Next"/>
      </a:defRPr>
    </a:lvl2pPr>
    <a:lvl3pPr indent="457200" algn="ctr" latinLnBrk="0">
      <a:defRPr sz="1200">
        <a:solidFill>
          <a:srgbClr val="FFFFFF"/>
        </a:solidFill>
        <a:latin typeface="+mn-lt"/>
        <a:ea typeface="+mn-ea"/>
        <a:cs typeface="+mn-cs"/>
        <a:sym typeface="Avenir Next"/>
      </a:defRPr>
    </a:lvl3pPr>
    <a:lvl4pPr indent="685800" algn="ctr" latinLnBrk="0">
      <a:defRPr sz="1200">
        <a:solidFill>
          <a:srgbClr val="FFFFFF"/>
        </a:solidFill>
        <a:latin typeface="+mn-lt"/>
        <a:ea typeface="+mn-ea"/>
        <a:cs typeface="+mn-cs"/>
        <a:sym typeface="Avenir Next"/>
      </a:defRPr>
    </a:lvl4pPr>
    <a:lvl5pPr indent="914400" algn="ctr" latinLnBrk="0">
      <a:defRPr sz="1200">
        <a:solidFill>
          <a:srgbClr val="FFFFFF"/>
        </a:solidFill>
        <a:latin typeface="+mn-lt"/>
        <a:ea typeface="+mn-ea"/>
        <a:cs typeface="+mn-cs"/>
        <a:sym typeface="Avenir Next"/>
      </a:defRPr>
    </a:lvl5pPr>
    <a:lvl6pPr indent="1143000" algn="ctr" latinLnBrk="0">
      <a:defRPr sz="1200">
        <a:solidFill>
          <a:srgbClr val="FFFFFF"/>
        </a:solidFill>
        <a:latin typeface="+mn-lt"/>
        <a:ea typeface="+mn-ea"/>
        <a:cs typeface="+mn-cs"/>
        <a:sym typeface="Avenir Next"/>
      </a:defRPr>
    </a:lvl6pPr>
    <a:lvl7pPr indent="1371600" algn="ctr" latinLnBrk="0">
      <a:defRPr sz="1200">
        <a:solidFill>
          <a:srgbClr val="FFFFFF"/>
        </a:solidFill>
        <a:latin typeface="+mn-lt"/>
        <a:ea typeface="+mn-ea"/>
        <a:cs typeface="+mn-cs"/>
        <a:sym typeface="Avenir Next"/>
      </a:defRPr>
    </a:lvl7pPr>
    <a:lvl8pPr indent="1600200" algn="ctr" latinLnBrk="0">
      <a:defRPr sz="1200">
        <a:solidFill>
          <a:srgbClr val="FFFFFF"/>
        </a:solidFill>
        <a:latin typeface="+mn-lt"/>
        <a:ea typeface="+mn-ea"/>
        <a:cs typeface="+mn-cs"/>
        <a:sym typeface="Avenir Next"/>
      </a:defRPr>
    </a:lvl8pPr>
    <a:lvl9pPr indent="1828800" algn="ctr" latinLnBrk="0">
      <a:defRPr sz="1200">
        <a:solidFill>
          <a:srgbClr val="FFFFFF"/>
        </a:solidFill>
        <a:latin typeface="+mn-lt"/>
        <a:ea typeface="+mn-ea"/>
        <a:cs typeface="+mn-cs"/>
        <a:sym typeface="Avenir Nex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6540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24256E-41F2-4018-ACFE-001818B10FDC}" type="datetime1">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55495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034C-572C-410E-9BA8-BE889F22F648}" type="datetime1">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19946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892EC-F8BB-49B9-BE4A-6D870C01BAEF}" type="datetime1">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50069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30742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056F-12D1-476A-B5EF-6D12514A4BD7}" type="datetime1">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67732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94D24-ED5C-4CAB-A744-EDDA21F6D868}" type="datetime1">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34964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85050-66AC-4600-A622-A40C27E1C66F}" type="datetime1">
              <a:rPr lang="en-GB" smtClean="0"/>
              <a:t>01/08/2019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02075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20F2F-CB8F-4178-A5C3-4952022B492C}" type="datetime1">
              <a:rPr lang="en-GB" smtClean="0"/>
              <a:t>01/08/2019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86862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26A44-13B3-41B2-93E7-B57192105885}" type="datetime1">
              <a:rPr lang="en-GB" smtClean="0"/>
              <a:t>01/08/2019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09304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EF4F4-96C0-4BB5-B429-E018638F1BB5}" type="datetime1">
              <a:rPr lang="en-GB" smtClean="0"/>
              <a:t>01/08/2019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55542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48AB5-4984-457B-B7E6-9576936B6940}" type="datetime1">
              <a:rPr lang="en-GB" smtClean="0"/>
              <a:t>01/08/2019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24354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A1C03-06B8-4D30-9818-99AE9A92C036}" type="datetime1">
              <a:rPr lang="en-GB" smtClean="0"/>
              <a:t>01/08/2019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00231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FED58-0493-4B77-9EDE-316E9BA70E41}" type="datetime1">
              <a:rPr lang="en-GB" smtClean="0"/>
              <a:t>01/08/2019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42927770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s?k=smartphones&amp;ref=nb_sb_noss_2"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D9F1B-B6E0-4CCA-B774-518A41A2B738}"/>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ABB0D5CE-AF46-4F67-9BCF-46544DA6DE37}"/>
              </a:ext>
            </a:extLst>
          </p:cNvPr>
          <p:cNvSpPr>
            <a:spLocks noGrp="1"/>
          </p:cNvSpPr>
          <p:nvPr>
            <p:ph type="sldNum" sz="quarter" idx="12"/>
          </p:nvPr>
        </p:nvSpPr>
        <p:spPr>
          <a:xfrm>
            <a:off x="8610600" y="6356350"/>
            <a:ext cx="2743200" cy="365125"/>
          </a:xfrm>
        </p:spPr>
        <p:txBody>
          <a:bodyPr>
            <a:normAutofit/>
          </a:bodyPr>
          <a:lstStyle/>
          <a:p>
            <a:pPr>
              <a:spcAft>
                <a:spcPts val="600"/>
              </a:spcAft>
            </a:pPr>
            <a:fld id="{86CB4B4D-7CA3-9044-876B-883B54F8677D}" type="slidenum">
              <a:rPr lang="en-GB">
                <a:solidFill>
                  <a:srgbClr val="FFFFFF"/>
                </a:solidFill>
              </a:rPr>
              <a:pPr>
                <a:spcAft>
                  <a:spcPts val="600"/>
                </a:spcAft>
              </a:pPr>
              <a:t>1</a:t>
            </a:fld>
            <a:endParaRPr lang="en-GB">
              <a:solidFill>
                <a:srgbClr val="FFFFFF"/>
              </a:solidFill>
            </a:endParaRPr>
          </a:p>
        </p:txBody>
      </p:sp>
    </p:spTree>
    <p:extLst>
      <p:ext uri="{BB962C8B-B14F-4D97-AF65-F5344CB8AC3E}">
        <p14:creationId xmlns:p14="http://schemas.microsoft.com/office/powerpoint/2010/main" val="364613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GB" smtClean="0"/>
              <a:t>10</a:t>
            </a:fld>
            <a:endParaRPr lang="en-GB"/>
          </a:p>
        </p:txBody>
      </p:sp>
      <p:sp>
        <p:nvSpPr>
          <p:cNvPr id="3" name="Rounded Rectangle 2"/>
          <p:cNvSpPr/>
          <p:nvPr/>
        </p:nvSpPr>
        <p:spPr>
          <a:xfrm>
            <a:off x="1049481" y="405246"/>
            <a:ext cx="1901537" cy="10183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Crawling Amazon Products pages</a:t>
            </a:r>
            <a:endParaRPr lang="en-GB" dirty="0"/>
          </a:p>
        </p:txBody>
      </p:sp>
      <p:cxnSp>
        <p:nvCxnSpPr>
          <p:cNvPr id="4" name="Straight Arrow Connector 3"/>
          <p:cNvCxnSpPr>
            <a:stCxn id="3" idx="2"/>
          </p:cNvCxnSpPr>
          <p:nvPr/>
        </p:nvCxnSpPr>
        <p:spPr>
          <a:xfrm flipH="1">
            <a:off x="2000249" y="1423556"/>
            <a:ext cx="1" cy="748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10439" y="2171700"/>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Collect ASIN (Amazon Standard Identification Number) using tools</a:t>
            </a:r>
            <a:endParaRPr lang="en-GB" sz="1200" dirty="0"/>
          </a:p>
        </p:txBody>
      </p:sp>
      <p:cxnSp>
        <p:nvCxnSpPr>
          <p:cNvPr id="6" name="Straight Arrow Connector 5"/>
          <p:cNvCxnSpPr/>
          <p:nvPr/>
        </p:nvCxnSpPr>
        <p:spPr>
          <a:xfrm flipH="1">
            <a:off x="2000248" y="2961408"/>
            <a:ext cx="1" cy="748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76693" y="3709552"/>
            <a:ext cx="3075710" cy="7273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Python code to scrap all data into </a:t>
            </a:r>
            <a:r>
              <a:rPr lang="en-US" sz="1200" dirty="0" err="1"/>
              <a:t>json</a:t>
            </a:r>
            <a:r>
              <a:rPr lang="en-US" sz="1200" dirty="0"/>
              <a:t> format</a:t>
            </a:r>
            <a:endParaRPr lang="en-GB" sz="1200" dirty="0"/>
          </a:p>
        </p:txBody>
      </p:sp>
      <p:sp>
        <p:nvSpPr>
          <p:cNvPr id="8" name="Diamond 7"/>
          <p:cNvSpPr/>
          <p:nvPr/>
        </p:nvSpPr>
        <p:spPr>
          <a:xfrm>
            <a:off x="1057273" y="5018810"/>
            <a:ext cx="1885948" cy="13716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dk1"/>
                </a:solidFill>
              </a:rPr>
              <a:t>Loop to get requested data </a:t>
            </a:r>
            <a:endParaRPr lang="en-GB" sz="1200" dirty="0">
              <a:solidFill>
                <a:schemeClr val="dk1"/>
              </a:solidFill>
            </a:endParaRPr>
          </a:p>
        </p:txBody>
      </p:sp>
      <p:cxnSp>
        <p:nvCxnSpPr>
          <p:cNvPr id="9" name="Straight Arrow Connector 8"/>
          <p:cNvCxnSpPr/>
          <p:nvPr/>
        </p:nvCxnSpPr>
        <p:spPr>
          <a:xfrm flipH="1">
            <a:off x="2000247" y="4472365"/>
            <a:ext cx="1" cy="51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p:cNvCxnSpPr>
          <p:nvPr/>
        </p:nvCxnSpPr>
        <p:spPr>
          <a:xfrm>
            <a:off x="2943221" y="5704610"/>
            <a:ext cx="1254706" cy="41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97927" y="4436913"/>
            <a:ext cx="0" cy="121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652403" y="4416134"/>
            <a:ext cx="5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p:cNvCxnSpPr>
          <p:nvPr/>
        </p:nvCxnSpPr>
        <p:spPr>
          <a:xfrm>
            <a:off x="2000247" y="6390410"/>
            <a:ext cx="0" cy="31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00247" y="6702136"/>
            <a:ext cx="2748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717265" y="1797628"/>
            <a:ext cx="417" cy="490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652403" y="1025349"/>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Use Python Data Science Libraries to extract data from </a:t>
            </a:r>
            <a:r>
              <a:rPr lang="en-US" sz="1200" dirty="0" err="1"/>
              <a:t>Json</a:t>
            </a:r>
            <a:r>
              <a:rPr lang="en-US" sz="1200" dirty="0"/>
              <a:t> file and make structure data</a:t>
            </a:r>
            <a:endParaRPr lang="en-GB" sz="1200" dirty="0"/>
          </a:p>
        </p:txBody>
      </p:sp>
      <p:cxnSp>
        <p:nvCxnSpPr>
          <p:cNvPr id="17" name="Straight Arrow Connector 16"/>
          <p:cNvCxnSpPr>
            <a:stCxn id="16" idx="3"/>
          </p:cNvCxnSpPr>
          <p:nvPr/>
        </p:nvCxnSpPr>
        <p:spPr>
          <a:xfrm>
            <a:off x="6894367" y="1399421"/>
            <a:ext cx="670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595752" y="1056529"/>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Pre-processing, Cleaning dataset</a:t>
            </a:r>
            <a:endParaRPr lang="en-GB" sz="1200" dirty="0"/>
          </a:p>
        </p:txBody>
      </p:sp>
      <p:cxnSp>
        <p:nvCxnSpPr>
          <p:cNvPr id="19" name="Straight Arrow Connector 18"/>
          <p:cNvCxnSpPr>
            <a:stCxn id="18" idx="2"/>
          </p:cNvCxnSpPr>
          <p:nvPr/>
        </p:nvCxnSpPr>
        <p:spPr>
          <a:xfrm>
            <a:off x="9216734" y="1804673"/>
            <a:ext cx="0" cy="36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655498" y="2230699"/>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Data Munging and Transformations using conversions and Groupby, apply functions</a:t>
            </a:r>
            <a:endParaRPr lang="en-GB" sz="1200" dirty="0"/>
          </a:p>
        </p:txBody>
      </p:sp>
      <p:cxnSp>
        <p:nvCxnSpPr>
          <p:cNvPr id="21" name="Straight Arrow Connector 20"/>
          <p:cNvCxnSpPr/>
          <p:nvPr/>
        </p:nvCxnSpPr>
        <p:spPr>
          <a:xfrm>
            <a:off x="9216734" y="2978843"/>
            <a:ext cx="0" cy="36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735162" y="3404869"/>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Using Statistical methodologies to find Product prices affects and current trends (Regression analysis)</a:t>
            </a:r>
            <a:endParaRPr lang="en-GB" sz="1200" dirty="0"/>
          </a:p>
        </p:txBody>
      </p:sp>
      <p:sp>
        <p:nvSpPr>
          <p:cNvPr id="23" name="Rounded Rectangle 22"/>
          <p:cNvSpPr/>
          <p:nvPr/>
        </p:nvSpPr>
        <p:spPr>
          <a:xfrm>
            <a:off x="7735162" y="4579039"/>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Product reviews will be critically examined using Sentimental Analysis (Machine Learning Algorithm)</a:t>
            </a:r>
            <a:endParaRPr lang="en-GB" sz="1200" dirty="0"/>
          </a:p>
        </p:txBody>
      </p:sp>
      <p:cxnSp>
        <p:nvCxnSpPr>
          <p:cNvPr id="24" name="Straight Arrow Connector 23"/>
          <p:cNvCxnSpPr/>
          <p:nvPr/>
        </p:nvCxnSpPr>
        <p:spPr>
          <a:xfrm>
            <a:off x="9276480" y="5296018"/>
            <a:ext cx="0" cy="36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735162" y="5663045"/>
            <a:ext cx="3241964" cy="748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Comparative analysis will be done by advance plotting and examine key issues and benefits.</a:t>
            </a:r>
            <a:endParaRPr lang="en-GB" sz="1200" dirty="0"/>
          </a:p>
        </p:txBody>
      </p:sp>
      <p:cxnSp>
        <p:nvCxnSpPr>
          <p:cNvPr id="26" name="Straight Arrow Connector 25"/>
          <p:cNvCxnSpPr/>
          <p:nvPr/>
        </p:nvCxnSpPr>
        <p:spPr>
          <a:xfrm>
            <a:off x="9223659" y="4212012"/>
            <a:ext cx="0" cy="36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145804" y="4946066"/>
            <a:ext cx="564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5720198" y="4579039"/>
            <a:ext cx="1350818" cy="7169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dk1"/>
                </a:solidFill>
              </a:rPr>
              <a:t>Sentence and Sub-sentence level</a:t>
            </a:r>
            <a:endParaRPr lang="en-GB" sz="1200" dirty="0">
              <a:solidFill>
                <a:schemeClr val="dk1"/>
              </a:solidFill>
            </a:endParaRPr>
          </a:p>
        </p:txBody>
      </p:sp>
      <p:cxnSp>
        <p:nvCxnSpPr>
          <p:cNvPr id="29" name="Straight Arrow Connector 28"/>
          <p:cNvCxnSpPr>
            <a:stCxn id="28" idx="0"/>
          </p:cNvCxnSpPr>
          <p:nvPr/>
        </p:nvCxnSpPr>
        <p:spPr>
          <a:xfrm flipV="1">
            <a:off x="6395607" y="4212012"/>
            <a:ext cx="0" cy="36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651354" y="3436034"/>
            <a:ext cx="1350818" cy="7169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dk1"/>
                </a:solidFill>
              </a:rPr>
              <a:t>Fine-grained, Aspect-based Sentimental analysis</a:t>
            </a:r>
            <a:endParaRPr lang="en-GB" sz="1200" dirty="0">
              <a:solidFill>
                <a:schemeClr val="dk1"/>
              </a:solidFill>
            </a:endParaRPr>
          </a:p>
        </p:txBody>
      </p:sp>
      <p:grpSp>
        <p:nvGrpSpPr>
          <p:cNvPr id="31" name="Group"/>
          <p:cNvGrpSpPr/>
          <p:nvPr/>
        </p:nvGrpSpPr>
        <p:grpSpPr>
          <a:xfrm flipH="1">
            <a:off x="3276075" y="-152299"/>
            <a:ext cx="2474061" cy="1839420"/>
            <a:chOff x="0" y="0"/>
            <a:chExt cx="2474060" cy="1839419"/>
          </a:xfrm>
        </p:grpSpPr>
        <p:pic>
          <p:nvPicPr>
            <p:cNvPr id="32" name="TinyPPT_2019.png" descr="TinyPPT_2019.png"/>
            <p:cNvPicPr>
              <a:picLocks/>
            </p:cNvPicPr>
            <p:nvPr/>
          </p:nvPicPr>
          <p:blipFill>
            <a:blip r:embed="rId2">
              <a:alphaModFix amt="64876"/>
            </a:blip>
            <a:srcRect l="29878" t="18045"/>
            <a:stretch>
              <a:fillRect/>
            </a:stretch>
          </p:blipFill>
          <p:spPr>
            <a:xfrm rot="21244874">
              <a:off x="411485" y="949855"/>
              <a:ext cx="2027396" cy="787133"/>
            </a:xfrm>
            <a:prstGeom prst="rect">
              <a:avLst/>
            </a:prstGeom>
            <a:ln w="12700" cap="flat">
              <a:noFill/>
              <a:miter lim="400000"/>
            </a:ln>
            <a:effectLst/>
          </p:spPr>
        </p:pic>
        <p:sp>
          <p:nvSpPr>
            <p:cNvPr id="33" name="Freeform 5"/>
            <p:cNvSpPr/>
            <p:nvPr/>
          </p:nvSpPr>
          <p:spPr>
            <a:xfrm>
              <a:off x="0" y="-1"/>
              <a:ext cx="2257328" cy="1056675"/>
            </a:xfrm>
            <a:custGeom>
              <a:avLst/>
              <a:gdLst/>
              <a:ahLst/>
              <a:cxnLst>
                <a:cxn ang="0">
                  <a:pos x="wd2" y="hd2"/>
                </a:cxn>
                <a:cxn ang="5400000">
                  <a:pos x="wd2" y="hd2"/>
                </a:cxn>
                <a:cxn ang="10800000">
                  <a:pos x="wd2" y="hd2"/>
                </a:cxn>
                <a:cxn ang="16200000">
                  <a:pos x="wd2" y="hd2"/>
                </a:cxn>
              </a:cxnLst>
              <a:rect l="0" t="0" r="r" b="b"/>
              <a:pathLst>
                <a:path w="21470" h="21574" extrusionOk="0">
                  <a:moveTo>
                    <a:pt x="4255" y="5039"/>
                  </a:moveTo>
                  <a:lnTo>
                    <a:pt x="4337" y="5177"/>
                  </a:lnTo>
                  <a:lnTo>
                    <a:pt x="4791" y="5039"/>
                  </a:lnTo>
                  <a:cubicBezTo>
                    <a:pt x="5919" y="4803"/>
                    <a:pt x="9043" y="4889"/>
                    <a:pt x="11322" y="4390"/>
                  </a:cubicBezTo>
                  <a:cubicBezTo>
                    <a:pt x="13600" y="3891"/>
                    <a:pt x="17094" y="26"/>
                    <a:pt x="18610" y="0"/>
                  </a:cubicBezTo>
                  <a:cubicBezTo>
                    <a:pt x="20127" y="-26"/>
                    <a:pt x="20720" y="2146"/>
                    <a:pt x="21152" y="3603"/>
                  </a:cubicBezTo>
                  <a:cubicBezTo>
                    <a:pt x="21584" y="5059"/>
                    <a:pt x="21600" y="8842"/>
                    <a:pt x="21054" y="11260"/>
                  </a:cubicBezTo>
                  <a:cubicBezTo>
                    <a:pt x="20508" y="13677"/>
                    <a:pt x="19523" y="16420"/>
                    <a:pt x="17877" y="18110"/>
                  </a:cubicBezTo>
                  <a:cubicBezTo>
                    <a:pt x="16230" y="19799"/>
                    <a:pt x="13563" y="20052"/>
                    <a:pt x="11688" y="20610"/>
                  </a:cubicBezTo>
                  <a:cubicBezTo>
                    <a:pt x="9813" y="21167"/>
                    <a:pt x="7703" y="21243"/>
                    <a:pt x="6627" y="21456"/>
                  </a:cubicBezTo>
                  <a:lnTo>
                    <a:pt x="4791" y="21574"/>
                  </a:lnTo>
                  <a:lnTo>
                    <a:pt x="4337" y="21436"/>
                  </a:lnTo>
                  <a:lnTo>
                    <a:pt x="4255" y="21574"/>
                  </a:lnTo>
                  <a:lnTo>
                    <a:pt x="4048" y="21172"/>
                  </a:lnTo>
                  <a:lnTo>
                    <a:pt x="3847" y="20924"/>
                  </a:lnTo>
                  <a:lnTo>
                    <a:pt x="3707" y="20509"/>
                  </a:lnTo>
                  <a:lnTo>
                    <a:pt x="0" y="13307"/>
                  </a:lnTo>
                  <a:lnTo>
                    <a:pt x="3707" y="6105"/>
                  </a:lnTo>
                  <a:lnTo>
                    <a:pt x="3847" y="5689"/>
                  </a:lnTo>
                  <a:lnTo>
                    <a:pt x="4048" y="5442"/>
                  </a:lnTo>
                  <a:lnTo>
                    <a:pt x="4255" y="5039"/>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9" tIns="45719" rIns="45719" bIns="45719" numCol="1" anchor="ctr">
              <a:noAutofit/>
            </a:bodyPr>
            <a:lstStyle/>
            <a:p>
              <a:endParaRPr/>
            </a:p>
          </p:txBody>
        </p:sp>
      </p:grpSp>
      <p:sp>
        <p:nvSpPr>
          <p:cNvPr id="34" name="TextBox 34"/>
          <p:cNvSpPr txBox="1"/>
          <p:nvPr/>
        </p:nvSpPr>
        <p:spPr>
          <a:xfrm>
            <a:off x="5997167" y="234177"/>
            <a:ext cx="3134829" cy="4154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100" dirty="0">
                <a:latin typeface="+mn-lt"/>
                <a:ea typeface="+mn-ea"/>
                <a:cs typeface="+mn-cs"/>
                <a:sym typeface="Avenir Next"/>
              </a:rPr>
              <a:t>Flow Chart</a:t>
            </a:r>
            <a:endParaRPr sz="2100" dirty="0">
              <a:latin typeface="+mn-lt"/>
              <a:ea typeface="+mn-ea"/>
              <a:cs typeface="+mn-cs"/>
              <a:sym typeface="Avenir Next"/>
            </a:endParaRPr>
          </a:p>
        </p:txBody>
      </p:sp>
      <p:sp>
        <p:nvSpPr>
          <p:cNvPr id="35" name="Freeform 55"/>
          <p:cNvSpPr/>
          <p:nvPr/>
        </p:nvSpPr>
        <p:spPr>
          <a:xfrm>
            <a:off x="4030704" y="-176122"/>
            <a:ext cx="484585" cy="524670"/>
          </a:xfrm>
          <a:custGeom>
            <a:avLst/>
            <a:gdLst/>
            <a:ahLst/>
            <a:cxnLst>
              <a:cxn ang="0">
                <a:pos x="wd2" y="hd2"/>
              </a:cxn>
              <a:cxn ang="5400000">
                <a:pos x="wd2" y="hd2"/>
              </a:cxn>
              <a:cxn ang="10800000">
                <a:pos x="wd2" y="hd2"/>
              </a:cxn>
              <a:cxn ang="16200000">
                <a:pos x="wd2" y="hd2"/>
              </a:cxn>
            </a:cxnLst>
            <a:rect l="0" t="0" r="r" b="b"/>
            <a:pathLst>
              <a:path w="21600" h="21600" extrusionOk="0">
                <a:moveTo>
                  <a:pt x="10844" y="0"/>
                </a:moveTo>
                <a:cubicBezTo>
                  <a:pt x="10545" y="0"/>
                  <a:pt x="10296" y="230"/>
                  <a:pt x="10296" y="507"/>
                </a:cubicBezTo>
                <a:lnTo>
                  <a:pt x="10296" y="2255"/>
                </a:lnTo>
                <a:cubicBezTo>
                  <a:pt x="10296" y="2531"/>
                  <a:pt x="10545" y="2745"/>
                  <a:pt x="10844" y="2745"/>
                </a:cubicBezTo>
                <a:cubicBezTo>
                  <a:pt x="11143" y="2745"/>
                  <a:pt x="11393" y="2531"/>
                  <a:pt x="11393" y="2255"/>
                </a:cubicBezTo>
                <a:lnTo>
                  <a:pt x="11393" y="507"/>
                </a:lnTo>
                <a:cubicBezTo>
                  <a:pt x="11393" y="230"/>
                  <a:pt x="11143" y="0"/>
                  <a:pt x="10844" y="0"/>
                </a:cubicBezTo>
                <a:close/>
                <a:moveTo>
                  <a:pt x="3450" y="2876"/>
                </a:moveTo>
                <a:cubicBezTo>
                  <a:pt x="3311" y="2882"/>
                  <a:pt x="3178" y="2937"/>
                  <a:pt x="3078" y="3039"/>
                </a:cubicBezTo>
                <a:cubicBezTo>
                  <a:pt x="2891" y="3230"/>
                  <a:pt x="2891" y="3519"/>
                  <a:pt x="3078" y="3709"/>
                </a:cubicBezTo>
                <a:lnTo>
                  <a:pt x="4423" y="4951"/>
                </a:lnTo>
                <a:cubicBezTo>
                  <a:pt x="4634" y="5145"/>
                  <a:pt x="4972" y="5145"/>
                  <a:pt x="5183" y="4951"/>
                </a:cubicBezTo>
                <a:cubicBezTo>
                  <a:pt x="5393" y="4756"/>
                  <a:pt x="5393" y="4443"/>
                  <a:pt x="5183" y="4248"/>
                </a:cubicBezTo>
                <a:lnTo>
                  <a:pt x="3839" y="3006"/>
                </a:lnTo>
                <a:cubicBezTo>
                  <a:pt x="3728" y="2914"/>
                  <a:pt x="3588" y="2869"/>
                  <a:pt x="3450" y="2876"/>
                </a:cubicBezTo>
                <a:close/>
                <a:moveTo>
                  <a:pt x="17850" y="3104"/>
                </a:moveTo>
                <a:lnTo>
                  <a:pt x="16505" y="4346"/>
                </a:lnTo>
                <a:cubicBezTo>
                  <a:pt x="16295" y="4541"/>
                  <a:pt x="16295" y="4870"/>
                  <a:pt x="16505" y="5065"/>
                </a:cubicBezTo>
                <a:cubicBezTo>
                  <a:pt x="16612" y="5158"/>
                  <a:pt x="16748" y="5202"/>
                  <a:pt x="16894" y="5196"/>
                </a:cubicBezTo>
                <a:cubicBezTo>
                  <a:pt x="17039" y="5196"/>
                  <a:pt x="17182" y="5143"/>
                  <a:pt x="17284" y="5049"/>
                </a:cubicBezTo>
                <a:lnTo>
                  <a:pt x="18628" y="3791"/>
                </a:lnTo>
                <a:cubicBezTo>
                  <a:pt x="18803" y="3566"/>
                  <a:pt x="18747" y="3266"/>
                  <a:pt x="18504" y="3104"/>
                </a:cubicBezTo>
                <a:cubicBezTo>
                  <a:pt x="18312" y="2977"/>
                  <a:pt x="18039" y="2974"/>
                  <a:pt x="17850" y="3104"/>
                </a:cubicBezTo>
                <a:close/>
                <a:moveTo>
                  <a:pt x="10791" y="3725"/>
                </a:moveTo>
                <a:cubicBezTo>
                  <a:pt x="7094" y="3746"/>
                  <a:pt x="4085" y="6487"/>
                  <a:pt x="4016" y="9901"/>
                </a:cubicBezTo>
                <a:lnTo>
                  <a:pt x="4016" y="10130"/>
                </a:lnTo>
                <a:cubicBezTo>
                  <a:pt x="4040" y="10871"/>
                  <a:pt x="4206" y="11595"/>
                  <a:pt x="4493" y="12287"/>
                </a:cubicBezTo>
                <a:cubicBezTo>
                  <a:pt x="4768" y="12940"/>
                  <a:pt x="5158" y="13544"/>
                  <a:pt x="5661" y="14068"/>
                </a:cubicBezTo>
                <a:cubicBezTo>
                  <a:pt x="6281" y="14691"/>
                  <a:pt x="6966" y="15897"/>
                  <a:pt x="7253" y="16437"/>
                </a:cubicBezTo>
                <a:cubicBezTo>
                  <a:pt x="7341" y="16600"/>
                  <a:pt x="7516" y="16716"/>
                  <a:pt x="7713" y="16715"/>
                </a:cubicBezTo>
                <a:lnTo>
                  <a:pt x="13852" y="16715"/>
                </a:lnTo>
                <a:cubicBezTo>
                  <a:pt x="14049" y="16716"/>
                  <a:pt x="14241" y="16600"/>
                  <a:pt x="14329" y="16437"/>
                </a:cubicBezTo>
                <a:cubicBezTo>
                  <a:pt x="14616" y="15897"/>
                  <a:pt x="15283" y="14693"/>
                  <a:pt x="15904" y="14068"/>
                </a:cubicBezTo>
                <a:cubicBezTo>
                  <a:pt x="16407" y="13544"/>
                  <a:pt x="16815" y="12940"/>
                  <a:pt x="17089" y="12287"/>
                </a:cubicBezTo>
                <a:cubicBezTo>
                  <a:pt x="17376" y="11595"/>
                  <a:pt x="17524" y="10871"/>
                  <a:pt x="17549" y="10130"/>
                </a:cubicBezTo>
                <a:lnTo>
                  <a:pt x="17549" y="9901"/>
                </a:lnTo>
                <a:cubicBezTo>
                  <a:pt x="17480" y="6487"/>
                  <a:pt x="14489" y="3746"/>
                  <a:pt x="10791" y="3725"/>
                </a:cubicBezTo>
                <a:close/>
                <a:moveTo>
                  <a:pt x="10773" y="5163"/>
                </a:moveTo>
                <a:cubicBezTo>
                  <a:pt x="13618" y="5179"/>
                  <a:pt x="15926" y="7291"/>
                  <a:pt x="15974" y="9918"/>
                </a:cubicBezTo>
                <a:lnTo>
                  <a:pt x="15992" y="10097"/>
                </a:lnTo>
                <a:cubicBezTo>
                  <a:pt x="15973" y="10672"/>
                  <a:pt x="15858" y="11242"/>
                  <a:pt x="15638" y="11780"/>
                </a:cubicBezTo>
                <a:cubicBezTo>
                  <a:pt x="15433" y="12265"/>
                  <a:pt x="15129" y="12715"/>
                  <a:pt x="14754" y="13104"/>
                </a:cubicBezTo>
                <a:cubicBezTo>
                  <a:pt x="14153" y="13765"/>
                  <a:pt x="13651" y="14489"/>
                  <a:pt x="13232" y="15261"/>
                </a:cubicBezTo>
                <a:lnTo>
                  <a:pt x="8350" y="15261"/>
                </a:lnTo>
                <a:cubicBezTo>
                  <a:pt x="7936" y="14487"/>
                  <a:pt x="7425" y="13751"/>
                  <a:pt x="6829" y="13087"/>
                </a:cubicBezTo>
                <a:cubicBezTo>
                  <a:pt x="6454" y="12699"/>
                  <a:pt x="6150" y="12265"/>
                  <a:pt x="5944" y="11780"/>
                </a:cubicBezTo>
                <a:cubicBezTo>
                  <a:pt x="5720" y="11243"/>
                  <a:pt x="5596" y="10673"/>
                  <a:pt x="5572" y="10097"/>
                </a:cubicBezTo>
                <a:lnTo>
                  <a:pt x="5572" y="9918"/>
                </a:lnTo>
                <a:cubicBezTo>
                  <a:pt x="5621" y="7291"/>
                  <a:pt x="7929" y="5179"/>
                  <a:pt x="10773" y="5163"/>
                </a:cubicBezTo>
                <a:close/>
                <a:moveTo>
                  <a:pt x="10437" y="7107"/>
                </a:moveTo>
                <a:lnTo>
                  <a:pt x="10119" y="7696"/>
                </a:lnTo>
                <a:cubicBezTo>
                  <a:pt x="9922" y="7745"/>
                  <a:pt x="9731" y="7816"/>
                  <a:pt x="9553" y="7908"/>
                </a:cubicBezTo>
                <a:lnTo>
                  <a:pt x="8863" y="7696"/>
                </a:lnTo>
                <a:lnTo>
                  <a:pt x="8350" y="8169"/>
                </a:lnTo>
                <a:lnTo>
                  <a:pt x="8562" y="8807"/>
                </a:lnTo>
                <a:cubicBezTo>
                  <a:pt x="8458" y="8970"/>
                  <a:pt x="8386" y="9131"/>
                  <a:pt x="8332" y="9313"/>
                </a:cubicBezTo>
                <a:lnTo>
                  <a:pt x="7678" y="9624"/>
                </a:lnTo>
                <a:lnTo>
                  <a:pt x="7678" y="10277"/>
                </a:lnTo>
                <a:lnTo>
                  <a:pt x="8332" y="10571"/>
                </a:lnTo>
                <a:cubicBezTo>
                  <a:pt x="8385" y="10753"/>
                  <a:pt x="8462" y="10930"/>
                  <a:pt x="8562" y="11094"/>
                </a:cubicBezTo>
                <a:lnTo>
                  <a:pt x="8332" y="11731"/>
                </a:lnTo>
                <a:lnTo>
                  <a:pt x="8863" y="12205"/>
                </a:lnTo>
                <a:lnTo>
                  <a:pt x="9553" y="11993"/>
                </a:lnTo>
                <a:cubicBezTo>
                  <a:pt x="9730" y="12086"/>
                  <a:pt x="9922" y="12156"/>
                  <a:pt x="10119" y="12205"/>
                </a:cubicBezTo>
                <a:lnTo>
                  <a:pt x="10437" y="12793"/>
                </a:lnTo>
                <a:lnTo>
                  <a:pt x="11163" y="12793"/>
                </a:lnTo>
                <a:lnTo>
                  <a:pt x="11481" y="12221"/>
                </a:lnTo>
                <a:cubicBezTo>
                  <a:pt x="11674" y="12173"/>
                  <a:pt x="11854" y="12098"/>
                  <a:pt x="12029" y="12009"/>
                </a:cubicBezTo>
                <a:lnTo>
                  <a:pt x="12719" y="12221"/>
                </a:lnTo>
                <a:lnTo>
                  <a:pt x="13232" y="11748"/>
                </a:lnTo>
                <a:lnTo>
                  <a:pt x="13002" y="11110"/>
                </a:lnTo>
                <a:cubicBezTo>
                  <a:pt x="13106" y="10945"/>
                  <a:pt x="13190" y="10770"/>
                  <a:pt x="13250" y="10588"/>
                </a:cubicBezTo>
                <a:lnTo>
                  <a:pt x="13887" y="10293"/>
                </a:lnTo>
                <a:lnTo>
                  <a:pt x="13887" y="9624"/>
                </a:lnTo>
                <a:lnTo>
                  <a:pt x="13250" y="9313"/>
                </a:lnTo>
                <a:cubicBezTo>
                  <a:pt x="13198" y="9131"/>
                  <a:pt x="13121" y="8954"/>
                  <a:pt x="13020" y="8790"/>
                </a:cubicBezTo>
                <a:lnTo>
                  <a:pt x="13250" y="8169"/>
                </a:lnTo>
                <a:lnTo>
                  <a:pt x="12719" y="7679"/>
                </a:lnTo>
                <a:lnTo>
                  <a:pt x="12047" y="7892"/>
                </a:lnTo>
                <a:cubicBezTo>
                  <a:pt x="11870" y="7799"/>
                  <a:pt x="11678" y="7728"/>
                  <a:pt x="11481" y="7679"/>
                </a:cubicBezTo>
                <a:lnTo>
                  <a:pt x="11163" y="7107"/>
                </a:lnTo>
                <a:lnTo>
                  <a:pt x="10437" y="7107"/>
                </a:lnTo>
                <a:close/>
                <a:moveTo>
                  <a:pt x="10791" y="8954"/>
                </a:moveTo>
                <a:cubicBezTo>
                  <a:pt x="11386" y="8962"/>
                  <a:pt x="11879" y="9401"/>
                  <a:pt x="11888" y="9950"/>
                </a:cubicBezTo>
                <a:cubicBezTo>
                  <a:pt x="11888" y="10503"/>
                  <a:pt x="11390" y="10963"/>
                  <a:pt x="10791" y="10963"/>
                </a:cubicBezTo>
                <a:cubicBezTo>
                  <a:pt x="10193" y="10963"/>
                  <a:pt x="9712" y="10503"/>
                  <a:pt x="9712" y="9950"/>
                </a:cubicBezTo>
                <a:cubicBezTo>
                  <a:pt x="9712" y="9398"/>
                  <a:pt x="10193" y="8954"/>
                  <a:pt x="10791" y="8954"/>
                </a:cubicBezTo>
                <a:close/>
                <a:moveTo>
                  <a:pt x="19159" y="9362"/>
                </a:moveTo>
                <a:cubicBezTo>
                  <a:pt x="18860" y="9362"/>
                  <a:pt x="18610" y="9592"/>
                  <a:pt x="18610" y="9869"/>
                </a:cubicBezTo>
                <a:cubicBezTo>
                  <a:pt x="18610" y="10145"/>
                  <a:pt x="18860" y="10359"/>
                  <a:pt x="19159" y="10359"/>
                </a:cubicBezTo>
                <a:lnTo>
                  <a:pt x="21052" y="10359"/>
                </a:lnTo>
                <a:cubicBezTo>
                  <a:pt x="21351" y="10359"/>
                  <a:pt x="21600" y="10145"/>
                  <a:pt x="21600" y="9869"/>
                </a:cubicBezTo>
                <a:cubicBezTo>
                  <a:pt x="21600" y="9592"/>
                  <a:pt x="21351" y="9362"/>
                  <a:pt x="21052" y="9362"/>
                </a:cubicBezTo>
                <a:lnTo>
                  <a:pt x="19159" y="9362"/>
                </a:lnTo>
                <a:close/>
                <a:moveTo>
                  <a:pt x="531" y="9379"/>
                </a:moveTo>
                <a:cubicBezTo>
                  <a:pt x="232" y="9379"/>
                  <a:pt x="0" y="9609"/>
                  <a:pt x="0" y="9885"/>
                </a:cubicBezTo>
                <a:cubicBezTo>
                  <a:pt x="0" y="10161"/>
                  <a:pt x="232" y="10375"/>
                  <a:pt x="531" y="10375"/>
                </a:cubicBezTo>
                <a:lnTo>
                  <a:pt x="2441" y="10375"/>
                </a:lnTo>
                <a:cubicBezTo>
                  <a:pt x="2740" y="10375"/>
                  <a:pt x="2972" y="10161"/>
                  <a:pt x="2972" y="9885"/>
                </a:cubicBezTo>
                <a:cubicBezTo>
                  <a:pt x="2972" y="9609"/>
                  <a:pt x="2740" y="9379"/>
                  <a:pt x="2441" y="9379"/>
                </a:cubicBezTo>
                <a:lnTo>
                  <a:pt x="531" y="9379"/>
                </a:lnTo>
                <a:close/>
                <a:moveTo>
                  <a:pt x="16912" y="14542"/>
                </a:moveTo>
                <a:cubicBezTo>
                  <a:pt x="16774" y="14535"/>
                  <a:pt x="16634" y="14563"/>
                  <a:pt x="16523" y="14656"/>
                </a:cubicBezTo>
                <a:cubicBezTo>
                  <a:pt x="16301" y="14841"/>
                  <a:pt x="16287" y="15170"/>
                  <a:pt x="16487" y="15375"/>
                </a:cubicBezTo>
                <a:cubicBezTo>
                  <a:pt x="16499" y="15387"/>
                  <a:pt x="16510" y="15397"/>
                  <a:pt x="16523" y="15408"/>
                </a:cubicBezTo>
                <a:lnTo>
                  <a:pt x="17867" y="16649"/>
                </a:lnTo>
                <a:cubicBezTo>
                  <a:pt x="18059" y="16862"/>
                  <a:pt x="18398" y="16892"/>
                  <a:pt x="18628" y="16715"/>
                </a:cubicBezTo>
                <a:cubicBezTo>
                  <a:pt x="18858" y="16538"/>
                  <a:pt x="18890" y="16224"/>
                  <a:pt x="18699" y="16012"/>
                </a:cubicBezTo>
                <a:cubicBezTo>
                  <a:pt x="18673" y="15983"/>
                  <a:pt x="18643" y="15953"/>
                  <a:pt x="18610" y="15930"/>
                </a:cubicBezTo>
                <a:lnTo>
                  <a:pt x="17284" y="14705"/>
                </a:lnTo>
                <a:cubicBezTo>
                  <a:pt x="17183" y="14602"/>
                  <a:pt x="17050" y="14548"/>
                  <a:pt x="16912" y="14542"/>
                </a:cubicBezTo>
                <a:close/>
                <a:moveTo>
                  <a:pt x="4423" y="14787"/>
                </a:moveTo>
                <a:lnTo>
                  <a:pt x="3078" y="16045"/>
                </a:lnTo>
                <a:cubicBezTo>
                  <a:pt x="2851" y="16224"/>
                  <a:pt x="2831" y="16537"/>
                  <a:pt x="3025" y="16747"/>
                </a:cubicBezTo>
                <a:cubicBezTo>
                  <a:pt x="3220" y="16957"/>
                  <a:pt x="3559" y="16992"/>
                  <a:pt x="3786" y="16813"/>
                </a:cubicBezTo>
                <a:cubicBezTo>
                  <a:pt x="3807" y="16796"/>
                  <a:pt x="3821" y="16767"/>
                  <a:pt x="3839" y="16747"/>
                </a:cubicBezTo>
                <a:lnTo>
                  <a:pt x="5183" y="15506"/>
                </a:lnTo>
                <a:cubicBezTo>
                  <a:pt x="5378" y="15296"/>
                  <a:pt x="5358" y="14966"/>
                  <a:pt x="5130" y="14787"/>
                </a:cubicBezTo>
                <a:cubicBezTo>
                  <a:pt x="4927" y="14626"/>
                  <a:pt x="4625" y="14626"/>
                  <a:pt x="4423" y="14787"/>
                </a:cubicBezTo>
                <a:close/>
                <a:moveTo>
                  <a:pt x="8456" y="17711"/>
                </a:moveTo>
                <a:cubicBezTo>
                  <a:pt x="8024" y="17735"/>
                  <a:pt x="7705" y="18081"/>
                  <a:pt x="7731" y="18479"/>
                </a:cubicBezTo>
                <a:cubicBezTo>
                  <a:pt x="7754" y="18845"/>
                  <a:pt x="8060" y="19128"/>
                  <a:pt x="8456" y="19149"/>
                </a:cubicBezTo>
                <a:lnTo>
                  <a:pt x="13126" y="19149"/>
                </a:lnTo>
                <a:cubicBezTo>
                  <a:pt x="13558" y="19126"/>
                  <a:pt x="13877" y="18780"/>
                  <a:pt x="13852" y="18381"/>
                </a:cubicBezTo>
                <a:cubicBezTo>
                  <a:pt x="13828" y="18015"/>
                  <a:pt x="13522" y="17733"/>
                  <a:pt x="13126" y="17711"/>
                </a:cubicBezTo>
                <a:lnTo>
                  <a:pt x="8456" y="17711"/>
                </a:lnTo>
                <a:close/>
                <a:moveTo>
                  <a:pt x="9093" y="20146"/>
                </a:moveTo>
                <a:cubicBezTo>
                  <a:pt x="9165" y="20960"/>
                  <a:pt x="9906" y="21599"/>
                  <a:pt x="10791" y="21600"/>
                </a:cubicBezTo>
                <a:cubicBezTo>
                  <a:pt x="11675" y="21599"/>
                  <a:pt x="12419" y="20960"/>
                  <a:pt x="12489" y="20146"/>
                </a:cubicBezTo>
                <a:lnTo>
                  <a:pt x="9093" y="20146"/>
                </a:lnTo>
                <a:close/>
              </a:path>
            </a:pathLst>
          </a:custGeom>
          <a:solidFill>
            <a:srgbClr val="535353"/>
          </a:solidFill>
          <a:ln w="12700">
            <a:miter lim="400000"/>
          </a:ln>
        </p:spPr>
        <p:txBody>
          <a:bodyPr lIns="45719" rIns="45719" anchor="ctr"/>
          <a:lstStyle/>
          <a:p>
            <a:endParaRPr/>
          </a:p>
        </p:txBody>
      </p:sp>
    </p:spTree>
    <p:extLst>
      <p:ext uri="{BB962C8B-B14F-4D97-AF65-F5344CB8AC3E}">
        <p14:creationId xmlns:p14="http://schemas.microsoft.com/office/powerpoint/2010/main" val="34983695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31"/>
                                        </p:tgtEl>
                                        <p:attrNameLst>
                                          <p:attrName>style.visibility</p:attrName>
                                        </p:attrNameLst>
                                      </p:cBhvr>
                                      <p:to>
                                        <p:strVal val="visible"/>
                                      </p:to>
                                    </p:set>
                                    <p:animEffect transition="in" filter="box(out)">
                                      <p:cBhvr>
                                        <p:cTn id="7" dur="500"/>
                                        <p:tgtEl>
                                          <p:spTgt spid="31"/>
                                        </p:tgtEl>
                                      </p:cBhvr>
                                    </p:animEffect>
                                  </p:childTnLst>
                                </p:cTn>
                              </p:par>
                            </p:childTnLst>
                          </p:cTn>
                        </p:par>
                        <p:par>
                          <p:cTn id="8" fill="hold">
                            <p:stCondLst>
                              <p:cond delay="500"/>
                            </p:stCondLst>
                            <p:childTnLst>
                              <p:par>
                                <p:cTn id="9" presetID="4" presetClass="entr" presetSubtype="32" fill="hold" grpId="0" nodeType="afterEffect">
                                  <p:stCondLst>
                                    <p:cond delay="0"/>
                                  </p:stCondLst>
                                  <p:iterate>
                                    <p:tmAbs val="0"/>
                                  </p:iterate>
                                  <p:childTnLst>
                                    <p:set>
                                      <p:cBhvr>
                                        <p:cTn id="10" fill="hold"/>
                                        <p:tgtEl>
                                          <p:spTgt spid="34"/>
                                        </p:tgtEl>
                                        <p:attrNameLst>
                                          <p:attrName>style.visibility</p:attrName>
                                        </p:attrNameLst>
                                      </p:cBhvr>
                                      <p:to>
                                        <p:strVal val="visible"/>
                                      </p:to>
                                    </p:set>
                                    <p:animEffect transition="in" filter="box(out)">
                                      <p:cBhvr>
                                        <p:cTn id="11" dur="500"/>
                                        <p:tgtEl>
                                          <p:spTgt spid="34"/>
                                        </p:tgtEl>
                                      </p:cBhvr>
                                    </p:animEffect>
                                  </p:childTnLst>
                                </p:cTn>
                              </p:par>
                            </p:childTnLst>
                          </p:cTn>
                        </p:par>
                        <p:par>
                          <p:cTn id="12" fill="hold">
                            <p:stCondLst>
                              <p:cond delay="1000"/>
                            </p:stCondLst>
                            <p:childTnLst>
                              <p:par>
                                <p:cTn id="13" presetID="4" presetClass="entr" presetSubtype="32" fill="hold" grpId="0" nodeType="afterEffect">
                                  <p:stCondLst>
                                    <p:cond delay="0"/>
                                  </p:stCondLst>
                                  <p:iterate>
                                    <p:tmAbs val="0"/>
                                  </p:iterate>
                                  <p:childTnLst>
                                    <p:set>
                                      <p:cBhvr>
                                        <p:cTn id="14" fill="hold"/>
                                        <p:tgtEl>
                                          <p:spTgt spid="35"/>
                                        </p:tgtEl>
                                        <p:attrNameLst>
                                          <p:attrName>style.visibility</p:attrName>
                                        </p:attrNameLst>
                                      </p:cBhvr>
                                      <p:to>
                                        <p:strVal val="visible"/>
                                      </p:to>
                                    </p:set>
                                    <p:animEffect transition="in" filter="box(out)">
                                      <p:cBhvr>
                                        <p:cTn id="15" dur="6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4" grpId="0" animBg="1" advAuto="0"/>
      <p:bldP spid="35"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Teardrop 28"/>
          <p:cNvSpPr/>
          <p:nvPr/>
        </p:nvSpPr>
        <p:spPr>
          <a:xfrm rot="10800000">
            <a:off x="355572" y="207749"/>
            <a:ext cx="889003" cy="889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6">
              <a:lumMod val="40000"/>
              <a:lumOff val="60000"/>
            </a:schemeClr>
          </a:solidFill>
          <a:ln w="12700" cap="flat">
            <a:noFill/>
            <a:miter lim="400000"/>
          </a:ln>
          <a:effectLst/>
        </p:spPr>
        <p:txBody>
          <a:bodyPr wrap="square" lIns="45719" tIns="45719" rIns="45719" bIns="45719" numCol="1" anchor="ctr">
            <a:noAutofit/>
          </a:bodyPr>
          <a:lstStyle/>
          <a:p>
            <a:endParaRPr/>
          </a:p>
        </p:txBody>
      </p:sp>
      <p:sp>
        <p:nvSpPr>
          <p:cNvPr id="12" name="TextBox 52"/>
          <p:cNvSpPr txBox="1"/>
          <p:nvPr/>
        </p:nvSpPr>
        <p:spPr>
          <a:xfrm>
            <a:off x="1416238" y="568896"/>
            <a:ext cx="5098862"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solidFill>
                  <a:srgbClr val="535353"/>
                </a:solidFill>
              </a:defRPr>
            </a:lvl1pPr>
          </a:lstStyle>
          <a:p>
            <a:r>
              <a:rPr lang="en-US" sz="3200" b="1" dirty="0">
                <a:solidFill>
                  <a:srgbClr val="C00000"/>
                </a:solidFill>
              </a:rPr>
              <a:t>Research &amp; Possible Findings</a:t>
            </a:r>
            <a:endParaRPr sz="3200" b="1" dirty="0">
              <a:solidFill>
                <a:srgbClr val="C00000"/>
              </a:solidFill>
            </a:endParaRPr>
          </a:p>
        </p:txBody>
      </p:sp>
      <p:pic>
        <p:nvPicPr>
          <p:cNvPr id="15" name="Graphic 70" descr="Graphic 70"/>
          <p:cNvPicPr>
            <a:picLocks noChangeAspect="1"/>
          </p:cNvPicPr>
          <p:nvPr/>
        </p:nvPicPr>
        <p:blipFill>
          <a:blip r:embed="rId2">
            <a:alphaModFix amt="69132"/>
          </a:blip>
          <a:stretch>
            <a:fillRect/>
          </a:stretch>
        </p:blipFill>
        <p:spPr>
          <a:xfrm>
            <a:off x="474321" y="384868"/>
            <a:ext cx="635001" cy="635001"/>
          </a:xfrm>
          <a:prstGeom prst="rect">
            <a:avLst/>
          </a:prstGeom>
          <a:ln w="12700">
            <a:miter lim="400000"/>
          </a:ln>
        </p:spPr>
      </p:pic>
      <p:sp>
        <p:nvSpPr>
          <p:cNvPr id="6" name="TextBox 52"/>
          <p:cNvSpPr txBox="1"/>
          <p:nvPr/>
        </p:nvSpPr>
        <p:spPr>
          <a:xfrm>
            <a:off x="1050089" y="1860919"/>
            <a:ext cx="10151311" cy="2031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solidFill>
                  <a:srgbClr val="535353"/>
                </a:solidFill>
              </a:defRPr>
            </a:lvl1pPr>
          </a:lstStyle>
          <a:p>
            <a:pPr marL="342900" indent="-342900" algn="just">
              <a:buFont typeface="Wingdings" panose="05000000000000000000" pitchFamily="2" charset="2"/>
              <a:buChar char="Ø"/>
            </a:pPr>
            <a:r>
              <a:rPr lang="en-US" dirty="0">
                <a:solidFill>
                  <a:schemeClr val="tx1">
                    <a:lumMod val="95000"/>
                    <a:lumOff val="5000"/>
                  </a:schemeClr>
                </a:solidFill>
              </a:rPr>
              <a:t>With this research, findings shows clear identification of product details comparatively with good quality, prices, reviews and with overall rating of a seller recommendations to customers.</a:t>
            </a:r>
          </a:p>
          <a:p>
            <a:pPr marL="342900" indent="-342900" algn="just">
              <a:buFont typeface="Wingdings" panose="05000000000000000000" pitchFamily="2" charset="2"/>
              <a:buChar char="Ø"/>
            </a:pPr>
            <a:endParaRPr lang="en-US" dirty="0">
              <a:solidFill>
                <a:schemeClr val="tx1">
                  <a:lumMod val="95000"/>
                  <a:lumOff val="5000"/>
                </a:schemeClr>
              </a:solidFill>
            </a:endParaRPr>
          </a:p>
          <a:p>
            <a:pPr marL="342900" indent="-342900" algn="just">
              <a:buFont typeface="Wingdings" panose="05000000000000000000" pitchFamily="2" charset="2"/>
              <a:buChar char="Ø"/>
            </a:pPr>
            <a:r>
              <a:rPr lang="en-US" dirty="0">
                <a:solidFill>
                  <a:schemeClr val="tx1">
                    <a:lumMod val="95000"/>
                    <a:lumOff val="5000"/>
                  </a:schemeClr>
                </a:solidFill>
              </a:rPr>
              <a:t>New insight views can be introduced by keeping in mind both platform and customer benefit, so that System influences more purchases with good confidence level. </a:t>
            </a:r>
          </a:p>
        </p:txBody>
      </p:sp>
      <p:sp>
        <p:nvSpPr>
          <p:cNvPr id="2" name="Slide Number Placeholder 1"/>
          <p:cNvSpPr>
            <a:spLocks noGrp="1"/>
          </p:cNvSpPr>
          <p:nvPr>
            <p:ph type="sldNum" sz="quarter" idx="12"/>
          </p:nvPr>
        </p:nvSpPr>
        <p:spPr/>
        <p:txBody>
          <a:bodyPr/>
          <a:lstStyle/>
          <a:p>
            <a:fld id="{86CB4B4D-7CA3-9044-876B-883B54F8677D}" type="slidenum">
              <a:rPr lang="en-GB" smtClean="0"/>
              <a:t>11</a:t>
            </a:fld>
            <a:endParaRPr lang="en-GB"/>
          </a:p>
        </p:txBody>
      </p:sp>
    </p:spTree>
    <p:extLst>
      <p:ext uri="{BB962C8B-B14F-4D97-AF65-F5344CB8AC3E}">
        <p14:creationId xmlns:p14="http://schemas.microsoft.com/office/powerpoint/2010/main" val="75536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iterate>
                                    <p:tmAbs val="0"/>
                                  </p:iterate>
                                  <p:childTnLst>
                                    <p:set>
                                      <p:cBhvr>
                                        <p:cTn id="6" fill="hold"/>
                                        <p:tgtEl>
                                          <p:spTgt spid="12"/>
                                        </p:tgtEl>
                                        <p:attrNameLst>
                                          <p:attrName>style.visibility</p:attrName>
                                        </p:attrNameLst>
                                      </p:cBhvr>
                                      <p:to>
                                        <p:strVal val="visible"/>
                                      </p:to>
                                    </p:set>
                                    <p:animEffect transition="in" filter="box(out)">
                                      <p:cBhvr>
                                        <p:cTn id="7" dur="500"/>
                                        <p:tgtEl>
                                          <p:spTgt spid="12"/>
                                        </p:tgtEl>
                                      </p:cBhvr>
                                    </p:animEffect>
                                  </p:childTnLst>
                                </p:cTn>
                              </p:par>
                            </p:childTnLst>
                          </p:cTn>
                        </p:par>
                        <p:par>
                          <p:cTn id="8" fill="hold">
                            <p:stCondLst>
                              <p:cond delay="500"/>
                            </p:stCondLst>
                            <p:childTnLst>
                              <p:par>
                                <p:cTn id="9" presetID="4" presetClass="entr" presetSubtype="32" fill="hold" grpId="0" nodeType="afterEffect">
                                  <p:stCondLst>
                                    <p:cond delay="0"/>
                                  </p:stCondLst>
                                  <p:iterate>
                                    <p:tmAbs val="0"/>
                                  </p:iterate>
                                  <p:childTnLst>
                                    <p:set>
                                      <p:cBhvr>
                                        <p:cTn id="10" fill="hold"/>
                                        <p:tgtEl>
                                          <p:spTgt spid="15"/>
                                        </p:tgtEl>
                                        <p:attrNameLst>
                                          <p:attrName>style.visibility</p:attrName>
                                        </p:attrNameLst>
                                      </p:cBhvr>
                                      <p:to>
                                        <p:strVal val="visible"/>
                                      </p:to>
                                    </p:set>
                                    <p:animEffect transition="in" filter="box(out)">
                                      <p:cBhvr>
                                        <p:cTn id="11" dur="600"/>
                                        <p:tgtEl>
                                          <p:spTgt spid="15"/>
                                        </p:tgtEl>
                                      </p:cBhvr>
                                    </p:animEffect>
                                  </p:childTnLst>
                                </p:cTn>
                              </p:par>
                            </p:childTnLst>
                          </p:cTn>
                        </p:par>
                        <p:par>
                          <p:cTn id="12" fill="hold">
                            <p:stCondLst>
                              <p:cond delay="1100"/>
                            </p:stCondLst>
                            <p:childTnLst>
                              <p:par>
                                <p:cTn id="13" presetID="4" presetClass="entr" presetSubtype="32" fill="hold" grpId="0" nodeType="afterEffect">
                                  <p:stCondLst>
                                    <p:cond delay="0"/>
                                  </p:stCondLst>
                                  <p:iterate>
                                    <p:tmAbs val="0"/>
                                  </p:iterate>
                                  <p:childTnLst>
                                    <p:set>
                                      <p:cBhvr>
                                        <p:cTn id="14" fill="hold"/>
                                        <p:tgtEl>
                                          <p:spTgt spid="6"/>
                                        </p:tgtEl>
                                        <p:attrNameLst>
                                          <p:attrName>style.visibility</p:attrName>
                                        </p:attrNameLst>
                                      </p:cBhvr>
                                      <p:to>
                                        <p:strVal val="visible"/>
                                      </p:to>
                                    </p:set>
                                    <p:animEffect transition="in" filter="box(ou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5" grpId="0" animBg="1" advAuto="0"/>
      <p:bldP spid="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4" name="Group"/>
          <p:cNvGrpSpPr/>
          <p:nvPr/>
        </p:nvGrpSpPr>
        <p:grpSpPr>
          <a:xfrm flipH="1">
            <a:off x="-116501" y="44858"/>
            <a:ext cx="2474061" cy="1839420"/>
            <a:chOff x="0" y="0"/>
            <a:chExt cx="2474060" cy="1839419"/>
          </a:xfrm>
        </p:grpSpPr>
        <p:pic>
          <p:nvPicPr>
            <p:cNvPr id="5" name="TinyPPT_2019.png" descr="TinyPPT_2019.png"/>
            <p:cNvPicPr>
              <a:picLocks/>
            </p:cNvPicPr>
            <p:nvPr/>
          </p:nvPicPr>
          <p:blipFill>
            <a:blip r:embed="rId2">
              <a:alphaModFix amt="64876"/>
            </a:blip>
            <a:srcRect l="29878" t="18045"/>
            <a:stretch>
              <a:fillRect/>
            </a:stretch>
          </p:blipFill>
          <p:spPr>
            <a:xfrm rot="21244874">
              <a:off x="411485" y="949855"/>
              <a:ext cx="2027396" cy="787133"/>
            </a:xfrm>
            <a:prstGeom prst="rect">
              <a:avLst/>
            </a:prstGeom>
            <a:ln w="12700" cap="flat">
              <a:noFill/>
              <a:miter lim="400000"/>
            </a:ln>
            <a:effectLst/>
          </p:spPr>
        </p:pic>
        <p:sp>
          <p:nvSpPr>
            <p:cNvPr id="6" name="Freeform 5"/>
            <p:cNvSpPr/>
            <p:nvPr/>
          </p:nvSpPr>
          <p:spPr>
            <a:xfrm>
              <a:off x="0" y="-1"/>
              <a:ext cx="2257328" cy="1056675"/>
            </a:xfrm>
            <a:custGeom>
              <a:avLst/>
              <a:gdLst/>
              <a:ahLst/>
              <a:cxnLst>
                <a:cxn ang="0">
                  <a:pos x="wd2" y="hd2"/>
                </a:cxn>
                <a:cxn ang="5400000">
                  <a:pos x="wd2" y="hd2"/>
                </a:cxn>
                <a:cxn ang="10800000">
                  <a:pos x="wd2" y="hd2"/>
                </a:cxn>
                <a:cxn ang="16200000">
                  <a:pos x="wd2" y="hd2"/>
                </a:cxn>
              </a:cxnLst>
              <a:rect l="0" t="0" r="r" b="b"/>
              <a:pathLst>
                <a:path w="21470" h="21574" extrusionOk="0">
                  <a:moveTo>
                    <a:pt x="4255" y="5039"/>
                  </a:moveTo>
                  <a:lnTo>
                    <a:pt x="4337" y="5177"/>
                  </a:lnTo>
                  <a:lnTo>
                    <a:pt x="4791" y="5039"/>
                  </a:lnTo>
                  <a:cubicBezTo>
                    <a:pt x="5919" y="4803"/>
                    <a:pt x="9043" y="4889"/>
                    <a:pt x="11322" y="4390"/>
                  </a:cubicBezTo>
                  <a:cubicBezTo>
                    <a:pt x="13600" y="3891"/>
                    <a:pt x="17094" y="26"/>
                    <a:pt x="18610" y="0"/>
                  </a:cubicBezTo>
                  <a:cubicBezTo>
                    <a:pt x="20127" y="-26"/>
                    <a:pt x="20720" y="2146"/>
                    <a:pt x="21152" y="3603"/>
                  </a:cubicBezTo>
                  <a:cubicBezTo>
                    <a:pt x="21584" y="5059"/>
                    <a:pt x="21600" y="8842"/>
                    <a:pt x="21054" y="11260"/>
                  </a:cubicBezTo>
                  <a:cubicBezTo>
                    <a:pt x="20508" y="13677"/>
                    <a:pt x="19523" y="16420"/>
                    <a:pt x="17877" y="18110"/>
                  </a:cubicBezTo>
                  <a:cubicBezTo>
                    <a:pt x="16230" y="19799"/>
                    <a:pt x="13563" y="20052"/>
                    <a:pt x="11688" y="20610"/>
                  </a:cubicBezTo>
                  <a:cubicBezTo>
                    <a:pt x="9813" y="21167"/>
                    <a:pt x="7703" y="21243"/>
                    <a:pt x="6627" y="21456"/>
                  </a:cubicBezTo>
                  <a:lnTo>
                    <a:pt x="4791" y="21574"/>
                  </a:lnTo>
                  <a:lnTo>
                    <a:pt x="4337" y="21436"/>
                  </a:lnTo>
                  <a:lnTo>
                    <a:pt x="4255" y="21574"/>
                  </a:lnTo>
                  <a:lnTo>
                    <a:pt x="4048" y="21172"/>
                  </a:lnTo>
                  <a:lnTo>
                    <a:pt x="3847" y="20924"/>
                  </a:lnTo>
                  <a:lnTo>
                    <a:pt x="3707" y="20509"/>
                  </a:lnTo>
                  <a:lnTo>
                    <a:pt x="0" y="13307"/>
                  </a:lnTo>
                  <a:lnTo>
                    <a:pt x="3707" y="6105"/>
                  </a:lnTo>
                  <a:lnTo>
                    <a:pt x="3847" y="5689"/>
                  </a:lnTo>
                  <a:lnTo>
                    <a:pt x="4048" y="5442"/>
                  </a:lnTo>
                  <a:lnTo>
                    <a:pt x="4255" y="5039"/>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9" tIns="45719" rIns="45719" bIns="45719" numCol="1" anchor="ctr">
              <a:noAutofit/>
            </a:bodyPr>
            <a:lstStyle/>
            <a:p>
              <a:endParaRPr/>
            </a:p>
          </p:txBody>
        </p:sp>
      </p:grpSp>
      <p:sp>
        <p:nvSpPr>
          <p:cNvPr id="7" name="TextBox 34"/>
          <p:cNvSpPr txBox="1"/>
          <p:nvPr/>
        </p:nvSpPr>
        <p:spPr>
          <a:xfrm>
            <a:off x="2197987" y="478982"/>
            <a:ext cx="2999809" cy="52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800" b="1" dirty="0">
                <a:solidFill>
                  <a:srgbClr val="C00000"/>
                </a:solidFill>
                <a:latin typeface="+mn-lt"/>
                <a:ea typeface="+mn-ea"/>
                <a:cs typeface="+mn-cs"/>
                <a:sym typeface="Avenir Next"/>
              </a:rPr>
              <a:t>Future Works</a:t>
            </a:r>
            <a:endParaRPr sz="2800" b="1" dirty="0">
              <a:solidFill>
                <a:srgbClr val="C00000"/>
              </a:solidFill>
              <a:latin typeface="+mn-lt"/>
              <a:ea typeface="+mn-ea"/>
              <a:cs typeface="+mn-cs"/>
              <a:sym typeface="Avenir Next"/>
            </a:endParaRPr>
          </a:p>
        </p:txBody>
      </p:sp>
      <p:sp>
        <p:nvSpPr>
          <p:cNvPr id="10" name="Freeform 60"/>
          <p:cNvSpPr/>
          <p:nvPr/>
        </p:nvSpPr>
        <p:spPr>
          <a:xfrm rot="3137173">
            <a:off x="62140" y="35480"/>
            <a:ext cx="887005" cy="8870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835"/>
                  <a:pt x="21600" y="10800"/>
                </a:cubicBezTo>
                <a:cubicBezTo>
                  <a:pt x="21600" y="16765"/>
                  <a:pt x="16765" y="21600"/>
                  <a:pt x="10800" y="21600"/>
                </a:cubicBezTo>
                <a:cubicBezTo>
                  <a:pt x="10054" y="21600"/>
                  <a:pt x="9326" y="21524"/>
                  <a:pt x="8623" y="21381"/>
                </a:cubicBezTo>
                <a:lnTo>
                  <a:pt x="7158" y="20926"/>
                </a:lnTo>
                <a:lnTo>
                  <a:pt x="7294" y="20255"/>
                </a:lnTo>
                <a:cubicBezTo>
                  <a:pt x="7294" y="19293"/>
                  <a:pt x="6514" y="18513"/>
                  <a:pt x="5551" y="18513"/>
                </a:cubicBezTo>
                <a:cubicBezTo>
                  <a:pt x="5070" y="18513"/>
                  <a:pt x="4634" y="18708"/>
                  <a:pt x="4319" y="19023"/>
                </a:cubicBezTo>
                <a:lnTo>
                  <a:pt x="4160" y="19259"/>
                </a:lnTo>
                <a:lnTo>
                  <a:pt x="3163" y="18437"/>
                </a:lnTo>
                <a:cubicBezTo>
                  <a:pt x="1209" y="16482"/>
                  <a:pt x="0" y="13782"/>
                  <a:pt x="0" y="10800"/>
                </a:cubicBezTo>
                <a:cubicBezTo>
                  <a:pt x="0" y="4835"/>
                  <a:pt x="4835" y="0"/>
                  <a:pt x="10800" y="0"/>
                </a:cubicBezTo>
                <a:close/>
              </a:path>
            </a:pathLst>
          </a:custGeom>
          <a:gradFill>
            <a:gsLst>
              <a:gs pos="22846">
                <a:srgbClr val="6428AA"/>
              </a:gs>
              <a:gs pos="63240">
                <a:srgbClr val="863DC8"/>
              </a:gs>
              <a:gs pos="99804">
                <a:srgbClr val="A852E6"/>
              </a:gs>
            </a:gsLst>
            <a:lin ang="2089255"/>
          </a:gradFill>
          <a:ln w="12700">
            <a:miter lim="400000"/>
          </a:ln>
          <a:effectLst>
            <a:outerShdw blurRad="419100" dist="162123" dir="2315233" rotWithShape="0">
              <a:srgbClr val="000000">
                <a:alpha val="25587"/>
              </a:srgbClr>
            </a:outerShdw>
          </a:effectLst>
        </p:spPr>
        <p:txBody>
          <a:bodyPr lIns="45719" rIns="45719" anchor="ctr"/>
          <a:lstStyle/>
          <a:p>
            <a:endParaRPr/>
          </a:p>
        </p:txBody>
      </p:sp>
      <p:sp>
        <p:nvSpPr>
          <p:cNvPr id="11" name="Oval 61"/>
          <p:cNvSpPr/>
          <p:nvPr/>
        </p:nvSpPr>
        <p:spPr>
          <a:xfrm>
            <a:off x="160106" y="133445"/>
            <a:ext cx="691075" cy="691075"/>
          </a:xfrm>
          <a:prstGeom prst="ellipse">
            <a:avLst/>
          </a:prstGeom>
          <a:gradFill>
            <a:gsLst>
              <a:gs pos="22846">
                <a:srgbClr val="FFFFFF"/>
              </a:gs>
              <a:gs pos="63322">
                <a:srgbClr val="E6EAEB"/>
              </a:gs>
              <a:gs pos="99960">
                <a:srgbClr val="CDD5D8"/>
              </a:gs>
            </a:gsLst>
            <a:lin ang="2089255"/>
          </a:gradFill>
          <a:ln w="12700">
            <a:miter lim="400000"/>
          </a:ln>
        </p:spPr>
        <p:txBody>
          <a:bodyPr lIns="45719" rIns="45719" anchor="ctr"/>
          <a:lstStyle/>
          <a:p>
            <a:endParaRPr/>
          </a:p>
        </p:txBody>
      </p:sp>
      <p:pic>
        <p:nvPicPr>
          <p:cNvPr id="12" name="Picture 68" descr="Picture 68"/>
          <p:cNvPicPr>
            <a:picLocks noChangeAspect="1"/>
          </p:cNvPicPr>
          <p:nvPr/>
        </p:nvPicPr>
        <p:blipFill>
          <a:blip r:embed="rId3"/>
          <a:srcRect l="1064" t="37271" r="77601" b="36270"/>
          <a:stretch>
            <a:fillRect/>
          </a:stretch>
        </p:blipFill>
        <p:spPr>
          <a:xfrm>
            <a:off x="302344" y="264245"/>
            <a:ext cx="405502" cy="409827"/>
          </a:xfrm>
          <a:prstGeom prst="rect">
            <a:avLst/>
          </a:prstGeom>
          <a:ln w="12700">
            <a:miter lim="400000"/>
          </a:ln>
        </p:spPr>
      </p:pic>
      <p:sp>
        <p:nvSpPr>
          <p:cNvPr id="9" name="TextBox 34"/>
          <p:cNvSpPr txBox="1"/>
          <p:nvPr/>
        </p:nvSpPr>
        <p:spPr>
          <a:xfrm>
            <a:off x="505094" y="2316210"/>
            <a:ext cx="10582006" cy="3647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100" dirty="0">
                <a:solidFill>
                  <a:schemeClr val="tx1">
                    <a:lumMod val="95000"/>
                    <a:lumOff val="5000"/>
                  </a:schemeClr>
                </a:solidFill>
                <a:latin typeface="+mn-lt"/>
                <a:ea typeface="+mn-ea"/>
                <a:cs typeface="+mn-cs"/>
                <a:sym typeface="Avenir Next"/>
              </a:rPr>
              <a:t>Future work may include…</a:t>
            </a:r>
          </a:p>
          <a:p>
            <a:endParaRPr lang="en-US" sz="2100" dirty="0">
              <a:solidFill>
                <a:schemeClr val="tx1">
                  <a:lumMod val="95000"/>
                  <a:lumOff val="5000"/>
                </a:schemeClr>
              </a:solidFill>
              <a:latin typeface="+mn-lt"/>
              <a:ea typeface="+mn-ea"/>
              <a:cs typeface="+mn-cs"/>
              <a:sym typeface="Avenir Next"/>
            </a:endParaRPr>
          </a:p>
          <a:p>
            <a:r>
              <a:rPr lang="en-US" sz="2100" dirty="0">
                <a:solidFill>
                  <a:schemeClr val="tx1">
                    <a:lumMod val="95000"/>
                    <a:lumOff val="5000"/>
                  </a:schemeClr>
                </a:solidFill>
                <a:latin typeface="+mn-lt"/>
                <a:ea typeface="+mn-ea"/>
                <a:cs typeface="+mn-cs"/>
                <a:sym typeface="Avenir Next"/>
              </a:rPr>
              <a:t>a) Users intention and experiences can be identified and propose new recommendations from system</a:t>
            </a:r>
          </a:p>
          <a:p>
            <a:endParaRPr lang="en-US" sz="2100" dirty="0">
              <a:solidFill>
                <a:schemeClr val="tx1">
                  <a:lumMod val="95000"/>
                  <a:lumOff val="5000"/>
                </a:schemeClr>
              </a:solidFill>
              <a:latin typeface="+mn-lt"/>
              <a:ea typeface="+mn-ea"/>
              <a:cs typeface="+mn-cs"/>
              <a:sym typeface="Avenir Next"/>
            </a:endParaRPr>
          </a:p>
          <a:p>
            <a:r>
              <a:rPr lang="en-US" sz="2100" dirty="0">
                <a:solidFill>
                  <a:schemeClr val="tx1">
                    <a:lumMod val="95000"/>
                    <a:lumOff val="5000"/>
                  </a:schemeClr>
                </a:solidFill>
                <a:latin typeface="+mn-lt"/>
                <a:ea typeface="+mn-ea"/>
                <a:cs typeface="+mn-cs"/>
                <a:sym typeface="Avenir Next"/>
              </a:rPr>
              <a:t>b) Continuous enhancements leads to new representation of E-commerce site for better experience</a:t>
            </a:r>
          </a:p>
          <a:p>
            <a:endParaRPr lang="en-US" sz="2100" dirty="0">
              <a:solidFill>
                <a:schemeClr val="tx1">
                  <a:lumMod val="95000"/>
                  <a:lumOff val="5000"/>
                </a:schemeClr>
              </a:solidFill>
              <a:latin typeface="+mn-lt"/>
              <a:ea typeface="+mn-ea"/>
              <a:cs typeface="+mn-cs"/>
              <a:sym typeface="Avenir Next"/>
            </a:endParaRPr>
          </a:p>
          <a:p>
            <a:r>
              <a:rPr lang="en-US" sz="2100" dirty="0">
                <a:solidFill>
                  <a:schemeClr val="tx1">
                    <a:lumMod val="95000"/>
                    <a:lumOff val="5000"/>
                  </a:schemeClr>
                </a:solidFill>
                <a:latin typeface="+mn-lt"/>
                <a:ea typeface="+mn-ea"/>
                <a:cs typeface="+mn-cs"/>
                <a:sym typeface="Avenir Next"/>
              </a:rPr>
              <a:t>c) Balance between customer and sellers’ delights (with proper guidelines) which in result of enriching businesses.</a:t>
            </a:r>
          </a:p>
          <a:p>
            <a:endParaRPr sz="2100" dirty="0">
              <a:latin typeface="+mn-lt"/>
              <a:ea typeface="+mn-ea"/>
              <a:cs typeface="+mn-cs"/>
              <a:sym typeface="Avenir Next"/>
            </a:endParaRPr>
          </a:p>
        </p:txBody>
      </p:sp>
      <p:sp>
        <p:nvSpPr>
          <p:cNvPr id="2" name="Slide Number Placeholder 1"/>
          <p:cNvSpPr>
            <a:spLocks noGrp="1"/>
          </p:cNvSpPr>
          <p:nvPr>
            <p:ph type="sldNum" sz="quarter" idx="12"/>
          </p:nvPr>
        </p:nvSpPr>
        <p:spPr/>
        <p:txBody>
          <a:bodyPr/>
          <a:lstStyle/>
          <a:p>
            <a:fld id="{86CB4B4D-7CA3-9044-876B-883B54F8677D}" type="slidenum">
              <a:rPr lang="en-GB" smtClean="0"/>
              <a:t>12</a:t>
            </a:fld>
            <a:endParaRPr lang="en-GB"/>
          </a:p>
        </p:txBody>
      </p:sp>
    </p:spTree>
    <p:extLst>
      <p:ext uri="{BB962C8B-B14F-4D97-AF65-F5344CB8AC3E}">
        <p14:creationId xmlns:p14="http://schemas.microsoft.com/office/powerpoint/2010/main" val="352276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4"/>
                                        </p:tgtEl>
                                        <p:attrNameLst>
                                          <p:attrName>style.visibility</p:attrName>
                                        </p:attrNameLst>
                                      </p:cBhvr>
                                      <p:to>
                                        <p:strVal val="visible"/>
                                      </p:to>
                                    </p:set>
                                    <p:animEffect transition="in" filter="box(out)">
                                      <p:cBhvr>
                                        <p:cTn id="7" dur="500"/>
                                        <p:tgtEl>
                                          <p:spTgt spid="4"/>
                                        </p:tgtEl>
                                      </p:cBhvr>
                                    </p:animEffect>
                                  </p:childTnLst>
                                </p:cTn>
                              </p:par>
                            </p:childTnLst>
                          </p:cTn>
                        </p:par>
                        <p:par>
                          <p:cTn id="8" fill="hold">
                            <p:stCondLst>
                              <p:cond delay="500"/>
                            </p:stCondLst>
                            <p:childTnLst>
                              <p:par>
                                <p:cTn id="9" presetID="4" presetClass="entr" presetSubtype="32" fill="hold" grpId="0" nodeType="afterEffect">
                                  <p:stCondLst>
                                    <p:cond delay="0"/>
                                  </p:stCondLst>
                                  <p:iterate>
                                    <p:tmAbs val="0"/>
                                  </p:iterate>
                                  <p:childTnLst>
                                    <p:set>
                                      <p:cBhvr>
                                        <p:cTn id="10" fill="hold"/>
                                        <p:tgtEl>
                                          <p:spTgt spid="7"/>
                                        </p:tgtEl>
                                        <p:attrNameLst>
                                          <p:attrName>style.visibility</p:attrName>
                                        </p:attrNameLst>
                                      </p:cBhvr>
                                      <p:to>
                                        <p:strVal val="visible"/>
                                      </p:to>
                                    </p:set>
                                    <p:animEffect transition="in" filter="box(out)">
                                      <p:cBhvr>
                                        <p:cTn id="11" dur="500"/>
                                        <p:tgtEl>
                                          <p:spTgt spid="7"/>
                                        </p:tgtEl>
                                      </p:cBhvr>
                                    </p:animEffect>
                                  </p:childTnLst>
                                </p:cTn>
                              </p:par>
                            </p:childTnLst>
                          </p:cTn>
                        </p:par>
                        <p:par>
                          <p:cTn id="12" fill="hold">
                            <p:stCondLst>
                              <p:cond delay="1000"/>
                            </p:stCondLst>
                            <p:childTnLst>
                              <p:par>
                                <p:cTn id="13" presetID="23" presetClass="entr" presetSubtype="16" fill="hold" grpId="0" nodeType="afterEffect">
                                  <p:stCondLst>
                                    <p:cond delay="0"/>
                                  </p:stCondLst>
                                  <p:iterate>
                                    <p:tmAbs val="0"/>
                                  </p:iterate>
                                  <p:childTnLst>
                                    <p:set>
                                      <p:cBhvr>
                                        <p:cTn id="14" fill="hold"/>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iterate>
                                    <p:tmAbs val="0"/>
                                  </p:iterate>
                                  <p:childTnLst>
                                    <p:set>
                                      <p:cBhvr>
                                        <p:cTn id="19" fill="hold"/>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8" fill="hold" grpId="0" nodeType="afterEffect">
                                  <p:stCondLst>
                                    <p:cond delay="0"/>
                                  </p:stCondLst>
                                  <p:iterate>
                                    <p:tmAbs val="0"/>
                                  </p:iterate>
                                  <p:childTnLst>
                                    <p:set>
                                      <p:cBhvr>
                                        <p:cTn id="24" fill="hold"/>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4" presetClass="entr" presetSubtype="32" fill="hold" grpId="0" nodeType="afterEffect">
                                  <p:stCondLst>
                                    <p:cond delay="0"/>
                                  </p:stCondLst>
                                  <p:iterate>
                                    <p:tmAbs val="0"/>
                                  </p:iterate>
                                  <p:childTnLst>
                                    <p:set>
                                      <p:cBhvr>
                                        <p:cTn id="28" fill="hold"/>
                                        <p:tgtEl>
                                          <p:spTgt spid="9"/>
                                        </p:tgtEl>
                                        <p:attrNameLst>
                                          <p:attrName>style.visibility</p:attrName>
                                        </p:attrNameLst>
                                      </p:cBhvr>
                                      <p:to>
                                        <p:strVal val="visible"/>
                                      </p:to>
                                    </p:set>
                                    <p:animEffect transition="in" filter="box(ou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7" grpId="0" animBg="1" advAuto="0"/>
      <p:bldP spid="10" grpId="0" animBg="1" advAuto="0"/>
      <p:bldP spid="11" grpId="0" animBg="1" advAuto="0"/>
      <p:bldP spid="12" grpId="0" animBg="1" advAuto="0"/>
      <p:bldP spid="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552919" y="876443"/>
            <a:ext cx="9086161" cy="5909310"/>
          </a:xfrm>
          <a:prstGeom prst="rect">
            <a:avLst/>
          </a:prstGeom>
        </p:spPr>
        <p:txBody>
          <a:bodyPr wrap="square">
            <a:spAutoFit/>
          </a:bodyPr>
          <a:lstStyle/>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a:solidFill>
                  <a:schemeClr val="tx1"/>
                </a:solidFill>
              </a:rPr>
              <a:t>D. Rahul, S. </a:t>
            </a:r>
            <a:r>
              <a:rPr lang="en-GB" sz="1400" dirty="0" err="1">
                <a:solidFill>
                  <a:schemeClr val="tx1"/>
                </a:solidFill>
              </a:rPr>
              <a:t>Mrudav</a:t>
            </a:r>
            <a:r>
              <a:rPr lang="en-GB" sz="1400" dirty="0">
                <a:solidFill>
                  <a:schemeClr val="tx1"/>
                </a:solidFill>
              </a:rPr>
              <a:t>, P. Priyanka and P. </a:t>
            </a:r>
            <a:r>
              <a:rPr lang="en-GB" sz="1400" dirty="0" err="1">
                <a:solidFill>
                  <a:schemeClr val="tx1"/>
                </a:solidFill>
              </a:rPr>
              <a:t>Bhagirath</a:t>
            </a:r>
            <a:r>
              <a:rPr lang="en-GB" sz="1400" dirty="0">
                <a:solidFill>
                  <a:schemeClr val="tx1"/>
                </a:solidFill>
              </a:rPr>
              <a:t>."A Novel Approach to Web Scraping </a:t>
            </a:r>
            <a:r>
              <a:rPr lang="en-GB" sz="1400" dirty="0" err="1">
                <a:solidFill>
                  <a:schemeClr val="tx1"/>
                </a:solidFill>
              </a:rPr>
              <a:t>Technology,"</a:t>
            </a:r>
            <a:r>
              <a:rPr lang="en-GB" sz="1400" i="1" dirty="0" err="1">
                <a:solidFill>
                  <a:schemeClr val="tx1"/>
                </a:solidFill>
              </a:rPr>
              <a:t>International</a:t>
            </a:r>
            <a:r>
              <a:rPr lang="en-GB" sz="1400" i="1" dirty="0">
                <a:solidFill>
                  <a:schemeClr val="tx1"/>
                </a:solidFill>
              </a:rPr>
              <a:t> Journal of Advanced Research in  Computer Science and Software Engineering</a:t>
            </a:r>
            <a:r>
              <a:rPr lang="en-GB" sz="1400" dirty="0">
                <a:solidFill>
                  <a:schemeClr val="tx1"/>
                </a:solidFill>
              </a:rPr>
              <a:t>, vol. 5, Issue. 5, 2015.</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a:solidFill>
                  <a:schemeClr val="tx1"/>
                </a:solidFill>
              </a:rPr>
              <a:t>A. </a:t>
            </a:r>
            <a:r>
              <a:rPr lang="en-GB" sz="1400" dirty="0" err="1">
                <a:solidFill>
                  <a:schemeClr val="tx1"/>
                </a:solidFill>
              </a:rPr>
              <a:t>Pratiksha</a:t>
            </a:r>
            <a:r>
              <a:rPr lang="en-GB" sz="1400" dirty="0">
                <a:solidFill>
                  <a:schemeClr val="tx1"/>
                </a:solidFill>
              </a:rPr>
              <a:t>, S.R. </a:t>
            </a:r>
            <a:r>
              <a:rPr lang="en-GB" sz="1400" dirty="0" err="1">
                <a:solidFill>
                  <a:schemeClr val="tx1"/>
                </a:solidFill>
              </a:rPr>
              <a:t>Tandan</a:t>
            </a:r>
            <a:r>
              <a:rPr lang="en-GB" sz="1400" dirty="0">
                <a:solidFill>
                  <a:schemeClr val="tx1"/>
                </a:solidFill>
              </a:rPr>
              <a:t>, T. Priyanka and M. </a:t>
            </a:r>
            <a:r>
              <a:rPr lang="en-GB" sz="1400" dirty="0" err="1">
                <a:solidFill>
                  <a:schemeClr val="tx1"/>
                </a:solidFill>
              </a:rPr>
              <a:t>Rohit</a:t>
            </a:r>
            <a:r>
              <a:rPr lang="en-GB" sz="1400" dirty="0">
                <a:solidFill>
                  <a:schemeClr val="tx1"/>
                </a:solidFill>
              </a:rPr>
              <a:t>."Web Information Retrieval Using Python and </a:t>
            </a:r>
            <a:r>
              <a:rPr lang="en-GB" sz="1400" dirty="0" err="1">
                <a:solidFill>
                  <a:schemeClr val="tx1"/>
                </a:solidFill>
              </a:rPr>
              <a:t>BeautifulSoup,"</a:t>
            </a:r>
            <a:r>
              <a:rPr lang="en-GB" sz="1400" i="1" dirty="0" err="1">
                <a:solidFill>
                  <a:schemeClr val="tx1"/>
                </a:solidFill>
              </a:rPr>
              <a:t>International</a:t>
            </a:r>
            <a:r>
              <a:rPr lang="en-GB" sz="1400" i="1" dirty="0">
                <a:solidFill>
                  <a:schemeClr val="tx1"/>
                </a:solidFill>
              </a:rPr>
              <a:t> Journal for Research in Applied Science &amp; Engineering Technology (IJRASET)</a:t>
            </a:r>
            <a:r>
              <a:rPr lang="en-GB" sz="1400" dirty="0">
                <a:solidFill>
                  <a:schemeClr val="tx1"/>
                </a:solidFill>
              </a:rPr>
              <a:t>. vol. 4, Issue VI, 2016.</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a:solidFill>
                  <a:schemeClr val="tx1"/>
                </a:solidFill>
              </a:rPr>
              <a:t>Sung-min Kim and Young-</a:t>
            </a:r>
            <a:r>
              <a:rPr lang="en-GB" sz="1400" dirty="0" err="1">
                <a:solidFill>
                  <a:schemeClr val="tx1"/>
                </a:solidFill>
              </a:rPr>
              <a:t>guk</a:t>
            </a:r>
            <a:r>
              <a:rPr lang="en-GB" sz="1400" dirty="0">
                <a:solidFill>
                  <a:schemeClr val="tx1"/>
                </a:solidFill>
              </a:rPr>
              <a:t> Ha, "Automated discovery of small business domain knowledge using web crawling and data mining," 2016 International Conference on Big Data and Smart Computing (</a:t>
            </a:r>
            <a:r>
              <a:rPr lang="en-GB" sz="1400" dirty="0" err="1">
                <a:solidFill>
                  <a:schemeClr val="tx1"/>
                </a:solidFill>
              </a:rPr>
              <a:t>BigComp</a:t>
            </a:r>
            <a:r>
              <a:rPr lang="en-GB" sz="1400" dirty="0">
                <a:solidFill>
                  <a:schemeClr val="tx1"/>
                </a:solidFill>
              </a:rPr>
              <a:t>), Hong Kong, 2016, pp. 481-484.</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err="1">
                <a:solidFill>
                  <a:schemeClr val="tx1"/>
                </a:solidFill>
              </a:rPr>
              <a:t>Jie</a:t>
            </a:r>
            <a:r>
              <a:rPr lang="en-GB" sz="1400" dirty="0">
                <a:solidFill>
                  <a:schemeClr val="tx1"/>
                </a:solidFill>
              </a:rPr>
              <a:t> Wang, </a:t>
            </a:r>
            <a:r>
              <a:rPr lang="en-GB" sz="1400" dirty="0" err="1">
                <a:solidFill>
                  <a:schemeClr val="tx1"/>
                </a:solidFill>
              </a:rPr>
              <a:t>Shuo</a:t>
            </a:r>
            <a:r>
              <a:rPr lang="en-GB" sz="1400" dirty="0">
                <a:solidFill>
                  <a:schemeClr val="tx1"/>
                </a:solidFill>
              </a:rPr>
              <a:t> Yang, Yuezhi Wang and Cheng Han, "The crawling and analysis of agricultural products big data based on </a:t>
            </a:r>
            <a:r>
              <a:rPr lang="en-GB" sz="1400" dirty="0" err="1">
                <a:solidFill>
                  <a:schemeClr val="tx1"/>
                </a:solidFill>
              </a:rPr>
              <a:t>Jsoup</a:t>
            </a:r>
            <a:r>
              <a:rPr lang="en-GB" sz="1400" dirty="0">
                <a:solidFill>
                  <a:schemeClr val="tx1"/>
                </a:solidFill>
              </a:rPr>
              <a:t>," 2015 12th International Conference on Fuzzy Systems and Knowledge Discovery (FSKD), Zhangjiajie, 2015, pp. 1197-1202.</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a:solidFill>
                  <a:schemeClr val="tx1"/>
                </a:solidFill>
              </a:rPr>
              <a:t>Z. </a:t>
            </a:r>
            <a:r>
              <a:rPr lang="en-GB" sz="1400" dirty="0" err="1">
                <a:solidFill>
                  <a:schemeClr val="tx1"/>
                </a:solidFill>
              </a:rPr>
              <a:t>Singla</a:t>
            </a:r>
            <a:r>
              <a:rPr lang="en-GB" sz="1400" dirty="0">
                <a:solidFill>
                  <a:schemeClr val="tx1"/>
                </a:solidFill>
              </a:rPr>
              <a:t>, S. Randhawa and S. Jain, "Statistical and sentiment analysis of consumer product reviews," 2017 8th International Conference on Computing, Communication and Networking Technologies (ICCCNT), Delhi, 2017, pp. 1-6.</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err="1">
                <a:solidFill>
                  <a:schemeClr val="tx1"/>
                </a:solidFill>
              </a:rPr>
              <a:t>Xiaosong</a:t>
            </a:r>
            <a:r>
              <a:rPr lang="en-GB" sz="1400" dirty="0">
                <a:solidFill>
                  <a:schemeClr val="tx1"/>
                </a:solidFill>
              </a:rPr>
              <a:t> Jiang and </a:t>
            </a:r>
            <a:r>
              <a:rPr lang="en-GB" sz="1400" dirty="0" err="1">
                <a:solidFill>
                  <a:schemeClr val="tx1"/>
                </a:solidFill>
              </a:rPr>
              <a:t>Yijun</a:t>
            </a:r>
            <a:r>
              <a:rPr lang="en-GB" sz="1400" dirty="0">
                <a:solidFill>
                  <a:schemeClr val="tx1"/>
                </a:solidFill>
              </a:rPr>
              <a:t> Huang, "Research on Data Pre-process and Feature Extraction Based on Wavelet Packet Analysis," 2006 6th World Congress on Intelligent Control and Automation, Dalian, 2006, pp. 5850-5853.</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a:solidFill>
                  <a:schemeClr val="tx1"/>
                </a:solidFill>
              </a:rPr>
              <a:t>GAFFAR KHAN, Abdul. “Electronic Commerce: A Study on Benefits and Challenges in an Emerging </a:t>
            </a:r>
            <a:r>
              <a:rPr lang="en-GB" sz="1400" dirty="0" err="1">
                <a:solidFill>
                  <a:schemeClr val="tx1"/>
                </a:solidFill>
              </a:rPr>
              <a:t>Economy.”</a:t>
            </a:r>
            <a:r>
              <a:rPr lang="en-GB" sz="1400" i="1" dirty="0" err="1">
                <a:solidFill>
                  <a:schemeClr val="tx1"/>
                </a:solidFill>
              </a:rPr>
              <a:t>Global</a:t>
            </a:r>
            <a:r>
              <a:rPr lang="en-GB" sz="1400" i="1" dirty="0">
                <a:solidFill>
                  <a:schemeClr val="tx1"/>
                </a:solidFill>
              </a:rPr>
              <a:t> Journal of Management And Business Research</a:t>
            </a:r>
            <a:r>
              <a:rPr lang="en-GB" sz="1400" dirty="0">
                <a:solidFill>
                  <a:schemeClr val="tx1"/>
                </a:solidFill>
              </a:rPr>
              <a:t>, Vol 16, No 1-B (2016).</a:t>
            </a:r>
          </a:p>
          <a:p>
            <a:pPr marL="228600" indent="-228600" algn="just">
              <a:buFont typeface="+mj-lt"/>
              <a:buAutoNum type="arabicPeriod"/>
            </a:pPr>
            <a:endParaRPr lang="en-GB" sz="1400" dirty="0">
              <a:solidFill>
                <a:schemeClr val="tx1"/>
              </a:solidFill>
            </a:endParaRPr>
          </a:p>
          <a:p>
            <a:pPr marL="228600" indent="-228600" algn="just">
              <a:buFont typeface="+mj-lt"/>
              <a:buAutoNum type="arabicPeriod"/>
            </a:pPr>
            <a:r>
              <a:rPr lang="en-GB" sz="1400" dirty="0">
                <a:latin typeface="Times New Roman" panose="02020603050405020304" pitchFamily="18" charset="0"/>
                <a:cs typeface="Times New Roman" panose="02020603050405020304" pitchFamily="18" charset="0"/>
              </a:rPr>
              <a:t>Bailey, M.J. (2005). Predicting Sporting Outcomes: A Statistical Approach. Swinburne University of Technology: Faculty of Life and Social Sciences</a:t>
            </a:r>
            <a:endParaRPr lang="en-GB" sz="1400" dirty="0">
              <a:solidFill>
                <a:schemeClr val="tx1"/>
              </a:solidFill>
            </a:endParaRPr>
          </a:p>
        </p:txBody>
      </p:sp>
      <p:grpSp>
        <p:nvGrpSpPr>
          <p:cNvPr id="37" name="Group"/>
          <p:cNvGrpSpPr/>
          <p:nvPr/>
        </p:nvGrpSpPr>
        <p:grpSpPr>
          <a:xfrm flipH="1">
            <a:off x="-170235" y="14668"/>
            <a:ext cx="2474061" cy="1839420"/>
            <a:chOff x="0" y="0"/>
            <a:chExt cx="2474060" cy="1839419"/>
          </a:xfrm>
        </p:grpSpPr>
        <p:pic>
          <p:nvPicPr>
            <p:cNvPr id="38" name="TinyPPT_2019.png" descr="TinyPPT_2019.png"/>
            <p:cNvPicPr>
              <a:picLocks/>
            </p:cNvPicPr>
            <p:nvPr/>
          </p:nvPicPr>
          <p:blipFill>
            <a:blip r:embed="rId2">
              <a:alphaModFix amt="64876"/>
            </a:blip>
            <a:srcRect l="29878" t="18045"/>
            <a:stretch>
              <a:fillRect/>
            </a:stretch>
          </p:blipFill>
          <p:spPr>
            <a:xfrm rot="21244874">
              <a:off x="411485" y="949855"/>
              <a:ext cx="2027396" cy="787133"/>
            </a:xfrm>
            <a:prstGeom prst="rect">
              <a:avLst/>
            </a:prstGeom>
            <a:ln w="12700" cap="flat">
              <a:noFill/>
              <a:miter lim="400000"/>
            </a:ln>
            <a:effectLst/>
          </p:spPr>
        </p:pic>
        <p:sp>
          <p:nvSpPr>
            <p:cNvPr id="39" name="Freeform 5"/>
            <p:cNvSpPr/>
            <p:nvPr/>
          </p:nvSpPr>
          <p:spPr>
            <a:xfrm>
              <a:off x="0" y="-1"/>
              <a:ext cx="2257328" cy="1056675"/>
            </a:xfrm>
            <a:custGeom>
              <a:avLst/>
              <a:gdLst/>
              <a:ahLst/>
              <a:cxnLst>
                <a:cxn ang="0">
                  <a:pos x="wd2" y="hd2"/>
                </a:cxn>
                <a:cxn ang="5400000">
                  <a:pos x="wd2" y="hd2"/>
                </a:cxn>
                <a:cxn ang="10800000">
                  <a:pos x="wd2" y="hd2"/>
                </a:cxn>
                <a:cxn ang="16200000">
                  <a:pos x="wd2" y="hd2"/>
                </a:cxn>
              </a:cxnLst>
              <a:rect l="0" t="0" r="r" b="b"/>
              <a:pathLst>
                <a:path w="21470" h="21574" extrusionOk="0">
                  <a:moveTo>
                    <a:pt x="4255" y="5039"/>
                  </a:moveTo>
                  <a:lnTo>
                    <a:pt x="4337" y="5177"/>
                  </a:lnTo>
                  <a:lnTo>
                    <a:pt x="4791" y="5039"/>
                  </a:lnTo>
                  <a:cubicBezTo>
                    <a:pt x="5919" y="4803"/>
                    <a:pt x="9043" y="4889"/>
                    <a:pt x="11322" y="4390"/>
                  </a:cubicBezTo>
                  <a:cubicBezTo>
                    <a:pt x="13600" y="3891"/>
                    <a:pt x="17094" y="26"/>
                    <a:pt x="18610" y="0"/>
                  </a:cubicBezTo>
                  <a:cubicBezTo>
                    <a:pt x="20127" y="-26"/>
                    <a:pt x="20720" y="2146"/>
                    <a:pt x="21152" y="3603"/>
                  </a:cubicBezTo>
                  <a:cubicBezTo>
                    <a:pt x="21584" y="5059"/>
                    <a:pt x="21600" y="8842"/>
                    <a:pt x="21054" y="11260"/>
                  </a:cubicBezTo>
                  <a:cubicBezTo>
                    <a:pt x="20508" y="13677"/>
                    <a:pt x="19523" y="16420"/>
                    <a:pt x="17877" y="18110"/>
                  </a:cubicBezTo>
                  <a:cubicBezTo>
                    <a:pt x="16230" y="19799"/>
                    <a:pt x="13563" y="20052"/>
                    <a:pt x="11688" y="20610"/>
                  </a:cubicBezTo>
                  <a:cubicBezTo>
                    <a:pt x="9813" y="21167"/>
                    <a:pt x="7703" y="21243"/>
                    <a:pt x="6627" y="21456"/>
                  </a:cubicBezTo>
                  <a:lnTo>
                    <a:pt x="4791" y="21574"/>
                  </a:lnTo>
                  <a:lnTo>
                    <a:pt x="4337" y="21436"/>
                  </a:lnTo>
                  <a:lnTo>
                    <a:pt x="4255" y="21574"/>
                  </a:lnTo>
                  <a:lnTo>
                    <a:pt x="4048" y="21172"/>
                  </a:lnTo>
                  <a:lnTo>
                    <a:pt x="3847" y="20924"/>
                  </a:lnTo>
                  <a:lnTo>
                    <a:pt x="3707" y="20509"/>
                  </a:lnTo>
                  <a:lnTo>
                    <a:pt x="0" y="13307"/>
                  </a:lnTo>
                  <a:lnTo>
                    <a:pt x="3707" y="6105"/>
                  </a:lnTo>
                  <a:lnTo>
                    <a:pt x="3847" y="5689"/>
                  </a:lnTo>
                  <a:lnTo>
                    <a:pt x="4048" y="5442"/>
                  </a:lnTo>
                  <a:lnTo>
                    <a:pt x="4255" y="5039"/>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9" tIns="45719" rIns="45719" bIns="45719" numCol="1" anchor="ctr">
              <a:noAutofit/>
            </a:bodyPr>
            <a:lstStyle/>
            <a:p>
              <a:endParaRPr/>
            </a:p>
          </p:txBody>
        </p:sp>
      </p:grpSp>
      <p:sp>
        <p:nvSpPr>
          <p:cNvPr id="40" name="TextBox 34"/>
          <p:cNvSpPr txBox="1"/>
          <p:nvPr/>
        </p:nvSpPr>
        <p:spPr>
          <a:xfrm>
            <a:off x="146442" y="429668"/>
            <a:ext cx="2057438" cy="52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800" b="1" dirty="0">
                <a:solidFill>
                  <a:srgbClr val="C00000"/>
                </a:solidFill>
                <a:latin typeface="+mn-lt"/>
                <a:ea typeface="+mn-ea"/>
                <a:cs typeface="+mn-cs"/>
                <a:sym typeface="Avenir Next"/>
              </a:rPr>
              <a:t>References</a:t>
            </a:r>
            <a:endParaRPr sz="2800" b="1" dirty="0">
              <a:solidFill>
                <a:srgbClr val="C00000"/>
              </a:solidFill>
              <a:latin typeface="+mn-lt"/>
              <a:ea typeface="+mn-ea"/>
              <a:cs typeface="+mn-cs"/>
              <a:sym typeface="Avenir Next"/>
            </a:endParaRPr>
          </a:p>
        </p:txBody>
      </p:sp>
      <p:sp>
        <p:nvSpPr>
          <p:cNvPr id="44" name="Circle"/>
          <p:cNvSpPr/>
          <p:nvPr/>
        </p:nvSpPr>
        <p:spPr>
          <a:xfrm>
            <a:off x="2104673" y="86438"/>
            <a:ext cx="913135" cy="913134"/>
          </a:xfrm>
          <a:prstGeom prst="ellipse">
            <a:avLst/>
          </a:prstGeom>
          <a:gradFill>
            <a:gsLst>
              <a:gs pos="22846">
                <a:srgbClr val="FFFFFF"/>
              </a:gs>
              <a:gs pos="63322">
                <a:srgbClr val="E6EAEB"/>
              </a:gs>
              <a:gs pos="99960">
                <a:srgbClr val="CDD5D8"/>
              </a:gs>
            </a:gsLst>
            <a:lin ang="2089255"/>
          </a:gradFill>
          <a:ln w="12700">
            <a:miter lim="400000"/>
          </a:ln>
          <a:effectLst>
            <a:outerShdw blurRad="152400" dist="90035" dir="2315233" rotWithShape="0">
              <a:srgbClr val="000000">
                <a:alpha val="38297"/>
              </a:srgbClr>
            </a:outerShdw>
          </a:effectLst>
        </p:spPr>
        <p:txBody>
          <a:bodyPr lIns="45718" tIns="45718" rIns="45718" bIns="45718" anchor="ctr"/>
          <a:lstStyle/>
          <a:p>
            <a:endParaRPr/>
          </a:p>
        </p:txBody>
      </p:sp>
      <p:pic>
        <p:nvPicPr>
          <p:cNvPr id="46" name="Picture 50" descr="Picture 50"/>
          <p:cNvPicPr>
            <a:picLocks noChangeAspect="1"/>
          </p:cNvPicPr>
          <p:nvPr/>
        </p:nvPicPr>
        <p:blipFill>
          <a:blip r:embed="rId3"/>
          <a:srcRect l="26909" t="34829" r="51756" b="38711"/>
          <a:stretch>
            <a:fillRect/>
          </a:stretch>
        </p:blipFill>
        <p:spPr>
          <a:xfrm>
            <a:off x="2226248" y="331942"/>
            <a:ext cx="535220" cy="540929"/>
          </a:xfrm>
          <a:prstGeom prst="rect">
            <a:avLst/>
          </a:prstGeom>
          <a:ln w="12700">
            <a:miter lim="400000"/>
          </a:ln>
        </p:spPr>
      </p:pic>
      <p:sp>
        <p:nvSpPr>
          <p:cNvPr id="3" name="Slide Number Placeholder 2"/>
          <p:cNvSpPr>
            <a:spLocks noGrp="1"/>
          </p:cNvSpPr>
          <p:nvPr>
            <p:ph type="sldNum" sz="quarter" idx="2"/>
          </p:nvPr>
        </p:nvSpPr>
        <p:spPr/>
        <p:txBody>
          <a:bodyPr/>
          <a:lstStyle/>
          <a:p>
            <a:fld id="{86CB4B4D-7CA3-9044-876B-883B54F8677D}" type="slidenum">
              <a:rPr lang="en-GB" smtClean="0"/>
              <a:t>13</a:t>
            </a:fld>
            <a:endParaRPr lang="en-GB"/>
          </a:p>
        </p:txBody>
      </p:sp>
    </p:spTree>
    <p:extLst>
      <p:ext uri="{BB962C8B-B14F-4D97-AF65-F5344CB8AC3E}">
        <p14:creationId xmlns:p14="http://schemas.microsoft.com/office/powerpoint/2010/main" val="630403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box(out)">
                                      <p:cBhvr>
                                        <p:cTn id="7" dur="500"/>
                                        <p:tgtEl>
                                          <p:spTgt spid="37"/>
                                        </p:tgtEl>
                                      </p:cBhvr>
                                    </p:animEffect>
                                  </p:childTnLst>
                                </p:cTn>
                              </p:par>
                            </p:childTnLst>
                          </p:cTn>
                        </p:par>
                        <p:par>
                          <p:cTn id="8" fill="hold">
                            <p:stCondLst>
                              <p:cond delay="500"/>
                            </p:stCondLst>
                            <p:childTnLst>
                              <p:par>
                                <p:cTn id="9" presetID="4" presetClass="entr" presetSubtype="32" fill="hold" grpId="0" nodeType="afterEffect">
                                  <p:stCondLst>
                                    <p:cond delay="0"/>
                                  </p:stCondLst>
                                  <p:iterate>
                                    <p:tmAbs val="0"/>
                                  </p:iterate>
                                  <p:childTnLst>
                                    <p:set>
                                      <p:cBhvr>
                                        <p:cTn id="10" fill="hold"/>
                                        <p:tgtEl>
                                          <p:spTgt spid="40"/>
                                        </p:tgtEl>
                                        <p:attrNameLst>
                                          <p:attrName>style.visibility</p:attrName>
                                        </p:attrNameLst>
                                      </p:cBhvr>
                                      <p:to>
                                        <p:strVal val="visible"/>
                                      </p:to>
                                    </p:set>
                                    <p:animEffect transition="in" filter="box(out)">
                                      <p:cBhvr>
                                        <p:cTn id="11" dur="500"/>
                                        <p:tgtEl>
                                          <p:spTgt spid="40"/>
                                        </p:tgtEl>
                                      </p:cBhvr>
                                    </p:animEffect>
                                  </p:childTnLst>
                                </p:cTn>
                              </p:par>
                            </p:childTnLst>
                          </p:cTn>
                        </p:par>
                        <p:par>
                          <p:cTn id="12" fill="hold">
                            <p:stCondLst>
                              <p:cond delay="1000"/>
                            </p:stCondLst>
                            <p:childTnLst>
                              <p:par>
                                <p:cTn id="13" presetID="4" presetClass="entr" presetSubtype="32" fill="hold" grpId="0" nodeType="afterEffect">
                                  <p:stCondLst>
                                    <p:cond delay="0"/>
                                  </p:stCondLst>
                                  <p:iterate>
                                    <p:tmAbs val="0"/>
                                  </p:iterate>
                                  <p:childTnLst>
                                    <p:set>
                                      <p:cBhvr>
                                        <p:cTn id="14" fill="hold"/>
                                        <p:tgtEl>
                                          <p:spTgt spid="44"/>
                                        </p:tgtEl>
                                        <p:attrNameLst>
                                          <p:attrName>style.visibility</p:attrName>
                                        </p:attrNameLst>
                                      </p:cBhvr>
                                      <p:to>
                                        <p:strVal val="visible"/>
                                      </p:to>
                                    </p:set>
                                    <p:animEffect transition="in" filter="box(out)">
                                      <p:cBhvr>
                                        <p:cTn id="15" dur="600"/>
                                        <p:tgtEl>
                                          <p:spTgt spid="44"/>
                                        </p:tgtEl>
                                      </p:cBhvr>
                                    </p:animEffect>
                                  </p:childTnLst>
                                </p:cTn>
                              </p:par>
                            </p:childTnLst>
                          </p:cTn>
                        </p:par>
                        <p:par>
                          <p:cTn id="16" fill="hold">
                            <p:stCondLst>
                              <p:cond delay="1600"/>
                            </p:stCondLst>
                            <p:childTnLst>
                              <p:par>
                                <p:cTn id="17" presetID="22" presetClass="entr" presetSubtype="8" fill="hold" grpId="0" nodeType="afterEffect">
                                  <p:stCondLst>
                                    <p:cond delay="0"/>
                                  </p:stCondLst>
                                  <p:iterate>
                                    <p:tmAbs val="0"/>
                                  </p:iterate>
                                  <p:childTnLst>
                                    <p:set>
                                      <p:cBhvr>
                                        <p:cTn id="18" fill="hold"/>
                                        <p:tgtEl>
                                          <p:spTgt spid="46"/>
                                        </p:tgtEl>
                                        <p:attrNameLst>
                                          <p:attrName>style.visibility</p:attrName>
                                        </p:attrNameLst>
                                      </p:cBhvr>
                                      <p:to>
                                        <p:strVal val="visible"/>
                                      </p:to>
                                    </p:set>
                                    <p:animEffect transition="in" filter="wipe(left)">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P spid="40" grpId="0" animBg="1" advAuto="0"/>
      <p:bldP spid="44" grpId="0" animBg="1" advAuto="0"/>
      <p:bldP spid="46"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135327A-029E-4479-A7E1-D4AB41A01760}"/>
              </a:ext>
            </a:extLst>
          </p:cNvPr>
          <p:cNvPicPr>
            <a:picLocks noChangeAspect="1"/>
          </p:cNvPicPr>
          <p:nvPr/>
        </p:nvPicPr>
        <p:blipFill rotWithShape="1">
          <a:blip r:embed="rId2">
            <a:extLst>
              <a:ext uri="{28A0092B-C50C-407E-A947-70E740481C1C}">
                <a14:useLocalDpi xmlns:a14="http://schemas.microsoft.com/office/drawing/2010/main" val="0"/>
              </a:ext>
            </a:extLst>
          </a:blip>
          <a:srcRect t="11457" b="32293"/>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7E53A201-318F-4624-AA84-C848407415E8}"/>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defTabSz="914400">
              <a:spcAft>
                <a:spcPts val="600"/>
              </a:spcAft>
            </a:pPr>
            <a:fld id="{86CB4B4D-7CA3-9044-876B-883B54F8677D}" type="slidenum">
              <a:rPr lang="en-US">
                <a:solidFill>
                  <a:srgbClr val="FFFFFF"/>
                </a:solidFill>
              </a:rPr>
              <a:pPr defTabSz="914400">
                <a:spcAft>
                  <a:spcPts val="600"/>
                </a:spcAft>
              </a:pPr>
              <a:t>14</a:t>
            </a:fld>
            <a:endParaRPr lang="en-US">
              <a:solidFill>
                <a:srgbClr val="FFFFFF"/>
              </a:solidFill>
            </a:endParaRPr>
          </a:p>
        </p:txBody>
      </p:sp>
    </p:spTree>
    <p:extLst>
      <p:ext uri="{BB962C8B-B14F-4D97-AF65-F5344CB8AC3E}">
        <p14:creationId xmlns:p14="http://schemas.microsoft.com/office/powerpoint/2010/main" val="3949405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69" name="Rectangle"/>
          <p:cNvSpPr/>
          <p:nvPr/>
        </p:nvSpPr>
        <p:spPr>
          <a:xfrm>
            <a:off x="1963448" y="358739"/>
            <a:ext cx="110362" cy="2594152"/>
          </a:xfrm>
          <a:prstGeom prst="rect">
            <a:avLst/>
          </a:prstGeom>
          <a:gradFill>
            <a:gsLst>
              <a:gs pos="47665">
                <a:srgbClr val="FFFFFF"/>
              </a:gs>
              <a:gs pos="98243">
                <a:srgbClr val="E6EAEB"/>
              </a:gs>
              <a:gs pos="99960">
                <a:srgbClr val="CDD5D8"/>
              </a:gs>
            </a:gsLst>
            <a:lin ang="21525264"/>
          </a:gradFill>
          <a:ln w="6350">
            <a:solidFill>
              <a:schemeClr val="tx1">
                <a:lumMod val="95000"/>
                <a:lumOff val="5000"/>
              </a:schemeClr>
            </a:solidFill>
            <a:miter lim="400000"/>
          </a:ln>
          <a:effectLst>
            <a:outerShdw blurRad="88900" dist="32348" dir="2078015" rotWithShape="0">
              <a:srgbClr val="000000">
                <a:alpha val="35538"/>
              </a:srgbClr>
            </a:outerShdw>
          </a:effectLst>
        </p:spPr>
        <p:txBody>
          <a:bodyPr lIns="45719" rIns="45719" anchor="ctr"/>
          <a:lstStyle/>
          <a:p>
            <a:endParaRPr/>
          </a:p>
        </p:txBody>
      </p:sp>
      <p:sp>
        <p:nvSpPr>
          <p:cNvPr id="89" name="Rectangle"/>
          <p:cNvSpPr/>
          <p:nvPr/>
        </p:nvSpPr>
        <p:spPr>
          <a:xfrm>
            <a:off x="10065428" y="362355"/>
            <a:ext cx="110363" cy="2358320"/>
          </a:xfrm>
          <a:prstGeom prst="rect">
            <a:avLst/>
          </a:prstGeom>
          <a:gradFill>
            <a:gsLst>
              <a:gs pos="47665">
                <a:srgbClr val="FFFFFF"/>
              </a:gs>
              <a:gs pos="98243">
                <a:srgbClr val="E6EAEB"/>
              </a:gs>
              <a:gs pos="99960">
                <a:srgbClr val="CDD5D8"/>
              </a:gs>
            </a:gsLst>
            <a:lin ang="21525264"/>
          </a:gradFill>
          <a:ln w="6350">
            <a:solidFill>
              <a:schemeClr val="tx1">
                <a:lumMod val="95000"/>
                <a:lumOff val="5000"/>
              </a:schemeClr>
            </a:solidFill>
            <a:miter lim="400000"/>
          </a:ln>
          <a:effectLst>
            <a:outerShdw blurRad="88900" dist="32348" dir="2078015" rotWithShape="0">
              <a:srgbClr val="000000">
                <a:alpha val="35538"/>
              </a:srgbClr>
            </a:outerShdw>
          </a:effectLst>
        </p:spPr>
        <p:txBody>
          <a:bodyPr lIns="45719" rIns="45719" anchor="ctr"/>
          <a:lstStyle/>
          <a:p>
            <a:endParaRPr/>
          </a:p>
        </p:txBody>
      </p:sp>
      <p:sp>
        <p:nvSpPr>
          <p:cNvPr id="90" name="Rectangle"/>
          <p:cNvSpPr/>
          <p:nvPr/>
        </p:nvSpPr>
        <p:spPr>
          <a:xfrm>
            <a:off x="8081611" y="533805"/>
            <a:ext cx="110362" cy="2358320"/>
          </a:xfrm>
          <a:prstGeom prst="rect">
            <a:avLst/>
          </a:prstGeom>
          <a:gradFill>
            <a:gsLst>
              <a:gs pos="47665">
                <a:srgbClr val="FFFFFF"/>
              </a:gs>
              <a:gs pos="98243">
                <a:srgbClr val="E6EAEB"/>
              </a:gs>
              <a:gs pos="99960">
                <a:srgbClr val="CDD5D8"/>
              </a:gs>
            </a:gsLst>
            <a:lin ang="21525264"/>
          </a:gradFill>
          <a:ln w="6350">
            <a:solidFill>
              <a:schemeClr val="tx1">
                <a:lumMod val="95000"/>
                <a:lumOff val="5000"/>
              </a:schemeClr>
            </a:solidFill>
            <a:miter lim="400000"/>
          </a:ln>
          <a:effectLst>
            <a:outerShdw blurRad="88900" dist="32348" dir="2078015" rotWithShape="0">
              <a:srgbClr val="000000">
                <a:alpha val="35538"/>
              </a:srgbClr>
            </a:outerShdw>
          </a:effectLst>
        </p:spPr>
        <p:txBody>
          <a:bodyPr lIns="45719" rIns="45719" anchor="ctr"/>
          <a:lstStyle/>
          <a:p>
            <a:endParaRPr/>
          </a:p>
        </p:txBody>
      </p:sp>
      <p:sp>
        <p:nvSpPr>
          <p:cNvPr id="91" name="Rectangle"/>
          <p:cNvSpPr/>
          <p:nvPr/>
        </p:nvSpPr>
        <p:spPr>
          <a:xfrm>
            <a:off x="5967339" y="371880"/>
            <a:ext cx="110362" cy="2358320"/>
          </a:xfrm>
          <a:prstGeom prst="rect">
            <a:avLst/>
          </a:prstGeom>
          <a:gradFill>
            <a:gsLst>
              <a:gs pos="47665">
                <a:srgbClr val="FFFFFF"/>
              </a:gs>
              <a:gs pos="98243">
                <a:srgbClr val="E6EAEB"/>
              </a:gs>
              <a:gs pos="99960">
                <a:srgbClr val="CDD5D8"/>
              </a:gs>
            </a:gsLst>
            <a:lin ang="21525264"/>
          </a:gradFill>
          <a:ln w="6350">
            <a:solidFill>
              <a:schemeClr val="tx1">
                <a:lumMod val="95000"/>
                <a:lumOff val="5000"/>
              </a:schemeClr>
            </a:solidFill>
            <a:miter lim="400000"/>
          </a:ln>
          <a:effectLst>
            <a:outerShdw blurRad="88900" dist="32348" dir="2078015" rotWithShape="0">
              <a:srgbClr val="000000">
                <a:alpha val="35538"/>
              </a:srgbClr>
            </a:outerShdw>
          </a:effectLst>
        </p:spPr>
        <p:txBody>
          <a:bodyPr lIns="45719" rIns="45719" anchor="ctr"/>
          <a:lstStyle/>
          <a:p>
            <a:endParaRPr/>
          </a:p>
        </p:txBody>
      </p:sp>
      <p:sp>
        <p:nvSpPr>
          <p:cNvPr id="92" name="Rectangle"/>
          <p:cNvSpPr/>
          <p:nvPr/>
        </p:nvSpPr>
        <p:spPr>
          <a:xfrm>
            <a:off x="4058038" y="533805"/>
            <a:ext cx="110363" cy="2358320"/>
          </a:xfrm>
          <a:prstGeom prst="rect">
            <a:avLst/>
          </a:prstGeom>
          <a:gradFill>
            <a:gsLst>
              <a:gs pos="47665">
                <a:srgbClr val="FFFFFF"/>
              </a:gs>
              <a:gs pos="98243">
                <a:srgbClr val="E6EAEB"/>
              </a:gs>
              <a:gs pos="99960">
                <a:srgbClr val="CDD5D8"/>
              </a:gs>
            </a:gsLst>
            <a:lin ang="21525264"/>
          </a:gradFill>
          <a:ln w="6350">
            <a:solidFill>
              <a:schemeClr val="tx1">
                <a:lumMod val="95000"/>
                <a:lumOff val="5000"/>
              </a:schemeClr>
            </a:solidFill>
            <a:miter lim="400000"/>
          </a:ln>
          <a:effectLst>
            <a:outerShdw blurRad="88900" dist="32348" dir="2078015" rotWithShape="0">
              <a:srgbClr val="000000">
                <a:alpha val="35538"/>
              </a:srgbClr>
            </a:outerShdw>
          </a:effectLst>
        </p:spPr>
        <p:txBody>
          <a:bodyPr lIns="45719" rIns="45719" anchor="ctr"/>
          <a:lstStyle/>
          <a:p>
            <a:endParaRPr/>
          </a:p>
        </p:txBody>
      </p:sp>
      <p:sp>
        <p:nvSpPr>
          <p:cNvPr id="48" name="TextBox 52"/>
          <p:cNvSpPr txBox="1"/>
          <p:nvPr/>
        </p:nvSpPr>
        <p:spPr>
          <a:xfrm>
            <a:off x="406415" y="4474111"/>
            <a:ext cx="11391441"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solidFill>
                  <a:srgbClr val="535353"/>
                </a:solidFill>
              </a:defRPr>
            </a:lvl1pPr>
          </a:lstStyle>
          <a:p>
            <a:pPr algn="ctr"/>
            <a:r>
              <a:rPr lang="en-US" sz="2800" b="1" i="1" dirty="0">
                <a:solidFill>
                  <a:srgbClr val="FF0000"/>
                </a:solidFill>
              </a:rPr>
              <a:t>Feature Extraction and Analysis of E-Commerce portal </a:t>
            </a:r>
          </a:p>
          <a:p>
            <a:pPr algn="ctr"/>
            <a:r>
              <a:rPr lang="en-US" sz="2800" b="1" i="1" dirty="0">
                <a:solidFill>
                  <a:srgbClr val="FF0000"/>
                </a:solidFill>
              </a:rPr>
              <a:t>(Amazon product data) using BeautifulSoup and Machine Learning</a:t>
            </a:r>
            <a:endParaRPr sz="2800" b="1" i="1" dirty="0">
              <a:solidFill>
                <a:srgbClr val="FF0000"/>
              </a:solidFill>
            </a:endParaRPr>
          </a:p>
        </p:txBody>
      </p:sp>
      <p:sp>
        <p:nvSpPr>
          <p:cNvPr id="2" name="Slide Number Placeholder 1"/>
          <p:cNvSpPr>
            <a:spLocks noGrp="1"/>
          </p:cNvSpPr>
          <p:nvPr>
            <p:ph type="sldNum" sz="quarter" idx="12"/>
          </p:nvPr>
        </p:nvSpPr>
        <p:spPr/>
        <p:txBody>
          <a:bodyPr/>
          <a:lstStyle/>
          <a:p>
            <a:fld id="{86CB4B4D-7CA3-9044-876B-883B54F8677D}" type="slidenum">
              <a:rPr lang="en-GB" smtClean="0"/>
              <a:t>2</a:t>
            </a:fld>
            <a:endParaRPr lang="en-GB"/>
          </a:p>
        </p:txBody>
      </p:sp>
      <p:sp>
        <p:nvSpPr>
          <p:cNvPr id="64" name="Rounded Rectangle 63"/>
          <p:cNvSpPr/>
          <p:nvPr/>
        </p:nvSpPr>
        <p:spPr>
          <a:xfrm rot="2700000">
            <a:off x="1506476" y="1434623"/>
            <a:ext cx="1087471" cy="1087471"/>
          </a:xfrm>
          <a:prstGeom prst="roundRect">
            <a:avLst/>
          </a:prstGeom>
          <a:solidFill>
            <a:schemeClr val="tx2"/>
          </a:solidFill>
          <a:ln>
            <a:noFill/>
          </a:ln>
          <a:effectLst>
            <a:innerShdw blurRad="76200" dist="50800" dir="135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5" name="Rounded Rectangle 64"/>
          <p:cNvSpPr/>
          <p:nvPr/>
        </p:nvSpPr>
        <p:spPr>
          <a:xfrm rot="3564405">
            <a:off x="1567168" y="1772761"/>
            <a:ext cx="1087471" cy="1087471"/>
          </a:xfrm>
          <a:prstGeom prst="roundRect">
            <a:avLst/>
          </a:prstGeom>
          <a:solidFill>
            <a:schemeClr val="bg1">
              <a:lumMod val="95000"/>
            </a:schemeClr>
          </a:solidFill>
          <a:ln>
            <a:noFill/>
          </a:ln>
          <a:effectLst>
            <a:outerShdw blurRad="342900" sx="103000" sy="103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77" name="Graphic 12" descr="Graphic 12"/>
          <p:cNvPicPr>
            <a:picLocks noChangeAspect="1"/>
          </p:cNvPicPr>
          <p:nvPr/>
        </p:nvPicPr>
        <p:blipFill>
          <a:blip r:embed="rId3">
            <a:alphaModFix amt="56508"/>
          </a:blip>
          <a:stretch>
            <a:fillRect/>
          </a:stretch>
        </p:blipFill>
        <p:spPr>
          <a:xfrm>
            <a:off x="1780339" y="1998995"/>
            <a:ext cx="635001" cy="635001"/>
          </a:xfrm>
          <a:prstGeom prst="rect">
            <a:avLst/>
          </a:prstGeom>
          <a:ln w="12700">
            <a:miter lim="400000"/>
          </a:ln>
        </p:spPr>
      </p:pic>
      <p:sp>
        <p:nvSpPr>
          <p:cNvPr id="78" name="Rounded Rectangle 77"/>
          <p:cNvSpPr/>
          <p:nvPr/>
        </p:nvSpPr>
        <p:spPr>
          <a:xfrm rot="2700000">
            <a:off x="3623615" y="1035841"/>
            <a:ext cx="1087471" cy="1087471"/>
          </a:xfrm>
          <a:prstGeom prst="roundRect">
            <a:avLst/>
          </a:prstGeom>
          <a:solidFill>
            <a:schemeClr val="accent2"/>
          </a:solidFill>
          <a:ln>
            <a:noFill/>
          </a:ln>
          <a:effectLst>
            <a:innerShdw blurRad="76200" dist="50800" dir="135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9" name="Rounded Rectangle 78"/>
          <p:cNvSpPr/>
          <p:nvPr/>
        </p:nvSpPr>
        <p:spPr>
          <a:xfrm rot="1809825">
            <a:off x="3692399" y="634574"/>
            <a:ext cx="1087471" cy="1087471"/>
          </a:xfrm>
          <a:prstGeom prst="roundRect">
            <a:avLst/>
          </a:prstGeom>
          <a:solidFill>
            <a:schemeClr val="bg1">
              <a:lumMod val="95000"/>
            </a:schemeClr>
          </a:solidFill>
          <a:ln>
            <a:noFill/>
          </a:ln>
          <a:effectLst>
            <a:outerShdw blurRad="342900" sx="103000" sy="103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0" name="Graphic 52" descr="Graphic 52"/>
          <p:cNvPicPr>
            <a:picLocks noChangeAspect="1"/>
          </p:cNvPicPr>
          <p:nvPr/>
        </p:nvPicPr>
        <p:blipFill>
          <a:blip r:embed="rId4">
            <a:alphaModFix amt="56508"/>
          </a:blip>
          <a:stretch>
            <a:fillRect/>
          </a:stretch>
        </p:blipFill>
        <p:spPr>
          <a:xfrm>
            <a:off x="3927377" y="875306"/>
            <a:ext cx="635001" cy="635001"/>
          </a:xfrm>
          <a:prstGeom prst="rect">
            <a:avLst/>
          </a:prstGeom>
          <a:ln w="12700">
            <a:miter lim="400000"/>
          </a:ln>
        </p:spPr>
      </p:pic>
      <p:sp>
        <p:nvSpPr>
          <p:cNvPr id="81" name="Rounded Rectangle 80"/>
          <p:cNvSpPr/>
          <p:nvPr/>
        </p:nvSpPr>
        <p:spPr>
          <a:xfrm rot="2700000">
            <a:off x="7615166" y="686300"/>
            <a:ext cx="1087471" cy="1087471"/>
          </a:xfrm>
          <a:prstGeom prst="roundRect">
            <a:avLst/>
          </a:prstGeom>
          <a:solidFill>
            <a:schemeClr val="accent3"/>
          </a:solidFill>
          <a:ln>
            <a:noFill/>
          </a:ln>
          <a:effectLst>
            <a:innerShdw blurRad="76200" dist="50800" dir="135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2" name="Rounded Rectangle 81"/>
          <p:cNvSpPr/>
          <p:nvPr/>
        </p:nvSpPr>
        <p:spPr>
          <a:xfrm rot="3564405">
            <a:off x="7648871" y="1010381"/>
            <a:ext cx="1087471" cy="1087471"/>
          </a:xfrm>
          <a:prstGeom prst="roundRect">
            <a:avLst/>
          </a:prstGeom>
          <a:solidFill>
            <a:schemeClr val="bg1">
              <a:lumMod val="95000"/>
            </a:schemeClr>
          </a:solidFill>
          <a:ln>
            <a:noFill/>
          </a:ln>
          <a:effectLst>
            <a:outerShdw blurRad="342900" sx="103000" sy="103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3" name="Graphic 56" descr="Graphic 56"/>
          <p:cNvPicPr>
            <a:picLocks noChangeAspect="1"/>
          </p:cNvPicPr>
          <p:nvPr/>
        </p:nvPicPr>
        <p:blipFill>
          <a:blip r:embed="rId5">
            <a:alphaModFix amt="56508"/>
          </a:blip>
          <a:stretch>
            <a:fillRect/>
          </a:stretch>
        </p:blipFill>
        <p:spPr>
          <a:xfrm>
            <a:off x="7889392" y="1271599"/>
            <a:ext cx="635001" cy="635001"/>
          </a:xfrm>
          <a:prstGeom prst="rect">
            <a:avLst/>
          </a:prstGeom>
          <a:ln w="12700">
            <a:miter lim="400000"/>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7858" y="644362"/>
            <a:ext cx="2085013" cy="2139881"/>
          </a:xfrm>
          <a:prstGeom prst="rect">
            <a:avLst/>
          </a:prstGeom>
        </p:spPr>
      </p:pic>
      <p:sp>
        <p:nvSpPr>
          <p:cNvPr id="160" name="TextBox 52"/>
          <p:cNvSpPr txBox="1"/>
          <p:nvPr/>
        </p:nvSpPr>
        <p:spPr>
          <a:xfrm>
            <a:off x="1428949" y="2998851"/>
            <a:ext cx="1464340"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535353"/>
                </a:solidFill>
              </a:defRPr>
            </a:lvl1pPr>
          </a:lstStyle>
          <a:p>
            <a:r>
              <a:rPr lang="en-US" b="1" dirty="0">
                <a:solidFill>
                  <a:srgbClr val="002060"/>
                </a:solidFill>
              </a:rPr>
              <a:t>Target Data</a:t>
            </a:r>
          </a:p>
          <a:p>
            <a:r>
              <a:rPr lang="en-US" b="1" dirty="0">
                <a:solidFill>
                  <a:srgbClr val="002060"/>
                </a:solidFill>
              </a:rPr>
              <a:t>E-Commerce</a:t>
            </a:r>
            <a:endParaRPr b="1" dirty="0">
              <a:solidFill>
                <a:srgbClr val="002060"/>
              </a:solidFill>
            </a:endParaRPr>
          </a:p>
        </p:txBody>
      </p:sp>
      <p:sp>
        <p:nvSpPr>
          <p:cNvPr id="162" name="TextBox 52"/>
          <p:cNvSpPr txBox="1"/>
          <p:nvPr/>
        </p:nvSpPr>
        <p:spPr>
          <a:xfrm>
            <a:off x="3327893" y="2869093"/>
            <a:ext cx="15881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535353"/>
                </a:solidFill>
              </a:defRPr>
            </a:lvl1pPr>
          </a:lstStyle>
          <a:p>
            <a:r>
              <a:rPr lang="en-US" b="1" dirty="0">
                <a:solidFill>
                  <a:srgbClr val="002060"/>
                </a:solidFill>
              </a:rPr>
              <a:t>Amazon.com</a:t>
            </a:r>
          </a:p>
          <a:p>
            <a:r>
              <a:rPr lang="en-US" b="1" dirty="0">
                <a:solidFill>
                  <a:srgbClr val="002060"/>
                </a:solidFill>
              </a:rPr>
              <a:t>Crawling, Extraction</a:t>
            </a:r>
          </a:p>
          <a:p>
            <a:endParaRPr dirty="0"/>
          </a:p>
        </p:txBody>
      </p:sp>
      <p:sp>
        <p:nvSpPr>
          <p:cNvPr id="164" name="TextBox 52"/>
          <p:cNvSpPr txBox="1"/>
          <p:nvPr/>
        </p:nvSpPr>
        <p:spPr>
          <a:xfrm>
            <a:off x="5421600" y="2988042"/>
            <a:ext cx="136107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535353"/>
                </a:solidFill>
              </a:defRPr>
            </a:lvl1pPr>
          </a:lstStyle>
          <a:p>
            <a:r>
              <a:rPr lang="en-US" b="1" dirty="0">
                <a:solidFill>
                  <a:srgbClr val="002060"/>
                </a:solidFill>
              </a:rPr>
              <a:t>Features</a:t>
            </a:r>
          </a:p>
          <a:p>
            <a:r>
              <a:rPr lang="en-US" b="1" dirty="0">
                <a:solidFill>
                  <a:srgbClr val="002060"/>
                </a:solidFill>
              </a:rPr>
              <a:t>Extraction</a:t>
            </a:r>
            <a:endParaRPr b="1" dirty="0">
              <a:solidFill>
                <a:srgbClr val="002060"/>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4124" y="1230035"/>
            <a:ext cx="2091109" cy="2085013"/>
          </a:xfrm>
          <a:prstGeom prst="rect">
            <a:avLst/>
          </a:prstGeom>
        </p:spPr>
      </p:pic>
      <p:sp>
        <p:nvSpPr>
          <p:cNvPr id="166" name="TextBox 52"/>
          <p:cNvSpPr txBox="1"/>
          <p:nvPr/>
        </p:nvSpPr>
        <p:spPr>
          <a:xfrm>
            <a:off x="7389033" y="2945814"/>
            <a:ext cx="1734618"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535353"/>
                </a:solidFill>
              </a:defRPr>
            </a:lvl1pPr>
          </a:lstStyle>
          <a:p>
            <a:r>
              <a:rPr lang="en-US" b="1" dirty="0">
                <a:solidFill>
                  <a:srgbClr val="002060"/>
                </a:solidFill>
              </a:rPr>
              <a:t>Analysis Inferences, Statistics &amp; ML Inferences</a:t>
            </a:r>
            <a:endParaRPr b="1" dirty="0">
              <a:solidFill>
                <a:srgbClr val="002060"/>
              </a:solidFill>
            </a:endParaRPr>
          </a:p>
        </p:txBody>
      </p:sp>
      <p:sp>
        <p:nvSpPr>
          <p:cNvPr id="168" name="TextBox 52"/>
          <p:cNvSpPr txBox="1"/>
          <p:nvPr/>
        </p:nvSpPr>
        <p:spPr>
          <a:xfrm>
            <a:off x="9540781" y="2945814"/>
            <a:ext cx="1670211"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535353"/>
                </a:solidFill>
              </a:defRPr>
            </a:lvl1pPr>
          </a:lstStyle>
          <a:p>
            <a:r>
              <a:rPr lang="en-US" b="1" dirty="0">
                <a:solidFill>
                  <a:srgbClr val="002060"/>
                </a:solidFill>
              </a:rPr>
              <a:t>Advancements</a:t>
            </a:r>
          </a:p>
          <a:p>
            <a:r>
              <a:rPr lang="en-US" b="1" dirty="0">
                <a:solidFill>
                  <a:srgbClr val="002060"/>
                </a:solidFill>
              </a:rPr>
              <a:t>Future works</a:t>
            </a:r>
            <a:endParaRPr b="1" dirty="0">
              <a:solidFill>
                <a:srgbClr val="002060"/>
              </a:solidFill>
            </a:endParaRPr>
          </a:p>
        </p:txBody>
      </p:sp>
      <p:pic>
        <p:nvPicPr>
          <p:cNvPr id="170" name="Graphic 70" descr="Graphic 70"/>
          <p:cNvPicPr>
            <a:picLocks noChangeAspect="1"/>
          </p:cNvPicPr>
          <p:nvPr/>
        </p:nvPicPr>
        <p:blipFill>
          <a:blip r:embed="rId8">
            <a:alphaModFix amt="69132"/>
          </a:blip>
          <a:stretch>
            <a:fillRect/>
          </a:stretch>
        </p:blipFill>
        <p:spPr>
          <a:xfrm>
            <a:off x="248253" y="5686010"/>
            <a:ext cx="1033000" cy="1033000"/>
          </a:xfrm>
          <a:prstGeom prst="rect">
            <a:avLst/>
          </a:prstGeom>
          <a:ln w="12700">
            <a:miter lim="400000"/>
          </a:ln>
        </p:spPr>
      </p:pic>
      <p:grpSp>
        <p:nvGrpSpPr>
          <p:cNvPr id="31" name="Group 30"/>
          <p:cNvGrpSpPr/>
          <p:nvPr/>
        </p:nvGrpSpPr>
        <p:grpSpPr>
          <a:xfrm rot="16200000">
            <a:off x="5843822" y="3889279"/>
            <a:ext cx="467762" cy="444997"/>
            <a:chOff x="-1252538" y="1989138"/>
            <a:chExt cx="2381251" cy="2265362"/>
          </a:xfrm>
          <a:solidFill>
            <a:schemeClr val="bg2"/>
          </a:solidFill>
        </p:grpSpPr>
        <p:sp>
          <p:nvSpPr>
            <p:cNvPr id="32" name="Freeform 11"/>
            <p:cNvSpPr>
              <a:spLocks noEditPoints="1"/>
            </p:cNvSpPr>
            <p:nvPr/>
          </p:nvSpPr>
          <p:spPr bwMode="auto">
            <a:xfrm>
              <a:off x="-1252538" y="1989138"/>
              <a:ext cx="2381251" cy="600075"/>
            </a:xfrm>
            <a:custGeom>
              <a:avLst/>
              <a:gdLst>
                <a:gd name="T0" fmla="*/ 1402 w 4499"/>
                <a:gd name="T1" fmla="*/ 292 h 1133"/>
                <a:gd name="T2" fmla="*/ 1318 w 4499"/>
                <a:gd name="T3" fmla="*/ 319 h 1133"/>
                <a:gd name="T4" fmla="*/ 1250 w 4499"/>
                <a:gd name="T5" fmla="*/ 370 h 1133"/>
                <a:gd name="T6" fmla="*/ 1199 w 4499"/>
                <a:gd name="T7" fmla="*/ 439 h 1133"/>
                <a:gd name="T8" fmla="*/ 1172 w 4499"/>
                <a:gd name="T9" fmla="*/ 521 h 1133"/>
                <a:gd name="T10" fmla="*/ 1172 w 4499"/>
                <a:gd name="T11" fmla="*/ 612 h 1133"/>
                <a:gd name="T12" fmla="*/ 1199 w 4499"/>
                <a:gd name="T13" fmla="*/ 694 h 1133"/>
                <a:gd name="T14" fmla="*/ 1250 w 4499"/>
                <a:gd name="T15" fmla="*/ 763 h 1133"/>
                <a:gd name="T16" fmla="*/ 1318 w 4499"/>
                <a:gd name="T17" fmla="*/ 814 h 1133"/>
                <a:gd name="T18" fmla="*/ 1402 w 4499"/>
                <a:gd name="T19" fmla="*/ 841 h 1133"/>
                <a:gd name="T20" fmla="*/ 1492 w 4499"/>
                <a:gd name="T21" fmla="*/ 841 h 1133"/>
                <a:gd name="T22" fmla="*/ 1574 w 4499"/>
                <a:gd name="T23" fmla="*/ 814 h 1133"/>
                <a:gd name="T24" fmla="*/ 1644 w 4499"/>
                <a:gd name="T25" fmla="*/ 763 h 1133"/>
                <a:gd name="T26" fmla="*/ 1695 w 4499"/>
                <a:gd name="T27" fmla="*/ 694 h 1133"/>
                <a:gd name="T28" fmla="*/ 1722 w 4499"/>
                <a:gd name="T29" fmla="*/ 612 h 1133"/>
                <a:gd name="T30" fmla="*/ 1722 w 4499"/>
                <a:gd name="T31" fmla="*/ 521 h 1133"/>
                <a:gd name="T32" fmla="*/ 1695 w 4499"/>
                <a:gd name="T33" fmla="*/ 439 h 1133"/>
                <a:gd name="T34" fmla="*/ 1644 w 4499"/>
                <a:gd name="T35" fmla="*/ 370 h 1133"/>
                <a:gd name="T36" fmla="*/ 1574 w 4499"/>
                <a:gd name="T37" fmla="*/ 319 h 1133"/>
                <a:gd name="T38" fmla="*/ 1492 w 4499"/>
                <a:gd name="T39" fmla="*/ 292 h 1133"/>
                <a:gd name="T40" fmla="*/ 1447 w 4499"/>
                <a:gd name="T41" fmla="*/ 0 h 1133"/>
                <a:gd name="T42" fmla="*/ 1511 w 4499"/>
                <a:gd name="T43" fmla="*/ 3 h 1133"/>
                <a:gd name="T44" fmla="*/ 1635 w 4499"/>
                <a:gd name="T45" fmla="*/ 32 h 1133"/>
                <a:gd name="T46" fmla="*/ 1746 w 4499"/>
                <a:gd name="T47" fmla="*/ 85 h 1133"/>
                <a:gd name="T48" fmla="*/ 1841 w 4499"/>
                <a:gd name="T49" fmla="*/ 160 h 1133"/>
                <a:gd name="T50" fmla="*/ 1919 w 4499"/>
                <a:gd name="T51" fmla="*/ 255 h 1133"/>
                <a:gd name="T52" fmla="*/ 1977 w 4499"/>
                <a:gd name="T53" fmla="*/ 363 h 1133"/>
                <a:gd name="T54" fmla="*/ 4355 w 4499"/>
                <a:gd name="T55" fmla="*/ 423 h 1133"/>
                <a:gd name="T56" fmla="*/ 4418 w 4499"/>
                <a:gd name="T57" fmla="*/ 437 h 1133"/>
                <a:gd name="T58" fmla="*/ 4467 w 4499"/>
                <a:gd name="T59" fmla="*/ 476 h 1133"/>
                <a:gd name="T60" fmla="*/ 4495 w 4499"/>
                <a:gd name="T61" fmla="*/ 534 h 1133"/>
                <a:gd name="T62" fmla="*/ 4495 w 4499"/>
                <a:gd name="T63" fmla="*/ 599 h 1133"/>
                <a:gd name="T64" fmla="*/ 4467 w 4499"/>
                <a:gd name="T65" fmla="*/ 657 h 1133"/>
                <a:gd name="T66" fmla="*/ 4418 w 4499"/>
                <a:gd name="T67" fmla="*/ 696 h 1133"/>
                <a:gd name="T68" fmla="*/ 4355 w 4499"/>
                <a:gd name="T69" fmla="*/ 710 h 1133"/>
                <a:gd name="T70" fmla="*/ 1977 w 4499"/>
                <a:gd name="T71" fmla="*/ 770 h 1133"/>
                <a:gd name="T72" fmla="*/ 1919 w 4499"/>
                <a:gd name="T73" fmla="*/ 880 h 1133"/>
                <a:gd name="T74" fmla="*/ 1841 w 4499"/>
                <a:gd name="T75" fmla="*/ 973 h 1133"/>
                <a:gd name="T76" fmla="*/ 1746 w 4499"/>
                <a:gd name="T77" fmla="*/ 1048 h 1133"/>
                <a:gd name="T78" fmla="*/ 1635 w 4499"/>
                <a:gd name="T79" fmla="*/ 1101 h 1133"/>
                <a:gd name="T80" fmla="*/ 1511 w 4499"/>
                <a:gd name="T81" fmla="*/ 1130 h 1133"/>
                <a:gd name="T82" fmla="*/ 1383 w 4499"/>
                <a:gd name="T83" fmla="*/ 1130 h 1133"/>
                <a:gd name="T84" fmla="*/ 1260 w 4499"/>
                <a:gd name="T85" fmla="*/ 1101 h 1133"/>
                <a:gd name="T86" fmla="*/ 1149 w 4499"/>
                <a:gd name="T87" fmla="*/ 1048 h 1133"/>
                <a:gd name="T88" fmla="*/ 1053 w 4499"/>
                <a:gd name="T89" fmla="*/ 973 h 1133"/>
                <a:gd name="T90" fmla="*/ 975 w 4499"/>
                <a:gd name="T91" fmla="*/ 880 h 1133"/>
                <a:gd name="T92" fmla="*/ 917 w 4499"/>
                <a:gd name="T93" fmla="*/ 770 h 1133"/>
                <a:gd name="T94" fmla="*/ 144 w 4499"/>
                <a:gd name="T95" fmla="*/ 710 h 1133"/>
                <a:gd name="T96" fmla="*/ 81 w 4499"/>
                <a:gd name="T97" fmla="*/ 696 h 1133"/>
                <a:gd name="T98" fmla="*/ 31 w 4499"/>
                <a:gd name="T99" fmla="*/ 657 h 1133"/>
                <a:gd name="T100" fmla="*/ 4 w 4499"/>
                <a:gd name="T101" fmla="*/ 599 h 1133"/>
                <a:gd name="T102" fmla="*/ 4 w 4499"/>
                <a:gd name="T103" fmla="*/ 534 h 1133"/>
                <a:gd name="T104" fmla="*/ 31 w 4499"/>
                <a:gd name="T105" fmla="*/ 476 h 1133"/>
                <a:gd name="T106" fmla="*/ 81 w 4499"/>
                <a:gd name="T107" fmla="*/ 437 h 1133"/>
                <a:gd name="T108" fmla="*/ 144 w 4499"/>
                <a:gd name="T109" fmla="*/ 423 h 1133"/>
                <a:gd name="T110" fmla="*/ 917 w 4499"/>
                <a:gd name="T111" fmla="*/ 363 h 1133"/>
                <a:gd name="T112" fmla="*/ 975 w 4499"/>
                <a:gd name="T113" fmla="*/ 255 h 1133"/>
                <a:gd name="T114" fmla="*/ 1051 w 4499"/>
                <a:gd name="T115" fmla="*/ 160 h 1133"/>
                <a:gd name="T116" fmla="*/ 1149 w 4499"/>
                <a:gd name="T117" fmla="*/ 85 h 1133"/>
                <a:gd name="T118" fmla="*/ 1260 w 4499"/>
                <a:gd name="T119" fmla="*/ 32 h 1133"/>
                <a:gd name="T120" fmla="*/ 1383 w 4499"/>
                <a:gd name="T121" fmla="*/ 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99" h="1133">
                  <a:moveTo>
                    <a:pt x="1447" y="288"/>
                  </a:moveTo>
                  <a:lnTo>
                    <a:pt x="1402" y="292"/>
                  </a:lnTo>
                  <a:lnTo>
                    <a:pt x="1360" y="303"/>
                  </a:lnTo>
                  <a:lnTo>
                    <a:pt x="1318" y="319"/>
                  </a:lnTo>
                  <a:lnTo>
                    <a:pt x="1283" y="342"/>
                  </a:lnTo>
                  <a:lnTo>
                    <a:pt x="1250" y="370"/>
                  </a:lnTo>
                  <a:lnTo>
                    <a:pt x="1223" y="402"/>
                  </a:lnTo>
                  <a:lnTo>
                    <a:pt x="1199" y="439"/>
                  </a:lnTo>
                  <a:lnTo>
                    <a:pt x="1183" y="479"/>
                  </a:lnTo>
                  <a:lnTo>
                    <a:pt x="1172" y="521"/>
                  </a:lnTo>
                  <a:lnTo>
                    <a:pt x="1168" y="567"/>
                  </a:lnTo>
                  <a:lnTo>
                    <a:pt x="1172" y="612"/>
                  </a:lnTo>
                  <a:lnTo>
                    <a:pt x="1183" y="654"/>
                  </a:lnTo>
                  <a:lnTo>
                    <a:pt x="1199" y="694"/>
                  </a:lnTo>
                  <a:lnTo>
                    <a:pt x="1223" y="731"/>
                  </a:lnTo>
                  <a:lnTo>
                    <a:pt x="1250" y="763"/>
                  </a:lnTo>
                  <a:lnTo>
                    <a:pt x="1283" y="791"/>
                  </a:lnTo>
                  <a:lnTo>
                    <a:pt x="1318" y="814"/>
                  </a:lnTo>
                  <a:lnTo>
                    <a:pt x="1360" y="830"/>
                  </a:lnTo>
                  <a:lnTo>
                    <a:pt x="1402" y="841"/>
                  </a:lnTo>
                  <a:lnTo>
                    <a:pt x="1447" y="846"/>
                  </a:lnTo>
                  <a:lnTo>
                    <a:pt x="1492" y="841"/>
                  </a:lnTo>
                  <a:lnTo>
                    <a:pt x="1535" y="830"/>
                  </a:lnTo>
                  <a:lnTo>
                    <a:pt x="1574" y="814"/>
                  </a:lnTo>
                  <a:lnTo>
                    <a:pt x="1611" y="791"/>
                  </a:lnTo>
                  <a:lnTo>
                    <a:pt x="1644" y="763"/>
                  </a:lnTo>
                  <a:lnTo>
                    <a:pt x="1672" y="731"/>
                  </a:lnTo>
                  <a:lnTo>
                    <a:pt x="1695" y="694"/>
                  </a:lnTo>
                  <a:lnTo>
                    <a:pt x="1711" y="654"/>
                  </a:lnTo>
                  <a:lnTo>
                    <a:pt x="1722" y="612"/>
                  </a:lnTo>
                  <a:lnTo>
                    <a:pt x="1726" y="567"/>
                  </a:lnTo>
                  <a:lnTo>
                    <a:pt x="1722" y="521"/>
                  </a:lnTo>
                  <a:lnTo>
                    <a:pt x="1711" y="479"/>
                  </a:lnTo>
                  <a:lnTo>
                    <a:pt x="1695" y="439"/>
                  </a:lnTo>
                  <a:lnTo>
                    <a:pt x="1672" y="402"/>
                  </a:lnTo>
                  <a:lnTo>
                    <a:pt x="1644" y="370"/>
                  </a:lnTo>
                  <a:lnTo>
                    <a:pt x="1611" y="342"/>
                  </a:lnTo>
                  <a:lnTo>
                    <a:pt x="1574" y="319"/>
                  </a:lnTo>
                  <a:lnTo>
                    <a:pt x="1535" y="303"/>
                  </a:lnTo>
                  <a:lnTo>
                    <a:pt x="1492" y="292"/>
                  </a:lnTo>
                  <a:lnTo>
                    <a:pt x="1447" y="288"/>
                  </a:lnTo>
                  <a:close/>
                  <a:moveTo>
                    <a:pt x="1447" y="0"/>
                  </a:moveTo>
                  <a:lnTo>
                    <a:pt x="1447" y="0"/>
                  </a:lnTo>
                  <a:lnTo>
                    <a:pt x="1511" y="3"/>
                  </a:lnTo>
                  <a:lnTo>
                    <a:pt x="1574" y="14"/>
                  </a:lnTo>
                  <a:lnTo>
                    <a:pt x="1635" y="32"/>
                  </a:lnTo>
                  <a:lnTo>
                    <a:pt x="1692" y="55"/>
                  </a:lnTo>
                  <a:lnTo>
                    <a:pt x="1746" y="85"/>
                  </a:lnTo>
                  <a:lnTo>
                    <a:pt x="1796" y="121"/>
                  </a:lnTo>
                  <a:lnTo>
                    <a:pt x="1841" y="160"/>
                  </a:lnTo>
                  <a:lnTo>
                    <a:pt x="1884" y="206"/>
                  </a:lnTo>
                  <a:lnTo>
                    <a:pt x="1919" y="255"/>
                  </a:lnTo>
                  <a:lnTo>
                    <a:pt x="1951" y="307"/>
                  </a:lnTo>
                  <a:lnTo>
                    <a:pt x="1977" y="363"/>
                  </a:lnTo>
                  <a:lnTo>
                    <a:pt x="1996" y="423"/>
                  </a:lnTo>
                  <a:lnTo>
                    <a:pt x="4355" y="423"/>
                  </a:lnTo>
                  <a:lnTo>
                    <a:pt x="4388" y="426"/>
                  </a:lnTo>
                  <a:lnTo>
                    <a:pt x="4418" y="437"/>
                  </a:lnTo>
                  <a:lnTo>
                    <a:pt x="4444" y="454"/>
                  </a:lnTo>
                  <a:lnTo>
                    <a:pt x="4467" y="476"/>
                  </a:lnTo>
                  <a:lnTo>
                    <a:pt x="4484" y="504"/>
                  </a:lnTo>
                  <a:lnTo>
                    <a:pt x="4495" y="534"/>
                  </a:lnTo>
                  <a:lnTo>
                    <a:pt x="4499" y="567"/>
                  </a:lnTo>
                  <a:lnTo>
                    <a:pt x="4495" y="599"/>
                  </a:lnTo>
                  <a:lnTo>
                    <a:pt x="4484" y="629"/>
                  </a:lnTo>
                  <a:lnTo>
                    <a:pt x="4467" y="657"/>
                  </a:lnTo>
                  <a:lnTo>
                    <a:pt x="4444" y="679"/>
                  </a:lnTo>
                  <a:lnTo>
                    <a:pt x="4418" y="696"/>
                  </a:lnTo>
                  <a:lnTo>
                    <a:pt x="4388" y="707"/>
                  </a:lnTo>
                  <a:lnTo>
                    <a:pt x="4355" y="710"/>
                  </a:lnTo>
                  <a:lnTo>
                    <a:pt x="1996" y="710"/>
                  </a:lnTo>
                  <a:lnTo>
                    <a:pt x="1977" y="770"/>
                  </a:lnTo>
                  <a:lnTo>
                    <a:pt x="1951" y="826"/>
                  </a:lnTo>
                  <a:lnTo>
                    <a:pt x="1919" y="880"/>
                  </a:lnTo>
                  <a:lnTo>
                    <a:pt x="1884" y="928"/>
                  </a:lnTo>
                  <a:lnTo>
                    <a:pt x="1841" y="973"/>
                  </a:lnTo>
                  <a:lnTo>
                    <a:pt x="1796" y="1012"/>
                  </a:lnTo>
                  <a:lnTo>
                    <a:pt x="1746" y="1048"/>
                  </a:lnTo>
                  <a:lnTo>
                    <a:pt x="1692" y="1078"/>
                  </a:lnTo>
                  <a:lnTo>
                    <a:pt x="1635" y="1101"/>
                  </a:lnTo>
                  <a:lnTo>
                    <a:pt x="1574" y="1119"/>
                  </a:lnTo>
                  <a:lnTo>
                    <a:pt x="1511" y="1130"/>
                  </a:lnTo>
                  <a:lnTo>
                    <a:pt x="1447" y="1133"/>
                  </a:lnTo>
                  <a:lnTo>
                    <a:pt x="1383" y="1130"/>
                  </a:lnTo>
                  <a:lnTo>
                    <a:pt x="1320" y="1119"/>
                  </a:lnTo>
                  <a:lnTo>
                    <a:pt x="1260" y="1101"/>
                  </a:lnTo>
                  <a:lnTo>
                    <a:pt x="1202" y="1078"/>
                  </a:lnTo>
                  <a:lnTo>
                    <a:pt x="1149" y="1048"/>
                  </a:lnTo>
                  <a:lnTo>
                    <a:pt x="1098" y="1012"/>
                  </a:lnTo>
                  <a:lnTo>
                    <a:pt x="1053" y="973"/>
                  </a:lnTo>
                  <a:lnTo>
                    <a:pt x="1010" y="928"/>
                  </a:lnTo>
                  <a:lnTo>
                    <a:pt x="975" y="880"/>
                  </a:lnTo>
                  <a:lnTo>
                    <a:pt x="943" y="826"/>
                  </a:lnTo>
                  <a:lnTo>
                    <a:pt x="917" y="770"/>
                  </a:lnTo>
                  <a:lnTo>
                    <a:pt x="898" y="710"/>
                  </a:lnTo>
                  <a:lnTo>
                    <a:pt x="144" y="710"/>
                  </a:lnTo>
                  <a:lnTo>
                    <a:pt x="111" y="707"/>
                  </a:lnTo>
                  <a:lnTo>
                    <a:pt x="81" y="696"/>
                  </a:lnTo>
                  <a:lnTo>
                    <a:pt x="53" y="679"/>
                  </a:lnTo>
                  <a:lnTo>
                    <a:pt x="31" y="657"/>
                  </a:lnTo>
                  <a:lnTo>
                    <a:pt x="15" y="629"/>
                  </a:lnTo>
                  <a:lnTo>
                    <a:pt x="4" y="599"/>
                  </a:lnTo>
                  <a:lnTo>
                    <a:pt x="0" y="567"/>
                  </a:lnTo>
                  <a:lnTo>
                    <a:pt x="4" y="534"/>
                  </a:lnTo>
                  <a:lnTo>
                    <a:pt x="15" y="504"/>
                  </a:lnTo>
                  <a:lnTo>
                    <a:pt x="31" y="476"/>
                  </a:lnTo>
                  <a:lnTo>
                    <a:pt x="53" y="454"/>
                  </a:lnTo>
                  <a:lnTo>
                    <a:pt x="81" y="437"/>
                  </a:lnTo>
                  <a:lnTo>
                    <a:pt x="111" y="426"/>
                  </a:lnTo>
                  <a:lnTo>
                    <a:pt x="144" y="423"/>
                  </a:lnTo>
                  <a:lnTo>
                    <a:pt x="898" y="423"/>
                  </a:lnTo>
                  <a:lnTo>
                    <a:pt x="917" y="363"/>
                  </a:lnTo>
                  <a:lnTo>
                    <a:pt x="943" y="307"/>
                  </a:lnTo>
                  <a:lnTo>
                    <a:pt x="975" y="255"/>
                  </a:lnTo>
                  <a:lnTo>
                    <a:pt x="1010" y="206"/>
                  </a:lnTo>
                  <a:lnTo>
                    <a:pt x="1051" y="160"/>
                  </a:lnTo>
                  <a:lnTo>
                    <a:pt x="1098" y="121"/>
                  </a:lnTo>
                  <a:lnTo>
                    <a:pt x="1149" y="85"/>
                  </a:lnTo>
                  <a:lnTo>
                    <a:pt x="1202" y="55"/>
                  </a:lnTo>
                  <a:lnTo>
                    <a:pt x="1260" y="32"/>
                  </a:lnTo>
                  <a:lnTo>
                    <a:pt x="1320" y="14"/>
                  </a:lnTo>
                  <a:lnTo>
                    <a:pt x="1383" y="3"/>
                  </a:lnTo>
                  <a:lnTo>
                    <a:pt x="1447"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3" name="Freeform 12"/>
            <p:cNvSpPr>
              <a:spLocks noEditPoints="1"/>
            </p:cNvSpPr>
            <p:nvPr/>
          </p:nvSpPr>
          <p:spPr bwMode="auto">
            <a:xfrm>
              <a:off x="-1252538" y="2822575"/>
              <a:ext cx="2381251" cy="600075"/>
            </a:xfrm>
            <a:custGeom>
              <a:avLst/>
              <a:gdLst>
                <a:gd name="T0" fmla="*/ 2800 w 4499"/>
                <a:gd name="T1" fmla="*/ 293 h 1134"/>
                <a:gd name="T2" fmla="*/ 2718 w 4499"/>
                <a:gd name="T3" fmla="*/ 320 h 1134"/>
                <a:gd name="T4" fmla="*/ 2648 w 4499"/>
                <a:gd name="T5" fmla="*/ 371 h 1134"/>
                <a:gd name="T6" fmla="*/ 2597 w 4499"/>
                <a:gd name="T7" fmla="*/ 439 h 1134"/>
                <a:gd name="T8" fmla="*/ 2570 w 4499"/>
                <a:gd name="T9" fmla="*/ 522 h 1134"/>
                <a:gd name="T10" fmla="*/ 2570 w 4499"/>
                <a:gd name="T11" fmla="*/ 611 h 1134"/>
                <a:gd name="T12" fmla="*/ 2597 w 4499"/>
                <a:gd name="T13" fmla="*/ 695 h 1134"/>
                <a:gd name="T14" fmla="*/ 2648 w 4499"/>
                <a:gd name="T15" fmla="*/ 763 h 1134"/>
                <a:gd name="T16" fmla="*/ 2718 w 4499"/>
                <a:gd name="T17" fmla="*/ 814 h 1134"/>
                <a:gd name="T18" fmla="*/ 2800 w 4499"/>
                <a:gd name="T19" fmla="*/ 841 h 1134"/>
                <a:gd name="T20" fmla="*/ 2890 w 4499"/>
                <a:gd name="T21" fmla="*/ 841 h 1134"/>
                <a:gd name="T22" fmla="*/ 2974 w 4499"/>
                <a:gd name="T23" fmla="*/ 814 h 1134"/>
                <a:gd name="T24" fmla="*/ 3042 w 4499"/>
                <a:gd name="T25" fmla="*/ 763 h 1134"/>
                <a:gd name="T26" fmla="*/ 3093 w 4499"/>
                <a:gd name="T27" fmla="*/ 695 h 1134"/>
                <a:gd name="T28" fmla="*/ 3120 w 4499"/>
                <a:gd name="T29" fmla="*/ 611 h 1134"/>
                <a:gd name="T30" fmla="*/ 3120 w 4499"/>
                <a:gd name="T31" fmla="*/ 522 h 1134"/>
                <a:gd name="T32" fmla="*/ 3093 w 4499"/>
                <a:gd name="T33" fmla="*/ 439 h 1134"/>
                <a:gd name="T34" fmla="*/ 3042 w 4499"/>
                <a:gd name="T35" fmla="*/ 371 h 1134"/>
                <a:gd name="T36" fmla="*/ 2974 w 4499"/>
                <a:gd name="T37" fmla="*/ 320 h 1134"/>
                <a:gd name="T38" fmla="*/ 2890 w 4499"/>
                <a:gd name="T39" fmla="*/ 293 h 1134"/>
                <a:gd name="T40" fmla="*/ 2845 w 4499"/>
                <a:gd name="T41" fmla="*/ 0 h 1134"/>
                <a:gd name="T42" fmla="*/ 2972 w 4499"/>
                <a:gd name="T43" fmla="*/ 15 h 1134"/>
                <a:gd name="T44" fmla="*/ 3090 w 4499"/>
                <a:gd name="T45" fmla="*/ 56 h 1134"/>
                <a:gd name="T46" fmla="*/ 3194 w 4499"/>
                <a:gd name="T47" fmla="*/ 120 h 1134"/>
                <a:gd name="T48" fmla="*/ 3282 w 4499"/>
                <a:gd name="T49" fmla="*/ 205 h 1134"/>
                <a:gd name="T50" fmla="*/ 3349 w 4499"/>
                <a:gd name="T51" fmla="*/ 308 h 1134"/>
                <a:gd name="T52" fmla="*/ 3394 w 4499"/>
                <a:gd name="T53" fmla="*/ 423 h 1134"/>
                <a:gd name="T54" fmla="*/ 4388 w 4499"/>
                <a:gd name="T55" fmla="*/ 427 h 1134"/>
                <a:gd name="T56" fmla="*/ 4444 w 4499"/>
                <a:gd name="T57" fmla="*/ 454 h 1134"/>
                <a:gd name="T58" fmla="*/ 4484 w 4499"/>
                <a:gd name="T59" fmla="*/ 503 h 1134"/>
                <a:gd name="T60" fmla="*/ 4499 w 4499"/>
                <a:gd name="T61" fmla="*/ 568 h 1134"/>
                <a:gd name="T62" fmla="*/ 4484 w 4499"/>
                <a:gd name="T63" fmla="*/ 630 h 1134"/>
                <a:gd name="T64" fmla="*/ 4445 w 4499"/>
                <a:gd name="T65" fmla="*/ 680 h 1134"/>
                <a:gd name="T66" fmla="*/ 4388 w 4499"/>
                <a:gd name="T67" fmla="*/ 707 h 1134"/>
                <a:gd name="T68" fmla="*/ 3394 w 4499"/>
                <a:gd name="T69" fmla="*/ 711 h 1134"/>
                <a:gd name="T70" fmla="*/ 3349 w 4499"/>
                <a:gd name="T71" fmla="*/ 826 h 1134"/>
                <a:gd name="T72" fmla="*/ 3282 w 4499"/>
                <a:gd name="T73" fmla="*/ 929 h 1134"/>
                <a:gd name="T74" fmla="*/ 3194 w 4499"/>
                <a:gd name="T75" fmla="*/ 1013 h 1134"/>
                <a:gd name="T76" fmla="*/ 3090 w 4499"/>
                <a:gd name="T77" fmla="*/ 1078 h 1134"/>
                <a:gd name="T78" fmla="*/ 2972 w 4499"/>
                <a:gd name="T79" fmla="*/ 1119 h 1134"/>
                <a:gd name="T80" fmla="*/ 2845 w 4499"/>
                <a:gd name="T81" fmla="*/ 1134 h 1134"/>
                <a:gd name="T82" fmla="*/ 2718 w 4499"/>
                <a:gd name="T83" fmla="*/ 1119 h 1134"/>
                <a:gd name="T84" fmla="*/ 2600 w 4499"/>
                <a:gd name="T85" fmla="*/ 1078 h 1134"/>
                <a:gd name="T86" fmla="*/ 2496 w 4499"/>
                <a:gd name="T87" fmla="*/ 1013 h 1134"/>
                <a:gd name="T88" fmla="*/ 2408 w 4499"/>
                <a:gd name="T89" fmla="*/ 929 h 1134"/>
                <a:gd name="T90" fmla="*/ 2341 w 4499"/>
                <a:gd name="T91" fmla="*/ 826 h 1134"/>
                <a:gd name="T92" fmla="*/ 2296 w 4499"/>
                <a:gd name="T93" fmla="*/ 711 h 1134"/>
                <a:gd name="T94" fmla="*/ 111 w 4499"/>
                <a:gd name="T95" fmla="*/ 707 h 1134"/>
                <a:gd name="T96" fmla="*/ 53 w 4499"/>
                <a:gd name="T97" fmla="*/ 680 h 1134"/>
                <a:gd name="T98" fmla="*/ 15 w 4499"/>
                <a:gd name="T99" fmla="*/ 630 h 1134"/>
                <a:gd name="T100" fmla="*/ 0 w 4499"/>
                <a:gd name="T101" fmla="*/ 568 h 1134"/>
                <a:gd name="T102" fmla="*/ 15 w 4499"/>
                <a:gd name="T103" fmla="*/ 503 h 1134"/>
                <a:gd name="T104" fmla="*/ 53 w 4499"/>
                <a:gd name="T105" fmla="*/ 454 h 1134"/>
                <a:gd name="T106" fmla="*/ 111 w 4499"/>
                <a:gd name="T107" fmla="*/ 427 h 1134"/>
                <a:gd name="T108" fmla="*/ 2296 w 4499"/>
                <a:gd name="T109" fmla="*/ 423 h 1134"/>
                <a:gd name="T110" fmla="*/ 2341 w 4499"/>
                <a:gd name="T111" fmla="*/ 308 h 1134"/>
                <a:gd name="T112" fmla="*/ 2408 w 4499"/>
                <a:gd name="T113" fmla="*/ 205 h 1134"/>
                <a:gd name="T114" fmla="*/ 2496 w 4499"/>
                <a:gd name="T115" fmla="*/ 120 h 1134"/>
                <a:gd name="T116" fmla="*/ 2600 w 4499"/>
                <a:gd name="T117" fmla="*/ 56 h 1134"/>
                <a:gd name="T118" fmla="*/ 2718 w 4499"/>
                <a:gd name="T119" fmla="*/ 15 h 1134"/>
                <a:gd name="T120" fmla="*/ 2845 w 4499"/>
                <a:gd name="T121"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99" h="1134">
                  <a:moveTo>
                    <a:pt x="2845" y="289"/>
                  </a:moveTo>
                  <a:lnTo>
                    <a:pt x="2800" y="293"/>
                  </a:lnTo>
                  <a:lnTo>
                    <a:pt x="2757" y="302"/>
                  </a:lnTo>
                  <a:lnTo>
                    <a:pt x="2718" y="320"/>
                  </a:lnTo>
                  <a:lnTo>
                    <a:pt x="2681" y="342"/>
                  </a:lnTo>
                  <a:lnTo>
                    <a:pt x="2648" y="371"/>
                  </a:lnTo>
                  <a:lnTo>
                    <a:pt x="2620" y="402"/>
                  </a:lnTo>
                  <a:lnTo>
                    <a:pt x="2597" y="439"/>
                  </a:lnTo>
                  <a:lnTo>
                    <a:pt x="2581" y="479"/>
                  </a:lnTo>
                  <a:lnTo>
                    <a:pt x="2570" y="522"/>
                  </a:lnTo>
                  <a:lnTo>
                    <a:pt x="2566" y="568"/>
                  </a:lnTo>
                  <a:lnTo>
                    <a:pt x="2570" y="611"/>
                  </a:lnTo>
                  <a:lnTo>
                    <a:pt x="2581" y="655"/>
                  </a:lnTo>
                  <a:lnTo>
                    <a:pt x="2597" y="695"/>
                  </a:lnTo>
                  <a:lnTo>
                    <a:pt x="2620" y="732"/>
                  </a:lnTo>
                  <a:lnTo>
                    <a:pt x="2648" y="763"/>
                  </a:lnTo>
                  <a:lnTo>
                    <a:pt x="2681" y="792"/>
                  </a:lnTo>
                  <a:lnTo>
                    <a:pt x="2718" y="814"/>
                  </a:lnTo>
                  <a:lnTo>
                    <a:pt x="2757" y="832"/>
                  </a:lnTo>
                  <a:lnTo>
                    <a:pt x="2800" y="841"/>
                  </a:lnTo>
                  <a:lnTo>
                    <a:pt x="2845" y="845"/>
                  </a:lnTo>
                  <a:lnTo>
                    <a:pt x="2890" y="841"/>
                  </a:lnTo>
                  <a:lnTo>
                    <a:pt x="2933" y="832"/>
                  </a:lnTo>
                  <a:lnTo>
                    <a:pt x="2974" y="814"/>
                  </a:lnTo>
                  <a:lnTo>
                    <a:pt x="3009" y="792"/>
                  </a:lnTo>
                  <a:lnTo>
                    <a:pt x="3042" y="763"/>
                  </a:lnTo>
                  <a:lnTo>
                    <a:pt x="3070" y="732"/>
                  </a:lnTo>
                  <a:lnTo>
                    <a:pt x="3093" y="695"/>
                  </a:lnTo>
                  <a:lnTo>
                    <a:pt x="3109" y="655"/>
                  </a:lnTo>
                  <a:lnTo>
                    <a:pt x="3120" y="611"/>
                  </a:lnTo>
                  <a:lnTo>
                    <a:pt x="3124" y="568"/>
                  </a:lnTo>
                  <a:lnTo>
                    <a:pt x="3120" y="522"/>
                  </a:lnTo>
                  <a:lnTo>
                    <a:pt x="3109" y="479"/>
                  </a:lnTo>
                  <a:lnTo>
                    <a:pt x="3093" y="439"/>
                  </a:lnTo>
                  <a:lnTo>
                    <a:pt x="3070" y="402"/>
                  </a:lnTo>
                  <a:lnTo>
                    <a:pt x="3042" y="371"/>
                  </a:lnTo>
                  <a:lnTo>
                    <a:pt x="3009" y="342"/>
                  </a:lnTo>
                  <a:lnTo>
                    <a:pt x="2974" y="320"/>
                  </a:lnTo>
                  <a:lnTo>
                    <a:pt x="2933" y="302"/>
                  </a:lnTo>
                  <a:lnTo>
                    <a:pt x="2890" y="293"/>
                  </a:lnTo>
                  <a:lnTo>
                    <a:pt x="2845" y="289"/>
                  </a:lnTo>
                  <a:close/>
                  <a:moveTo>
                    <a:pt x="2845" y="0"/>
                  </a:moveTo>
                  <a:lnTo>
                    <a:pt x="2909" y="4"/>
                  </a:lnTo>
                  <a:lnTo>
                    <a:pt x="2972" y="15"/>
                  </a:lnTo>
                  <a:lnTo>
                    <a:pt x="3033" y="33"/>
                  </a:lnTo>
                  <a:lnTo>
                    <a:pt x="3090" y="56"/>
                  </a:lnTo>
                  <a:lnTo>
                    <a:pt x="3143" y="85"/>
                  </a:lnTo>
                  <a:lnTo>
                    <a:pt x="3194" y="120"/>
                  </a:lnTo>
                  <a:lnTo>
                    <a:pt x="3239" y="160"/>
                  </a:lnTo>
                  <a:lnTo>
                    <a:pt x="3282" y="205"/>
                  </a:lnTo>
                  <a:lnTo>
                    <a:pt x="3317" y="254"/>
                  </a:lnTo>
                  <a:lnTo>
                    <a:pt x="3349" y="308"/>
                  </a:lnTo>
                  <a:lnTo>
                    <a:pt x="3375" y="364"/>
                  </a:lnTo>
                  <a:lnTo>
                    <a:pt x="3394" y="423"/>
                  </a:lnTo>
                  <a:lnTo>
                    <a:pt x="4355" y="423"/>
                  </a:lnTo>
                  <a:lnTo>
                    <a:pt x="4388" y="427"/>
                  </a:lnTo>
                  <a:lnTo>
                    <a:pt x="4418" y="438"/>
                  </a:lnTo>
                  <a:lnTo>
                    <a:pt x="4444" y="454"/>
                  </a:lnTo>
                  <a:lnTo>
                    <a:pt x="4467" y="477"/>
                  </a:lnTo>
                  <a:lnTo>
                    <a:pt x="4484" y="503"/>
                  </a:lnTo>
                  <a:lnTo>
                    <a:pt x="4495" y="533"/>
                  </a:lnTo>
                  <a:lnTo>
                    <a:pt x="4499" y="568"/>
                  </a:lnTo>
                  <a:lnTo>
                    <a:pt x="4495" y="600"/>
                  </a:lnTo>
                  <a:lnTo>
                    <a:pt x="4484" y="630"/>
                  </a:lnTo>
                  <a:lnTo>
                    <a:pt x="4467" y="656"/>
                  </a:lnTo>
                  <a:lnTo>
                    <a:pt x="4445" y="680"/>
                  </a:lnTo>
                  <a:lnTo>
                    <a:pt x="4418" y="696"/>
                  </a:lnTo>
                  <a:lnTo>
                    <a:pt x="4388" y="707"/>
                  </a:lnTo>
                  <a:lnTo>
                    <a:pt x="4355" y="711"/>
                  </a:lnTo>
                  <a:lnTo>
                    <a:pt x="3394" y="711"/>
                  </a:lnTo>
                  <a:lnTo>
                    <a:pt x="3375" y="770"/>
                  </a:lnTo>
                  <a:lnTo>
                    <a:pt x="3349" y="826"/>
                  </a:lnTo>
                  <a:lnTo>
                    <a:pt x="3317" y="879"/>
                  </a:lnTo>
                  <a:lnTo>
                    <a:pt x="3282" y="929"/>
                  </a:lnTo>
                  <a:lnTo>
                    <a:pt x="3239" y="974"/>
                  </a:lnTo>
                  <a:lnTo>
                    <a:pt x="3194" y="1013"/>
                  </a:lnTo>
                  <a:lnTo>
                    <a:pt x="3143" y="1048"/>
                  </a:lnTo>
                  <a:lnTo>
                    <a:pt x="3090" y="1078"/>
                  </a:lnTo>
                  <a:lnTo>
                    <a:pt x="3033" y="1101"/>
                  </a:lnTo>
                  <a:lnTo>
                    <a:pt x="2972" y="1119"/>
                  </a:lnTo>
                  <a:lnTo>
                    <a:pt x="2909" y="1130"/>
                  </a:lnTo>
                  <a:lnTo>
                    <a:pt x="2845" y="1134"/>
                  </a:lnTo>
                  <a:lnTo>
                    <a:pt x="2781" y="1130"/>
                  </a:lnTo>
                  <a:lnTo>
                    <a:pt x="2718" y="1119"/>
                  </a:lnTo>
                  <a:lnTo>
                    <a:pt x="2657" y="1101"/>
                  </a:lnTo>
                  <a:lnTo>
                    <a:pt x="2600" y="1078"/>
                  </a:lnTo>
                  <a:lnTo>
                    <a:pt x="2547" y="1048"/>
                  </a:lnTo>
                  <a:lnTo>
                    <a:pt x="2496" y="1013"/>
                  </a:lnTo>
                  <a:lnTo>
                    <a:pt x="2451" y="974"/>
                  </a:lnTo>
                  <a:lnTo>
                    <a:pt x="2408" y="929"/>
                  </a:lnTo>
                  <a:lnTo>
                    <a:pt x="2373" y="879"/>
                  </a:lnTo>
                  <a:lnTo>
                    <a:pt x="2341" y="826"/>
                  </a:lnTo>
                  <a:lnTo>
                    <a:pt x="2315" y="770"/>
                  </a:lnTo>
                  <a:lnTo>
                    <a:pt x="2296" y="711"/>
                  </a:lnTo>
                  <a:lnTo>
                    <a:pt x="144" y="711"/>
                  </a:lnTo>
                  <a:lnTo>
                    <a:pt x="111" y="707"/>
                  </a:lnTo>
                  <a:lnTo>
                    <a:pt x="81" y="696"/>
                  </a:lnTo>
                  <a:lnTo>
                    <a:pt x="53" y="680"/>
                  </a:lnTo>
                  <a:lnTo>
                    <a:pt x="31" y="656"/>
                  </a:lnTo>
                  <a:lnTo>
                    <a:pt x="15" y="630"/>
                  </a:lnTo>
                  <a:lnTo>
                    <a:pt x="4" y="600"/>
                  </a:lnTo>
                  <a:lnTo>
                    <a:pt x="0" y="568"/>
                  </a:lnTo>
                  <a:lnTo>
                    <a:pt x="4" y="533"/>
                  </a:lnTo>
                  <a:lnTo>
                    <a:pt x="15" y="503"/>
                  </a:lnTo>
                  <a:lnTo>
                    <a:pt x="31" y="477"/>
                  </a:lnTo>
                  <a:lnTo>
                    <a:pt x="53" y="454"/>
                  </a:lnTo>
                  <a:lnTo>
                    <a:pt x="81" y="438"/>
                  </a:lnTo>
                  <a:lnTo>
                    <a:pt x="111" y="427"/>
                  </a:lnTo>
                  <a:lnTo>
                    <a:pt x="144" y="423"/>
                  </a:lnTo>
                  <a:lnTo>
                    <a:pt x="2296" y="423"/>
                  </a:lnTo>
                  <a:lnTo>
                    <a:pt x="2315" y="364"/>
                  </a:lnTo>
                  <a:lnTo>
                    <a:pt x="2341" y="308"/>
                  </a:lnTo>
                  <a:lnTo>
                    <a:pt x="2373" y="254"/>
                  </a:lnTo>
                  <a:lnTo>
                    <a:pt x="2408" y="205"/>
                  </a:lnTo>
                  <a:lnTo>
                    <a:pt x="2451" y="160"/>
                  </a:lnTo>
                  <a:lnTo>
                    <a:pt x="2496" y="120"/>
                  </a:lnTo>
                  <a:lnTo>
                    <a:pt x="2547" y="85"/>
                  </a:lnTo>
                  <a:lnTo>
                    <a:pt x="2600" y="56"/>
                  </a:lnTo>
                  <a:lnTo>
                    <a:pt x="2657" y="33"/>
                  </a:lnTo>
                  <a:lnTo>
                    <a:pt x="2718" y="15"/>
                  </a:lnTo>
                  <a:lnTo>
                    <a:pt x="2781" y="4"/>
                  </a:lnTo>
                  <a:lnTo>
                    <a:pt x="2845"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 name="Freeform 13"/>
            <p:cNvSpPr>
              <a:spLocks noEditPoints="1"/>
            </p:cNvSpPr>
            <p:nvPr/>
          </p:nvSpPr>
          <p:spPr bwMode="auto">
            <a:xfrm>
              <a:off x="-1252538" y="3654425"/>
              <a:ext cx="2381251" cy="600075"/>
            </a:xfrm>
            <a:custGeom>
              <a:avLst/>
              <a:gdLst>
                <a:gd name="T0" fmla="*/ 1402 w 4499"/>
                <a:gd name="T1" fmla="*/ 291 h 1132"/>
                <a:gd name="T2" fmla="*/ 1318 w 4499"/>
                <a:gd name="T3" fmla="*/ 319 h 1132"/>
                <a:gd name="T4" fmla="*/ 1250 w 4499"/>
                <a:gd name="T5" fmla="*/ 369 h 1132"/>
                <a:gd name="T6" fmla="*/ 1199 w 4499"/>
                <a:gd name="T7" fmla="*/ 438 h 1132"/>
                <a:gd name="T8" fmla="*/ 1172 w 4499"/>
                <a:gd name="T9" fmla="*/ 521 h 1132"/>
                <a:gd name="T10" fmla="*/ 1172 w 4499"/>
                <a:gd name="T11" fmla="*/ 611 h 1132"/>
                <a:gd name="T12" fmla="*/ 1199 w 4499"/>
                <a:gd name="T13" fmla="*/ 693 h 1132"/>
                <a:gd name="T14" fmla="*/ 1250 w 4499"/>
                <a:gd name="T15" fmla="*/ 763 h 1132"/>
                <a:gd name="T16" fmla="*/ 1318 w 4499"/>
                <a:gd name="T17" fmla="*/ 814 h 1132"/>
                <a:gd name="T18" fmla="*/ 1402 w 4499"/>
                <a:gd name="T19" fmla="*/ 841 h 1132"/>
                <a:gd name="T20" fmla="*/ 1492 w 4499"/>
                <a:gd name="T21" fmla="*/ 841 h 1132"/>
                <a:gd name="T22" fmla="*/ 1574 w 4499"/>
                <a:gd name="T23" fmla="*/ 814 h 1132"/>
                <a:gd name="T24" fmla="*/ 1644 w 4499"/>
                <a:gd name="T25" fmla="*/ 763 h 1132"/>
                <a:gd name="T26" fmla="*/ 1695 w 4499"/>
                <a:gd name="T27" fmla="*/ 693 h 1132"/>
                <a:gd name="T28" fmla="*/ 1722 w 4499"/>
                <a:gd name="T29" fmla="*/ 611 h 1132"/>
                <a:gd name="T30" fmla="*/ 1722 w 4499"/>
                <a:gd name="T31" fmla="*/ 521 h 1132"/>
                <a:gd name="T32" fmla="*/ 1695 w 4499"/>
                <a:gd name="T33" fmla="*/ 438 h 1132"/>
                <a:gd name="T34" fmla="*/ 1644 w 4499"/>
                <a:gd name="T35" fmla="*/ 369 h 1132"/>
                <a:gd name="T36" fmla="*/ 1574 w 4499"/>
                <a:gd name="T37" fmla="*/ 319 h 1132"/>
                <a:gd name="T38" fmla="*/ 1492 w 4499"/>
                <a:gd name="T39" fmla="*/ 291 h 1132"/>
                <a:gd name="T40" fmla="*/ 1447 w 4499"/>
                <a:gd name="T41" fmla="*/ 0 h 1132"/>
                <a:gd name="T42" fmla="*/ 1574 w 4499"/>
                <a:gd name="T43" fmla="*/ 14 h 1132"/>
                <a:gd name="T44" fmla="*/ 1692 w 4499"/>
                <a:gd name="T45" fmla="*/ 55 h 1132"/>
                <a:gd name="T46" fmla="*/ 1796 w 4499"/>
                <a:gd name="T47" fmla="*/ 120 h 1132"/>
                <a:gd name="T48" fmla="*/ 1884 w 4499"/>
                <a:gd name="T49" fmla="*/ 205 h 1132"/>
                <a:gd name="T50" fmla="*/ 1951 w 4499"/>
                <a:gd name="T51" fmla="*/ 306 h 1132"/>
                <a:gd name="T52" fmla="*/ 1996 w 4499"/>
                <a:gd name="T53" fmla="*/ 423 h 1132"/>
                <a:gd name="T54" fmla="*/ 4388 w 4499"/>
                <a:gd name="T55" fmla="*/ 425 h 1132"/>
                <a:gd name="T56" fmla="*/ 4444 w 4499"/>
                <a:gd name="T57" fmla="*/ 454 h 1132"/>
                <a:gd name="T58" fmla="*/ 4484 w 4499"/>
                <a:gd name="T59" fmla="*/ 503 h 1132"/>
                <a:gd name="T60" fmla="*/ 4499 w 4499"/>
                <a:gd name="T61" fmla="*/ 566 h 1132"/>
                <a:gd name="T62" fmla="*/ 4484 w 4499"/>
                <a:gd name="T63" fmla="*/ 629 h 1132"/>
                <a:gd name="T64" fmla="*/ 4444 w 4499"/>
                <a:gd name="T65" fmla="*/ 678 h 1132"/>
                <a:gd name="T66" fmla="*/ 4388 w 4499"/>
                <a:gd name="T67" fmla="*/ 707 h 1132"/>
                <a:gd name="T68" fmla="*/ 1996 w 4499"/>
                <a:gd name="T69" fmla="*/ 710 h 1132"/>
                <a:gd name="T70" fmla="*/ 1951 w 4499"/>
                <a:gd name="T71" fmla="*/ 826 h 1132"/>
                <a:gd name="T72" fmla="*/ 1884 w 4499"/>
                <a:gd name="T73" fmla="*/ 927 h 1132"/>
                <a:gd name="T74" fmla="*/ 1796 w 4499"/>
                <a:gd name="T75" fmla="*/ 1012 h 1132"/>
                <a:gd name="T76" fmla="*/ 1692 w 4499"/>
                <a:gd name="T77" fmla="*/ 1078 h 1132"/>
                <a:gd name="T78" fmla="*/ 1574 w 4499"/>
                <a:gd name="T79" fmla="*/ 1119 h 1132"/>
                <a:gd name="T80" fmla="*/ 1447 w 4499"/>
                <a:gd name="T81" fmla="*/ 1132 h 1132"/>
                <a:gd name="T82" fmla="*/ 1320 w 4499"/>
                <a:gd name="T83" fmla="*/ 1119 h 1132"/>
                <a:gd name="T84" fmla="*/ 1202 w 4499"/>
                <a:gd name="T85" fmla="*/ 1078 h 1132"/>
                <a:gd name="T86" fmla="*/ 1098 w 4499"/>
                <a:gd name="T87" fmla="*/ 1012 h 1132"/>
                <a:gd name="T88" fmla="*/ 1010 w 4499"/>
                <a:gd name="T89" fmla="*/ 927 h 1132"/>
                <a:gd name="T90" fmla="*/ 943 w 4499"/>
                <a:gd name="T91" fmla="*/ 826 h 1132"/>
                <a:gd name="T92" fmla="*/ 898 w 4499"/>
                <a:gd name="T93" fmla="*/ 710 h 1132"/>
                <a:gd name="T94" fmla="*/ 111 w 4499"/>
                <a:gd name="T95" fmla="*/ 707 h 1132"/>
                <a:gd name="T96" fmla="*/ 53 w 4499"/>
                <a:gd name="T97" fmla="*/ 678 h 1132"/>
                <a:gd name="T98" fmla="*/ 15 w 4499"/>
                <a:gd name="T99" fmla="*/ 629 h 1132"/>
                <a:gd name="T100" fmla="*/ 0 w 4499"/>
                <a:gd name="T101" fmla="*/ 566 h 1132"/>
                <a:gd name="T102" fmla="*/ 15 w 4499"/>
                <a:gd name="T103" fmla="*/ 503 h 1132"/>
                <a:gd name="T104" fmla="*/ 53 w 4499"/>
                <a:gd name="T105" fmla="*/ 454 h 1132"/>
                <a:gd name="T106" fmla="*/ 111 w 4499"/>
                <a:gd name="T107" fmla="*/ 425 h 1132"/>
                <a:gd name="T108" fmla="*/ 898 w 4499"/>
                <a:gd name="T109" fmla="*/ 423 h 1132"/>
                <a:gd name="T110" fmla="*/ 943 w 4499"/>
                <a:gd name="T111" fmla="*/ 306 h 1132"/>
                <a:gd name="T112" fmla="*/ 1010 w 4499"/>
                <a:gd name="T113" fmla="*/ 205 h 1132"/>
                <a:gd name="T114" fmla="*/ 1098 w 4499"/>
                <a:gd name="T115" fmla="*/ 120 h 1132"/>
                <a:gd name="T116" fmla="*/ 1202 w 4499"/>
                <a:gd name="T117" fmla="*/ 55 h 1132"/>
                <a:gd name="T118" fmla="*/ 1320 w 4499"/>
                <a:gd name="T119" fmla="*/ 14 h 1132"/>
                <a:gd name="T120" fmla="*/ 1447 w 4499"/>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99" h="1132">
                  <a:moveTo>
                    <a:pt x="1447" y="287"/>
                  </a:moveTo>
                  <a:lnTo>
                    <a:pt x="1402" y="291"/>
                  </a:lnTo>
                  <a:lnTo>
                    <a:pt x="1360" y="302"/>
                  </a:lnTo>
                  <a:lnTo>
                    <a:pt x="1318" y="319"/>
                  </a:lnTo>
                  <a:lnTo>
                    <a:pt x="1283" y="342"/>
                  </a:lnTo>
                  <a:lnTo>
                    <a:pt x="1250" y="369"/>
                  </a:lnTo>
                  <a:lnTo>
                    <a:pt x="1223" y="402"/>
                  </a:lnTo>
                  <a:lnTo>
                    <a:pt x="1199" y="438"/>
                  </a:lnTo>
                  <a:lnTo>
                    <a:pt x="1183" y="479"/>
                  </a:lnTo>
                  <a:lnTo>
                    <a:pt x="1172" y="521"/>
                  </a:lnTo>
                  <a:lnTo>
                    <a:pt x="1168" y="566"/>
                  </a:lnTo>
                  <a:lnTo>
                    <a:pt x="1172" y="611"/>
                  </a:lnTo>
                  <a:lnTo>
                    <a:pt x="1183" y="654"/>
                  </a:lnTo>
                  <a:lnTo>
                    <a:pt x="1199" y="693"/>
                  </a:lnTo>
                  <a:lnTo>
                    <a:pt x="1223" y="730"/>
                  </a:lnTo>
                  <a:lnTo>
                    <a:pt x="1250" y="763"/>
                  </a:lnTo>
                  <a:lnTo>
                    <a:pt x="1283" y="791"/>
                  </a:lnTo>
                  <a:lnTo>
                    <a:pt x="1318" y="814"/>
                  </a:lnTo>
                  <a:lnTo>
                    <a:pt x="1360" y="830"/>
                  </a:lnTo>
                  <a:lnTo>
                    <a:pt x="1402" y="841"/>
                  </a:lnTo>
                  <a:lnTo>
                    <a:pt x="1447" y="845"/>
                  </a:lnTo>
                  <a:lnTo>
                    <a:pt x="1492" y="841"/>
                  </a:lnTo>
                  <a:lnTo>
                    <a:pt x="1535" y="830"/>
                  </a:lnTo>
                  <a:lnTo>
                    <a:pt x="1574" y="814"/>
                  </a:lnTo>
                  <a:lnTo>
                    <a:pt x="1611" y="791"/>
                  </a:lnTo>
                  <a:lnTo>
                    <a:pt x="1644" y="763"/>
                  </a:lnTo>
                  <a:lnTo>
                    <a:pt x="1672" y="730"/>
                  </a:lnTo>
                  <a:lnTo>
                    <a:pt x="1695" y="693"/>
                  </a:lnTo>
                  <a:lnTo>
                    <a:pt x="1711" y="654"/>
                  </a:lnTo>
                  <a:lnTo>
                    <a:pt x="1722" y="611"/>
                  </a:lnTo>
                  <a:lnTo>
                    <a:pt x="1726" y="566"/>
                  </a:lnTo>
                  <a:lnTo>
                    <a:pt x="1722" y="521"/>
                  </a:lnTo>
                  <a:lnTo>
                    <a:pt x="1711" y="479"/>
                  </a:lnTo>
                  <a:lnTo>
                    <a:pt x="1695" y="438"/>
                  </a:lnTo>
                  <a:lnTo>
                    <a:pt x="1672" y="402"/>
                  </a:lnTo>
                  <a:lnTo>
                    <a:pt x="1644" y="369"/>
                  </a:lnTo>
                  <a:lnTo>
                    <a:pt x="1611" y="342"/>
                  </a:lnTo>
                  <a:lnTo>
                    <a:pt x="1574" y="319"/>
                  </a:lnTo>
                  <a:lnTo>
                    <a:pt x="1535" y="302"/>
                  </a:lnTo>
                  <a:lnTo>
                    <a:pt x="1492" y="291"/>
                  </a:lnTo>
                  <a:lnTo>
                    <a:pt x="1447" y="287"/>
                  </a:lnTo>
                  <a:close/>
                  <a:moveTo>
                    <a:pt x="1447" y="0"/>
                  </a:moveTo>
                  <a:lnTo>
                    <a:pt x="1511" y="3"/>
                  </a:lnTo>
                  <a:lnTo>
                    <a:pt x="1574" y="14"/>
                  </a:lnTo>
                  <a:lnTo>
                    <a:pt x="1635" y="32"/>
                  </a:lnTo>
                  <a:lnTo>
                    <a:pt x="1692" y="55"/>
                  </a:lnTo>
                  <a:lnTo>
                    <a:pt x="1746" y="85"/>
                  </a:lnTo>
                  <a:lnTo>
                    <a:pt x="1796" y="120"/>
                  </a:lnTo>
                  <a:lnTo>
                    <a:pt x="1841" y="160"/>
                  </a:lnTo>
                  <a:lnTo>
                    <a:pt x="1884" y="205"/>
                  </a:lnTo>
                  <a:lnTo>
                    <a:pt x="1919" y="253"/>
                  </a:lnTo>
                  <a:lnTo>
                    <a:pt x="1951" y="306"/>
                  </a:lnTo>
                  <a:lnTo>
                    <a:pt x="1977" y="362"/>
                  </a:lnTo>
                  <a:lnTo>
                    <a:pt x="1996" y="423"/>
                  </a:lnTo>
                  <a:lnTo>
                    <a:pt x="4355" y="423"/>
                  </a:lnTo>
                  <a:lnTo>
                    <a:pt x="4388" y="425"/>
                  </a:lnTo>
                  <a:lnTo>
                    <a:pt x="4418" y="436"/>
                  </a:lnTo>
                  <a:lnTo>
                    <a:pt x="4444" y="454"/>
                  </a:lnTo>
                  <a:lnTo>
                    <a:pt x="4467" y="476"/>
                  </a:lnTo>
                  <a:lnTo>
                    <a:pt x="4484" y="503"/>
                  </a:lnTo>
                  <a:lnTo>
                    <a:pt x="4495" y="533"/>
                  </a:lnTo>
                  <a:lnTo>
                    <a:pt x="4499" y="566"/>
                  </a:lnTo>
                  <a:lnTo>
                    <a:pt x="4495" y="599"/>
                  </a:lnTo>
                  <a:lnTo>
                    <a:pt x="4484" y="629"/>
                  </a:lnTo>
                  <a:lnTo>
                    <a:pt x="4467" y="656"/>
                  </a:lnTo>
                  <a:lnTo>
                    <a:pt x="4444" y="678"/>
                  </a:lnTo>
                  <a:lnTo>
                    <a:pt x="4418" y="696"/>
                  </a:lnTo>
                  <a:lnTo>
                    <a:pt x="4388" y="707"/>
                  </a:lnTo>
                  <a:lnTo>
                    <a:pt x="4355" y="710"/>
                  </a:lnTo>
                  <a:lnTo>
                    <a:pt x="1996" y="710"/>
                  </a:lnTo>
                  <a:lnTo>
                    <a:pt x="1977" y="770"/>
                  </a:lnTo>
                  <a:lnTo>
                    <a:pt x="1951" y="826"/>
                  </a:lnTo>
                  <a:lnTo>
                    <a:pt x="1919" y="879"/>
                  </a:lnTo>
                  <a:lnTo>
                    <a:pt x="1884" y="927"/>
                  </a:lnTo>
                  <a:lnTo>
                    <a:pt x="1841" y="972"/>
                  </a:lnTo>
                  <a:lnTo>
                    <a:pt x="1796" y="1012"/>
                  </a:lnTo>
                  <a:lnTo>
                    <a:pt x="1746" y="1048"/>
                  </a:lnTo>
                  <a:lnTo>
                    <a:pt x="1692" y="1078"/>
                  </a:lnTo>
                  <a:lnTo>
                    <a:pt x="1635" y="1101"/>
                  </a:lnTo>
                  <a:lnTo>
                    <a:pt x="1574" y="1119"/>
                  </a:lnTo>
                  <a:lnTo>
                    <a:pt x="1511" y="1130"/>
                  </a:lnTo>
                  <a:lnTo>
                    <a:pt x="1447" y="1132"/>
                  </a:lnTo>
                  <a:lnTo>
                    <a:pt x="1383" y="1130"/>
                  </a:lnTo>
                  <a:lnTo>
                    <a:pt x="1320" y="1119"/>
                  </a:lnTo>
                  <a:lnTo>
                    <a:pt x="1260" y="1101"/>
                  </a:lnTo>
                  <a:lnTo>
                    <a:pt x="1202" y="1078"/>
                  </a:lnTo>
                  <a:lnTo>
                    <a:pt x="1149" y="1048"/>
                  </a:lnTo>
                  <a:lnTo>
                    <a:pt x="1098" y="1012"/>
                  </a:lnTo>
                  <a:lnTo>
                    <a:pt x="1053" y="972"/>
                  </a:lnTo>
                  <a:lnTo>
                    <a:pt x="1010" y="927"/>
                  </a:lnTo>
                  <a:lnTo>
                    <a:pt x="975" y="879"/>
                  </a:lnTo>
                  <a:lnTo>
                    <a:pt x="943" y="826"/>
                  </a:lnTo>
                  <a:lnTo>
                    <a:pt x="917" y="770"/>
                  </a:lnTo>
                  <a:lnTo>
                    <a:pt x="898" y="710"/>
                  </a:lnTo>
                  <a:lnTo>
                    <a:pt x="144" y="710"/>
                  </a:lnTo>
                  <a:lnTo>
                    <a:pt x="111" y="707"/>
                  </a:lnTo>
                  <a:lnTo>
                    <a:pt x="81" y="696"/>
                  </a:lnTo>
                  <a:lnTo>
                    <a:pt x="53" y="678"/>
                  </a:lnTo>
                  <a:lnTo>
                    <a:pt x="31" y="656"/>
                  </a:lnTo>
                  <a:lnTo>
                    <a:pt x="15" y="629"/>
                  </a:lnTo>
                  <a:lnTo>
                    <a:pt x="4" y="599"/>
                  </a:lnTo>
                  <a:lnTo>
                    <a:pt x="0" y="566"/>
                  </a:lnTo>
                  <a:lnTo>
                    <a:pt x="4" y="533"/>
                  </a:lnTo>
                  <a:lnTo>
                    <a:pt x="15" y="503"/>
                  </a:lnTo>
                  <a:lnTo>
                    <a:pt x="31" y="476"/>
                  </a:lnTo>
                  <a:lnTo>
                    <a:pt x="53" y="454"/>
                  </a:lnTo>
                  <a:lnTo>
                    <a:pt x="81" y="436"/>
                  </a:lnTo>
                  <a:lnTo>
                    <a:pt x="111" y="425"/>
                  </a:lnTo>
                  <a:lnTo>
                    <a:pt x="144" y="423"/>
                  </a:lnTo>
                  <a:lnTo>
                    <a:pt x="898" y="423"/>
                  </a:lnTo>
                  <a:lnTo>
                    <a:pt x="917" y="362"/>
                  </a:lnTo>
                  <a:lnTo>
                    <a:pt x="943" y="306"/>
                  </a:lnTo>
                  <a:lnTo>
                    <a:pt x="975" y="253"/>
                  </a:lnTo>
                  <a:lnTo>
                    <a:pt x="1010" y="205"/>
                  </a:lnTo>
                  <a:lnTo>
                    <a:pt x="1051" y="160"/>
                  </a:lnTo>
                  <a:lnTo>
                    <a:pt x="1098" y="120"/>
                  </a:lnTo>
                  <a:lnTo>
                    <a:pt x="1149" y="85"/>
                  </a:lnTo>
                  <a:lnTo>
                    <a:pt x="1202" y="55"/>
                  </a:lnTo>
                  <a:lnTo>
                    <a:pt x="1260" y="32"/>
                  </a:lnTo>
                  <a:lnTo>
                    <a:pt x="1320" y="14"/>
                  </a:lnTo>
                  <a:lnTo>
                    <a:pt x="1383" y="3"/>
                  </a:lnTo>
                  <a:lnTo>
                    <a:pt x="1447"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5611249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p:tmAbs val="0"/>
                                  </p:iterate>
                                  <p:childTnLst>
                                    <p:set>
                                      <p:cBhvr>
                                        <p:cTn id="6" fill="hold"/>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p:tmAbs val="0"/>
                                  </p:iterate>
                                  <p:childTnLst>
                                    <p:set>
                                      <p:cBhvr>
                                        <p:cTn id="11" fill="hold"/>
                                        <p:tgtEl>
                                          <p:spTgt spid="91"/>
                                        </p:tgtEl>
                                        <p:attrNameLst>
                                          <p:attrName>style.visibility</p:attrName>
                                        </p:attrNameLst>
                                      </p:cBhvr>
                                      <p:to>
                                        <p:strVal val="visible"/>
                                      </p:to>
                                    </p:set>
                                    <p:animEffect transition="in" filter="wipe(up)">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p:tmAbs val="0"/>
                                  </p:iterate>
                                  <p:childTnLst>
                                    <p:set>
                                      <p:cBhvr>
                                        <p:cTn id="16" fill="hold"/>
                                        <p:tgtEl>
                                          <p:spTgt spid="90"/>
                                        </p:tgtEl>
                                        <p:attrNameLst>
                                          <p:attrName>style.visibility</p:attrName>
                                        </p:attrNameLst>
                                      </p:cBhvr>
                                      <p:to>
                                        <p:strVal val="visible"/>
                                      </p:to>
                                    </p:set>
                                    <p:animEffect transition="in" filter="wipe(up)">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p:tmAbs val="0"/>
                                  </p:iterate>
                                  <p:childTnLst>
                                    <p:set>
                                      <p:cBhvr>
                                        <p:cTn id="21" fill="hold"/>
                                        <p:tgtEl>
                                          <p:spTgt spid="89"/>
                                        </p:tgtEl>
                                        <p:attrNameLst>
                                          <p:attrName>style.visibility</p:attrName>
                                        </p:attrNameLst>
                                      </p:cBhvr>
                                      <p:to>
                                        <p:strVal val="visible"/>
                                      </p:to>
                                    </p:set>
                                    <p:animEffect transition="in" filter="wipe(up)">
                                      <p:cBhvr>
                                        <p:cTn id="22" dur="500"/>
                                        <p:tgtEl>
                                          <p:spTgt spid="89"/>
                                        </p:tgtEl>
                                      </p:cBhvr>
                                    </p:animEffect>
                                  </p:childTnLst>
                                </p:cTn>
                              </p:par>
                            </p:childTnLst>
                          </p:cTn>
                        </p:par>
                        <p:par>
                          <p:cTn id="23" fill="hold">
                            <p:stCondLst>
                              <p:cond delay="500"/>
                            </p:stCondLst>
                            <p:childTnLst>
                              <p:par>
                                <p:cTn id="24" presetID="22" presetClass="entr" presetSubtype="8" fill="hold" grpId="0" nodeType="afterEffect">
                                  <p:stCondLst>
                                    <p:cond delay="0"/>
                                  </p:stCondLst>
                                  <p:iterate>
                                    <p:tmAbs val="0"/>
                                  </p:iterate>
                                  <p:childTnLst>
                                    <p:set>
                                      <p:cBhvr>
                                        <p:cTn id="25" fill="hold"/>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par>
                          <p:cTn id="27" fill="hold">
                            <p:stCondLst>
                              <p:cond delay="1000"/>
                            </p:stCondLst>
                            <p:childTnLst>
                              <p:par>
                                <p:cTn id="28" presetID="23" presetClass="entr" presetSubtype="16" fill="hold" grpId="0" nodeType="afterEffect">
                                  <p:stCondLst>
                                    <p:cond delay="0"/>
                                  </p:stCondLst>
                                  <p:iterate>
                                    <p:tmAbs val="0"/>
                                  </p:iterate>
                                  <p:childTnLst>
                                    <p:set>
                                      <p:cBhvr>
                                        <p:cTn id="29" fill="hold"/>
                                        <p:tgtEl>
                                          <p:spTgt spid="77"/>
                                        </p:tgtEl>
                                        <p:attrNameLst>
                                          <p:attrName>style.visibility</p:attrName>
                                        </p:attrNameLst>
                                      </p:cBhvr>
                                      <p:to>
                                        <p:strVal val="visible"/>
                                      </p:to>
                                    </p:set>
                                    <p:anim calcmode="lin" valueType="num">
                                      <p:cBhvr>
                                        <p:cTn id="30" dur="700" fill="hold"/>
                                        <p:tgtEl>
                                          <p:spTgt spid="77"/>
                                        </p:tgtEl>
                                        <p:attrNameLst>
                                          <p:attrName>ppt_w</p:attrName>
                                        </p:attrNameLst>
                                      </p:cBhvr>
                                      <p:tavLst>
                                        <p:tav tm="0">
                                          <p:val>
                                            <p:fltVal val="0"/>
                                          </p:val>
                                        </p:tav>
                                        <p:tav tm="100000">
                                          <p:val>
                                            <p:strVal val="#ppt_w"/>
                                          </p:val>
                                        </p:tav>
                                      </p:tavLst>
                                    </p:anim>
                                    <p:anim calcmode="lin" valueType="num">
                                      <p:cBhvr>
                                        <p:cTn id="31" dur="700" fill="hold"/>
                                        <p:tgtEl>
                                          <p:spTgt spid="77"/>
                                        </p:tgtEl>
                                        <p:attrNameLst>
                                          <p:attrName>ppt_h</p:attrName>
                                        </p:attrNameLst>
                                      </p:cBhvr>
                                      <p:tavLst>
                                        <p:tav tm="0">
                                          <p:val>
                                            <p:fltVal val="0"/>
                                          </p:val>
                                        </p:tav>
                                        <p:tav tm="100000">
                                          <p:val>
                                            <p:strVal val="#ppt_h"/>
                                          </p:val>
                                        </p:tav>
                                      </p:tavLst>
                                    </p:anim>
                                  </p:childTnLst>
                                </p:cTn>
                              </p:par>
                            </p:childTnLst>
                          </p:cTn>
                        </p:par>
                        <p:par>
                          <p:cTn id="32" fill="hold">
                            <p:stCondLst>
                              <p:cond delay="1700"/>
                            </p:stCondLst>
                            <p:childTnLst>
                              <p:par>
                                <p:cTn id="33" presetID="23" presetClass="entr" presetSubtype="16" fill="hold" grpId="0" nodeType="afterEffect">
                                  <p:stCondLst>
                                    <p:cond delay="0"/>
                                  </p:stCondLst>
                                  <p:iterate>
                                    <p:tmAbs val="0"/>
                                  </p:iterate>
                                  <p:childTnLst>
                                    <p:set>
                                      <p:cBhvr>
                                        <p:cTn id="34" fill="hold"/>
                                        <p:tgtEl>
                                          <p:spTgt spid="80"/>
                                        </p:tgtEl>
                                        <p:attrNameLst>
                                          <p:attrName>style.visibility</p:attrName>
                                        </p:attrNameLst>
                                      </p:cBhvr>
                                      <p:to>
                                        <p:strVal val="visible"/>
                                      </p:to>
                                    </p:set>
                                    <p:anim calcmode="lin" valueType="num">
                                      <p:cBhvr>
                                        <p:cTn id="35" dur="700" fill="hold"/>
                                        <p:tgtEl>
                                          <p:spTgt spid="80"/>
                                        </p:tgtEl>
                                        <p:attrNameLst>
                                          <p:attrName>ppt_w</p:attrName>
                                        </p:attrNameLst>
                                      </p:cBhvr>
                                      <p:tavLst>
                                        <p:tav tm="0">
                                          <p:val>
                                            <p:fltVal val="0"/>
                                          </p:val>
                                        </p:tav>
                                        <p:tav tm="100000">
                                          <p:val>
                                            <p:strVal val="#ppt_w"/>
                                          </p:val>
                                        </p:tav>
                                      </p:tavLst>
                                    </p:anim>
                                    <p:anim calcmode="lin" valueType="num">
                                      <p:cBhvr>
                                        <p:cTn id="36" dur="700" fill="hold"/>
                                        <p:tgtEl>
                                          <p:spTgt spid="80"/>
                                        </p:tgtEl>
                                        <p:attrNameLst>
                                          <p:attrName>ppt_h</p:attrName>
                                        </p:attrNameLst>
                                      </p:cBhvr>
                                      <p:tavLst>
                                        <p:tav tm="0">
                                          <p:val>
                                            <p:fltVal val="0"/>
                                          </p:val>
                                        </p:tav>
                                        <p:tav tm="100000">
                                          <p:val>
                                            <p:strVal val="#ppt_h"/>
                                          </p:val>
                                        </p:tav>
                                      </p:tavLst>
                                    </p:anim>
                                  </p:childTnLst>
                                </p:cTn>
                              </p:par>
                            </p:childTnLst>
                          </p:cTn>
                        </p:par>
                        <p:par>
                          <p:cTn id="37" fill="hold">
                            <p:stCondLst>
                              <p:cond delay="2400"/>
                            </p:stCondLst>
                            <p:childTnLst>
                              <p:par>
                                <p:cTn id="38" presetID="23" presetClass="entr" presetSubtype="16" fill="hold" grpId="0" nodeType="afterEffect">
                                  <p:stCondLst>
                                    <p:cond delay="0"/>
                                  </p:stCondLst>
                                  <p:iterate>
                                    <p:tmAbs val="0"/>
                                  </p:iterate>
                                  <p:childTnLst>
                                    <p:set>
                                      <p:cBhvr>
                                        <p:cTn id="39" fill="hold"/>
                                        <p:tgtEl>
                                          <p:spTgt spid="83"/>
                                        </p:tgtEl>
                                        <p:attrNameLst>
                                          <p:attrName>style.visibility</p:attrName>
                                        </p:attrNameLst>
                                      </p:cBhvr>
                                      <p:to>
                                        <p:strVal val="visible"/>
                                      </p:to>
                                    </p:set>
                                    <p:anim calcmode="lin" valueType="num">
                                      <p:cBhvr>
                                        <p:cTn id="40" dur="700" fill="hold"/>
                                        <p:tgtEl>
                                          <p:spTgt spid="83"/>
                                        </p:tgtEl>
                                        <p:attrNameLst>
                                          <p:attrName>ppt_w</p:attrName>
                                        </p:attrNameLst>
                                      </p:cBhvr>
                                      <p:tavLst>
                                        <p:tav tm="0">
                                          <p:val>
                                            <p:fltVal val="0"/>
                                          </p:val>
                                        </p:tav>
                                        <p:tav tm="100000">
                                          <p:val>
                                            <p:strVal val="#ppt_w"/>
                                          </p:val>
                                        </p:tav>
                                      </p:tavLst>
                                    </p:anim>
                                    <p:anim calcmode="lin" valueType="num">
                                      <p:cBhvr>
                                        <p:cTn id="41" dur="700" fill="hold"/>
                                        <p:tgtEl>
                                          <p:spTgt spid="83"/>
                                        </p:tgtEl>
                                        <p:attrNameLst>
                                          <p:attrName>ppt_h</p:attrName>
                                        </p:attrNameLst>
                                      </p:cBhvr>
                                      <p:tavLst>
                                        <p:tav tm="0">
                                          <p:val>
                                            <p:fltVal val="0"/>
                                          </p:val>
                                        </p:tav>
                                        <p:tav tm="100000">
                                          <p:val>
                                            <p:strVal val="#ppt_h"/>
                                          </p:val>
                                        </p:tav>
                                      </p:tavLst>
                                    </p:anim>
                                  </p:childTnLst>
                                </p:cTn>
                              </p:par>
                            </p:childTnLst>
                          </p:cTn>
                        </p:par>
                        <p:par>
                          <p:cTn id="42" fill="hold">
                            <p:stCondLst>
                              <p:cond delay="3100"/>
                            </p:stCondLst>
                            <p:childTnLst>
                              <p:par>
                                <p:cTn id="43" presetID="22" presetClass="entr" presetSubtype="8" fill="hold" grpId="0" nodeType="afterEffect">
                                  <p:stCondLst>
                                    <p:cond delay="0"/>
                                  </p:stCondLst>
                                  <p:iterate>
                                    <p:tmAbs val="0"/>
                                  </p:iterate>
                                  <p:childTnLst>
                                    <p:set>
                                      <p:cBhvr>
                                        <p:cTn id="44" fill="hold"/>
                                        <p:tgtEl>
                                          <p:spTgt spid="160"/>
                                        </p:tgtEl>
                                        <p:attrNameLst>
                                          <p:attrName>style.visibility</p:attrName>
                                        </p:attrNameLst>
                                      </p:cBhvr>
                                      <p:to>
                                        <p:strVal val="visible"/>
                                      </p:to>
                                    </p:set>
                                    <p:animEffect transition="in" filter="wipe(left)">
                                      <p:cBhvr>
                                        <p:cTn id="45" dur="500"/>
                                        <p:tgtEl>
                                          <p:spTgt spid="160"/>
                                        </p:tgtEl>
                                      </p:cBhvr>
                                    </p:animEffect>
                                  </p:childTnLst>
                                </p:cTn>
                              </p:par>
                            </p:childTnLst>
                          </p:cTn>
                        </p:par>
                        <p:par>
                          <p:cTn id="46" fill="hold">
                            <p:stCondLst>
                              <p:cond delay="3600"/>
                            </p:stCondLst>
                            <p:childTnLst>
                              <p:par>
                                <p:cTn id="47" presetID="22" presetClass="entr" presetSubtype="8" fill="hold" grpId="0" nodeType="afterEffect">
                                  <p:stCondLst>
                                    <p:cond delay="0"/>
                                  </p:stCondLst>
                                  <p:iterate>
                                    <p:tmAbs val="0"/>
                                  </p:iterate>
                                  <p:childTnLst>
                                    <p:set>
                                      <p:cBhvr>
                                        <p:cTn id="48" fill="hold"/>
                                        <p:tgtEl>
                                          <p:spTgt spid="162"/>
                                        </p:tgtEl>
                                        <p:attrNameLst>
                                          <p:attrName>style.visibility</p:attrName>
                                        </p:attrNameLst>
                                      </p:cBhvr>
                                      <p:to>
                                        <p:strVal val="visible"/>
                                      </p:to>
                                    </p:set>
                                    <p:animEffect transition="in" filter="wipe(left)">
                                      <p:cBhvr>
                                        <p:cTn id="49" dur="500"/>
                                        <p:tgtEl>
                                          <p:spTgt spid="162"/>
                                        </p:tgtEl>
                                      </p:cBhvr>
                                    </p:animEffect>
                                  </p:childTnLst>
                                </p:cTn>
                              </p:par>
                            </p:childTnLst>
                          </p:cTn>
                        </p:par>
                        <p:par>
                          <p:cTn id="50" fill="hold">
                            <p:stCondLst>
                              <p:cond delay="4100"/>
                            </p:stCondLst>
                            <p:childTnLst>
                              <p:par>
                                <p:cTn id="51" presetID="22" presetClass="entr" presetSubtype="8" fill="hold" grpId="0" nodeType="afterEffect">
                                  <p:stCondLst>
                                    <p:cond delay="0"/>
                                  </p:stCondLst>
                                  <p:iterate>
                                    <p:tmAbs val="0"/>
                                  </p:iterate>
                                  <p:childTnLst>
                                    <p:set>
                                      <p:cBhvr>
                                        <p:cTn id="52" fill="hold"/>
                                        <p:tgtEl>
                                          <p:spTgt spid="164"/>
                                        </p:tgtEl>
                                        <p:attrNameLst>
                                          <p:attrName>style.visibility</p:attrName>
                                        </p:attrNameLst>
                                      </p:cBhvr>
                                      <p:to>
                                        <p:strVal val="visible"/>
                                      </p:to>
                                    </p:set>
                                    <p:animEffect transition="in" filter="wipe(left)">
                                      <p:cBhvr>
                                        <p:cTn id="53" dur="500"/>
                                        <p:tgtEl>
                                          <p:spTgt spid="164"/>
                                        </p:tgtEl>
                                      </p:cBhvr>
                                    </p:animEffect>
                                  </p:childTnLst>
                                </p:cTn>
                              </p:par>
                            </p:childTnLst>
                          </p:cTn>
                        </p:par>
                        <p:par>
                          <p:cTn id="54" fill="hold">
                            <p:stCondLst>
                              <p:cond delay="4600"/>
                            </p:stCondLst>
                            <p:childTnLst>
                              <p:par>
                                <p:cTn id="55" presetID="22" presetClass="entr" presetSubtype="8" fill="hold" grpId="0" nodeType="afterEffect">
                                  <p:stCondLst>
                                    <p:cond delay="0"/>
                                  </p:stCondLst>
                                  <p:iterate>
                                    <p:tmAbs val="0"/>
                                  </p:iterate>
                                  <p:childTnLst>
                                    <p:set>
                                      <p:cBhvr>
                                        <p:cTn id="56" fill="hold"/>
                                        <p:tgtEl>
                                          <p:spTgt spid="166"/>
                                        </p:tgtEl>
                                        <p:attrNameLst>
                                          <p:attrName>style.visibility</p:attrName>
                                        </p:attrNameLst>
                                      </p:cBhvr>
                                      <p:to>
                                        <p:strVal val="visible"/>
                                      </p:to>
                                    </p:set>
                                    <p:animEffect transition="in" filter="wipe(left)">
                                      <p:cBhvr>
                                        <p:cTn id="57" dur="500"/>
                                        <p:tgtEl>
                                          <p:spTgt spid="166"/>
                                        </p:tgtEl>
                                      </p:cBhvr>
                                    </p:animEffect>
                                  </p:childTnLst>
                                </p:cTn>
                              </p:par>
                            </p:childTnLst>
                          </p:cTn>
                        </p:par>
                        <p:par>
                          <p:cTn id="58" fill="hold">
                            <p:stCondLst>
                              <p:cond delay="5100"/>
                            </p:stCondLst>
                            <p:childTnLst>
                              <p:par>
                                <p:cTn id="59" presetID="22" presetClass="entr" presetSubtype="8" fill="hold" grpId="0" nodeType="afterEffect">
                                  <p:stCondLst>
                                    <p:cond delay="0"/>
                                  </p:stCondLst>
                                  <p:iterate>
                                    <p:tmAbs val="0"/>
                                  </p:iterate>
                                  <p:childTnLst>
                                    <p:set>
                                      <p:cBhvr>
                                        <p:cTn id="60" fill="hold"/>
                                        <p:tgtEl>
                                          <p:spTgt spid="168"/>
                                        </p:tgtEl>
                                        <p:attrNameLst>
                                          <p:attrName>style.visibility</p:attrName>
                                        </p:attrNameLst>
                                      </p:cBhvr>
                                      <p:to>
                                        <p:strVal val="visible"/>
                                      </p:to>
                                    </p:set>
                                    <p:animEffect transition="in" filter="wipe(left)">
                                      <p:cBhvr>
                                        <p:cTn id="61" dur="500"/>
                                        <p:tgtEl>
                                          <p:spTgt spid="16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iterate>
                                    <p:tmAbs val="0"/>
                                  </p:iterate>
                                  <p:childTnLst>
                                    <p:set>
                                      <p:cBhvr>
                                        <p:cTn id="65" fill="hold"/>
                                        <p:tgtEl>
                                          <p:spTgt spid="169"/>
                                        </p:tgtEl>
                                        <p:attrNameLst>
                                          <p:attrName>style.visibility</p:attrName>
                                        </p:attrNameLst>
                                      </p:cBhvr>
                                      <p:to>
                                        <p:strVal val="visible"/>
                                      </p:to>
                                    </p:set>
                                    <p:animEffect transition="in" filter="wipe(up)">
                                      <p:cBhvr>
                                        <p:cTn id="66" dur="500"/>
                                        <p:tgtEl>
                                          <p:spTgt spid="169"/>
                                        </p:tgtEl>
                                      </p:cBhvr>
                                    </p:animEffect>
                                  </p:childTnLst>
                                </p:cTn>
                              </p:par>
                            </p:childTnLst>
                          </p:cTn>
                        </p:par>
                        <p:par>
                          <p:cTn id="67" fill="hold">
                            <p:stCondLst>
                              <p:cond delay="500"/>
                            </p:stCondLst>
                            <p:childTnLst>
                              <p:par>
                                <p:cTn id="68" presetID="4" presetClass="entr" presetSubtype="32" fill="hold" grpId="0" nodeType="afterEffect">
                                  <p:stCondLst>
                                    <p:cond delay="0"/>
                                  </p:stCondLst>
                                  <p:iterate>
                                    <p:tmAbs val="0"/>
                                  </p:iterate>
                                  <p:childTnLst>
                                    <p:set>
                                      <p:cBhvr>
                                        <p:cTn id="69" fill="hold"/>
                                        <p:tgtEl>
                                          <p:spTgt spid="170"/>
                                        </p:tgtEl>
                                        <p:attrNameLst>
                                          <p:attrName>style.visibility</p:attrName>
                                        </p:attrNameLst>
                                      </p:cBhvr>
                                      <p:to>
                                        <p:strVal val="visible"/>
                                      </p:to>
                                    </p:set>
                                    <p:animEffect transition="in" filter="box(out)">
                                      <p:cBhvr>
                                        <p:cTn id="70" dur="6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advAuto="0"/>
      <p:bldP spid="89" grpId="0" animBg="1" advAuto="0"/>
      <p:bldP spid="90" grpId="0" animBg="1" advAuto="0"/>
      <p:bldP spid="91" grpId="0" animBg="1" advAuto="0"/>
      <p:bldP spid="92" grpId="0" animBg="1" advAuto="0"/>
      <p:bldP spid="48" grpId="0" animBg="1" advAuto="0"/>
      <p:bldP spid="77" grpId="0" animBg="1" advAuto="0"/>
      <p:bldP spid="80" grpId="0" animBg="1" advAuto="0"/>
      <p:bldP spid="83" grpId="0" animBg="1" advAuto="0"/>
      <p:bldP spid="160" grpId="0" animBg="1" advAuto="0"/>
      <p:bldP spid="162" grpId="0" animBg="1" advAuto="0"/>
      <p:bldP spid="164" grpId="0" animBg="1" advAuto="0"/>
      <p:bldP spid="166" grpId="0" animBg="1" advAuto="0"/>
      <p:bldP spid="168" grpId="0" animBg="1" advAuto="0"/>
      <p:bldP spid="170"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3"/>
          <p:cNvSpPr/>
          <p:nvPr/>
        </p:nvSpPr>
        <p:spPr>
          <a:xfrm>
            <a:off x="0" y="0"/>
            <a:ext cx="1568293" cy="1568293"/>
          </a:xfrm>
          <a:prstGeom prst="ellipse">
            <a:avLst/>
          </a:prstGeom>
          <a:gradFill>
            <a:gsLst>
              <a:gs pos="22846">
                <a:srgbClr val="6428AA"/>
              </a:gs>
              <a:gs pos="63240">
                <a:srgbClr val="863DC8"/>
              </a:gs>
              <a:gs pos="99804">
                <a:srgbClr val="A852E6"/>
              </a:gs>
            </a:gsLst>
            <a:lin ang="2089255"/>
          </a:gradFill>
          <a:ln w="12700">
            <a:miter lim="400000"/>
          </a:ln>
        </p:spPr>
        <p:txBody>
          <a:bodyPr lIns="45719" rIns="45719" anchor="ctr"/>
          <a:lstStyle/>
          <a:p>
            <a:endParaRPr/>
          </a:p>
        </p:txBody>
      </p:sp>
      <p:sp>
        <p:nvSpPr>
          <p:cNvPr id="6" name="Oval 48"/>
          <p:cNvSpPr/>
          <p:nvPr/>
        </p:nvSpPr>
        <p:spPr>
          <a:xfrm>
            <a:off x="153001" y="306003"/>
            <a:ext cx="1262290" cy="1262290"/>
          </a:xfrm>
          <a:prstGeom prst="ellipse">
            <a:avLst/>
          </a:prstGeom>
          <a:gradFill>
            <a:gsLst>
              <a:gs pos="0">
                <a:srgbClr val="E0E3E8"/>
              </a:gs>
              <a:gs pos="100000">
                <a:srgbClr val="FFFFFF"/>
              </a:gs>
            </a:gsLst>
            <a:path path="circle">
              <a:fillToRect l="119636" t="37721" r="-19636" b="62278"/>
            </a:path>
          </a:gradFill>
          <a:ln w="3175">
            <a:solidFill>
              <a:srgbClr val="F1F3F5"/>
            </a:solidFill>
            <a:miter/>
          </a:ln>
          <a:effectLst>
            <a:outerShdw blurRad="241300" dist="63500" dir="8100000" rotWithShape="0">
              <a:srgbClr val="000000">
                <a:alpha val="40000"/>
              </a:srgbClr>
            </a:outerShdw>
          </a:effectLst>
        </p:spPr>
        <p:txBody>
          <a:bodyPr lIns="45719" rIns="45719" anchor="ctr"/>
          <a:lstStyle/>
          <a:p>
            <a:endParaRPr/>
          </a:p>
        </p:txBody>
      </p:sp>
      <p:pic>
        <p:nvPicPr>
          <p:cNvPr id="7" name="Graphic 44" descr="Graphic 44"/>
          <p:cNvPicPr>
            <a:picLocks noChangeAspect="1"/>
          </p:cNvPicPr>
          <p:nvPr/>
        </p:nvPicPr>
        <p:blipFill>
          <a:blip r:embed="rId2">
            <a:alphaModFix amt="69132"/>
          </a:blip>
          <a:stretch>
            <a:fillRect/>
          </a:stretch>
        </p:blipFill>
        <p:spPr>
          <a:xfrm>
            <a:off x="466646" y="602886"/>
            <a:ext cx="635001" cy="635001"/>
          </a:xfrm>
          <a:prstGeom prst="rect">
            <a:avLst/>
          </a:prstGeom>
          <a:ln w="12700">
            <a:miter lim="400000"/>
          </a:ln>
        </p:spPr>
      </p:pic>
      <p:sp>
        <p:nvSpPr>
          <p:cNvPr id="8" name="TextBox 34"/>
          <p:cNvSpPr txBox="1"/>
          <p:nvPr/>
        </p:nvSpPr>
        <p:spPr>
          <a:xfrm>
            <a:off x="1881938" y="1068470"/>
            <a:ext cx="4818900" cy="52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800" b="1" dirty="0">
                <a:solidFill>
                  <a:srgbClr val="002060"/>
                </a:solidFill>
                <a:latin typeface="+mn-lt"/>
                <a:ea typeface="+mn-ea"/>
                <a:cs typeface="+mn-cs"/>
                <a:sym typeface="Avenir Next"/>
              </a:rPr>
              <a:t>Introduction and Background</a:t>
            </a:r>
            <a:endParaRPr sz="2800" b="1" dirty="0">
              <a:solidFill>
                <a:srgbClr val="002060"/>
              </a:solidFill>
              <a:latin typeface="+mn-lt"/>
              <a:ea typeface="+mn-ea"/>
              <a:cs typeface="+mn-cs"/>
              <a:sym typeface="Avenir Next"/>
            </a:endParaRPr>
          </a:p>
        </p:txBody>
      </p:sp>
      <p:sp>
        <p:nvSpPr>
          <p:cNvPr id="9" name="TextBox 34"/>
          <p:cNvSpPr txBox="1"/>
          <p:nvPr/>
        </p:nvSpPr>
        <p:spPr>
          <a:xfrm>
            <a:off x="350180" y="1894312"/>
            <a:ext cx="11233518" cy="46166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pPr marL="342900" indent="-342900" algn="just">
              <a:buFont typeface="Arial" panose="020B0604020202020204" pitchFamily="34" charset="0"/>
              <a:buChar char="•"/>
            </a:pPr>
            <a:r>
              <a:rPr lang="en-US" sz="2100" dirty="0">
                <a:latin typeface="+mn-lt"/>
                <a:ea typeface="+mn-ea"/>
                <a:cs typeface="+mn-cs"/>
                <a:sym typeface="Avenir Next"/>
              </a:rPr>
              <a:t>People are internet savvy. Everything is in data in E-commerce websites about product information, price details, technical specifications, product reviews etc. and Shopping online is became very popular nowadays. </a:t>
            </a:r>
          </a:p>
          <a:p>
            <a:pPr marL="342900" indent="-342900" algn="just">
              <a:buFont typeface="Arial" panose="020B0604020202020204" pitchFamily="34" charset="0"/>
              <a:buChar char="•"/>
            </a:pPr>
            <a:r>
              <a:rPr lang="en-US" sz="2100" dirty="0">
                <a:latin typeface="+mn-lt"/>
                <a:ea typeface="+mn-ea"/>
                <a:cs typeface="+mn-cs"/>
                <a:sym typeface="Avenir Next"/>
              </a:rPr>
              <a:t>Ever wondered, when everything is on web with too much information, internet users have more often come across information that are not relevant for their use.  Understanding and Exploring product that includes prices and reviews information before purchasing is too difficult when there are many sellers on same platform. </a:t>
            </a:r>
          </a:p>
          <a:p>
            <a:pPr marL="342900" indent="-342900" algn="just">
              <a:buFont typeface="Arial" panose="020B0604020202020204" pitchFamily="34" charset="0"/>
              <a:buChar char="•"/>
            </a:pPr>
            <a:r>
              <a:rPr lang="en-US" sz="2100" dirty="0">
                <a:latin typeface="+mn-lt"/>
                <a:ea typeface="+mn-ea"/>
                <a:cs typeface="+mn-cs"/>
                <a:sym typeface="Avenir Next"/>
              </a:rPr>
              <a:t>It is due lot of information and systems recommendations that encourages new sellers to propose their products on websites. With its unique play role of business, it is obvious that customer fail to get quality and right price of product. Which leads to customer Unsatisfaction with numerous reasons. This research aims to propose new insight views of same product though with numerous sellers. With respect to reviews, sellers service, product prices, return policies and etc.. identifying key aspects and recommending better seller with quality products to customer will impact on better service to existing platform.</a:t>
            </a:r>
            <a:endParaRPr sz="2100" dirty="0">
              <a:latin typeface="+mn-lt"/>
              <a:ea typeface="+mn-ea"/>
              <a:cs typeface="+mn-cs"/>
              <a:sym typeface="Avenir Next"/>
            </a:endParaRPr>
          </a:p>
        </p:txBody>
      </p:sp>
      <p:sp>
        <p:nvSpPr>
          <p:cNvPr id="10" name="Slide Number Placeholder 9"/>
          <p:cNvSpPr>
            <a:spLocks noGrp="1"/>
          </p:cNvSpPr>
          <p:nvPr>
            <p:ph type="sldNum" sz="quarter" idx="12"/>
          </p:nvPr>
        </p:nvSpPr>
        <p:spPr/>
        <p:txBody>
          <a:bodyPr/>
          <a:lstStyle/>
          <a:p>
            <a:fld id="{86CB4B4D-7CA3-9044-876B-883B54F8677D}" type="slidenum">
              <a:rPr lang="en-GB" smtClean="0"/>
              <a:t>3</a:t>
            </a:fld>
            <a:endParaRPr lang="en-GB"/>
          </a:p>
        </p:txBody>
      </p:sp>
    </p:spTree>
    <p:extLst>
      <p:ext uri="{BB962C8B-B14F-4D97-AF65-F5344CB8AC3E}">
        <p14:creationId xmlns:p14="http://schemas.microsoft.com/office/powerpoint/2010/main" val="1604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6"/>
                                        </p:tgtEl>
                                        <p:attrNameLst>
                                          <p:attrName>style.visibility</p:attrName>
                                        </p:attrNameLst>
                                      </p:cBhvr>
                                      <p:to>
                                        <p:strVal val="visible"/>
                                      </p:to>
                                    </p:set>
                                    <p:animEffect transition="in" filter="box(out)">
                                      <p:cBhvr>
                                        <p:cTn id="11" dur="600"/>
                                        <p:tgtEl>
                                          <p:spTgt spid="6"/>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7"/>
                                        </p:tgtEl>
                                        <p:attrNameLst>
                                          <p:attrName>style.visibility</p:attrName>
                                        </p:attrNameLst>
                                      </p:cBhvr>
                                      <p:to>
                                        <p:strVal val="visible"/>
                                      </p:to>
                                    </p:set>
                                    <p:animEffect transition="in" filter="box(out)">
                                      <p:cBhvr>
                                        <p:cTn id="15" dur="600"/>
                                        <p:tgtEl>
                                          <p:spTgt spid="7"/>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8"/>
                                        </p:tgtEl>
                                        <p:attrNameLst>
                                          <p:attrName>style.visibility</p:attrName>
                                        </p:attrNameLst>
                                      </p:cBhvr>
                                      <p:to>
                                        <p:strVal val="visible"/>
                                      </p:to>
                                    </p:set>
                                    <p:animEffect transition="in" filter="box(out)">
                                      <p:cBhvr>
                                        <p:cTn id="19" dur="500"/>
                                        <p:tgtEl>
                                          <p:spTgt spid="8"/>
                                        </p:tgtEl>
                                      </p:cBhvr>
                                    </p:animEffect>
                                  </p:childTnLst>
                                </p:cTn>
                              </p:par>
                            </p:childTnLst>
                          </p:cTn>
                        </p:par>
                        <p:par>
                          <p:cTn id="20" fill="hold">
                            <p:stCondLst>
                              <p:cond delay="2300"/>
                            </p:stCondLst>
                            <p:childTnLst>
                              <p:par>
                                <p:cTn id="21" presetID="4" presetClass="entr" presetSubtype="32" fill="hold" grpId="0" nodeType="afterEffect">
                                  <p:stCondLst>
                                    <p:cond delay="0"/>
                                  </p:stCondLst>
                                  <p:iterate>
                                    <p:tmAbs val="0"/>
                                  </p:iterate>
                                  <p:childTnLst>
                                    <p:set>
                                      <p:cBhvr>
                                        <p:cTn id="22" fill="hold"/>
                                        <p:tgtEl>
                                          <p:spTgt spid="9"/>
                                        </p:tgtEl>
                                        <p:attrNameLst>
                                          <p:attrName>style.visibility</p:attrName>
                                        </p:attrNameLst>
                                      </p:cBhvr>
                                      <p:to>
                                        <p:strVal val="visible"/>
                                      </p:to>
                                    </p:set>
                                    <p:animEffect transition="in" filter="box(ou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P spid="7" grpId="0" animBg="1" advAuto="0"/>
      <p:bldP spid="8" grpId="0" animBg="1" advAuto="0"/>
      <p:bldP spid="9"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2"/>
          <p:cNvSpPr/>
          <p:nvPr/>
        </p:nvSpPr>
        <p:spPr>
          <a:xfrm rot="12093689">
            <a:off x="18481" y="0"/>
            <a:ext cx="1568293" cy="1568293"/>
          </a:xfrm>
          <a:prstGeom prst="ellipse">
            <a:avLst/>
          </a:prstGeom>
          <a:gradFill>
            <a:gsLst>
              <a:gs pos="1890">
                <a:srgbClr val="FF2A70"/>
              </a:gs>
              <a:gs pos="64135">
                <a:srgbClr val="E1359B"/>
              </a:gs>
              <a:gs pos="98899">
                <a:srgbClr val="C23FC6"/>
              </a:gs>
            </a:gsLst>
            <a:lin ang="2089255"/>
          </a:gradFill>
          <a:ln w="12700">
            <a:miter lim="400000"/>
          </a:ln>
        </p:spPr>
        <p:txBody>
          <a:bodyPr lIns="45719" rIns="45719" anchor="ctr"/>
          <a:lstStyle/>
          <a:p>
            <a:endParaRPr/>
          </a:p>
        </p:txBody>
      </p:sp>
      <p:sp>
        <p:nvSpPr>
          <p:cNvPr id="6" name="Oval 66"/>
          <p:cNvSpPr/>
          <p:nvPr/>
        </p:nvSpPr>
        <p:spPr>
          <a:xfrm>
            <a:off x="171482" y="0"/>
            <a:ext cx="1262290" cy="1262291"/>
          </a:xfrm>
          <a:prstGeom prst="ellipse">
            <a:avLst/>
          </a:prstGeom>
          <a:gradFill>
            <a:gsLst>
              <a:gs pos="0">
                <a:srgbClr val="E0E3E8"/>
              </a:gs>
              <a:gs pos="100000">
                <a:srgbClr val="FFFFFF"/>
              </a:gs>
            </a:gsLst>
            <a:path path="circle">
              <a:fillToRect l="119636" t="37721" r="-19636" b="62278"/>
            </a:path>
          </a:gradFill>
          <a:ln w="3175">
            <a:solidFill>
              <a:srgbClr val="F1F3F5"/>
            </a:solidFill>
            <a:miter/>
          </a:ln>
          <a:effectLst>
            <a:outerShdw blurRad="241300" dist="63500" dir="8100000" rotWithShape="0">
              <a:srgbClr val="000000">
                <a:alpha val="40000"/>
              </a:srgbClr>
            </a:outerShdw>
          </a:effectLst>
        </p:spPr>
        <p:txBody>
          <a:bodyPr lIns="45719" rIns="45719" anchor="ctr"/>
          <a:lstStyle/>
          <a:p>
            <a:endParaRPr/>
          </a:p>
        </p:txBody>
      </p:sp>
      <p:pic>
        <p:nvPicPr>
          <p:cNvPr id="7" name="Graphic 56" descr="Graphic 56"/>
          <p:cNvPicPr>
            <a:picLocks noChangeAspect="1"/>
          </p:cNvPicPr>
          <p:nvPr/>
        </p:nvPicPr>
        <p:blipFill>
          <a:blip r:embed="rId2">
            <a:alphaModFix amt="69132"/>
          </a:blip>
          <a:stretch>
            <a:fillRect/>
          </a:stretch>
        </p:blipFill>
        <p:spPr>
          <a:xfrm>
            <a:off x="485127" y="313645"/>
            <a:ext cx="635001" cy="635001"/>
          </a:xfrm>
          <a:prstGeom prst="rect">
            <a:avLst/>
          </a:prstGeom>
          <a:ln w="12700">
            <a:miter lim="400000"/>
          </a:ln>
        </p:spPr>
      </p:pic>
      <p:sp>
        <p:nvSpPr>
          <p:cNvPr id="8" name="TextBox 34"/>
          <p:cNvSpPr txBox="1"/>
          <p:nvPr/>
        </p:nvSpPr>
        <p:spPr>
          <a:xfrm>
            <a:off x="2133721" y="954544"/>
            <a:ext cx="3962279"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3200" b="1" dirty="0">
                <a:solidFill>
                  <a:srgbClr val="C00000"/>
                </a:solidFill>
                <a:latin typeface="+mn-lt"/>
                <a:ea typeface="+mn-ea"/>
                <a:cs typeface="+mn-cs"/>
                <a:sym typeface="Avenir Next"/>
              </a:rPr>
              <a:t>Literature Review</a:t>
            </a:r>
            <a:endParaRPr sz="3200" b="1" dirty="0">
              <a:solidFill>
                <a:srgbClr val="C00000"/>
              </a:solidFill>
              <a:latin typeface="+mn-lt"/>
              <a:ea typeface="+mn-ea"/>
              <a:cs typeface="+mn-cs"/>
              <a:sym typeface="Avenir Next"/>
            </a:endParaRPr>
          </a:p>
        </p:txBody>
      </p:sp>
      <p:sp>
        <p:nvSpPr>
          <p:cNvPr id="9" name="TextBox 34"/>
          <p:cNvSpPr txBox="1"/>
          <p:nvPr/>
        </p:nvSpPr>
        <p:spPr>
          <a:xfrm>
            <a:off x="372276" y="2034897"/>
            <a:ext cx="11286324" cy="5262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pPr marL="342900" indent="-342900" algn="just">
              <a:buFont typeface="Wingdings" panose="05000000000000000000" pitchFamily="2" charset="2"/>
              <a:buChar char="Ø"/>
            </a:pPr>
            <a:r>
              <a:rPr lang="en-US" sz="2100" dirty="0">
                <a:latin typeface="+mn-lt"/>
                <a:ea typeface="+mn-ea"/>
                <a:cs typeface="+mn-cs"/>
                <a:sym typeface="Avenir Next"/>
              </a:rPr>
              <a:t>The digital technological innovation has been recognized as one essential aspect of the E-commerce businesses comprehensive solution to improve the experience, productivity, recommendations, security and service-oriented outcomes of online shopping. Examples that include but not limited to, bad experience with product quality, price comparisons with respect to other sellers, Inadequate information of product details, product returns or cancellation terms and etc. all impacts on customer satisfaction. This project aims to provide better initiative sense of understanding all factors and improving customer satisfaction with respect to product prices, comparisons, reviews etc.</a:t>
            </a:r>
          </a:p>
          <a:p>
            <a:pPr algn="just"/>
            <a:endParaRPr lang="en-US" sz="2100" dirty="0">
              <a:latin typeface="+mn-lt"/>
              <a:ea typeface="+mn-ea"/>
              <a:cs typeface="+mn-cs"/>
              <a:sym typeface="Avenir Next"/>
            </a:endParaRPr>
          </a:p>
          <a:p>
            <a:pPr marL="342900" indent="-342900" algn="just">
              <a:buFont typeface="Wingdings" panose="05000000000000000000" pitchFamily="2" charset="2"/>
              <a:buChar char="Ø"/>
            </a:pPr>
            <a:r>
              <a:rPr lang="en-US" sz="2100" dirty="0">
                <a:latin typeface="+mn-lt"/>
                <a:ea typeface="+mn-ea"/>
                <a:cs typeface="+mn-cs"/>
                <a:sym typeface="Avenir Next"/>
              </a:rPr>
              <a:t>Most of internet data is unstructured and sometimes hard to interpret data that is scraped. Lots of regex and scraping techniques will have to be used to crawl, fetch and structure it</a:t>
            </a:r>
            <a:r>
              <a:rPr lang="en-US" sz="2100" dirty="0">
                <a:sym typeface="Avenir Next"/>
              </a:rPr>
              <a:t>. </a:t>
            </a:r>
            <a:r>
              <a:rPr lang="en-US" sz="2100" dirty="0">
                <a:latin typeface="+mn-lt"/>
                <a:ea typeface="+mn-ea"/>
                <a:cs typeface="+mn-cs"/>
                <a:sym typeface="Avenir Next"/>
              </a:rPr>
              <a:t>Recent or past researchers introduced different methodologies (like Jsoup, java library)  to scrap web data and process information for Structural data. </a:t>
            </a:r>
          </a:p>
          <a:p>
            <a:pPr algn="just"/>
            <a:endParaRPr lang="en-US" sz="2100" dirty="0">
              <a:sym typeface="Avenir Next"/>
            </a:endParaRPr>
          </a:p>
          <a:p>
            <a:pPr algn="just"/>
            <a:endParaRPr lang="en-US" sz="2100" dirty="0">
              <a:sym typeface="Avenir Next"/>
            </a:endParaRPr>
          </a:p>
          <a:p>
            <a:pPr algn="just"/>
            <a:endParaRPr lang="en-US" sz="2100" dirty="0">
              <a:latin typeface="+mn-lt"/>
              <a:ea typeface="+mn-ea"/>
              <a:cs typeface="+mn-cs"/>
              <a:sym typeface="Avenir Next"/>
            </a:endParaRPr>
          </a:p>
        </p:txBody>
      </p:sp>
      <p:sp>
        <p:nvSpPr>
          <p:cNvPr id="10" name="Slide Number Placeholder 9"/>
          <p:cNvSpPr>
            <a:spLocks noGrp="1"/>
          </p:cNvSpPr>
          <p:nvPr>
            <p:ph type="sldNum" sz="quarter" idx="12"/>
          </p:nvPr>
        </p:nvSpPr>
        <p:spPr/>
        <p:txBody>
          <a:bodyPr/>
          <a:lstStyle/>
          <a:p>
            <a:fld id="{86CB4B4D-7CA3-9044-876B-883B54F8677D}" type="slidenum">
              <a:rPr lang="en-GB" smtClean="0"/>
              <a:t>4</a:t>
            </a:fld>
            <a:endParaRPr lang="en-GB" dirty="0"/>
          </a:p>
        </p:txBody>
      </p:sp>
    </p:spTree>
    <p:extLst>
      <p:ext uri="{BB962C8B-B14F-4D97-AF65-F5344CB8AC3E}">
        <p14:creationId xmlns:p14="http://schemas.microsoft.com/office/powerpoint/2010/main" val="9716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6"/>
                                        </p:tgtEl>
                                        <p:attrNameLst>
                                          <p:attrName>style.visibility</p:attrName>
                                        </p:attrNameLst>
                                      </p:cBhvr>
                                      <p:to>
                                        <p:strVal val="visible"/>
                                      </p:to>
                                    </p:set>
                                    <p:animEffect transition="in" filter="box(out)">
                                      <p:cBhvr>
                                        <p:cTn id="11" dur="600"/>
                                        <p:tgtEl>
                                          <p:spTgt spid="6"/>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7"/>
                                        </p:tgtEl>
                                        <p:attrNameLst>
                                          <p:attrName>style.visibility</p:attrName>
                                        </p:attrNameLst>
                                      </p:cBhvr>
                                      <p:to>
                                        <p:strVal val="visible"/>
                                      </p:to>
                                    </p:set>
                                    <p:animEffect transition="in" filter="box(out)">
                                      <p:cBhvr>
                                        <p:cTn id="15" dur="600"/>
                                        <p:tgtEl>
                                          <p:spTgt spid="7"/>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8"/>
                                        </p:tgtEl>
                                        <p:attrNameLst>
                                          <p:attrName>style.visibility</p:attrName>
                                        </p:attrNameLst>
                                      </p:cBhvr>
                                      <p:to>
                                        <p:strVal val="visible"/>
                                      </p:to>
                                    </p:set>
                                    <p:animEffect transition="in" filter="box(out)">
                                      <p:cBhvr>
                                        <p:cTn id="19" dur="500"/>
                                        <p:tgtEl>
                                          <p:spTgt spid="8"/>
                                        </p:tgtEl>
                                      </p:cBhvr>
                                    </p:animEffect>
                                  </p:childTnLst>
                                </p:cTn>
                              </p:par>
                            </p:childTnLst>
                          </p:cTn>
                        </p:par>
                        <p:par>
                          <p:cTn id="20" fill="hold">
                            <p:stCondLst>
                              <p:cond delay="2300"/>
                            </p:stCondLst>
                            <p:childTnLst>
                              <p:par>
                                <p:cTn id="21" presetID="4" presetClass="entr" presetSubtype="32" fill="hold" grpId="0" nodeType="afterEffect">
                                  <p:stCondLst>
                                    <p:cond delay="0"/>
                                  </p:stCondLst>
                                  <p:iterate>
                                    <p:tmAbs val="0"/>
                                  </p:iterate>
                                  <p:childTnLst>
                                    <p:set>
                                      <p:cBhvr>
                                        <p:cTn id="22" fill="hold"/>
                                        <p:tgtEl>
                                          <p:spTgt spid="9"/>
                                        </p:tgtEl>
                                        <p:attrNameLst>
                                          <p:attrName>style.visibility</p:attrName>
                                        </p:attrNameLst>
                                      </p:cBhvr>
                                      <p:to>
                                        <p:strVal val="visible"/>
                                      </p:to>
                                    </p:set>
                                    <p:animEffect transition="in" filter="box(ou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P spid="7" grpId="0" animBg="1" advAuto="0"/>
      <p:bldP spid="8" grpId="0" animBg="1" advAuto="0"/>
      <p:bldP spid="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CB4B4D-7CA3-9044-876B-883B54F8677D}" type="slidenum">
              <a:rPr lang="en-GB" smtClean="0"/>
              <a:t>5</a:t>
            </a:fld>
            <a:endParaRPr lang="en-GB"/>
          </a:p>
        </p:txBody>
      </p:sp>
      <p:sp>
        <p:nvSpPr>
          <p:cNvPr id="3" name="TextBox 34"/>
          <p:cNvSpPr txBox="1"/>
          <p:nvPr/>
        </p:nvSpPr>
        <p:spPr>
          <a:xfrm>
            <a:off x="500495" y="967058"/>
            <a:ext cx="11191009" cy="558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pPr marL="342900" indent="-342900" algn="just">
              <a:buFont typeface="Arial" panose="020B0604020202020204" pitchFamily="34" charset="0"/>
              <a:buChar char="•"/>
            </a:pPr>
            <a:endParaRPr lang="en-US" sz="2100" dirty="0">
              <a:latin typeface="+mn-lt"/>
              <a:ea typeface="+mn-ea"/>
              <a:cs typeface="+mn-cs"/>
              <a:sym typeface="Avenir Next"/>
            </a:endParaRPr>
          </a:p>
          <a:p>
            <a:pPr marL="342900" indent="-342900" algn="just">
              <a:buFont typeface="Arial" panose="020B0604020202020204" pitchFamily="34" charset="0"/>
              <a:buChar char="•"/>
            </a:pPr>
            <a:endParaRPr lang="en-US" sz="2100" dirty="0">
              <a:latin typeface="+mn-lt"/>
              <a:ea typeface="+mn-ea"/>
              <a:cs typeface="+mn-cs"/>
              <a:sym typeface="Avenir Next"/>
            </a:endParaRPr>
          </a:p>
          <a:p>
            <a:pPr marL="342900" indent="-342900" algn="just">
              <a:buFont typeface="Wingdings" panose="05000000000000000000" pitchFamily="2" charset="2"/>
              <a:buChar char="Ø"/>
            </a:pPr>
            <a:r>
              <a:rPr lang="en-US" sz="2100" dirty="0">
                <a:latin typeface="+mn-lt"/>
                <a:ea typeface="+mn-ea"/>
                <a:cs typeface="+mn-cs"/>
                <a:sym typeface="Avenir Next"/>
              </a:rPr>
              <a:t>We are presenting a new way to crawl, extract information and analysis of E-commerce (Amazon) product big data with numerous features. Based on website structure and securities, crawl bot detects data with limited content and that used subjectively for analytical purposes. </a:t>
            </a:r>
          </a:p>
          <a:p>
            <a:pPr marL="342900" indent="-342900" algn="just">
              <a:buFont typeface="Wingdings" panose="05000000000000000000" pitchFamily="2" charset="2"/>
              <a:buChar char="Ø"/>
            </a:pPr>
            <a:endParaRPr lang="en-US" sz="2100" dirty="0">
              <a:latin typeface="+mn-lt"/>
              <a:ea typeface="+mn-ea"/>
              <a:cs typeface="+mn-cs"/>
              <a:sym typeface="Avenir Next"/>
            </a:endParaRPr>
          </a:p>
          <a:p>
            <a:pPr marL="342900" indent="-342900" algn="just">
              <a:buFont typeface="Wingdings" panose="05000000000000000000" pitchFamily="2" charset="2"/>
              <a:buChar char="Ø"/>
            </a:pPr>
            <a:r>
              <a:rPr lang="en-US" sz="2100" dirty="0">
                <a:latin typeface="+mn-lt"/>
                <a:ea typeface="+mn-ea"/>
                <a:cs typeface="+mn-cs"/>
                <a:sym typeface="Avenir Next"/>
              </a:rPr>
              <a:t>Several python libraries like </a:t>
            </a:r>
            <a:r>
              <a:rPr lang="en-US" sz="2100" i="1" dirty="0" err="1">
                <a:latin typeface="+mn-lt"/>
                <a:ea typeface="+mn-ea"/>
                <a:cs typeface="+mn-cs"/>
                <a:sym typeface="Avenir Next"/>
              </a:rPr>
              <a:t>urllib.request</a:t>
            </a:r>
            <a:r>
              <a:rPr lang="en-US" sz="2100" i="1" dirty="0">
                <a:latin typeface="+mn-lt"/>
                <a:ea typeface="+mn-ea"/>
                <a:cs typeface="+mn-cs"/>
                <a:sym typeface="Avenir Next"/>
              </a:rPr>
              <a:t>, </a:t>
            </a:r>
            <a:r>
              <a:rPr lang="en-US" sz="2100" i="1" dirty="0" err="1">
                <a:latin typeface="+mn-lt"/>
                <a:ea typeface="+mn-ea"/>
                <a:cs typeface="+mn-cs"/>
                <a:sym typeface="Avenir Next"/>
              </a:rPr>
              <a:t>urllib.parse</a:t>
            </a:r>
            <a:r>
              <a:rPr lang="en-US" sz="2100" i="1" dirty="0">
                <a:latin typeface="+mn-lt"/>
                <a:ea typeface="+mn-ea"/>
                <a:cs typeface="+mn-cs"/>
                <a:sym typeface="Avenir Next"/>
              </a:rPr>
              <a:t>, </a:t>
            </a:r>
            <a:r>
              <a:rPr lang="en-US" sz="2100" i="1" dirty="0" err="1">
                <a:latin typeface="+mn-lt"/>
                <a:ea typeface="+mn-ea"/>
                <a:cs typeface="+mn-cs"/>
                <a:sym typeface="Avenir Next"/>
              </a:rPr>
              <a:t>urllib.error</a:t>
            </a:r>
            <a:r>
              <a:rPr lang="en-US" sz="2100" i="1" dirty="0">
                <a:latin typeface="+mn-lt"/>
                <a:ea typeface="+mn-ea"/>
                <a:cs typeface="+mn-cs"/>
                <a:sym typeface="Avenir Next"/>
              </a:rPr>
              <a:t>, </a:t>
            </a:r>
            <a:r>
              <a:rPr lang="en-US" sz="2100" i="1" dirty="0" err="1">
                <a:latin typeface="+mn-lt"/>
                <a:ea typeface="+mn-ea"/>
                <a:cs typeface="+mn-cs"/>
                <a:sym typeface="Avenir Next"/>
              </a:rPr>
              <a:t>Beautifulsoup</a:t>
            </a:r>
            <a:r>
              <a:rPr lang="en-US" sz="2100" i="1" dirty="0">
                <a:latin typeface="+mn-lt"/>
                <a:ea typeface="+mn-ea"/>
                <a:cs typeface="+mn-cs"/>
                <a:sym typeface="Avenir Next"/>
              </a:rPr>
              <a:t>, </a:t>
            </a:r>
            <a:r>
              <a:rPr lang="en-US" sz="2100" i="1" dirty="0" err="1">
                <a:latin typeface="+mn-lt"/>
                <a:ea typeface="+mn-ea"/>
                <a:cs typeface="+mn-cs"/>
                <a:sym typeface="Avenir Next"/>
              </a:rPr>
              <a:t>ssl</a:t>
            </a:r>
            <a:r>
              <a:rPr lang="en-US" sz="2100" i="1" dirty="0">
                <a:latin typeface="+mn-lt"/>
                <a:ea typeface="+mn-ea"/>
                <a:cs typeface="+mn-cs"/>
                <a:sym typeface="Avenir Next"/>
              </a:rPr>
              <a:t> certificates and </a:t>
            </a:r>
            <a:r>
              <a:rPr lang="en-US" sz="2100" i="1" dirty="0" err="1">
                <a:latin typeface="+mn-lt"/>
                <a:ea typeface="+mn-ea"/>
                <a:cs typeface="+mn-cs"/>
                <a:sym typeface="Avenir Next"/>
              </a:rPr>
              <a:t>scrapy</a:t>
            </a:r>
            <a:r>
              <a:rPr lang="en-US" sz="2100" i="1" dirty="0">
                <a:latin typeface="+mn-lt"/>
                <a:ea typeface="+mn-ea"/>
                <a:cs typeface="+mn-cs"/>
                <a:sym typeface="Avenir Next"/>
              </a:rPr>
              <a:t> and etc. helps to extract data with different formats. Expected file formats would be </a:t>
            </a:r>
            <a:r>
              <a:rPr lang="en-US" sz="2100" i="1" dirty="0" err="1">
                <a:latin typeface="+mn-lt"/>
                <a:ea typeface="+mn-ea"/>
                <a:cs typeface="+mn-cs"/>
                <a:sym typeface="Avenir Next"/>
              </a:rPr>
              <a:t>json</a:t>
            </a:r>
            <a:r>
              <a:rPr lang="en-US" sz="2100" i="1" dirty="0">
                <a:latin typeface="+mn-lt"/>
                <a:ea typeface="+mn-ea"/>
                <a:cs typeface="+mn-cs"/>
                <a:sym typeface="Avenir Next"/>
              </a:rPr>
              <a:t>, csv, xml, html or text.</a:t>
            </a:r>
          </a:p>
          <a:p>
            <a:pPr marL="342900" indent="-342900" algn="just">
              <a:buFont typeface="Wingdings" panose="05000000000000000000" pitchFamily="2" charset="2"/>
              <a:buChar char="Ø"/>
            </a:pPr>
            <a:endParaRPr lang="en-US" sz="2100" i="1" dirty="0">
              <a:latin typeface="+mn-lt"/>
              <a:ea typeface="+mn-ea"/>
              <a:cs typeface="+mn-cs"/>
              <a:sym typeface="Avenir Next"/>
            </a:endParaRPr>
          </a:p>
          <a:p>
            <a:pPr marL="342900" indent="-342900" algn="just">
              <a:buFont typeface="Wingdings" panose="05000000000000000000" pitchFamily="2" charset="2"/>
              <a:buChar char="Ø"/>
            </a:pPr>
            <a:r>
              <a:rPr lang="en-US" sz="2100" dirty="0">
                <a:latin typeface="+mn-lt"/>
                <a:ea typeface="+mn-ea"/>
                <a:cs typeface="+mn-cs"/>
                <a:sym typeface="Avenir Next"/>
              </a:rPr>
              <a:t>Using Machine Learning methodology, prices inferences and Opinion mining(Sentimental Analysis) will be performed to key insights of product.</a:t>
            </a:r>
          </a:p>
          <a:p>
            <a:pPr marL="342900" indent="-342900" algn="just">
              <a:buFont typeface="Wingdings" panose="05000000000000000000" pitchFamily="2" charset="2"/>
              <a:buChar char="Ø"/>
            </a:pPr>
            <a:endParaRPr lang="en-US" sz="2100" dirty="0">
              <a:latin typeface="+mn-lt"/>
              <a:ea typeface="+mn-ea"/>
              <a:cs typeface="+mn-cs"/>
              <a:sym typeface="Avenir Next"/>
            </a:endParaRPr>
          </a:p>
          <a:p>
            <a:pPr marL="342900" indent="-342900" algn="just">
              <a:buFont typeface="Wingdings" panose="05000000000000000000" pitchFamily="2" charset="2"/>
              <a:buChar char="Ø"/>
            </a:pPr>
            <a:r>
              <a:rPr lang="en-US" sz="2100" dirty="0">
                <a:latin typeface="+mn-lt"/>
                <a:ea typeface="+mn-ea"/>
                <a:cs typeface="+mn-cs"/>
                <a:sym typeface="Avenir Next"/>
              </a:rPr>
              <a:t>Lastly all results will be shown comparatively of chosen products that recognizes and attract users to place orders and new learn to seller at same time.</a:t>
            </a:r>
          </a:p>
          <a:p>
            <a:pPr marL="342900" indent="-342900" algn="just">
              <a:buFont typeface="Arial" panose="020B0604020202020204" pitchFamily="34" charset="0"/>
              <a:buChar char="•"/>
            </a:pPr>
            <a:endParaRPr lang="en-US" sz="2100" dirty="0">
              <a:latin typeface="+mn-lt"/>
              <a:ea typeface="+mn-ea"/>
              <a:cs typeface="+mn-cs"/>
              <a:sym typeface="Avenir Next"/>
            </a:endParaRPr>
          </a:p>
          <a:p>
            <a:pPr marL="342900" indent="-342900" algn="just">
              <a:buFont typeface="Arial" panose="020B0604020202020204" pitchFamily="34" charset="0"/>
              <a:buChar char="•"/>
            </a:pPr>
            <a:endParaRPr sz="2100" dirty="0">
              <a:latin typeface="+mn-lt"/>
              <a:ea typeface="+mn-ea"/>
              <a:cs typeface="+mn-cs"/>
              <a:sym typeface="Avenir Next"/>
            </a:endParaRPr>
          </a:p>
        </p:txBody>
      </p:sp>
      <p:sp>
        <p:nvSpPr>
          <p:cNvPr id="4" name="TextBox 34">
            <a:extLst>
              <a:ext uri="{FF2B5EF4-FFF2-40B4-BE49-F238E27FC236}">
                <a16:creationId xmlns:a16="http://schemas.microsoft.com/office/drawing/2014/main" id="{65062083-FD29-4008-B7B7-BD988CBD58F6}"/>
              </a:ext>
            </a:extLst>
          </p:cNvPr>
          <p:cNvSpPr txBox="1"/>
          <p:nvPr/>
        </p:nvSpPr>
        <p:spPr>
          <a:xfrm>
            <a:off x="733546" y="382287"/>
            <a:ext cx="3962279"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3200" b="1" dirty="0">
                <a:solidFill>
                  <a:srgbClr val="C00000"/>
                </a:solidFill>
                <a:latin typeface="+mn-lt"/>
                <a:ea typeface="+mn-ea"/>
                <a:cs typeface="+mn-cs"/>
                <a:sym typeface="Avenir Next"/>
              </a:rPr>
              <a:t>Cont…</a:t>
            </a:r>
            <a:endParaRPr sz="3200" b="1" dirty="0">
              <a:solidFill>
                <a:srgbClr val="C00000"/>
              </a:solidFill>
              <a:latin typeface="+mn-lt"/>
              <a:ea typeface="+mn-ea"/>
              <a:cs typeface="+mn-cs"/>
              <a:sym typeface="Avenir Next"/>
            </a:endParaRPr>
          </a:p>
        </p:txBody>
      </p:sp>
    </p:spTree>
    <p:extLst>
      <p:ext uri="{BB962C8B-B14F-4D97-AF65-F5344CB8AC3E}">
        <p14:creationId xmlns:p14="http://schemas.microsoft.com/office/powerpoint/2010/main" val="14184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box(out)">
                                      <p:cBhvr>
                                        <p:cTn id="7" dur="500"/>
                                        <p:tgtEl>
                                          <p:spTgt spid="3"/>
                                        </p:tgtEl>
                                      </p:cBhvr>
                                    </p:animEffect>
                                  </p:childTnLst>
                                </p:cTn>
                              </p:par>
                            </p:childTnLst>
                          </p:cTn>
                        </p:par>
                        <p:par>
                          <p:cTn id="8" fill="hold">
                            <p:stCondLst>
                              <p:cond delay="500"/>
                            </p:stCondLst>
                            <p:childTnLst>
                              <p:par>
                                <p:cTn id="9" presetID="4" presetClass="entr" presetSubtype="32" fill="hold" grpId="0" nodeType="afterEffect">
                                  <p:stCondLst>
                                    <p:cond delay="0"/>
                                  </p:stCondLst>
                                  <p:iterate>
                                    <p:tmAbs val="0"/>
                                  </p:iterate>
                                  <p:childTnLst>
                                    <p:set>
                                      <p:cBhvr>
                                        <p:cTn id="10" fill="hold"/>
                                        <p:tgtEl>
                                          <p:spTgt spid="4"/>
                                        </p:tgtEl>
                                        <p:attrNameLst>
                                          <p:attrName>style.visibility</p:attrName>
                                        </p:attrNameLst>
                                      </p:cBhvr>
                                      <p:to>
                                        <p:strVal val="visible"/>
                                      </p:to>
                                    </p:set>
                                    <p:animEffect transition="in" filter="box(ou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P spid="4"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7"/>
          <p:cNvSpPr txBox="1"/>
          <p:nvPr/>
        </p:nvSpPr>
        <p:spPr>
          <a:xfrm>
            <a:off x="4333009" y="5829293"/>
            <a:ext cx="1151777"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400" b="1">
                <a:solidFill>
                  <a:srgbClr val="535353"/>
                </a:solidFill>
                <a:latin typeface="Trebuchet MS"/>
                <a:ea typeface="Trebuchet MS"/>
                <a:cs typeface="Trebuchet MS"/>
                <a:sym typeface="Trebuchet MS"/>
              </a:defRPr>
            </a:lvl1pPr>
          </a:lstStyle>
          <a:p>
            <a:r>
              <a:rPr lang="en-US" dirty="0">
                <a:solidFill>
                  <a:srgbClr val="FF0000"/>
                </a:solidFill>
              </a:rPr>
              <a:t>Future Work</a:t>
            </a:r>
            <a:endParaRPr dirty="0">
              <a:solidFill>
                <a:srgbClr val="FF0000"/>
              </a:solidFill>
            </a:endParaRPr>
          </a:p>
        </p:txBody>
      </p:sp>
      <p:sp>
        <p:nvSpPr>
          <p:cNvPr id="3" name="TextBox 29"/>
          <p:cNvSpPr txBox="1"/>
          <p:nvPr/>
        </p:nvSpPr>
        <p:spPr>
          <a:xfrm>
            <a:off x="6723550" y="4462366"/>
            <a:ext cx="211169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400" b="1">
                <a:solidFill>
                  <a:srgbClr val="535353"/>
                </a:solidFill>
                <a:latin typeface="Trebuchet MS"/>
                <a:ea typeface="Trebuchet MS"/>
                <a:cs typeface="Trebuchet MS"/>
                <a:sym typeface="Trebuchet MS"/>
              </a:defRPr>
            </a:lvl1pPr>
          </a:lstStyle>
          <a:p>
            <a:r>
              <a:rPr lang="en-US" dirty="0">
                <a:solidFill>
                  <a:srgbClr val="FF0000"/>
                </a:solidFill>
              </a:rPr>
              <a:t>Statistics &amp; Machine Learning</a:t>
            </a:r>
            <a:endParaRPr dirty="0">
              <a:solidFill>
                <a:srgbClr val="FF0000"/>
              </a:solidFill>
            </a:endParaRPr>
          </a:p>
        </p:txBody>
      </p:sp>
      <p:sp>
        <p:nvSpPr>
          <p:cNvPr id="4" name="TextBox 44"/>
          <p:cNvSpPr txBox="1"/>
          <p:nvPr/>
        </p:nvSpPr>
        <p:spPr>
          <a:xfrm>
            <a:off x="4738255" y="3142892"/>
            <a:ext cx="74653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400" b="1">
                <a:solidFill>
                  <a:srgbClr val="535353"/>
                </a:solidFill>
                <a:latin typeface="Trebuchet MS"/>
                <a:ea typeface="Trebuchet MS"/>
                <a:cs typeface="Trebuchet MS"/>
                <a:sym typeface="Trebuchet MS"/>
              </a:defRPr>
            </a:lvl1pPr>
          </a:lstStyle>
          <a:p>
            <a:r>
              <a:rPr lang="en-US" dirty="0">
                <a:solidFill>
                  <a:srgbClr val="FF0000"/>
                </a:solidFill>
              </a:rPr>
              <a:t>Python</a:t>
            </a:r>
            <a:endParaRPr dirty="0">
              <a:solidFill>
                <a:srgbClr val="FF0000"/>
              </a:solidFill>
            </a:endParaRPr>
          </a:p>
        </p:txBody>
      </p:sp>
      <p:sp>
        <p:nvSpPr>
          <p:cNvPr id="5" name="TextBox 59"/>
          <p:cNvSpPr txBox="1"/>
          <p:nvPr/>
        </p:nvSpPr>
        <p:spPr>
          <a:xfrm>
            <a:off x="7231256" y="1628807"/>
            <a:ext cx="2175125" cy="95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400" b="1">
                <a:solidFill>
                  <a:srgbClr val="535353"/>
                </a:solidFill>
                <a:latin typeface="Trebuchet MS"/>
                <a:ea typeface="Trebuchet MS"/>
                <a:cs typeface="Trebuchet MS"/>
                <a:sym typeface="Trebuchet MS"/>
              </a:defRPr>
            </a:lvl1pPr>
          </a:lstStyle>
          <a:p>
            <a:r>
              <a:rPr lang="en-US" dirty="0">
                <a:solidFill>
                  <a:srgbClr val="FF0000"/>
                </a:solidFill>
              </a:rPr>
              <a:t>Connecting, Capturing and Cleaning</a:t>
            </a:r>
          </a:p>
          <a:p>
            <a:r>
              <a:rPr lang="en-US" i="1" dirty="0">
                <a:solidFill>
                  <a:srgbClr val="FF0000"/>
                </a:solidFill>
              </a:rPr>
              <a:t>Crawling, extracting and scraping</a:t>
            </a:r>
            <a:endParaRPr i="1" dirty="0">
              <a:solidFill>
                <a:srgbClr val="FF0000"/>
              </a:solidFill>
            </a:endParaRPr>
          </a:p>
        </p:txBody>
      </p:sp>
      <p:sp>
        <p:nvSpPr>
          <p:cNvPr id="7" name="Straight Connector 66"/>
          <p:cNvSpPr/>
          <p:nvPr/>
        </p:nvSpPr>
        <p:spPr>
          <a:xfrm flipV="1">
            <a:off x="5462854" y="901846"/>
            <a:ext cx="473163" cy="447237"/>
          </a:xfrm>
          <a:prstGeom prst="line">
            <a:avLst/>
          </a:prstGeom>
          <a:ln w="22225">
            <a:solidFill>
              <a:srgbClr val="92D050"/>
            </a:solidFill>
            <a:miter/>
          </a:ln>
        </p:spPr>
        <p:txBody>
          <a:bodyPr lIns="45719" rIns="45719"/>
          <a:lstStyle/>
          <a:p>
            <a:endParaRPr/>
          </a:p>
        </p:txBody>
      </p:sp>
      <p:grpSp>
        <p:nvGrpSpPr>
          <p:cNvPr id="8" name="Group 8"/>
          <p:cNvGrpSpPr/>
          <p:nvPr/>
        </p:nvGrpSpPr>
        <p:grpSpPr>
          <a:xfrm>
            <a:off x="6445963" y="5922373"/>
            <a:ext cx="499090" cy="105893"/>
            <a:chOff x="0" y="0"/>
            <a:chExt cx="499089" cy="105891"/>
          </a:xfrm>
        </p:grpSpPr>
        <p:sp>
          <p:nvSpPr>
            <p:cNvPr id="9" name="Straight Connector 5"/>
            <p:cNvSpPr/>
            <p:nvPr/>
          </p:nvSpPr>
          <p:spPr>
            <a:xfrm>
              <a:off x="-1" y="52945"/>
              <a:ext cx="383916" cy="1"/>
            </a:xfrm>
            <a:prstGeom prst="line">
              <a:avLst/>
            </a:prstGeom>
            <a:noFill/>
            <a:ln w="22225" cap="flat">
              <a:solidFill>
                <a:srgbClr val="00B0F0"/>
              </a:solidFill>
              <a:prstDash val="solid"/>
              <a:miter lim="800000"/>
            </a:ln>
            <a:effectLst/>
          </p:spPr>
          <p:txBody>
            <a:bodyPr wrap="square" lIns="45719" tIns="45719" rIns="45719" bIns="45719" numCol="1" anchor="t">
              <a:noAutofit/>
            </a:bodyPr>
            <a:lstStyle/>
            <a:p>
              <a:endParaRPr/>
            </a:p>
          </p:txBody>
        </p:sp>
        <p:sp>
          <p:nvSpPr>
            <p:cNvPr id="10" name="Oval 7"/>
            <p:cNvSpPr/>
            <p:nvPr/>
          </p:nvSpPr>
          <p:spPr>
            <a:xfrm>
              <a:off x="393197" y="0"/>
              <a:ext cx="105893" cy="105892"/>
            </a:xfrm>
            <a:prstGeom prst="ellipse">
              <a:avLst/>
            </a:prstGeom>
            <a:noFill/>
            <a:ln w="22225" cap="flat">
              <a:solidFill>
                <a:srgbClr val="00B0F0"/>
              </a:solidFill>
              <a:prstDash val="solid"/>
              <a:miter lim="800000"/>
            </a:ln>
            <a:effectLst/>
          </p:spPr>
          <p:txBody>
            <a:bodyPr wrap="square" lIns="45719" tIns="45719" rIns="45719" bIns="45719" numCol="1" anchor="ctr">
              <a:noAutofit/>
            </a:bodyPr>
            <a:lstStyle/>
            <a:p>
              <a:endParaRPr/>
            </a:p>
          </p:txBody>
        </p:sp>
      </p:grpSp>
      <p:sp>
        <p:nvSpPr>
          <p:cNvPr id="11" name="Arc 9"/>
          <p:cNvSpPr/>
          <p:nvPr/>
        </p:nvSpPr>
        <p:spPr>
          <a:xfrm>
            <a:off x="5518615" y="5405770"/>
            <a:ext cx="583352" cy="5833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path>
            </a:pathLst>
          </a:custGeom>
          <a:ln w="22225">
            <a:solidFill>
              <a:srgbClr val="DDDDDD"/>
            </a:solidFill>
            <a:miter/>
          </a:ln>
        </p:spPr>
        <p:txBody>
          <a:bodyPr lIns="45719" rIns="45719" anchor="ctr"/>
          <a:lstStyle/>
          <a:p>
            <a:pPr>
              <a:defRPr>
                <a:solidFill>
                  <a:srgbClr val="DDDDDD"/>
                </a:solidFill>
              </a:defRPr>
            </a:pPr>
            <a:endParaRPr/>
          </a:p>
        </p:txBody>
      </p:sp>
      <p:sp>
        <p:nvSpPr>
          <p:cNvPr id="12" name="Straight Connector 11"/>
          <p:cNvSpPr/>
          <p:nvPr/>
        </p:nvSpPr>
        <p:spPr>
          <a:xfrm flipV="1">
            <a:off x="6276940" y="5321914"/>
            <a:ext cx="473163" cy="447238"/>
          </a:xfrm>
          <a:prstGeom prst="line">
            <a:avLst/>
          </a:prstGeom>
          <a:ln w="22225">
            <a:solidFill>
              <a:srgbClr val="00B0F0"/>
            </a:solidFill>
            <a:miter/>
          </a:ln>
        </p:spPr>
        <p:txBody>
          <a:bodyPr lIns="45719" rIns="45719"/>
          <a:lstStyle/>
          <a:p>
            <a:endParaRPr/>
          </a:p>
        </p:txBody>
      </p:sp>
      <p:sp>
        <p:nvSpPr>
          <p:cNvPr id="13" name="Oval 3"/>
          <p:cNvSpPr/>
          <p:nvPr/>
        </p:nvSpPr>
        <p:spPr>
          <a:xfrm>
            <a:off x="5650154" y="5531265"/>
            <a:ext cx="903563" cy="903563"/>
          </a:xfrm>
          <a:prstGeom prst="ellipse">
            <a:avLst/>
          </a:prstGeom>
          <a:gradFill>
            <a:gsLst>
              <a:gs pos="22846">
                <a:srgbClr val="FFFFFF"/>
              </a:gs>
              <a:gs pos="63322">
                <a:srgbClr val="E6EAEB"/>
              </a:gs>
              <a:gs pos="99960">
                <a:srgbClr val="CDD5D8"/>
              </a:gs>
            </a:gsLst>
            <a:lin ang="2089255"/>
          </a:gradFill>
          <a:ln w="6350">
            <a:solidFill>
              <a:srgbClr val="FFFFFF"/>
            </a:solidFill>
            <a:miter/>
          </a:ln>
          <a:effectLst>
            <a:outerShdw blurRad="419100" dist="466023" dir="2315233" rotWithShape="0">
              <a:srgbClr val="000000">
                <a:alpha val="38297"/>
              </a:srgbClr>
            </a:outerShdw>
          </a:effectLst>
        </p:spPr>
        <p:txBody>
          <a:bodyPr lIns="45719" rIns="45719" anchor="ctr"/>
          <a:lstStyle/>
          <a:p>
            <a:endParaRPr/>
          </a:p>
        </p:txBody>
      </p:sp>
      <p:grpSp>
        <p:nvGrpSpPr>
          <p:cNvPr id="14" name="Group 19"/>
          <p:cNvGrpSpPr/>
          <p:nvPr/>
        </p:nvGrpSpPr>
        <p:grpSpPr>
          <a:xfrm>
            <a:off x="5262142" y="4601217"/>
            <a:ext cx="499091" cy="105893"/>
            <a:chOff x="0" y="0"/>
            <a:chExt cx="499089" cy="105891"/>
          </a:xfrm>
        </p:grpSpPr>
        <p:sp>
          <p:nvSpPr>
            <p:cNvPr id="15" name="Straight Connector 20"/>
            <p:cNvSpPr/>
            <p:nvPr/>
          </p:nvSpPr>
          <p:spPr>
            <a:xfrm flipH="1" flipV="1">
              <a:off x="115174" y="52945"/>
              <a:ext cx="383916" cy="1"/>
            </a:xfrm>
            <a:prstGeom prst="line">
              <a:avLst/>
            </a:prstGeom>
            <a:noFill/>
            <a:ln w="22225" cap="flat">
              <a:solidFill>
                <a:srgbClr val="9D43E1"/>
              </a:solidFill>
              <a:prstDash val="solid"/>
              <a:miter lim="800000"/>
            </a:ln>
            <a:effectLst/>
          </p:spPr>
          <p:txBody>
            <a:bodyPr wrap="square" lIns="45719" tIns="45719" rIns="45719" bIns="45719" numCol="1" anchor="t">
              <a:noAutofit/>
            </a:bodyPr>
            <a:lstStyle/>
            <a:p>
              <a:endParaRPr/>
            </a:p>
          </p:txBody>
        </p:sp>
        <p:sp>
          <p:nvSpPr>
            <p:cNvPr id="16" name="Oval 21"/>
            <p:cNvSpPr/>
            <p:nvPr/>
          </p:nvSpPr>
          <p:spPr>
            <a:xfrm flipH="1">
              <a:off x="0" y="0"/>
              <a:ext cx="105892" cy="105892"/>
            </a:xfrm>
            <a:prstGeom prst="ellipse">
              <a:avLst/>
            </a:prstGeom>
            <a:noFill/>
            <a:ln w="22225" cap="flat">
              <a:solidFill>
                <a:srgbClr val="9D43E1"/>
              </a:solidFill>
              <a:prstDash val="solid"/>
              <a:miter lim="800000"/>
            </a:ln>
            <a:effectLst/>
          </p:spPr>
          <p:txBody>
            <a:bodyPr wrap="square" lIns="45719" tIns="45719" rIns="45719" bIns="45719" numCol="1" anchor="ctr">
              <a:noAutofit/>
            </a:bodyPr>
            <a:lstStyle/>
            <a:p>
              <a:endParaRPr/>
            </a:p>
          </p:txBody>
        </p:sp>
      </p:grpSp>
      <p:sp>
        <p:nvSpPr>
          <p:cNvPr id="17" name="Arc 22"/>
          <p:cNvSpPr/>
          <p:nvPr/>
        </p:nvSpPr>
        <p:spPr>
          <a:xfrm>
            <a:off x="6082780" y="4078537"/>
            <a:ext cx="596044" cy="583355"/>
          </a:xfrm>
          <a:custGeom>
            <a:avLst/>
            <a:gdLst/>
            <a:ahLst/>
            <a:cxnLst>
              <a:cxn ang="0">
                <a:pos x="wd2" y="hd2"/>
              </a:cxn>
              <a:cxn ang="5400000">
                <a:pos x="wd2" y="hd2"/>
              </a:cxn>
              <a:cxn ang="10800000">
                <a:pos x="wd2" y="hd2"/>
              </a:cxn>
              <a:cxn ang="16200000">
                <a:pos x="wd2" y="hd2"/>
              </a:cxn>
            </a:cxnLst>
            <a:rect l="0" t="0" r="r" b="b"/>
            <a:pathLst>
              <a:path w="21600" h="21349" extrusionOk="0">
                <a:moveTo>
                  <a:pt x="0" y="6"/>
                </a:moveTo>
                <a:lnTo>
                  <a:pt x="0" y="6"/>
                </a:lnTo>
                <a:cubicBezTo>
                  <a:pt x="11673" y="-251"/>
                  <a:pt x="21341" y="9097"/>
                  <a:pt x="21595" y="20885"/>
                </a:cubicBezTo>
                <a:cubicBezTo>
                  <a:pt x="21598" y="21039"/>
                  <a:pt x="21600" y="21194"/>
                  <a:pt x="21600" y="21349"/>
                </a:cubicBezTo>
              </a:path>
            </a:pathLst>
          </a:custGeom>
          <a:ln w="22225">
            <a:solidFill>
              <a:srgbClr val="DDDDDD"/>
            </a:solidFill>
            <a:miter/>
          </a:ln>
        </p:spPr>
        <p:txBody>
          <a:bodyPr lIns="45719" rIns="45719" anchor="ctr"/>
          <a:lstStyle/>
          <a:p>
            <a:pPr>
              <a:defRPr>
                <a:solidFill>
                  <a:srgbClr val="DDDDDD"/>
                </a:solidFill>
              </a:defRPr>
            </a:pPr>
            <a:endParaRPr/>
          </a:p>
        </p:txBody>
      </p:sp>
      <p:cxnSp>
        <p:nvCxnSpPr>
          <p:cNvPr id="18" name="Straight Connector 23"/>
          <p:cNvCxnSpPr>
            <a:stCxn id="55" idx="0"/>
            <a:endCxn id="19" idx="0"/>
          </p:cNvCxnSpPr>
          <p:nvPr/>
        </p:nvCxnSpPr>
        <p:spPr>
          <a:xfrm flipH="1" flipV="1">
            <a:off x="5447303" y="4001914"/>
            <a:ext cx="1310281" cy="1315282"/>
          </a:xfrm>
          <a:prstGeom prst="straightConnector1">
            <a:avLst/>
          </a:prstGeom>
          <a:ln w="22225">
            <a:solidFill>
              <a:srgbClr val="9D43E1"/>
            </a:solidFill>
            <a:miter/>
          </a:ln>
        </p:spPr>
      </p:cxnSp>
      <p:sp>
        <p:nvSpPr>
          <p:cNvPr id="19" name="Rectangle 24"/>
          <p:cNvSpPr/>
          <p:nvPr/>
        </p:nvSpPr>
        <p:spPr>
          <a:xfrm rot="18900000">
            <a:off x="5388968" y="3943579"/>
            <a:ext cx="116671" cy="116671"/>
          </a:xfrm>
          <a:prstGeom prst="rect">
            <a:avLst/>
          </a:prstGeom>
          <a:gradFill>
            <a:gsLst>
              <a:gs pos="22846">
                <a:srgbClr val="FFFFFF"/>
              </a:gs>
              <a:gs pos="63322">
                <a:srgbClr val="E6EAEB"/>
              </a:gs>
              <a:gs pos="99960">
                <a:srgbClr val="CDD5D8"/>
              </a:gs>
            </a:gsLst>
            <a:lin ang="2089255"/>
          </a:gradFill>
          <a:ln w="12700">
            <a:miter lim="400000"/>
          </a:ln>
          <a:effectLst>
            <a:outerShdw blurRad="38100" dist="44036" dir="2315233" rotWithShape="0">
              <a:srgbClr val="000000">
                <a:alpha val="51260"/>
              </a:srgbClr>
            </a:outerShdw>
          </a:effectLst>
        </p:spPr>
        <p:txBody>
          <a:bodyPr lIns="45719" rIns="45719" anchor="ctr"/>
          <a:lstStyle/>
          <a:p>
            <a:endParaRPr/>
          </a:p>
        </p:txBody>
      </p:sp>
      <p:sp>
        <p:nvSpPr>
          <p:cNvPr id="20" name="Oval 30"/>
          <p:cNvSpPr/>
          <p:nvPr/>
        </p:nvSpPr>
        <p:spPr>
          <a:xfrm>
            <a:off x="5644713" y="4207786"/>
            <a:ext cx="903563" cy="903563"/>
          </a:xfrm>
          <a:prstGeom prst="ellipse">
            <a:avLst/>
          </a:prstGeom>
          <a:gradFill>
            <a:gsLst>
              <a:gs pos="22846">
                <a:srgbClr val="FFFFFF"/>
              </a:gs>
              <a:gs pos="63322">
                <a:srgbClr val="E6EAEB"/>
              </a:gs>
              <a:gs pos="99960">
                <a:srgbClr val="CDD5D8"/>
              </a:gs>
            </a:gsLst>
            <a:lin ang="2089255"/>
          </a:gradFill>
          <a:ln w="6350">
            <a:solidFill>
              <a:srgbClr val="FFFFFF"/>
            </a:solidFill>
            <a:miter/>
          </a:ln>
          <a:effectLst>
            <a:outerShdw blurRad="419100" dist="466023" dir="2315233" rotWithShape="0">
              <a:srgbClr val="000000">
                <a:alpha val="38297"/>
              </a:srgbClr>
            </a:outerShdw>
          </a:effectLst>
        </p:spPr>
        <p:txBody>
          <a:bodyPr lIns="45719" rIns="45719" anchor="ctr"/>
          <a:lstStyle/>
          <a:p>
            <a:endParaRPr/>
          </a:p>
        </p:txBody>
      </p:sp>
      <p:grpSp>
        <p:nvGrpSpPr>
          <p:cNvPr id="21" name="Group 34"/>
          <p:cNvGrpSpPr/>
          <p:nvPr/>
        </p:nvGrpSpPr>
        <p:grpSpPr>
          <a:xfrm>
            <a:off x="6445963" y="3286576"/>
            <a:ext cx="499090" cy="105893"/>
            <a:chOff x="0" y="0"/>
            <a:chExt cx="499089" cy="105891"/>
          </a:xfrm>
        </p:grpSpPr>
        <p:sp>
          <p:nvSpPr>
            <p:cNvPr id="22" name="Straight Connector 35"/>
            <p:cNvSpPr/>
            <p:nvPr/>
          </p:nvSpPr>
          <p:spPr>
            <a:xfrm>
              <a:off x="-1" y="52945"/>
              <a:ext cx="383916" cy="1"/>
            </a:xfrm>
            <a:prstGeom prst="line">
              <a:avLst/>
            </a:prstGeom>
            <a:noFill/>
            <a:ln w="22225" cap="flat">
              <a:solidFill>
                <a:srgbClr val="ED366D"/>
              </a:solidFill>
              <a:prstDash val="solid"/>
              <a:miter lim="800000"/>
            </a:ln>
            <a:effectLst/>
          </p:spPr>
          <p:txBody>
            <a:bodyPr wrap="square" lIns="45719" tIns="45719" rIns="45719" bIns="45719" numCol="1" anchor="t">
              <a:noAutofit/>
            </a:bodyPr>
            <a:lstStyle/>
            <a:p>
              <a:endParaRPr/>
            </a:p>
          </p:txBody>
        </p:sp>
        <p:sp>
          <p:nvSpPr>
            <p:cNvPr id="23" name="Oval 36"/>
            <p:cNvSpPr/>
            <p:nvPr/>
          </p:nvSpPr>
          <p:spPr>
            <a:xfrm>
              <a:off x="393197" y="0"/>
              <a:ext cx="105893" cy="105892"/>
            </a:xfrm>
            <a:prstGeom prst="ellipse">
              <a:avLst/>
            </a:prstGeom>
            <a:noFill/>
            <a:ln w="22225" cap="flat">
              <a:solidFill>
                <a:srgbClr val="ED366D"/>
              </a:solidFill>
              <a:prstDash val="solid"/>
              <a:miter lim="800000"/>
            </a:ln>
            <a:effectLst/>
          </p:spPr>
          <p:txBody>
            <a:bodyPr wrap="square" lIns="45719" tIns="45719" rIns="45719" bIns="45719" numCol="1" anchor="ctr">
              <a:noAutofit/>
            </a:bodyPr>
            <a:lstStyle/>
            <a:p>
              <a:endParaRPr/>
            </a:p>
          </p:txBody>
        </p:sp>
      </p:grpSp>
      <p:sp>
        <p:nvSpPr>
          <p:cNvPr id="24" name="Arc 37"/>
          <p:cNvSpPr/>
          <p:nvPr/>
        </p:nvSpPr>
        <p:spPr>
          <a:xfrm>
            <a:off x="5518615" y="2769973"/>
            <a:ext cx="583352" cy="5833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path>
            </a:pathLst>
          </a:custGeom>
          <a:ln w="22225">
            <a:solidFill>
              <a:srgbClr val="DDDDDD"/>
            </a:solidFill>
            <a:miter/>
          </a:ln>
        </p:spPr>
        <p:txBody>
          <a:bodyPr lIns="45719" rIns="45719" anchor="ctr"/>
          <a:lstStyle/>
          <a:p>
            <a:pPr>
              <a:defRPr>
                <a:solidFill>
                  <a:srgbClr val="DDDDDD"/>
                </a:solidFill>
              </a:defRPr>
            </a:pPr>
            <a:endParaRPr/>
          </a:p>
        </p:txBody>
      </p:sp>
      <p:sp>
        <p:nvSpPr>
          <p:cNvPr id="25" name="Straight Connector 38"/>
          <p:cNvSpPr/>
          <p:nvPr/>
        </p:nvSpPr>
        <p:spPr>
          <a:xfrm flipV="1">
            <a:off x="5488552" y="2686120"/>
            <a:ext cx="1261552" cy="1274546"/>
          </a:xfrm>
          <a:prstGeom prst="line">
            <a:avLst/>
          </a:prstGeom>
          <a:ln w="22225">
            <a:solidFill>
              <a:srgbClr val="ED366D"/>
            </a:solidFill>
            <a:miter/>
          </a:ln>
        </p:spPr>
        <p:txBody>
          <a:bodyPr lIns="45719" rIns="45719"/>
          <a:lstStyle/>
          <a:p>
            <a:endParaRPr/>
          </a:p>
        </p:txBody>
      </p:sp>
      <p:sp>
        <p:nvSpPr>
          <p:cNvPr id="26" name="Rectangle 39"/>
          <p:cNvSpPr/>
          <p:nvPr/>
        </p:nvSpPr>
        <p:spPr>
          <a:xfrm rot="18900000">
            <a:off x="6699248" y="2623063"/>
            <a:ext cx="116671" cy="116671"/>
          </a:xfrm>
          <a:prstGeom prst="rect">
            <a:avLst/>
          </a:prstGeom>
          <a:gradFill>
            <a:gsLst>
              <a:gs pos="22846">
                <a:srgbClr val="FFFFFF"/>
              </a:gs>
              <a:gs pos="63322">
                <a:srgbClr val="E6EAEB"/>
              </a:gs>
              <a:gs pos="99960">
                <a:srgbClr val="CDD5D8"/>
              </a:gs>
            </a:gsLst>
            <a:lin ang="2089255"/>
          </a:gradFill>
          <a:ln w="12700">
            <a:miter lim="400000"/>
          </a:ln>
          <a:effectLst>
            <a:outerShdw blurRad="38100" dist="44036" dir="2315233" rotWithShape="0">
              <a:srgbClr val="000000">
                <a:alpha val="51260"/>
              </a:srgbClr>
            </a:outerShdw>
          </a:effectLst>
        </p:spPr>
        <p:txBody>
          <a:bodyPr lIns="45719" rIns="45719" anchor="ctr"/>
          <a:lstStyle/>
          <a:p>
            <a:endParaRPr/>
          </a:p>
        </p:txBody>
      </p:sp>
      <p:sp>
        <p:nvSpPr>
          <p:cNvPr id="27" name="Oval 45"/>
          <p:cNvSpPr/>
          <p:nvPr/>
        </p:nvSpPr>
        <p:spPr>
          <a:xfrm>
            <a:off x="5651177" y="2893143"/>
            <a:ext cx="903562" cy="903563"/>
          </a:xfrm>
          <a:prstGeom prst="ellipse">
            <a:avLst/>
          </a:prstGeom>
          <a:gradFill>
            <a:gsLst>
              <a:gs pos="22846">
                <a:srgbClr val="FFFFFF"/>
              </a:gs>
              <a:gs pos="63322">
                <a:srgbClr val="E6EAEB"/>
              </a:gs>
              <a:gs pos="99960">
                <a:srgbClr val="CDD5D8"/>
              </a:gs>
            </a:gsLst>
            <a:lin ang="2089255"/>
          </a:gradFill>
          <a:ln w="6350">
            <a:solidFill>
              <a:srgbClr val="FFFFFF"/>
            </a:solidFill>
            <a:miter/>
          </a:ln>
          <a:effectLst>
            <a:outerShdw blurRad="419100" dist="466023" dir="2315233" rotWithShape="0">
              <a:srgbClr val="000000">
                <a:alpha val="38297"/>
              </a:srgbClr>
            </a:outerShdw>
          </a:effectLst>
        </p:spPr>
        <p:txBody>
          <a:bodyPr lIns="45719" rIns="45719" anchor="ctr"/>
          <a:lstStyle/>
          <a:p>
            <a:endParaRPr/>
          </a:p>
        </p:txBody>
      </p:sp>
      <p:grpSp>
        <p:nvGrpSpPr>
          <p:cNvPr id="28" name="Group 49"/>
          <p:cNvGrpSpPr/>
          <p:nvPr/>
        </p:nvGrpSpPr>
        <p:grpSpPr>
          <a:xfrm>
            <a:off x="5246947" y="1978502"/>
            <a:ext cx="499090" cy="105892"/>
            <a:chOff x="0" y="0"/>
            <a:chExt cx="499089" cy="105891"/>
          </a:xfrm>
        </p:grpSpPr>
        <p:sp>
          <p:nvSpPr>
            <p:cNvPr id="29" name="Straight Connector 50"/>
            <p:cNvSpPr/>
            <p:nvPr/>
          </p:nvSpPr>
          <p:spPr>
            <a:xfrm flipH="1" flipV="1">
              <a:off x="115174" y="52945"/>
              <a:ext cx="383916" cy="1"/>
            </a:xfrm>
            <a:prstGeom prst="line">
              <a:avLst/>
            </a:prstGeom>
            <a:noFill/>
            <a:ln w="22225" cap="flat">
              <a:solidFill>
                <a:schemeClr val="accent4"/>
              </a:solidFill>
              <a:prstDash val="solid"/>
              <a:miter lim="800000"/>
            </a:ln>
            <a:effectLst/>
          </p:spPr>
          <p:txBody>
            <a:bodyPr wrap="square" lIns="45719" tIns="45719" rIns="45719" bIns="45719" numCol="1" anchor="t">
              <a:noAutofit/>
            </a:bodyPr>
            <a:lstStyle/>
            <a:p>
              <a:endParaRPr/>
            </a:p>
          </p:txBody>
        </p:sp>
        <p:sp>
          <p:nvSpPr>
            <p:cNvPr id="30" name="Oval 51"/>
            <p:cNvSpPr/>
            <p:nvPr/>
          </p:nvSpPr>
          <p:spPr>
            <a:xfrm flipH="1">
              <a:off x="0" y="0"/>
              <a:ext cx="105892" cy="105892"/>
            </a:xfrm>
            <a:prstGeom prst="ellipse">
              <a:avLst/>
            </a:prstGeom>
            <a:noFill/>
            <a:ln w="22225" cap="flat">
              <a:solidFill>
                <a:schemeClr val="accent4"/>
              </a:solidFill>
              <a:prstDash val="solid"/>
              <a:miter lim="800000"/>
            </a:ln>
            <a:effectLst/>
          </p:spPr>
          <p:txBody>
            <a:bodyPr wrap="square" lIns="45719" tIns="45719" rIns="45719" bIns="45719" numCol="1" anchor="ctr">
              <a:noAutofit/>
            </a:bodyPr>
            <a:lstStyle/>
            <a:p>
              <a:endParaRPr/>
            </a:p>
          </p:txBody>
        </p:sp>
      </p:grpSp>
      <p:sp>
        <p:nvSpPr>
          <p:cNvPr id="31" name="Arc 52"/>
          <p:cNvSpPr/>
          <p:nvPr/>
        </p:nvSpPr>
        <p:spPr>
          <a:xfrm>
            <a:off x="6067584" y="1455821"/>
            <a:ext cx="596045" cy="583356"/>
          </a:xfrm>
          <a:custGeom>
            <a:avLst/>
            <a:gdLst/>
            <a:ahLst/>
            <a:cxnLst>
              <a:cxn ang="0">
                <a:pos x="wd2" y="hd2"/>
              </a:cxn>
              <a:cxn ang="5400000">
                <a:pos x="wd2" y="hd2"/>
              </a:cxn>
              <a:cxn ang="10800000">
                <a:pos x="wd2" y="hd2"/>
              </a:cxn>
              <a:cxn ang="16200000">
                <a:pos x="wd2" y="hd2"/>
              </a:cxn>
            </a:cxnLst>
            <a:rect l="0" t="0" r="r" b="b"/>
            <a:pathLst>
              <a:path w="21600" h="21349" extrusionOk="0">
                <a:moveTo>
                  <a:pt x="0" y="6"/>
                </a:moveTo>
                <a:lnTo>
                  <a:pt x="0" y="6"/>
                </a:lnTo>
                <a:cubicBezTo>
                  <a:pt x="11673" y="-251"/>
                  <a:pt x="21341" y="9097"/>
                  <a:pt x="21595" y="20885"/>
                </a:cubicBezTo>
                <a:cubicBezTo>
                  <a:pt x="21598" y="21039"/>
                  <a:pt x="21600" y="21194"/>
                  <a:pt x="21600" y="21349"/>
                </a:cubicBezTo>
              </a:path>
            </a:pathLst>
          </a:custGeom>
          <a:ln w="22225">
            <a:solidFill>
              <a:srgbClr val="DDDDDD"/>
            </a:solidFill>
            <a:miter/>
          </a:ln>
        </p:spPr>
        <p:txBody>
          <a:bodyPr lIns="45719" rIns="45719" anchor="ctr"/>
          <a:lstStyle/>
          <a:p>
            <a:pPr>
              <a:defRPr>
                <a:solidFill>
                  <a:srgbClr val="DDDDDD"/>
                </a:solidFill>
              </a:defRPr>
            </a:pPr>
            <a:endParaRPr/>
          </a:p>
        </p:txBody>
      </p:sp>
      <p:sp>
        <p:nvSpPr>
          <p:cNvPr id="32" name="Straight Connector 53"/>
          <p:cNvSpPr/>
          <p:nvPr/>
        </p:nvSpPr>
        <p:spPr>
          <a:xfrm flipH="1" flipV="1">
            <a:off x="5473357" y="1420447"/>
            <a:ext cx="1227783" cy="1232784"/>
          </a:xfrm>
          <a:prstGeom prst="line">
            <a:avLst/>
          </a:prstGeom>
          <a:ln w="22225">
            <a:solidFill>
              <a:schemeClr val="accent4"/>
            </a:solidFill>
            <a:miter/>
          </a:ln>
        </p:spPr>
        <p:txBody>
          <a:bodyPr lIns="45719" rIns="45719"/>
          <a:lstStyle/>
          <a:p>
            <a:endParaRPr/>
          </a:p>
        </p:txBody>
      </p:sp>
      <p:sp>
        <p:nvSpPr>
          <p:cNvPr id="33" name="Rectangle 54"/>
          <p:cNvSpPr/>
          <p:nvPr/>
        </p:nvSpPr>
        <p:spPr>
          <a:xfrm rot="18900000">
            <a:off x="5373773" y="1320863"/>
            <a:ext cx="116671" cy="116671"/>
          </a:xfrm>
          <a:prstGeom prst="rect">
            <a:avLst/>
          </a:prstGeom>
          <a:gradFill>
            <a:gsLst>
              <a:gs pos="22846">
                <a:srgbClr val="FFFFFF"/>
              </a:gs>
              <a:gs pos="63322">
                <a:srgbClr val="E6EAEB"/>
              </a:gs>
              <a:gs pos="99960">
                <a:srgbClr val="CDD5D8"/>
              </a:gs>
            </a:gsLst>
            <a:lin ang="2089255"/>
          </a:gradFill>
          <a:ln w="12700">
            <a:miter lim="400000"/>
          </a:ln>
          <a:effectLst>
            <a:outerShdw blurRad="38100" dist="44036" dir="2315233" rotWithShape="0">
              <a:srgbClr val="000000">
                <a:alpha val="51260"/>
              </a:srgbClr>
            </a:outerShdw>
          </a:effectLst>
        </p:spPr>
        <p:txBody>
          <a:bodyPr lIns="45719" rIns="45719" anchor="ctr"/>
          <a:lstStyle/>
          <a:p>
            <a:endParaRPr/>
          </a:p>
        </p:txBody>
      </p:sp>
      <p:sp>
        <p:nvSpPr>
          <p:cNvPr id="34" name="Oval 60"/>
          <p:cNvSpPr/>
          <p:nvPr/>
        </p:nvSpPr>
        <p:spPr>
          <a:xfrm>
            <a:off x="5629518" y="1585070"/>
            <a:ext cx="903563" cy="903563"/>
          </a:xfrm>
          <a:prstGeom prst="ellipse">
            <a:avLst/>
          </a:prstGeom>
          <a:gradFill>
            <a:gsLst>
              <a:gs pos="22846">
                <a:srgbClr val="FFFFFF"/>
              </a:gs>
              <a:gs pos="63322">
                <a:srgbClr val="E6EAEB"/>
              </a:gs>
              <a:gs pos="99960">
                <a:srgbClr val="CDD5D8"/>
              </a:gs>
            </a:gsLst>
            <a:lin ang="2089255"/>
          </a:gradFill>
          <a:ln w="6350">
            <a:solidFill>
              <a:srgbClr val="FFFFFF"/>
            </a:solidFill>
            <a:miter/>
          </a:ln>
          <a:effectLst>
            <a:outerShdw blurRad="419100" dist="466023" dir="2315233" rotWithShape="0">
              <a:srgbClr val="000000">
                <a:alpha val="38297"/>
              </a:srgbClr>
            </a:outerShdw>
          </a:effectLst>
        </p:spPr>
        <p:txBody>
          <a:bodyPr lIns="45719" rIns="45719" anchor="ctr"/>
          <a:lstStyle/>
          <a:p>
            <a:endParaRPr/>
          </a:p>
        </p:txBody>
      </p:sp>
      <p:grpSp>
        <p:nvGrpSpPr>
          <p:cNvPr id="35" name="Group 62"/>
          <p:cNvGrpSpPr/>
          <p:nvPr/>
        </p:nvGrpSpPr>
        <p:grpSpPr>
          <a:xfrm>
            <a:off x="6435998" y="662199"/>
            <a:ext cx="499091" cy="105892"/>
            <a:chOff x="0" y="0"/>
            <a:chExt cx="499089" cy="105891"/>
          </a:xfrm>
        </p:grpSpPr>
        <p:sp>
          <p:nvSpPr>
            <p:cNvPr id="36" name="Straight Connector 63"/>
            <p:cNvSpPr/>
            <p:nvPr/>
          </p:nvSpPr>
          <p:spPr>
            <a:xfrm>
              <a:off x="-1" y="52945"/>
              <a:ext cx="383916" cy="1"/>
            </a:xfrm>
            <a:prstGeom prst="line">
              <a:avLst/>
            </a:prstGeom>
            <a:noFill/>
            <a:ln w="22225" cap="flat">
              <a:solidFill>
                <a:srgbClr val="92D050"/>
              </a:solidFill>
              <a:prstDash val="solid"/>
              <a:miter lim="800000"/>
            </a:ln>
            <a:effectLst/>
          </p:spPr>
          <p:txBody>
            <a:bodyPr wrap="square" lIns="45719" tIns="45719" rIns="45719" bIns="45719" numCol="1" anchor="t">
              <a:noAutofit/>
            </a:bodyPr>
            <a:lstStyle/>
            <a:p>
              <a:endParaRPr/>
            </a:p>
          </p:txBody>
        </p:sp>
        <p:sp>
          <p:nvSpPr>
            <p:cNvPr id="37" name="Oval 64"/>
            <p:cNvSpPr/>
            <p:nvPr/>
          </p:nvSpPr>
          <p:spPr>
            <a:xfrm>
              <a:off x="393197" y="0"/>
              <a:ext cx="105893" cy="105892"/>
            </a:xfrm>
            <a:prstGeom prst="ellipse">
              <a:avLst/>
            </a:prstGeom>
            <a:noFill/>
            <a:ln w="22225" cap="flat">
              <a:solidFill>
                <a:srgbClr val="92D050"/>
              </a:solidFill>
              <a:prstDash val="solid"/>
              <a:miter lim="800000"/>
            </a:ln>
            <a:effectLst/>
          </p:spPr>
          <p:txBody>
            <a:bodyPr wrap="square" lIns="45719" tIns="45719" rIns="45719" bIns="45719" numCol="1" anchor="ctr">
              <a:noAutofit/>
            </a:bodyPr>
            <a:lstStyle/>
            <a:p>
              <a:endParaRPr/>
            </a:p>
          </p:txBody>
        </p:sp>
      </p:grpSp>
      <p:sp>
        <p:nvSpPr>
          <p:cNvPr id="38" name="Arc 65"/>
          <p:cNvSpPr/>
          <p:nvPr/>
        </p:nvSpPr>
        <p:spPr>
          <a:xfrm>
            <a:off x="5508650" y="145596"/>
            <a:ext cx="583353" cy="5833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path>
            </a:pathLst>
          </a:custGeom>
          <a:ln w="22225">
            <a:solidFill>
              <a:srgbClr val="DDDDDD"/>
            </a:solidFill>
            <a:miter/>
          </a:ln>
        </p:spPr>
        <p:txBody>
          <a:bodyPr lIns="45719" rIns="45719" anchor="ctr"/>
          <a:lstStyle/>
          <a:p>
            <a:pPr>
              <a:defRPr>
                <a:solidFill>
                  <a:srgbClr val="DDDDDD"/>
                </a:solidFill>
              </a:defRPr>
            </a:pPr>
            <a:endParaRPr/>
          </a:p>
        </p:txBody>
      </p:sp>
      <p:sp>
        <p:nvSpPr>
          <p:cNvPr id="39" name="Oval 72"/>
          <p:cNvSpPr/>
          <p:nvPr/>
        </p:nvSpPr>
        <p:spPr>
          <a:xfrm>
            <a:off x="5640190" y="271091"/>
            <a:ext cx="903562" cy="903563"/>
          </a:xfrm>
          <a:prstGeom prst="ellipse">
            <a:avLst/>
          </a:prstGeom>
          <a:gradFill>
            <a:gsLst>
              <a:gs pos="22846">
                <a:srgbClr val="FFFFFF"/>
              </a:gs>
              <a:gs pos="63322">
                <a:srgbClr val="E6EAEB"/>
              </a:gs>
              <a:gs pos="99960">
                <a:srgbClr val="CDD5D8"/>
              </a:gs>
            </a:gsLst>
            <a:lin ang="2089255"/>
          </a:gradFill>
          <a:ln w="6350">
            <a:solidFill>
              <a:srgbClr val="FFFFFF"/>
            </a:solidFill>
            <a:miter/>
          </a:ln>
          <a:effectLst>
            <a:outerShdw blurRad="419100" dist="466023" dir="2315233" rotWithShape="0">
              <a:srgbClr val="000000">
                <a:alpha val="38297"/>
              </a:srgbClr>
            </a:outerShdw>
          </a:effectLst>
        </p:spPr>
        <p:txBody>
          <a:bodyPr lIns="45719" rIns="45719" anchor="ctr"/>
          <a:lstStyle/>
          <a:p>
            <a:endParaRPr/>
          </a:p>
        </p:txBody>
      </p:sp>
      <p:pic>
        <p:nvPicPr>
          <p:cNvPr id="40" name="Graphic 56" descr="Graphic 56"/>
          <p:cNvPicPr>
            <a:picLocks noChangeAspect="1"/>
          </p:cNvPicPr>
          <p:nvPr/>
        </p:nvPicPr>
        <p:blipFill>
          <a:blip r:embed="rId2">
            <a:alphaModFix amt="69132"/>
          </a:blip>
          <a:stretch>
            <a:fillRect/>
          </a:stretch>
        </p:blipFill>
        <p:spPr>
          <a:xfrm rot="21346861">
            <a:off x="5859999" y="450154"/>
            <a:ext cx="508000" cy="508001"/>
          </a:xfrm>
          <a:prstGeom prst="rect">
            <a:avLst/>
          </a:prstGeom>
          <a:ln w="12700">
            <a:miter lim="400000"/>
          </a:ln>
        </p:spPr>
      </p:pic>
      <p:pic>
        <p:nvPicPr>
          <p:cNvPr id="41" name="Graphic 58" descr="Graphic 58"/>
          <p:cNvPicPr>
            <a:picLocks noChangeAspect="1"/>
          </p:cNvPicPr>
          <p:nvPr/>
        </p:nvPicPr>
        <p:blipFill>
          <a:blip r:embed="rId3">
            <a:alphaModFix amt="69132"/>
          </a:blip>
          <a:stretch>
            <a:fillRect/>
          </a:stretch>
        </p:blipFill>
        <p:spPr>
          <a:xfrm>
            <a:off x="5842000" y="4405658"/>
            <a:ext cx="508000" cy="508001"/>
          </a:xfrm>
          <a:prstGeom prst="rect">
            <a:avLst/>
          </a:prstGeom>
          <a:ln w="12700">
            <a:miter lim="400000"/>
          </a:ln>
        </p:spPr>
      </p:pic>
      <p:pic>
        <p:nvPicPr>
          <p:cNvPr id="42" name="Graphic 60" descr="Graphic 60"/>
          <p:cNvPicPr>
            <a:picLocks noChangeAspect="1"/>
          </p:cNvPicPr>
          <p:nvPr/>
        </p:nvPicPr>
        <p:blipFill>
          <a:blip r:embed="rId4">
            <a:alphaModFix amt="69132"/>
          </a:blip>
          <a:stretch>
            <a:fillRect/>
          </a:stretch>
        </p:blipFill>
        <p:spPr>
          <a:xfrm>
            <a:off x="5792690" y="3099608"/>
            <a:ext cx="508000" cy="508001"/>
          </a:xfrm>
          <a:prstGeom prst="rect">
            <a:avLst/>
          </a:prstGeom>
          <a:ln w="12700">
            <a:miter lim="400000"/>
          </a:ln>
        </p:spPr>
      </p:pic>
      <p:pic>
        <p:nvPicPr>
          <p:cNvPr id="43" name="Graphic 70" descr="Graphic 70"/>
          <p:cNvPicPr>
            <a:picLocks noChangeAspect="1"/>
          </p:cNvPicPr>
          <p:nvPr/>
        </p:nvPicPr>
        <p:blipFill>
          <a:blip r:embed="rId5">
            <a:alphaModFix amt="69132"/>
          </a:blip>
          <a:stretch>
            <a:fillRect/>
          </a:stretch>
        </p:blipFill>
        <p:spPr>
          <a:xfrm>
            <a:off x="5842000" y="5722613"/>
            <a:ext cx="508000" cy="508001"/>
          </a:xfrm>
          <a:prstGeom prst="rect">
            <a:avLst/>
          </a:prstGeom>
          <a:ln w="12700">
            <a:miter lim="400000"/>
          </a:ln>
        </p:spPr>
      </p:pic>
      <p:pic>
        <p:nvPicPr>
          <p:cNvPr id="44" name="Graphic 86" descr="Graphic 86"/>
          <p:cNvPicPr>
            <a:picLocks noChangeAspect="1"/>
          </p:cNvPicPr>
          <p:nvPr/>
        </p:nvPicPr>
        <p:blipFill>
          <a:blip r:embed="rId6">
            <a:alphaModFix amt="69132"/>
          </a:blip>
          <a:stretch>
            <a:fillRect/>
          </a:stretch>
        </p:blipFill>
        <p:spPr>
          <a:xfrm>
            <a:off x="5836677" y="1807926"/>
            <a:ext cx="508000" cy="508001"/>
          </a:xfrm>
          <a:prstGeom prst="rect">
            <a:avLst/>
          </a:prstGeom>
          <a:ln w="12700">
            <a:miter lim="400000"/>
          </a:ln>
        </p:spPr>
      </p:pic>
      <p:sp>
        <p:nvSpPr>
          <p:cNvPr id="45" name="TextBox 52"/>
          <p:cNvSpPr txBox="1"/>
          <p:nvPr/>
        </p:nvSpPr>
        <p:spPr>
          <a:xfrm>
            <a:off x="7779396" y="6028267"/>
            <a:ext cx="380044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solidFill>
                  <a:srgbClr val="535353"/>
                </a:solidFill>
              </a:defRPr>
            </a:lvl1pPr>
          </a:lstStyle>
          <a:p>
            <a:r>
              <a:rPr lang="en-US" sz="1800" dirty="0">
                <a:solidFill>
                  <a:srgbClr val="002060"/>
                </a:solidFill>
              </a:rPr>
              <a:t>New Insight Views comparatively and its Directions</a:t>
            </a:r>
            <a:endParaRPr sz="1800" dirty="0">
              <a:solidFill>
                <a:srgbClr val="002060"/>
              </a:solidFill>
            </a:endParaRPr>
          </a:p>
        </p:txBody>
      </p:sp>
      <p:sp>
        <p:nvSpPr>
          <p:cNvPr id="46" name="TextBox 52"/>
          <p:cNvSpPr txBox="1"/>
          <p:nvPr/>
        </p:nvSpPr>
        <p:spPr>
          <a:xfrm>
            <a:off x="7066276" y="5681864"/>
            <a:ext cx="1606387"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535353"/>
                </a:solidFill>
              </a:defRPr>
            </a:lvl1pPr>
          </a:lstStyle>
          <a:p>
            <a:r>
              <a:rPr lang="en-US" dirty="0"/>
              <a:t>Advancements</a:t>
            </a:r>
            <a:endParaRPr dirty="0"/>
          </a:p>
        </p:txBody>
      </p:sp>
      <p:sp>
        <p:nvSpPr>
          <p:cNvPr id="47" name="TextBox 52"/>
          <p:cNvSpPr txBox="1"/>
          <p:nvPr/>
        </p:nvSpPr>
        <p:spPr>
          <a:xfrm>
            <a:off x="7673613" y="3004088"/>
            <a:ext cx="27328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solidFill>
                  <a:srgbClr val="535353"/>
                </a:solidFill>
              </a:defRPr>
            </a:lvl1pPr>
          </a:lstStyle>
          <a:p>
            <a:pPr algn="r"/>
            <a:r>
              <a:rPr lang="en-US" sz="1800" dirty="0">
                <a:solidFill>
                  <a:srgbClr val="002060"/>
                </a:solidFill>
              </a:rPr>
              <a:t>Scraping, Extracting, Processing</a:t>
            </a:r>
          </a:p>
          <a:p>
            <a:pPr algn="r"/>
            <a:r>
              <a:rPr lang="en-US" sz="1800" i="1" dirty="0">
                <a:solidFill>
                  <a:srgbClr val="002060"/>
                </a:solidFill>
              </a:rPr>
              <a:t>pandas, </a:t>
            </a:r>
            <a:r>
              <a:rPr lang="en-US" sz="1800" i="1" dirty="0" err="1">
                <a:solidFill>
                  <a:srgbClr val="002060"/>
                </a:solidFill>
              </a:rPr>
              <a:t>numpy</a:t>
            </a:r>
            <a:r>
              <a:rPr lang="en-US" sz="1800" i="1" dirty="0">
                <a:solidFill>
                  <a:srgbClr val="002060"/>
                </a:solidFill>
              </a:rPr>
              <a:t> and </a:t>
            </a:r>
            <a:r>
              <a:rPr lang="en-US" sz="1800" i="1" dirty="0" err="1">
                <a:solidFill>
                  <a:srgbClr val="002060"/>
                </a:solidFill>
              </a:rPr>
              <a:t>scipy</a:t>
            </a:r>
            <a:endParaRPr sz="1800" i="1" dirty="0">
              <a:solidFill>
                <a:srgbClr val="002060"/>
              </a:solidFill>
            </a:endParaRPr>
          </a:p>
        </p:txBody>
      </p:sp>
      <p:sp>
        <p:nvSpPr>
          <p:cNvPr id="48" name="TextBox 52"/>
          <p:cNvSpPr txBox="1"/>
          <p:nvPr/>
        </p:nvSpPr>
        <p:spPr>
          <a:xfrm>
            <a:off x="7072399" y="3047955"/>
            <a:ext cx="120242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535353"/>
                </a:solidFill>
              </a:defRPr>
            </a:lvl1pPr>
          </a:lstStyle>
          <a:p>
            <a:r>
              <a:rPr lang="en-US" dirty="0"/>
              <a:t>Data Analytics</a:t>
            </a:r>
            <a:endParaRPr dirty="0"/>
          </a:p>
        </p:txBody>
      </p:sp>
      <p:sp>
        <p:nvSpPr>
          <p:cNvPr id="50" name="TextBox 52"/>
          <p:cNvSpPr txBox="1"/>
          <p:nvPr/>
        </p:nvSpPr>
        <p:spPr>
          <a:xfrm>
            <a:off x="7413044" y="385248"/>
            <a:ext cx="172356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535353"/>
                </a:solidFill>
              </a:defRPr>
            </a:lvl1pPr>
          </a:lstStyle>
          <a:p>
            <a:r>
              <a:rPr lang="en-US" dirty="0">
                <a:solidFill>
                  <a:srgbClr val="002060"/>
                </a:solidFill>
              </a:rPr>
              <a:t>Product Details &amp; Data Reviews </a:t>
            </a:r>
            <a:endParaRPr dirty="0">
              <a:solidFill>
                <a:srgbClr val="002060"/>
              </a:solidFill>
            </a:endParaRPr>
          </a:p>
        </p:txBody>
      </p:sp>
      <p:sp>
        <p:nvSpPr>
          <p:cNvPr id="51" name="TextBox 52"/>
          <p:cNvSpPr txBox="1"/>
          <p:nvPr/>
        </p:nvSpPr>
        <p:spPr>
          <a:xfrm>
            <a:off x="1632702" y="1930415"/>
            <a:ext cx="2700307"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solidFill>
                  <a:srgbClr val="535353"/>
                </a:solidFill>
              </a:defRPr>
            </a:lvl1pPr>
          </a:lstStyle>
          <a:p>
            <a:pPr algn="l"/>
            <a:r>
              <a:rPr lang="en-US" sz="1800" dirty="0">
                <a:solidFill>
                  <a:srgbClr val="002060"/>
                </a:solidFill>
              </a:rPr>
              <a:t>Harnessing Social Data using Python libraries like </a:t>
            </a:r>
            <a:r>
              <a:rPr lang="en-US" sz="1800" dirty="0" err="1">
                <a:solidFill>
                  <a:srgbClr val="002060"/>
                </a:solidFill>
              </a:rPr>
              <a:t>Beautifulsoup</a:t>
            </a:r>
            <a:r>
              <a:rPr lang="en-US" sz="1800" dirty="0">
                <a:solidFill>
                  <a:srgbClr val="002060"/>
                </a:solidFill>
              </a:rPr>
              <a:t>, </a:t>
            </a:r>
            <a:r>
              <a:rPr lang="en-US" sz="1800" dirty="0" err="1">
                <a:solidFill>
                  <a:srgbClr val="002060"/>
                </a:solidFill>
              </a:rPr>
              <a:t>scrapy</a:t>
            </a:r>
            <a:r>
              <a:rPr lang="en-US" sz="1800" dirty="0">
                <a:solidFill>
                  <a:srgbClr val="002060"/>
                </a:solidFill>
              </a:rPr>
              <a:t>, </a:t>
            </a:r>
            <a:r>
              <a:rPr lang="en-US" sz="1800" dirty="0" err="1">
                <a:solidFill>
                  <a:srgbClr val="002060"/>
                </a:solidFill>
              </a:rPr>
              <a:t>urllib.request</a:t>
            </a:r>
            <a:endParaRPr sz="1800" dirty="0">
              <a:solidFill>
                <a:srgbClr val="002060"/>
              </a:solidFill>
            </a:endParaRPr>
          </a:p>
        </p:txBody>
      </p:sp>
      <p:sp>
        <p:nvSpPr>
          <p:cNvPr id="52" name="TextBox 52"/>
          <p:cNvSpPr txBox="1"/>
          <p:nvPr/>
        </p:nvSpPr>
        <p:spPr>
          <a:xfrm>
            <a:off x="3867320" y="1753553"/>
            <a:ext cx="120242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535353"/>
                </a:solidFill>
              </a:defRPr>
            </a:lvl1pPr>
          </a:lstStyle>
          <a:p>
            <a:r>
              <a:rPr lang="en-US" dirty="0"/>
              <a:t>API</a:t>
            </a:r>
            <a:endParaRPr dirty="0"/>
          </a:p>
        </p:txBody>
      </p:sp>
      <p:sp>
        <p:nvSpPr>
          <p:cNvPr id="53" name="TextBox 52"/>
          <p:cNvSpPr txBox="1"/>
          <p:nvPr/>
        </p:nvSpPr>
        <p:spPr>
          <a:xfrm>
            <a:off x="918276" y="4113108"/>
            <a:ext cx="3129289"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solidFill>
                  <a:srgbClr val="535353"/>
                </a:solidFill>
              </a:defRPr>
            </a:lvl1pPr>
          </a:lstStyle>
          <a:p>
            <a:pPr algn="l"/>
            <a:r>
              <a:rPr lang="en-US" sz="1800" dirty="0">
                <a:solidFill>
                  <a:srgbClr val="002060"/>
                </a:solidFill>
              </a:rPr>
              <a:t>Predictions (Regression Analysis and Sentiment Analysis)</a:t>
            </a:r>
          </a:p>
          <a:p>
            <a:pPr algn="l"/>
            <a:r>
              <a:rPr lang="en-US" sz="1800" dirty="0">
                <a:solidFill>
                  <a:srgbClr val="002060"/>
                </a:solidFill>
              </a:rPr>
              <a:t>Supervised Learning Method</a:t>
            </a:r>
          </a:p>
          <a:p>
            <a:pPr algn="l"/>
            <a:r>
              <a:rPr lang="en-US" sz="1800" dirty="0">
                <a:solidFill>
                  <a:srgbClr val="002060"/>
                </a:solidFill>
              </a:rPr>
              <a:t>Algorithms used</a:t>
            </a:r>
          </a:p>
          <a:p>
            <a:pPr marL="285750" indent="-285750" algn="l">
              <a:buFont typeface="Arial" panose="020B0604020202020204" pitchFamily="34" charset="0"/>
              <a:buChar char="•"/>
            </a:pPr>
            <a:r>
              <a:rPr lang="en-US" sz="1800" dirty="0">
                <a:solidFill>
                  <a:srgbClr val="002060"/>
                </a:solidFill>
              </a:rPr>
              <a:t>SVM</a:t>
            </a:r>
            <a:br>
              <a:rPr lang="en-US" sz="1800" dirty="0">
                <a:solidFill>
                  <a:srgbClr val="002060"/>
                </a:solidFill>
              </a:rPr>
            </a:br>
            <a:r>
              <a:rPr lang="en-US" sz="1800" dirty="0">
                <a:solidFill>
                  <a:srgbClr val="002060"/>
                </a:solidFill>
              </a:rPr>
              <a:t>Naive Bays</a:t>
            </a:r>
          </a:p>
          <a:p>
            <a:pPr marL="285750" indent="-285750" algn="l">
              <a:buFont typeface="Arial" panose="020B0604020202020204" pitchFamily="34" charset="0"/>
              <a:buChar char="•"/>
            </a:pPr>
            <a:r>
              <a:rPr lang="en-US" sz="1800" dirty="0">
                <a:solidFill>
                  <a:srgbClr val="002060"/>
                </a:solidFill>
              </a:rPr>
              <a:t>RNN</a:t>
            </a:r>
          </a:p>
          <a:p>
            <a:pPr marL="285750" indent="-285750" algn="l">
              <a:buFont typeface="Arial" panose="020B0604020202020204" pitchFamily="34" charset="0"/>
              <a:buChar char="•"/>
            </a:pPr>
            <a:r>
              <a:rPr lang="en-US" sz="1800" dirty="0">
                <a:solidFill>
                  <a:srgbClr val="002060"/>
                </a:solidFill>
              </a:rPr>
              <a:t>Maximum Entropy</a:t>
            </a:r>
            <a:endParaRPr sz="1800" dirty="0">
              <a:solidFill>
                <a:srgbClr val="002060"/>
              </a:solidFill>
            </a:endParaRPr>
          </a:p>
        </p:txBody>
      </p:sp>
      <p:sp>
        <p:nvSpPr>
          <p:cNvPr id="54" name="TextBox 52"/>
          <p:cNvSpPr txBox="1"/>
          <p:nvPr/>
        </p:nvSpPr>
        <p:spPr>
          <a:xfrm>
            <a:off x="3873442" y="4364909"/>
            <a:ext cx="120242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535353"/>
                </a:solidFill>
              </a:defRPr>
            </a:lvl1pPr>
          </a:lstStyle>
          <a:p>
            <a:r>
              <a:rPr lang="en-US" dirty="0"/>
              <a:t>Inferences</a:t>
            </a:r>
            <a:endParaRPr dirty="0"/>
          </a:p>
        </p:txBody>
      </p:sp>
      <p:sp>
        <p:nvSpPr>
          <p:cNvPr id="55" name="Rectangle 12"/>
          <p:cNvSpPr/>
          <p:nvPr/>
        </p:nvSpPr>
        <p:spPr>
          <a:xfrm rot="18900000">
            <a:off x="6699248" y="5258860"/>
            <a:ext cx="116671" cy="116671"/>
          </a:xfrm>
          <a:prstGeom prst="rect">
            <a:avLst/>
          </a:prstGeom>
          <a:gradFill>
            <a:gsLst>
              <a:gs pos="22846">
                <a:srgbClr val="FFFFFF"/>
              </a:gs>
              <a:gs pos="63322">
                <a:srgbClr val="E6EAEB"/>
              </a:gs>
              <a:gs pos="99960">
                <a:srgbClr val="CDD5D8"/>
              </a:gs>
            </a:gsLst>
            <a:lin ang="2089255"/>
          </a:gradFill>
          <a:ln w="12700">
            <a:miter lim="400000"/>
          </a:ln>
          <a:effectLst>
            <a:outerShdw blurRad="38100" dist="44036" dir="2315233" rotWithShape="0">
              <a:srgbClr val="000000">
                <a:alpha val="51260"/>
              </a:srgbClr>
            </a:outerShdw>
          </a:effectLst>
        </p:spPr>
        <p:txBody>
          <a:bodyPr lIns="45719" rIns="45719" anchor="ctr"/>
          <a:lstStyle/>
          <a:p>
            <a:endParaRPr/>
          </a:p>
        </p:txBody>
      </p:sp>
      <p:pic>
        <p:nvPicPr>
          <p:cNvPr id="56" name="Graphic 52" descr="Graphic 52"/>
          <p:cNvPicPr>
            <a:picLocks noChangeAspect="1"/>
          </p:cNvPicPr>
          <p:nvPr/>
        </p:nvPicPr>
        <p:blipFill>
          <a:blip r:embed="rId7">
            <a:alphaModFix amt="56508"/>
          </a:blip>
          <a:stretch>
            <a:fillRect/>
          </a:stretch>
        </p:blipFill>
        <p:spPr>
          <a:xfrm>
            <a:off x="9024989" y="946705"/>
            <a:ext cx="514993" cy="514993"/>
          </a:xfrm>
          <a:prstGeom prst="rect">
            <a:avLst/>
          </a:prstGeom>
          <a:ln w="12700">
            <a:miter lim="400000"/>
          </a:ln>
        </p:spPr>
      </p:pic>
      <p:sp>
        <p:nvSpPr>
          <p:cNvPr id="58" name="TextBox 71"/>
          <p:cNvSpPr txBox="1"/>
          <p:nvPr/>
        </p:nvSpPr>
        <p:spPr>
          <a:xfrm>
            <a:off x="4485409" y="709497"/>
            <a:ext cx="1151777"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400" b="1">
                <a:solidFill>
                  <a:srgbClr val="535353"/>
                </a:solidFill>
                <a:latin typeface="Trebuchet MS"/>
                <a:ea typeface="Trebuchet MS"/>
                <a:cs typeface="Trebuchet MS"/>
                <a:sym typeface="Trebuchet MS"/>
              </a:defRPr>
            </a:lvl1pPr>
          </a:lstStyle>
          <a:p>
            <a:r>
              <a:rPr lang="en-US" dirty="0">
                <a:solidFill>
                  <a:srgbClr val="FF0000"/>
                </a:solidFill>
              </a:rPr>
              <a:t>AMAZON</a:t>
            </a:r>
            <a:endParaRPr dirty="0">
              <a:solidFill>
                <a:srgbClr val="FF0000"/>
              </a:solidFill>
            </a:endParaRPr>
          </a:p>
        </p:txBody>
      </p:sp>
      <p:grpSp>
        <p:nvGrpSpPr>
          <p:cNvPr id="62" name="Group"/>
          <p:cNvGrpSpPr/>
          <p:nvPr/>
        </p:nvGrpSpPr>
        <p:grpSpPr>
          <a:xfrm flipH="1">
            <a:off x="-170235" y="14668"/>
            <a:ext cx="2474061" cy="1839420"/>
            <a:chOff x="0" y="0"/>
            <a:chExt cx="2474060" cy="1839419"/>
          </a:xfrm>
        </p:grpSpPr>
        <p:pic>
          <p:nvPicPr>
            <p:cNvPr id="63" name="TinyPPT_2019.png" descr="TinyPPT_2019.png"/>
            <p:cNvPicPr>
              <a:picLocks/>
            </p:cNvPicPr>
            <p:nvPr/>
          </p:nvPicPr>
          <p:blipFill>
            <a:blip r:embed="rId8">
              <a:alphaModFix amt="64876"/>
            </a:blip>
            <a:srcRect l="29878" t="18045"/>
            <a:stretch>
              <a:fillRect/>
            </a:stretch>
          </p:blipFill>
          <p:spPr>
            <a:xfrm rot="21244874">
              <a:off x="411485" y="949855"/>
              <a:ext cx="2027396" cy="787133"/>
            </a:xfrm>
            <a:prstGeom prst="rect">
              <a:avLst/>
            </a:prstGeom>
            <a:ln w="12700" cap="flat">
              <a:noFill/>
              <a:miter lim="400000"/>
            </a:ln>
            <a:effectLst/>
          </p:spPr>
        </p:pic>
        <p:sp>
          <p:nvSpPr>
            <p:cNvPr id="64" name="Freeform 5"/>
            <p:cNvSpPr/>
            <p:nvPr/>
          </p:nvSpPr>
          <p:spPr>
            <a:xfrm>
              <a:off x="0" y="-1"/>
              <a:ext cx="2257328" cy="1056675"/>
            </a:xfrm>
            <a:custGeom>
              <a:avLst/>
              <a:gdLst/>
              <a:ahLst/>
              <a:cxnLst>
                <a:cxn ang="0">
                  <a:pos x="wd2" y="hd2"/>
                </a:cxn>
                <a:cxn ang="5400000">
                  <a:pos x="wd2" y="hd2"/>
                </a:cxn>
                <a:cxn ang="10800000">
                  <a:pos x="wd2" y="hd2"/>
                </a:cxn>
                <a:cxn ang="16200000">
                  <a:pos x="wd2" y="hd2"/>
                </a:cxn>
              </a:cxnLst>
              <a:rect l="0" t="0" r="r" b="b"/>
              <a:pathLst>
                <a:path w="21470" h="21574" extrusionOk="0">
                  <a:moveTo>
                    <a:pt x="4255" y="5039"/>
                  </a:moveTo>
                  <a:lnTo>
                    <a:pt x="4337" y="5177"/>
                  </a:lnTo>
                  <a:lnTo>
                    <a:pt x="4791" y="5039"/>
                  </a:lnTo>
                  <a:cubicBezTo>
                    <a:pt x="5919" y="4803"/>
                    <a:pt x="9043" y="4889"/>
                    <a:pt x="11322" y="4390"/>
                  </a:cubicBezTo>
                  <a:cubicBezTo>
                    <a:pt x="13600" y="3891"/>
                    <a:pt x="17094" y="26"/>
                    <a:pt x="18610" y="0"/>
                  </a:cubicBezTo>
                  <a:cubicBezTo>
                    <a:pt x="20127" y="-26"/>
                    <a:pt x="20720" y="2146"/>
                    <a:pt x="21152" y="3603"/>
                  </a:cubicBezTo>
                  <a:cubicBezTo>
                    <a:pt x="21584" y="5059"/>
                    <a:pt x="21600" y="8842"/>
                    <a:pt x="21054" y="11260"/>
                  </a:cubicBezTo>
                  <a:cubicBezTo>
                    <a:pt x="20508" y="13677"/>
                    <a:pt x="19523" y="16420"/>
                    <a:pt x="17877" y="18110"/>
                  </a:cubicBezTo>
                  <a:cubicBezTo>
                    <a:pt x="16230" y="19799"/>
                    <a:pt x="13563" y="20052"/>
                    <a:pt x="11688" y="20610"/>
                  </a:cubicBezTo>
                  <a:cubicBezTo>
                    <a:pt x="9813" y="21167"/>
                    <a:pt x="7703" y="21243"/>
                    <a:pt x="6627" y="21456"/>
                  </a:cubicBezTo>
                  <a:lnTo>
                    <a:pt x="4791" y="21574"/>
                  </a:lnTo>
                  <a:lnTo>
                    <a:pt x="4337" y="21436"/>
                  </a:lnTo>
                  <a:lnTo>
                    <a:pt x="4255" y="21574"/>
                  </a:lnTo>
                  <a:lnTo>
                    <a:pt x="4048" y="21172"/>
                  </a:lnTo>
                  <a:lnTo>
                    <a:pt x="3847" y="20924"/>
                  </a:lnTo>
                  <a:lnTo>
                    <a:pt x="3707" y="20509"/>
                  </a:lnTo>
                  <a:lnTo>
                    <a:pt x="0" y="13307"/>
                  </a:lnTo>
                  <a:lnTo>
                    <a:pt x="3707" y="6105"/>
                  </a:lnTo>
                  <a:lnTo>
                    <a:pt x="3847" y="5689"/>
                  </a:lnTo>
                  <a:lnTo>
                    <a:pt x="4048" y="5442"/>
                  </a:lnTo>
                  <a:lnTo>
                    <a:pt x="4255" y="5039"/>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9" tIns="45719" rIns="45719" bIns="45719" numCol="1" anchor="ctr">
              <a:noAutofit/>
            </a:bodyPr>
            <a:lstStyle/>
            <a:p>
              <a:endParaRPr/>
            </a:p>
          </p:txBody>
        </p:sp>
      </p:grpSp>
      <p:sp>
        <p:nvSpPr>
          <p:cNvPr id="65" name="TextBox 34"/>
          <p:cNvSpPr txBox="1"/>
          <p:nvPr/>
        </p:nvSpPr>
        <p:spPr>
          <a:xfrm>
            <a:off x="509755" y="515125"/>
            <a:ext cx="3497700"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400" b="1" dirty="0">
                <a:solidFill>
                  <a:srgbClr val="C00000"/>
                </a:solidFill>
                <a:latin typeface="+mn-lt"/>
                <a:ea typeface="+mn-ea"/>
                <a:cs typeface="+mn-cs"/>
                <a:sym typeface="Avenir Next"/>
              </a:rPr>
              <a:t>Methodological Directions</a:t>
            </a:r>
            <a:endParaRPr sz="2400" b="1" dirty="0">
              <a:solidFill>
                <a:srgbClr val="C00000"/>
              </a:solidFill>
              <a:latin typeface="+mn-lt"/>
              <a:ea typeface="+mn-ea"/>
              <a:cs typeface="+mn-cs"/>
              <a:sym typeface="Avenir Next"/>
            </a:endParaRPr>
          </a:p>
        </p:txBody>
      </p:sp>
      <p:sp>
        <p:nvSpPr>
          <p:cNvPr id="69" name="Freeform 55"/>
          <p:cNvSpPr/>
          <p:nvPr/>
        </p:nvSpPr>
        <p:spPr>
          <a:xfrm>
            <a:off x="584394" y="-9155"/>
            <a:ext cx="484585" cy="524670"/>
          </a:xfrm>
          <a:custGeom>
            <a:avLst/>
            <a:gdLst/>
            <a:ahLst/>
            <a:cxnLst>
              <a:cxn ang="0">
                <a:pos x="wd2" y="hd2"/>
              </a:cxn>
              <a:cxn ang="5400000">
                <a:pos x="wd2" y="hd2"/>
              </a:cxn>
              <a:cxn ang="10800000">
                <a:pos x="wd2" y="hd2"/>
              </a:cxn>
              <a:cxn ang="16200000">
                <a:pos x="wd2" y="hd2"/>
              </a:cxn>
            </a:cxnLst>
            <a:rect l="0" t="0" r="r" b="b"/>
            <a:pathLst>
              <a:path w="21600" h="21600" extrusionOk="0">
                <a:moveTo>
                  <a:pt x="10844" y="0"/>
                </a:moveTo>
                <a:cubicBezTo>
                  <a:pt x="10545" y="0"/>
                  <a:pt x="10296" y="230"/>
                  <a:pt x="10296" y="507"/>
                </a:cubicBezTo>
                <a:lnTo>
                  <a:pt x="10296" y="2255"/>
                </a:lnTo>
                <a:cubicBezTo>
                  <a:pt x="10296" y="2531"/>
                  <a:pt x="10545" y="2745"/>
                  <a:pt x="10844" y="2745"/>
                </a:cubicBezTo>
                <a:cubicBezTo>
                  <a:pt x="11143" y="2745"/>
                  <a:pt x="11393" y="2531"/>
                  <a:pt x="11393" y="2255"/>
                </a:cubicBezTo>
                <a:lnTo>
                  <a:pt x="11393" y="507"/>
                </a:lnTo>
                <a:cubicBezTo>
                  <a:pt x="11393" y="230"/>
                  <a:pt x="11143" y="0"/>
                  <a:pt x="10844" y="0"/>
                </a:cubicBezTo>
                <a:close/>
                <a:moveTo>
                  <a:pt x="3450" y="2876"/>
                </a:moveTo>
                <a:cubicBezTo>
                  <a:pt x="3311" y="2882"/>
                  <a:pt x="3178" y="2937"/>
                  <a:pt x="3078" y="3039"/>
                </a:cubicBezTo>
                <a:cubicBezTo>
                  <a:pt x="2891" y="3230"/>
                  <a:pt x="2891" y="3519"/>
                  <a:pt x="3078" y="3709"/>
                </a:cubicBezTo>
                <a:lnTo>
                  <a:pt x="4423" y="4951"/>
                </a:lnTo>
                <a:cubicBezTo>
                  <a:pt x="4634" y="5145"/>
                  <a:pt x="4972" y="5145"/>
                  <a:pt x="5183" y="4951"/>
                </a:cubicBezTo>
                <a:cubicBezTo>
                  <a:pt x="5393" y="4756"/>
                  <a:pt x="5393" y="4443"/>
                  <a:pt x="5183" y="4248"/>
                </a:cubicBezTo>
                <a:lnTo>
                  <a:pt x="3839" y="3006"/>
                </a:lnTo>
                <a:cubicBezTo>
                  <a:pt x="3728" y="2914"/>
                  <a:pt x="3588" y="2869"/>
                  <a:pt x="3450" y="2876"/>
                </a:cubicBezTo>
                <a:close/>
                <a:moveTo>
                  <a:pt x="17850" y="3104"/>
                </a:moveTo>
                <a:lnTo>
                  <a:pt x="16505" y="4346"/>
                </a:lnTo>
                <a:cubicBezTo>
                  <a:pt x="16295" y="4541"/>
                  <a:pt x="16295" y="4870"/>
                  <a:pt x="16505" y="5065"/>
                </a:cubicBezTo>
                <a:cubicBezTo>
                  <a:pt x="16612" y="5158"/>
                  <a:pt x="16748" y="5202"/>
                  <a:pt x="16894" y="5196"/>
                </a:cubicBezTo>
                <a:cubicBezTo>
                  <a:pt x="17039" y="5196"/>
                  <a:pt x="17182" y="5143"/>
                  <a:pt x="17284" y="5049"/>
                </a:cubicBezTo>
                <a:lnTo>
                  <a:pt x="18628" y="3791"/>
                </a:lnTo>
                <a:cubicBezTo>
                  <a:pt x="18803" y="3566"/>
                  <a:pt x="18747" y="3266"/>
                  <a:pt x="18504" y="3104"/>
                </a:cubicBezTo>
                <a:cubicBezTo>
                  <a:pt x="18312" y="2977"/>
                  <a:pt x="18039" y="2974"/>
                  <a:pt x="17850" y="3104"/>
                </a:cubicBezTo>
                <a:close/>
                <a:moveTo>
                  <a:pt x="10791" y="3725"/>
                </a:moveTo>
                <a:cubicBezTo>
                  <a:pt x="7094" y="3746"/>
                  <a:pt x="4085" y="6487"/>
                  <a:pt x="4016" y="9901"/>
                </a:cubicBezTo>
                <a:lnTo>
                  <a:pt x="4016" y="10130"/>
                </a:lnTo>
                <a:cubicBezTo>
                  <a:pt x="4040" y="10871"/>
                  <a:pt x="4206" y="11595"/>
                  <a:pt x="4493" y="12287"/>
                </a:cubicBezTo>
                <a:cubicBezTo>
                  <a:pt x="4768" y="12940"/>
                  <a:pt x="5158" y="13544"/>
                  <a:pt x="5661" y="14068"/>
                </a:cubicBezTo>
                <a:cubicBezTo>
                  <a:pt x="6281" y="14691"/>
                  <a:pt x="6966" y="15897"/>
                  <a:pt x="7253" y="16437"/>
                </a:cubicBezTo>
                <a:cubicBezTo>
                  <a:pt x="7341" y="16600"/>
                  <a:pt x="7516" y="16716"/>
                  <a:pt x="7713" y="16715"/>
                </a:cubicBezTo>
                <a:lnTo>
                  <a:pt x="13852" y="16715"/>
                </a:lnTo>
                <a:cubicBezTo>
                  <a:pt x="14049" y="16716"/>
                  <a:pt x="14241" y="16600"/>
                  <a:pt x="14329" y="16437"/>
                </a:cubicBezTo>
                <a:cubicBezTo>
                  <a:pt x="14616" y="15897"/>
                  <a:pt x="15283" y="14693"/>
                  <a:pt x="15904" y="14068"/>
                </a:cubicBezTo>
                <a:cubicBezTo>
                  <a:pt x="16407" y="13544"/>
                  <a:pt x="16815" y="12940"/>
                  <a:pt x="17089" y="12287"/>
                </a:cubicBezTo>
                <a:cubicBezTo>
                  <a:pt x="17376" y="11595"/>
                  <a:pt x="17524" y="10871"/>
                  <a:pt x="17549" y="10130"/>
                </a:cubicBezTo>
                <a:lnTo>
                  <a:pt x="17549" y="9901"/>
                </a:lnTo>
                <a:cubicBezTo>
                  <a:pt x="17480" y="6487"/>
                  <a:pt x="14489" y="3746"/>
                  <a:pt x="10791" y="3725"/>
                </a:cubicBezTo>
                <a:close/>
                <a:moveTo>
                  <a:pt x="10773" y="5163"/>
                </a:moveTo>
                <a:cubicBezTo>
                  <a:pt x="13618" y="5179"/>
                  <a:pt x="15926" y="7291"/>
                  <a:pt x="15974" y="9918"/>
                </a:cubicBezTo>
                <a:lnTo>
                  <a:pt x="15992" y="10097"/>
                </a:lnTo>
                <a:cubicBezTo>
                  <a:pt x="15973" y="10672"/>
                  <a:pt x="15858" y="11242"/>
                  <a:pt x="15638" y="11780"/>
                </a:cubicBezTo>
                <a:cubicBezTo>
                  <a:pt x="15433" y="12265"/>
                  <a:pt x="15129" y="12715"/>
                  <a:pt x="14754" y="13104"/>
                </a:cubicBezTo>
                <a:cubicBezTo>
                  <a:pt x="14153" y="13765"/>
                  <a:pt x="13651" y="14489"/>
                  <a:pt x="13232" y="15261"/>
                </a:cubicBezTo>
                <a:lnTo>
                  <a:pt x="8350" y="15261"/>
                </a:lnTo>
                <a:cubicBezTo>
                  <a:pt x="7936" y="14487"/>
                  <a:pt x="7425" y="13751"/>
                  <a:pt x="6829" y="13087"/>
                </a:cubicBezTo>
                <a:cubicBezTo>
                  <a:pt x="6454" y="12699"/>
                  <a:pt x="6150" y="12265"/>
                  <a:pt x="5944" y="11780"/>
                </a:cubicBezTo>
                <a:cubicBezTo>
                  <a:pt x="5720" y="11243"/>
                  <a:pt x="5596" y="10673"/>
                  <a:pt x="5572" y="10097"/>
                </a:cubicBezTo>
                <a:lnTo>
                  <a:pt x="5572" y="9918"/>
                </a:lnTo>
                <a:cubicBezTo>
                  <a:pt x="5621" y="7291"/>
                  <a:pt x="7929" y="5179"/>
                  <a:pt x="10773" y="5163"/>
                </a:cubicBezTo>
                <a:close/>
                <a:moveTo>
                  <a:pt x="10437" y="7107"/>
                </a:moveTo>
                <a:lnTo>
                  <a:pt x="10119" y="7696"/>
                </a:lnTo>
                <a:cubicBezTo>
                  <a:pt x="9922" y="7745"/>
                  <a:pt x="9731" y="7816"/>
                  <a:pt x="9553" y="7908"/>
                </a:cubicBezTo>
                <a:lnTo>
                  <a:pt x="8863" y="7696"/>
                </a:lnTo>
                <a:lnTo>
                  <a:pt x="8350" y="8169"/>
                </a:lnTo>
                <a:lnTo>
                  <a:pt x="8562" y="8807"/>
                </a:lnTo>
                <a:cubicBezTo>
                  <a:pt x="8458" y="8970"/>
                  <a:pt x="8386" y="9131"/>
                  <a:pt x="8332" y="9313"/>
                </a:cubicBezTo>
                <a:lnTo>
                  <a:pt x="7678" y="9624"/>
                </a:lnTo>
                <a:lnTo>
                  <a:pt x="7678" y="10277"/>
                </a:lnTo>
                <a:lnTo>
                  <a:pt x="8332" y="10571"/>
                </a:lnTo>
                <a:cubicBezTo>
                  <a:pt x="8385" y="10753"/>
                  <a:pt x="8462" y="10930"/>
                  <a:pt x="8562" y="11094"/>
                </a:cubicBezTo>
                <a:lnTo>
                  <a:pt x="8332" y="11731"/>
                </a:lnTo>
                <a:lnTo>
                  <a:pt x="8863" y="12205"/>
                </a:lnTo>
                <a:lnTo>
                  <a:pt x="9553" y="11993"/>
                </a:lnTo>
                <a:cubicBezTo>
                  <a:pt x="9730" y="12086"/>
                  <a:pt x="9922" y="12156"/>
                  <a:pt x="10119" y="12205"/>
                </a:cubicBezTo>
                <a:lnTo>
                  <a:pt x="10437" y="12793"/>
                </a:lnTo>
                <a:lnTo>
                  <a:pt x="11163" y="12793"/>
                </a:lnTo>
                <a:lnTo>
                  <a:pt x="11481" y="12221"/>
                </a:lnTo>
                <a:cubicBezTo>
                  <a:pt x="11674" y="12173"/>
                  <a:pt x="11854" y="12098"/>
                  <a:pt x="12029" y="12009"/>
                </a:cubicBezTo>
                <a:lnTo>
                  <a:pt x="12719" y="12221"/>
                </a:lnTo>
                <a:lnTo>
                  <a:pt x="13232" y="11748"/>
                </a:lnTo>
                <a:lnTo>
                  <a:pt x="13002" y="11110"/>
                </a:lnTo>
                <a:cubicBezTo>
                  <a:pt x="13106" y="10945"/>
                  <a:pt x="13190" y="10770"/>
                  <a:pt x="13250" y="10588"/>
                </a:cubicBezTo>
                <a:lnTo>
                  <a:pt x="13887" y="10293"/>
                </a:lnTo>
                <a:lnTo>
                  <a:pt x="13887" y="9624"/>
                </a:lnTo>
                <a:lnTo>
                  <a:pt x="13250" y="9313"/>
                </a:lnTo>
                <a:cubicBezTo>
                  <a:pt x="13198" y="9131"/>
                  <a:pt x="13121" y="8954"/>
                  <a:pt x="13020" y="8790"/>
                </a:cubicBezTo>
                <a:lnTo>
                  <a:pt x="13250" y="8169"/>
                </a:lnTo>
                <a:lnTo>
                  <a:pt x="12719" y="7679"/>
                </a:lnTo>
                <a:lnTo>
                  <a:pt x="12047" y="7892"/>
                </a:lnTo>
                <a:cubicBezTo>
                  <a:pt x="11870" y="7799"/>
                  <a:pt x="11678" y="7728"/>
                  <a:pt x="11481" y="7679"/>
                </a:cubicBezTo>
                <a:lnTo>
                  <a:pt x="11163" y="7107"/>
                </a:lnTo>
                <a:lnTo>
                  <a:pt x="10437" y="7107"/>
                </a:lnTo>
                <a:close/>
                <a:moveTo>
                  <a:pt x="10791" y="8954"/>
                </a:moveTo>
                <a:cubicBezTo>
                  <a:pt x="11386" y="8962"/>
                  <a:pt x="11879" y="9401"/>
                  <a:pt x="11888" y="9950"/>
                </a:cubicBezTo>
                <a:cubicBezTo>
                  <a:pt x="11888" y="10503"/>
                  <a:pt x="11390" y="10963"/>
                  <a:pt x="10791" y="10963"/>
                </a:cubicBezTo>
                <a:cubicBezTo>
                  <a:pt x="10193" y="10963"/>
                  <a:pt x="9712" y="10503"/>
                  <a:pt x="9712" y="9950"/>
                </a:cubicBezTo>
                <a:cubicBezTo>
                  <a:pt x="9712" y="9398"/>
                  <a:pt x="10193" y="8954"/>
                  <a:pt x="10791" y="8954"/>
                </a:cubicBezTo>
                <a:close/>
                <a:moveTo>
                  <a:pt x="19159" y="9362"/>
                </a:moveTo>
                <a:cubicBezTo>
                  <a:pt x="18860" y="9362"/>
                  <a:pt x="18610" y="9592"/>
                  <a:pt x="18610" y="9869"/>
                </a:cubicBezTo>
                <a:cubicBezTo>
                  <a:pt x="18610" y="10145"/>
                  <a:pt x="18860" y="10359"/>
                  <a:pt x="19159" y="10359"/>
                </a:cubicBezTo>
                <a:lnTo>
                  <a:pt x="21052" y="10359"/>
                </a:lnTo>
                <a:cubicBezTo>
                  <a:pt x="21351" y="10359"/>
                  <a:pt x="21600" y="10145"/>
                  <a:pt x="21600" y="9869"/>
                </a:cubicBezTo>
                <a:cubicBezTo>
                  <a:pt x="21600" y="9592"/>
                  <a:pt x="21351" y="9362"/>
                  <a:pt x="21052" y="9362"/>
                </a:cubicBezTo>
                <a:lnTo>
                  <a:pt x="19159" y="9362"/>
                </a:lnTo>
                <a:close/>
                <a:moveTo>
                  <a:pt x="531" y="9379"/>
                </a:moveTo>
                <a:cubicBezTo>
                  <a:pt x="232" y="9379"/>
                  <a:pt x="0" y="9609"/>
                  <a:pt x="0" y="9885"/>
                </a:cubicBezTo>
                <a:cubicBezTo>
                  <a:pt x="0" y="10161"/>
                  <a:pt x="232" y="10375"/>
                  <a:pt x="531" y="10375"/>
                </a:cubicBezTo>
                <a:lnTo>
                  <a:pt x="2441" y="10375"/>
                </a:lnTo>
                <a:cubicBezTo>
                  <a:pt x="2740" y="10375"/>
                  <a:pt x="2972" y="10161"/>
                  <a:pt x="2972" y="9885"/>
                </a:cubicBezTo>
                <a:cubicBezTo>
                  <a:pt x="2972" y="9609"/>
                  <a:pt x="2740" y="9379"/>
                  <a:pt x="2441" y="9379"/>
                </a:cubicBezTo>
                <a:lnTo>
                  <a:pt x="531" y="9379"/>
                </a:lnTo>
                <a:close/>
                <a:moveTo>
                  <a:pt x="16912" y="14542"/>
                </a:moveTo>
                <a:cubicBezTo>
                  <a:pt x="16774" y="14535"/>
                  <a:pt x="16634" y="14563"/>
                  <a:pt x="16523" y="14656"/>
                </a:cubicBezTo>
                <a:cubicBezTo>
                  <a:pt x="16301" y="14841"/>
                  <a:pt x="16287" y="15170"/>
                  <a:pt x="16487" y="15375"/>
                </a:cubicBezTo>
                <a:cubicBezTo>
                  <a:pt x="16499" y="15387"/>
                  <a:pt x="16510" y="15397"/>
                  <a:pt x="16523" y="15408"/>
                </a:cubicBezTo>
                <a:lnTo>
                  <a:pt x="17867" y="16649"/>
                </a:lnTo>
                <a:cubicBezTo>
                  <a:pt x="18059" y="16862"/>
                  <a:pt x="18398" y="16892"/>
                  <a:pt x="18628" y="16715"/>
                </a:cubicBezTo>
                <a:cubicBezTo>
                  <a:pt x="18858" y="16538"/>
                  <a:pt x="18890" y="16224"/>
                  <a:pt x="18699" y="16012"/>
                </a:cubicBezTo>
                <a:cubicBezTo>
                  <a:pt x="18673" y="15983"/>
                  <a:pt x="18643" y="15953"/>
                  <a:pt x="18610" y="15930"/>
                </a:cubicBezTo>
                <a:lnTo>
                  <a:pt x="17284" y="14705"/>
                </a:lnTo>
                <a:cubicBezTo>
                  <a:pt x="17183" y="14602"/>
                  <a:pt x="17050" y="14548"/>
                  <a:pt x="16912" y="14542"/>
                </a:cubicBezTo>
                <a:close/>
                <a:moveTo>
                  <a:pt x="4423" y="14787"/>
                </a:moveTo>
                <a:lnTo>
                  <a:pt x="3078" y="16045"/>
                </a:lnTo>
                <a:cubicBezTo>
                  <a:pt x="2851" y="16224"/>
                  <a:pt x="2831" y="16537"/>
                  <a:pt x="3025" y="16747"/>
                </a:cubicBezTo>
                <a:cubicBezTo>
                  <a:pt x="3220" y="16957"/>
                  <a:pt x="3559" y="16992"/>
                  <a:pt x="3786" y="16813"/>
                </a:cubicBezTo>
                <a:cubicBezTo>
                  <a:pt x="3807" y="16796"/>
                  <a:pt x="3821" y="16767"/>
                  <a:pt x="3839" y="16747"/>
                </a:cubicBezTo>
                <a:lnTo>
                  <a:pt x="5183" y="15506"/>
                </a:lnTo>
                <a:cubicBezTo>
                  <a:pt x="5378" y="15296"/>
                  <a:pt x="5358" y="14966"/>
                  <a:pt x="5130" y="14787"/>
                </a:cubicBezTo>
                <a:cubicBezTo>
                  <a:pt x="4927" y="14626"/>
                  <a:pt x="4625" y="14626"/>
                  <a:pt x="4423" y="14787"/>
                </a:cubicBezTo>
                <a:close/>
                <a:moveTo>
                  <a:pt x="8456" y="17711"/>
                </a:moveTo>
                <a:cubicBezTo>
                  <a:pt x="8024" y="17735"/>
                  <a:pt x="7705" y="18081"/>
                  <a:pt x="7731" y="18479"/>
                </a:cubicBezTo>
                <a:cubicBezTo>
                  <a:pt x="7754" y="18845"/>
                  <a:pt x="8060" y="19128"/>
                  <a:pt x="8456" y="19149"/>
                </a:cubicBezTo>
                <a:lnTo>
                  <a:pt x="13126" y="19149"/>
                </a:lnTo>
                <a:cubicBezTo>
                  <a:pt x="13558" y="19126"/>
                  <a:pt x="13877" y="18780"/>
                  <a:pt x="13852" y="18381"/>
                </a:cubicBezTo>
                <a:cubicBezTo>
                  <a:pt x="13828" y="18015"/>
                  <a:pt x="13522" y="17733"/>
                  <a:pt x="13126" y="17711"/>
                </a:cubicBezTo>
                <a:lnTo>
                  <a:pt x="8456" y="17711"/>
                </a:lnTo>
                <a:close/>
                <a:moveTo>
                  <a:pt x="9093" y="20146"/>
                </a:moveTo>
                <a:cubicBezTo>
                  <a:pt x="9165" y="20960"/>
                  <a:pt x="9906" y="21599"/>
                  <a:pt x="10791" y="21600"/>
                </a:cubicBezTo>
                <a:cubicBezTo>
                  <a:pt x="11675" y="21599"/>
                  <a:pt x="12419" y="20960"/>
                  <a:pt x="12489" y="20146"/>
                </a:cubicBezTo>
                <a:lnTo>
                  <a:pt x="9093" y="20146"/>
                </a:lnTo>
                <a:close/>
              </a:path>
            </a:pathLst>
          </a:custGeom>
          <a:solidFill>
            <a:srgbClr val="535353"/>
          </a:solidFill>
          <a:ln w="12700">
            <a:miter lim="400000"/>
          </a:ln>
        </p:spPr>
        <p:txBody>
          <a:bodyPr lIns="45719" rIns="45719" anchor="ctr"/>
          <a:lstStyle/>
          <a:p>
            <a:endParaRPr/>
          </a:p>
        </p:txBody>
      </p:sp>
      <p:sp>
        <p:nvSpPr>
          <p:cNvPr id="6" name="Slide Number Placeholder 5"/>
          <p:cNvSpPr>
            <a:spLocks noGrp="1"/>
          </p:cNvSpPr>
          <p:nvPr>
            <p:ph type="sldNum" sz="quarter" idx="12"/>
          </p:nvPr>
        </p:nvSpPr>
        <p:spPr/>
        <p:txBody>
          <a:bodyPr/>
          <a:lstStyle/>
          <a:p>
            <a:fld id="{86CB4B4D-7CA3-9044-876B-883B54F8677D}" type="slidenum">
              <a:rPr lang="en-GB" smtClean="0"/>
              <a:t>6</a:t>
            </a:fld>
            <a:endParaRPr lang="en-GB"/>
          </a:p>
        </p:txBody>
      </p:sp>
    </p:spTree>
    <p:extLst>
      <p:ext uri="{BB962C8B-B14F-4D97-AF65-F5344CB8AC3E}">
        <p14:creationId xmlns:p14="http://schemas.microsoft.com/office/powerpoint/2010/main" val="293938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2"/>
                                        </p:tgtEl>
                                        <p:attrNameLst>
                                          <p:attrName>style.visibility</p:attrName>
                                        </p:attrNameLst>
                                      </p:cBhvr>
                                      <p:to>
                                        <p:strVal val="visible"/>
                                      </p:to>
                                    </p:set>
                                    <p:animEffect transition="in" filter="box(out)">
                                      <p:cBhvr>
                                        <p:cTn id="7" dur="600"/>
                                        <p:tgtEl>
                                          <p:spTgt spid="2"/>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11"/>
                                        </p:tgtEl>
                                        <p:attrNameLst>
                                          <p:attrName>style.visibility</p:attrName>
                                        </p:attrNameLst>
                                      </p:cBhvr>
                                      <p:to>
                                        <p:strVal val="visible"/>
                                      </p:to>
                                    </p:set>
                                    <p:animEffect transition="in" filter="box(out)">
                                      <p:cBhvr>
                                        <p:cTn id="11" dur="600"/>
                                        <p:tgtEl>
                                          <p:spTgt spid="11"/>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13"/>
                                        </p:tgtEl>
                                        <p:attrNameLst>
                                          <p:attrName>style.visibility</p:attrName>
                                        </p:attrNameLst>
                                      </p:cBhvr>
                                      <p:to>
                                        <p:strVal val="visible"/>
                                      </p:to>
                                    </p:set>
                                    <p:animEffect transition="in" filter="box(out)">
                                      <p:cBhvr>
                                        <p:cTn id="15" dur="600"/>
                                        <p:tgtEl>
                                          <p:spTgt spid="1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43"/>
                                        </p:tgtEl>
                                        <p:attrNameLst>
                                          <p:attrName>style.visibility</p:attrName>
                                        </p:attrNameLst>
                                      </p:cBhvr>
                                      <p:to>
                                        <p:strVal val="visible"/>
                                      </p:to>
                                    </p:set>
                                    <p:animEffect transition="in" filter="box(out)">
                                      <p:cBhvr>
                                        <p:cTn id="19" dur="600"/>
                                        <p:tgtEl>
                                          <p:spTgt spid="43"/>
                                        </p:tgtEl>
                                      </p:cBhvr>
                                    </p:animEffect>
                                  </p:childTnLst>
                                </p:cTn>
                              </p:par>
                            </p:childTnLst>
                          </p:cTn>
                        </p:par>
                        <p:par>
                          <p:cTn id="20" fill="hold">
                            <p:stCondLst>
                              <p:cond delay="2400"/>
                            </p:stCondLst>
                            <p:childTnLst>
                              <p:par>
                                <p:cTn id="21" presetID="4" presetClass="entr" presetSubtype="32" fill="hold" grpId="0" nodeType="afterEffect">
                                  <p:stCondLst>
                                    <p:cond delay="0"/>
                                  </p:stCondLst>
                                  <p:iterate>
                                    <p:tmAbs val="0"/>
                                  </p:iterate>
                                  <p:childTnLst>
                                    <p:set>
                                      <p:cBhvr>
                                        <p:cTn id="22" fill="hold"/>
                                        <p:tgtEl>
                                          <p:spTgt spid="8"/>
                                        </p:tgtEl>
                                        <p:attrNameLst>
                                          <p:attrName>style.visibility</p:attrName>
                                        </p:attrNameLst>
                                      </p:cBhvr>
                                      <p:to>
                                        <p:strVal val="visible"/>
                                      </p:to>
                                    </p:set>
                                    <p:animEffect transition="in" filter="box(out)">
                                      <p:cBhvr>
                                        <p:cTn id="23" dur="600"/>
                                        <p:tgtEl>
                                          <p:spTgt spid="8"/>
                                        </p:tgtEl>
                                      </p:cBhvr>
                                    </p:animEffect>
                                  </p:childTnLst>
                                </p:cTn>
                              </p:par>
                            </p:childTnLst>
                          </p:cTn>
                        </p:par>
                        <p:par>
                          <p:cTn id="24" fill="hold">
                            <p:stCondLst>
                              <p:cond delay="3000"/>
                            </p:stCondLst>
                            <p:childTnLst>
                              <p:par>
                                <p:cTn id="25" presetID="4" presetClass="entr" presetSubtype="32" fill="hold" grpId="0" nodeType="afterEffect">
                                  <p:stCondLst>
                                    <p:cond delay="0"/>
                                  </p:stCondLst>
                                  <p:iterate>
                                    <p:tmAbs val="0"/>
                                  </p:iterate>
                                  <p:childTnLst>
                                    <p:set>
                                      <p:cBhvr>
                                        <p:cTn id="26" fill="hold"/>
                                        <p:tgtEl>
                                          <p:spTgt spid="46"/>
                                        </p:tgtEl>
                                        <p:attrNameLst>
                                          <p:attrName>style.visibility</p:attrName>
                                        </p:attrNameLst>
                                      </p:cBhvr>
                                      <p:to>
                                        <p:strVal val="visible"/>
                                      </p:to>
                                    </p:set>
                                    <p:animEffect transition="in" filter="box(out)">
                                      <p:cBhvr>
                                        <p:cTn id="27" dur="600"/>
                                        <p:tgtEl>
                                          <p:spTgt spid="46"/>
                                        </p:tgtEl>
                                      </p:cBhvr>
                                    </p:animEffect>
                                  </p:childTnLst>
                                </p:cTn>
                              </p:par>
                            </p:childTnLst>
                          </p:cTn>
                        </p:par>
                        <p:par>
                          <p:cTn id="28" fill="hold">
                            <p:stCondLst>
                              <p:cond delay="3600"/>
                            </p:stCondLst>
                            <p:childTnLst>
                              <p:par>
                                <p:cTn id="29" presetID="4" presetClass="entr" presetSubtype="32" fill="hold" grpId="0" nodeType="afterEffect">
                                  <p:stCondLst>
                                    <p:cond delay="0"/>
                                  </p:stCondLst>
                                  <p:iterate>
                                    <p:tmAbs val="0"/>
                                  </p:iterate>
                                  <p:childTnLst>
                                    <p:set>
                                      <p:cBhvr>
                                        <p:cTn id="30" fill="hold"/>
                                        <p:tgtEl>
                                          <p:spTgt spid="45"/>
                                        </p:tgtEl>
                                        <p:attrNameLst>
                                          <p:attrName>style.visibility</p:attrName>
                                        </p:attrNameLst>
                                      </p:cBhvr>
                                      <p:to>
                                        <p:strVal val="visible"/>
                                      </p:to>
                                    </p:set>
                                    <p:animEffect transition="in" filter="box(out)">
                                      <p:cBhvr>
                                        <p:cTn id="31" dur="6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iterate>
                                    <p:tmAbs val="0"/>
                                  </p:iterate>
                                  <p:childTnLst>
                                    <p:set>
                                      <p:cBhvr>
                                        <p:cTn id="35" fill="hold"/>
                                        <p:tgtEl>
                                          <p:spTgt spid="55"/>
                                        </p:tgtEl>
                                        <p:attrNameLst>
                                          <p:attrName>style.visibility</p:attrName>
                                        </p:attrNameLst>
                                      </p:cBhvr>
                                      <p:to>
                                        <p:strVal val="visible"/>
                                      </p:to>
                                    </p:set>
                                    <p:animEffect transition="in" filter="box(out)">
                                      <p:cBhvr>
                                        <p:cTn id="36" dur="600"/>
                                        <p:tgtEl>
                                          <p:spTgt spid="55"/>
                                        </p:tgtEl>
                                      </p:cBhvr>
                                    </p:animEffect>
                                  </p:childTnLst>
                                </p:cTn>
                              </p:par>
                            </p:childTnLst>
                          </p:cTn>
                        </p:par>
                        <p:par>
                          <p:cTn id="37" fill="hold">
                            <p:stCondLst>
                              <p:cond delay="600"/>
                            </p:stCondLst>
                            <p:childTnLst>
                              <p:par>
                                <p:cTn id="38" presetID="4" presetClass="entr" presetSubtype="32" fill="hold" grpId="0" nodeType="afterEffect">
                                  <p:stCondLst>
                                    <p:cond delay="0"/>
                                  </p:stCondLst>
                                  <p:iterate>
                                    <p:tmAbs val="0"/>
                                  </p:iterate>
                                  <p:childTnLst>
                                    <p:set>
                                      <p:cBhvr>
                                        <p:cTn id="39" fill="hold"/>
                                        <p:tgtEl>
                                          <p:spTgt spid="18"/>
                                        </p:tgtEl>
                                        <p:attrNameLst>
                                          <p:attrName>style.visibility</p:attrName>
                                        </p:attrNameLst>
                                      </p:cBhvr>
                                      <p:to>
                                        <p:strVal val="visible"/>
                                      </p:to>
                                    </p:set>
                                    <p:animEffect transition="in" filter="box(out)">
                                      <p:cBhvr>
                                        <p:cTn id="40" dur="600"/>
                                        <p:tgtEl>
                                          <p:spTgt spid="18"/>
                                        </p:tgtEl>
                                      </p:cBhvr>
                                    </p:animEffect>
                                  </p:childTnLst>
                                </p:cTn>
                              </p:par>
                            </p:childTnLst>
                          </p:cTn>
                        </p:par>
                        <p:par>
                          <p:cTn id="41" fill="hold">
                            <p:stCondLst>
                              <p:cond delay="1200"/>
                            </p:stCondLst>
                            <p:childTnLst>
                              <p:par>
                                <p:cTn id="42" presetID="4" presetClass="entr" presetSubtype="32" fill="hold" grpId="0" nodeType="afterEffect">
                                  <p:stCondLst>
                                    <p:cond delay="0"/>
                                  </p:stCondLst>
                                  <p:iterate>
                                    <p:tmAbs val="0"/>
                                  </p:iterate>
                                  <p:childTnLst>
                                    <p:set>
                                      <p:cBhvr>
                                        <p:cTn id="43" fill="hold"/>
                                        <p:tgtEl>
                                          <p:spTgt spid="12"/>
                                        </p:tgtEl>
                                        <p:attrNameLst>
                                          <p:attrName>style.visibility</p:attrName>
                                        </p:attrNameLst>
                                      </p:cBhvr>
                                      <p:to>
                                        <p:strVal val="visible"/>
                                      </p:to>
                                    </p:set>
                                    <p:animEffect transition="in" filter="box(out)">
                                      <p:cBhvr>
                                        <p:cTn id="44" dur="600"/>
                                        <p:tgtEl>
                                          <p:spTgt spid="12"/>
                                        </p:tgtEl>
                                      </p:cBhvr>
                                    </p:animEffect>
                                  </p:childTnLst>
                                </p:cTn>
                              </p:par>
                            </p:childTnLst>
                          </p:cTn>
                        </p:par>
                        <p:par>
                          <p:cTn id="45" fill="hold">
                            <p:stCondLst>
                              <p:cond delay="1800"/>
                            </p:stCondLst>
                            <p:childTnLst>
                              <p:par>
                                <p:cTn id="46" presetID="4" presetClass="entr" presetSubtype="32" fill="hold" grpId="0" nodeType="afterEffect">
                                  <p:stCondLst>
                                    <p:cond delay="0"/>
                                  </p:stCondLst>
                                  <p:iterate>
                                    <p:tmAbs val="0"/>
                                  </p:iterate>
                                  <p:childTnLst>
                                    <p:set>
                                      <p:cBhvr>
                                        <p:cTn id="47" fill="hold"/>
                                        <p:tgtEl>
                                          <p:spTgt spid="3"/>
                                        </p:tgtEl>
                                        <p:attrNameLst>
                                          <p:attrName>style.visibility</p:attrName>
                                        </p:attrNameLst>
                                      </p:cBhvr>
                                      <p:to>
                                        <p:strVal val="visible"/>
                                      </p:to>
                                    </p:set>
                                    <p:animEffect transition="in" filter="box(out)">
                                      <p:cBhvr>
                                        <p:cTn id="48" dur="600"/>
                                        <p:tgtEl>
                                          <p:spTgt spid="3"/>
                                        </p:tgtEl>
                                      </p:cBhvr>
                                    </p:animEffect>
                                  </p:childTnLst>
                                </p:cTn>
                              </p:par>
                            </p:childTnLst>
                          </p:cTn>
                        </p:par>
                        <p:par>
                          <p:cTn id="49" fill="hold">
                            <p:stCondLst>
                              <p:cond delay="2400"/>
                            </p:stCondLst>
                            <p:childTnLst>
                              <p:par>
                                <p:cTn id="50" presetID="4" presetClass="entr" presetSubtype="32" fill="hold" grpId="0" nodeType="afterEffect">
                                  <p:stCondLst>
                                    <p:cond delay="0"/>
                                  </p:stCondLst>
                                  <p:iterate>
                                    <p:tmAbs val="0"/>
                                  </p:iterate>
                                  <p:childTnLst>
                                    <p:set>
                                      <p:cBhvr>
                                        <p:cTn id="51" fill="hold"/>
                                        <p:tgtEl>
                                          <p:spTgt spid="17"/>
                                        </p:tgtEl>
                                        <p:attrNameLst>
                                          <p:attrName>style.visibility</p:attrName>
                                        </p:attrNameLst>
                                      </p:cBhvr>
                                      <p:to>
                                        <p:strVal val="visible"/>
                                      </p:to>
                                    </p:set>
                                    <p:animEffect transition="in" filter="box(out)">
                                      <p:cBhvr>
                                        <p:cTn id="52" dur="600"/>
                                        <p:tgtEl>
                                          <p:spTgt spid="17"/>
                                        </p:tgtEl>
                                      </p:cBhvr>
                                    </p:animEffect>
                                  </p:childTnLst>
                                </p:cTn>
                              </p:par>
                            </p:childTnLst>
                          </p:cTn>
                        </p:par>
                        <p:par>
                          <p:cTn id="53" fill="hold">
                            <p:stCondLst>
                              <p:cond delay="3000"/>
                            </p:stCondLst>
                            <p:childTnLst>
                              <p:par>
                                <p:cTn id="54" presetID="4" presetClass="entr" presetSubtype="32" fill="hold" grpId="0" nodeType="afterEffect">
                                  <p:stCondLst>
                                    <p:cond delay="0"/>
                                  </p:stCondLst>
                                  <p:iterate>
                                    <p:tmAbs val="0"/>
                                  </p:iterate>
                                  <p:childTnLst>
                                    <p:set>
                                      <p:cBhvr>
                                        <p:cTn id="55" fill="hold"/>
                                        <p:tgtEl>
                                          <p:spTgt spid="20"/>
                                        </p:tgtEl>
                                        <p:attrNameLst>
                                          <p:attrName>style.visibility</p:attrName>
                                        </p:attrNameLst>
                                      </p:cBhvr>
                                      <p:to>
                                        <p:strVal val="visible"/>
                                      </p:to>
                                    </p:set>
                                    <p:animEffect transition="in" filter="box(out)">
                                      <p:cBhvr>
                                        <p:cTn id="56" dur="600"/>
                                        <p:tgtEl>
                                          <p:spTgt spid="20"/>
                                        </p:tgtEl>
                                      </p:cBhvr>
                                    </p:animEffect>
                                  </p:childTnLst>
                                </p:cTn>
                              </p:par>
                            </p:childTnLst>
                          </p:cTn>
                        </p:par>
                        <p:par>
                          <p:cTn id="57" fill="hold">
                            <p:stCondLst>
                              <p:cond delay="3600"/>
                            </p:stCondLst>
                            <p:childTnLst>
                              <p:par>
                                <p:cTn id="58" presetID="4" presetClass="entr" presetSubtype="32" fill="hold" grpId="0" nodeType="afterEffect">
                                  <p:stCondLst>
                                    <p:cond delay="0"/>
                                  </p:stCondLst>
                                  <p:iterate>
                                    <p:tmAbs val="0"/>
                                  </p:iterate>
                                  <p:childTnLst>
                                    <p:set>
                                      <p:cBhvr>
                                        <p:cTn id="59" fill="hold"/>
                                        <p:tgtEl>
                                          <p:spTgt spid="41"/>
                                        </p:tgtEl>
                                        <p:attrNameLst>
                                          <p:attrName>style.visibility</p:attrName>
                                        </p:attrNameLst>
                                      </p:cBhvr>
                                      <p:to>
                                        <p:strVal val="visible"/>
                                      </p:to>
                                    </p:set>
                                    <p:animEffect transition="in" filter="box(out)">
                                      <p:cBhvr>
                                        <p:cTn id="60" dur="600"/>
                                        <p:tgtEl>
                                          <p:spTgt spid="41"/>
                                        </p:tgtEl>
                                      </p:cBhvr>
                                    </p:animEffect>
                                  </p:childTnLst>
                                </p:cTn>
                              </p:par>
                            </p:childTnLst>
                          </p:cTn>
                        </p:par>
                        <p:par>
                          <p:cTn id="61" fill="hold">
                            <p:stCondLst>
                              <p:cond delay="4200"/>
                            </p:stCondLst>
                            <p:childTnLst>
                              <p:par>
                                <p:cTn id="62" presetID="4" presetClass="entr" presetSubtype="32" fill="hold" grpId="0" nodeType="afterEffect">
                                  <p:stCondLst>
                                    <p:cond delay="0"/>
                                  </p:stCondLst>
                                  <p:iterate>
                                    <p:tmAbs val="0"/>
                                  </p:iterate>
                                  <p:childTnLst>
                                    <p:set>
                                      <p:cBhvr>
                                        <p:cTn id="63" fill="hold"/>
                                        <p:tgtEl>
                                          <p:spTgt spid="14"/>
                                        </p:tgtEl>
                                        <p:attrNameLst>
                                          <p:attrName>style.visibility</p:attrName>
                                        </p:attrNameLst>
                                      </p:cBhvr>
                                      <p:to>
                                        <p:strVal val="visible"/>
                                      </p:to>
                                    </p:set>
                                    <p:animEffect transition="in" filter="box(out)">
                                      <p:cBhvr>
                                        <p:cTn id="64" dur="600"/>
                                        <p:tgtEl>
                                          <p:spTgt spid="14"/>
                                        </p:tgtEl>
                                      </p:cBhvr>
                                    </p:animEffect>
                                  </p:childTnLst>
                                </p:cTn>
                              </p:par>
                            </p:childTnLst>
                          </p:cTn>
                        </p:par>
                        <p:par>
                          <p:cTn id="65" fill="hold">
                            <p:stCondLst>
                              <p:cond delay="4800"/>
                            </p:stCondLst>
                            <p:childTnLst>
                              <p:par>
                                <p:cTn id="66" presetID="4" presetClass="entr" presetSubtype="32" fill="hold" grpId="0" nodeType="afterEffect">
                                  <p:stCondLst>
                                    <p:cond delay="0"/>
                                  </p:stCondLst>
                                  <p:iterate>
                                    <p:tmAbs val="0"/>
                                  </p:iterate>
                                  <p:childTnLst>
                                    <p:set>
                                      <p:cBhvr>
                                        <p:cTn id="67" fill="hold"/>
                                        <p:tgtEl>
                                          <p:spTgt spid="54"/>
                                        </p:tgtEl>
                                        <p:attrNameLst>
                                          <p:attrName>style.visibility</p:attrName>
                                        </p:attrNameLst>
                                      </p:cBhvr>
                                      <p:to>
                                        <p:strVal val="visible"/>
                                      </p:to>
                                    </p:set>
                                    <p:animEffect transition="in" filter="box(out)">
                                      <p:cBhvr>
                                        <p:cTn id="68" dur="600"/>
                                        <p:tgtEl>
                                          <p:spTgt spid="54"/>
                                        </p:tgtEl>
                                      </p:cBhvr>
                                    </p:animEffect>
                                  </p:childTnLst>
                                </p:cTn>
                              </p:par>
                            </p:childTnLst>
                          </p:cTn>
                        </p:par>
                        <p:par>
                          <p:cTn id="69" fill="hold">
                            <p:stCondLst>
                              <p:cond delay="5400"/>
                            </p:stCondLst>
                            <p:childTnLst>
                              <p:par>
                                <p:cTn id="70" presetID="4" presetClass="entr" presetSubtype="32" fill="hold" grpId="0" nodeType="afterEffect">
                                  <p:stCondLst>
                                    <p:cond delay="0"/>
                                  </p:stCondLst>
                                  <p:iterate>
                                    <p:tmAbs val="0"/>
                                  </p:iterate>
                                  <p:childTnLst>
                                    <p:set>
                                      <p:cBhvr>
                                        <p:cTn id="71" fill="hold"/>
                                        <p:tgtEl>
                                          <p:spTgt spid="53"/>
                                        </p:tgtEl>
                                        <p:attrNameLst>
                                          <p:attrName>style.visibility</p:attrName>
                                        </p:attrNameLst>
                                      </p:cBhvr>
                                      <p:to>
                                        <p:strVal val="visible"/>
                                      </p:to>
                                    </p:set>
                                    <p:animEffect transition="in" filter="box(out)">
                                      <p:cBhvr>
                                        <p:cTn id="72" dur="6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iterate>
                                    <p:tmAbs val="0"/>
                                  </p:iterate>
                                  <p:childTnLst>
                                    <p:set>
                                      <p:cBhvr>
                                        <p:cTn id="76" fill="hold"/>
                                        <p:tgtEl>
                                          <p:spTgt spid="19"/>
                                        </p:tgtEl>
                                        <p:attrNameLst>
                                          <p:attrName>style.visibility</p:attrName>
                                        </p:attrNameLst>
                                      </p:cBhvr>
                                      <p:to>
                                        <p:strVal val="visible"/>
                                      </p:to>
                                    </p:set>
                                    <p:animEffect transition="in" filter="box(out)">
                                      <p:cBhvr>
                                        <p:cTn id="77" dur="600"/>
                                        <p:tgtEl>
                                          <p:spTgt spid="19"/>
                                        </p:tgtEl>
                                      </p:cBhvr>
                                    </p:animEffect>
                                  </p:childTnLst>
                                </p:cTn>
                              </p:par>
                            </p:childTnLst>
                          </p:cTn>
                        </p:par>
                        <p:par>
                          <p:cTn id="78" fill="hold">
                            <p:stCondLst>
                              <p:cond delay="600"/>
                            </p:stCondLst>
                            <p:childTnLst>
                              <p:par>
                                <p:cTn id="79" presetID="4" presetClass="entr" presetSubtype="32" fill="hold" grpId="0" nodeType="afterEffect">
                                  <p:stCondLst>
                                    <p:cond delay="0"/>
                                  </p:stCondLst>
                                  <p:iterate>
                                    <p:tmAbs val="0"/>
                                  </p:iterate>
                                  <p:childTnLst>
                                    <p:set>
                                      <p:cBhvr>
                                        <p:cTn id="80" fill="hold"/>
                                        <p:tgtEl>
                                          <p:spTgt spid="25"/>
                                        </p:tgtEl>
                                        <p:attrNameLst>
                                          <p:attrName>style.visibility</p:attrName>
                                        </p:attrNameLst>
                                      </p:cBhvr>
                                      <p:to>
                                        <p:strVal val="visible"/>
                                      </p:to>
                                    </p:set>
                                    <p:animEffect transition="in" filter="box(out)">
                                      <p:cBhvr>
                                        <p:cTn id="81" dur="600"/>
                                        <p:tgtEl>
                                          <p:spTgt spid="25"/>
                                        </p:tgtEl>
                                      </p:cBhvr>
                                    </p:animEffect>
                                  </p:childTnLst>
                                </p:cTn>
                              </p:par>
                            </p:childTnLst>
                          </p:cTn>
                        </p:par>
                        <p:par>
                          <p:cTn id="82" fill="hold">
                            <p:stCondLst>
                              <p:cond delay="1200"/>
                            </p:stCondLst>
                            <p:childTnLst>
                              <p:par>
                                <p:cTn id="83" presetID="4" presetClass="entr" presetSubtype="32" fill="hold" grpId="0" nodeType="afterEffect">
                                  <p:stCondLst>
                                    <p:cond delay="0"/>
                                  </p:stCondLst>
                                  <p:iterate>
                                    <p:tmAbs val="0"/>
                                  </p:iterate>
                                  <p:childTnLst>
                                    <p:set>
                                      <p:cBhvr>
                                        <p:cTn id="84" fill="hold"/>
                                        <p:tgtEl>
                                          <p:spTgt spid="4"/>
                                        </p:tgtEl>
                                        <p:attrNameLst>
                                          <p:attrName>style.visibility</p:attrName>
                                        </p:attrNameLst>
                                      </p:cBhvr>
                                      <p:to>
                                        <p:strVal val="visible"/>
                                      </p:to>
                                    </p:set>
                                    <p:animEffect transition="in" filter="box(out)">
                                      <p:cBhvr>
                                        <p:cTn id="85" dur="600"/>
                                        <p:tgtEl>
                                          <p:spTgt spid="4"/>
                                        </p:tgtEl>
                                      </p:cBhvr>
                                    </p:animEffect>
                                  </p:childTnLst>
                                </p:cTn>
                              </p:par>
                            </p:childTnLst>
                          </p:cTn>
                        </p:par>
                        <p:par>
                          <p:cTn id="86" fill="hold">
                            <p:stCondLst>
                              <p:cond delay="1800"/>
                            </p:stCondLst>
                            <p:childTnLst>
                              <p:par>
                                <p:cTn id="87" presetID="4" presetClass="entr" presetSubtype="32" fill="hold" grpId="0" nodeType="afterEffect">
                                  <p:stCondLst>
                                    <p:cond delay="0"/>
                                  </p:stCondLst>
                                  <p:iterate>
                                    <p:tmAbs val="0"/>
                                  </p:iterate>
                                  <p:childTnLst>
                                    <p:set>
                                      <p:cBhvr>
                                        <p:cTn id="88" fill="hold"/>
                                        <p:tgtEl>
                                          <p:spTgt spid="24"/>
                                        </p:tgtEl>
                                        <p:attrNameLst>
                                          <p:attrName>style.visibility</p:attrName>
                                        </p:attrNameLst>
                                      </p:cBhvr>
                                      <p:to>
                                        <p:strVal val="visible"/>
                                      </p:to>
                                    </p:set>
                                    <p:animEffect transition="in" filter="box(out)">
                                      <p:cBhvr>
                                        <p:cTn id="89" dur="600"/>
                                        <p:tgtEl>
                                          <p:spTgt spid="24"/>
                                        </p:tgtEl>
                                      </p:cBhvr>
                                    </p:animEffect>
                                  </p:childTnLst>
                                </p:cTn>
                              </p:par>
                            </p:childTnLst>
                          </p:cTn>
                        </p:par>
                        <p:par>
                          <p:cTn id="90" fill="hold">
                            <p:stCondLst>
                              <p:cond delay="2400"/>
                            </p:stCondLst>
                            <p:childTnLst>
                              <p:par>
                                <p:cTn id="91" presetID="4" presetClass="entr" presetSubtype="32" fill="hold" grpId="0" nodeType="afterEffect">
                                  <p:stCondLst>
                                    <p:cond delay="0"/>
                                  </p:stCondLst>
                                  <p:iterate>
                                    <p:tmAbs val="0"/>
                                  </p:iterate>
                                  <p:childTnLst>
                                    <p:set>
                                      <p:cBhvr>
                                        <p:cTn id="92" fill="hold"/>
                                        <p:tgtEl>
                                          <p:spTgt spid="27"/>
                                        </p:tgtEl>
                                        <p:attrNameLst>
                                          <p:attrName>style.visibility</p:attrName>
                                        </p:attrNameLst>
                                      </p:cBhvr>
                                      <p:to>
                                        <p:strVal val="visible"/>
                                      </p:to>
                                    </p:set>
                                    <p:animEffect transition="in" filter="box(out)">
                                      <p:cBhvr>
                                        <p:cTn id="93" dur="600"/>
                                        <p:tgtEl>
                                          <p:spTgt spid="27"/>
                                        </p:tgtEl>
                                      </p:cBhvr>
                                    </p:animEffect>
                                  </p:childTnLst>
                                </p:cTn>
                              </p:par>
                            </p:childTnLst>
                          </p:cTn>
                        </p:par>
                        <p:par>
                          <p:cTn id="94" fill="hold">
                            <p:stCondLst>
                              <p:cond delay="3000"/>
                            </p:stCondLst>
                            <p:childTnLst>
                              <p:par>
                                <p:cTn id="95" presetID="4" presetClass="entr" presetSubtype="32" fill="hold" grpId="0" nodeType="afterEffect">
                                  <p:stCondLst>
                                    <p:cond delay="0"/>
                                  </p:stCondLst>
                                  <p:iterate>
                                    <p:tmAbs val="0"/>
                                  </p:iterate>
                                  <p:childTnLst>
                                    <p:set>
                                      <p:cBhvr>
                                        <p:cTn id="96" fill="hold"/>
                                        <p:tgtEl>
                                          <p:spTgt spid="42"/>
                                        </p:tgtEl>
                                        <p:attrNameLst>
                                          <p:attrName>style.visibility</p:attrName>
                                        </p:attrNameLst>
                                      </p:cBhvr>
                                      <p:to>
                                        <p:strVal val="visible"/>
                                      </p:to>
                                    </p:set>
                                    <p:animEffect transition="in" filter="box(out)">
                                      <p:cBhvr>
                                        <p:cTn id="97" dur="600"/>
                                        <p:tgtEl>
                                          <p:spTgt spid="42"/>
                                        </p:tgtEl>
                                      </p:cBhvr>
                                    </p:animEffect>
                                  </p:childTnLst>
                                </p:cTn>
                              </p:par>
                            </p:childTnLst>
                          </p:cTn>
                        </p:par>
                        <p:par>
                          <p:cTn id="98" fill="hold">
                            <p:stCondLst>
                              <p:cond delay="3600"/>
                            </p:stCondLst>
                            <p:childTnLst>
                              <p:par>
                                <p:cTn id="99" presetID="4" presetClass="entr" presetSubtype="32" fill="hold" grpId="0" nodeType="afterEffect">
                                  <p:stCondLst>
                                    <p:cond delay="0"/>
                                  </p:stCondLst>
                                  <p:iterate>
                                    <p:tmAbs val="0"/>
                                  </p:iterate>
                                  <p:childTnLst>
                                    <p:set>
                                      <p:cBhvr>
                                        <p:cTn id="100" fill="hold"/>
                                        <p:tgtEl>
                                          <p:spTgt spid="21"/>
                                        </p:tgtEl>
                                        <p:attrNameLst>
                                          <p:attrName>style.visibility</p:attrName>
                                        </p:attrNameLst>
                                      </p:cBhvr>
                                      <p:to>
                                        <p:strVal val="visible"/>
                                      </p:to>
                                    </p:set>
                                    <p:animEffect transition="in" filter="box(out)">
                                      <p:cBhvr>
                                        <p:cTn id="101" dur="600"/>
                                        <p:tgtEl>
                                          <p:spTgt spid="21"/>
                                        </p:tgtEl>
                                      </p:cBhvr>
                                    </p:animEffect>
                                  </p:childTnLst>
                                </p:cTn>
                              </p:par>
                            </p:childTnLst>
                          </p:cTn>
                        </p:par>
                        <p:par>
                          <p:cTn id="102" fill="hold">
                            <p:stCondLst>
                              <p:cond delay="4200"/>
                            </p:stCondLst>
                            <p:childTnLst>
                              <p:par>
                                <p:cTn id="103" presetID="4" presetClass="entr" presetSubtype="32" fill="hold" grpId="0" nodeType="afterEffect">
                                  <p:stCondLst>
                                    <p:cond delay="0"/>
                                  </p:stCondLst>
                                  <p:iterate>
                                    <p:tmAbs val="0"/>
                                  </p:iterate>
                                  <p:childTnLst>
                                    <p:set>
                                      <p:cBhvr>
                                        <p:cTn id="104" fill="hold"/>
                                        <p:tgtEl>
                                          <p:spTgt spid="48"/>
                                        </p:tgtEl>
                                        <p:attrNameLst>
                                          <p:attrName>style.visibility</p:attrName>
                                        </p:attrNameLst>
                                      </p:cBhvr>
                                      <p:to>
                                        <p:strVal val="visible"/>
                                      </p:to>
                                    </p:set>
                                    <p:animEffect transition="in" filter="box(out)">
                                      <p:cBhvr>
                                        <p:cTn id="105" dur="600"/>
                                        <p:tgtEl>
                                          <p:spTgt spid="48"/>
                                        </p:tgtEl>
                                      </p:cBhvr>
                                    </p:animEffect>
                                  </p:childTnLst>
                                </p:cTn>
                              </p:par>
                            </p:childTnLst>
                          </p:cTn>
                        </p:par>
                        <p:par>
                          <p:cTn id="106" fill="hold">
                            <p:stCondLst>
                              <p:cond delay="4800"/>
                            </p:stCondLst>
                            <p:childTnLst>
                              <p:par>
                                <p:cTn id="107" presetID="4" presetClass="entr" presetSubtype="32" fill="hold" grpId="0" nodeType="afterEffect">
                                  <p:stCondLst>
                                    <p:cond delay="0"/>
                                  </p:stCondLst>
                                  <p:iterate>
                                    <p:tmAbs val="0"/>
                                  </p:iterate>
                                  <p:childTnLst>
                                    <p:set>
                                      <p:cBhvr>
                                        <p:cTn id="108" fill="hold"/>
                                        <p:tgtEl>
                                          <p:spTgt spid="47"/>
                                        </p:tgtEl>
                                        <p:attrNameLst>
                                          <p:attrName>style.visibility</p:attrName>
                                        </p:attrNameLst>
                                      </p:cBhvr>
                                      <p:to>
                                        <p:strVal val="visible"/>
                                      </p:to>
                                    </p:set>
                                    <p:animEffect transition="in" filter="box(out)">
                                      <p:cBhvr>
                                        <p:cTn id="109" dur="6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32" fill="hold" grpId="0" nodeType="clickEffect">
                                  <p:stCondLst>
                                    <p:cond delay="0"/>
                                  </p:stCondLst>
                                  <p:iterate>
                                    <p:tmAbs val="0"/>
                                  </p:iterate>
                                  <p:childTnLst>
                                    <p:set>
                                      <p:cBhvr>
                                        <p:cTn id="113" fill="hold"/>
                                        <p:tgtEl>
                                          <p:spTgt spid="26"/>
                                        </p:tgtEl>
                                        <p:attrNameLst>
                                          <p:attrName>style.visibility</p:attrName>
                                        </p:attrNameLst>
                                      </p:cBhvr>
                                      <p:to>
                                        <p:strVal val="visible"/>
                                      </p:to>
                                    </p:set>
                                    <p:animEffect transition="in" filter="box(out)">
                                      <p:cBhvr>
                                        <p:cTn id="114" dur="600"/>
                                        <p:tgtEl>
                                          <p:spTgt spid="26"/>
                                        </p:tgtEl>
                                      </p:cBhvr>
                                    </p:animEffect>
                                  </p:childTnLst>
                                </p:cTn>
                              </p:par>
                            </p:childTnLst>
                          </p:cTn>
                        </p:par>
                        <p:par>
                          <p:cTn id="115" fill="hold">
                            <p:stCondLst>
                              <p:cond delay="600"/>
                            </p:stCondLst>
                            <p:childTnLst>
                              <p:par>
                                <p:cTn id="116" presetID="4" presetClass="entr" presetSubtype="32" fill="hold" grpId="0" nodeType="afterEffect">
                                  <p:stCondLst>
                                    <p:cond delay="0"/>
                                  </p:stCondLst>
                                  <p:iterate>
                                    <p:tmAbs val="0"/>
                                  </p:iterate>
                                  <p:childTnLst>
                                    <p:set>
                                      <p:cBhvr>
                                        <p:cTn id="117" fill="hold"/>
                                        <p:tgtEl>
                                          <p:spTgt spid="32"/>
                                        </p:tgtEl>
                                        <p:attrNameLst>
                                          <p:attrName>style.visibility</p:attrName>
                                        </p:attrNameLst>
                                      </p:cBhvr>
                                      <p:to>
                                        <p:strVal val="visible"/>
                                      </p:to>
                                    </p:set>
                                    <p:animEffect transition="in" filter="box(out)">
                                      <p:cBhvr>
                                        <p:cTn id="118" dur="600"/>
                                        <p:tgtEl>
                                          <p:spTgt spid="32"/>
                                        </p:tgtEl>
                                      </p:cBhvr>
                                    </p:animEffect>
                                  </p:childTnLst>
                                </p:cTn>
                              </p:par>
                            </p:childTnLst>
                          </p:cTn>
                        </p:par>
                        <p:par>
                          <p:cTn id="119" fill="hold">
                            <p:stCondLst>
                              <p:cond delay="1200"/>
                            </p:stCondLst>
                            <p:childTnLst>
                              <p:par>
                                <p:cTn id="120" presetID="4" presetClass="entr" presetSubtype="32" fill="hold" grpId="0" nodeType="afterEffect">
                                  <p:stCondLst>
                                    <p:cond delay="0"/>
                                  </p:stCondLst>
                                  <p:iterate>
                                    <p:tmAbs val="0"/>
                                  </p:iterate>
                                  <p:childTnLst>
                                    <p:set>
                                      <p:cBhvr>
                                        <p:cTn id="121" fill="hold"/>
                                        <p:tgtEl>
                                          <p:spTgt spid="5"/>
                                        </p:tgtEl>
                                        <p:attrNameLst>
                                          <p:attrName>style.visibility</p:attrName>
                                        </p:attrNameLst>
                                      </p:cBhvr>
                                      <p:to>
                                        <p:strVal val="visible"/>
                                      </p:to>
                                    </p:set>
                                    <p:animEffect transition="in" filter="box(out)">
                                      <p:cBhvr>
                                        <p:cTn id="122" dur="600"/>
                                        <p:tgtEl>
                                          <p:spTgt spid="5"/>
                                        </p:tgtEl>
                                      </p:cBhvr>
                                    </p:animEffect>
                                  </p:childTnLst>
                                </p:cTn>
                              </p:par>
                            </p:childTnLst>
                          </p:cTn>
                        </p:par>
                        <p:par>
                          <p:cTn id="123" fill="hold">
                            <p:stCondLst>
                              <p:cond delay="1800"/>
                            </p:stCondLst>
                            <p:childTnLst>
                              <p:par>
                                <p:cTn id="124" presetID="4" presetClass="entr" presetSubtype="32" fill="hold" grpId="0" nodeType="afterEffect">
                                  <p:stCondLst>
                                    <p:cond delay="0"/>
                                  </p:stCondLst>
                                  <p:iterate>
                                    <p:tmAbs val="0"/>
                                  </p:iterate>
                                  <p:childTnLst>
                                    <p:set>
                                      <p:cBhvr>
                                        <p:cTn id="125" fill="hold"/>
                                        <p:tgtEl>
                                          <p:spTgt spid="34"/>
                                        </p:tgtEl>
                                        <p:attrNameLst>
                                          <p:attrName>style.visibility</p:attrName>
                                        </p:attrNameLst>
                                      </p:cBhvr>
                                      <p:to>
                                        <p:strVal val="visible"/>
                                      </p:to>
                                    </p:set>
                                    <p:animEffect transition="in" filter="box(out)">
                                      <p:cBhvr>
                                        <p:cTn id="126" dur="600"/>
                                        <p:tgtEl>
                                          <p:spTgt spid="34"/>
                                        </p:tgtEl>
                                      </p:cBhvr>
                                    </p:animEffect>
                                  </p:childTnLst>
                                </p:cTn>
                              </p:par>
                            </p:childTnLst>
                          </p:cTn>
                        </p:par>
                        <p:par>
                          <p:cTn id="127" fill="hold">
                            <p:stCondLst>
                              <p:cond delay="2400"/>
                            </p:stCondLst>
                            <p:childTnLst>
                              <p:par>
                                <p:cTn id="128" presetID="4" presetClass="entr" presetSubtype="32" fill="hold" grpId="0" nodeType="afterEffect">
                                  <p:stCondLst>
                                    <p:cond delay="0"/>
                                  </p:stCondLst>
                                  <p:iterate>
                                    <p:tmAbs val="0"/>
                                  </p:iterate>
                                  <p:childTnLst>
                                    <p:set>
                                      <p:cBhvr>
                                        <p:cTn id="129" fill="hold"/>
                                        <p:tgtEl>
                                          <p:spTgt spid="31"/>
                                        </p:tgtEl>
                                        <p:attrNameLst>
                                          <p:attrName>style.visibility</p:attrName>
                                        </p:attrNameLst>
                                      </p:cBhvr>
                                      <p:to>
                                        <p:strVal val="visible"/>
                                      </p:to>
                                    </p:set>
                                    <p:animEffect transition="in" filter="box(out)">
                                      <p:cBhvr>
                                        <p:cTn id="130" dur="600"/>
                                        <p:tgtEl>
                                          <p:spTgt spid="31"/>
                                        </p:tgtEl>
                                      </p:cBhvr>
                                    </p:animEffect>
                                  </p:childTnLst>
                                </p:cTn>
                              </p:par>
                            </p:childTnLst>
                          </p:cTn>
                        </p:par>
                        <p:par>
                          <p:cTn id="131" fill="hold">
                            <p:stCondLst>
                              <p:cond delay="3000"/>
                            </p:stCondLst>
                            <p:childTnLst>
                              <p:par>
                                <p:cTn id="132" presetID="4" presetClass="entr" presetSubtype="32" fill="hold" grpId="0" nodeType="afterEffect">
                                  <p:stCondLst>
                                    <p:cond delay="0"/>
                                  </p:stCondLst>
                                  <p:iterate>
                                    <p:tmAbs val="0"/>
                                  </p:iterate>
                                  <p:childTnLst>
                                    <p:set>
                                      <p:cBhvr>
                                        <p:cTn id="133" fill="hold"/>
                                        <p:tgtEl>
                                          <p:spTgt spid="44"/>
                                        </p:tgtEl>
                                        <p:attrNameLst>
                                          <p:attrName>style.visibility</p:attrName>
                                        </p:attrNameLst>
                                      </p:cBhvr>
                                      <p:to>
                                        <p:strVal val="visible"/>
                                      </p:to>
                                    </p:set>
                                    <p:animEffect transition="in" filter="box(out)">
                                      <p:cBhvr>
                                        <p:cTn id="134" dur="600"/>
                                        <p:tgtEl>
                                          <p:spTgt spid="44"/>
                                        </p:tgtEl>
                                      </p:cBhvr>
                                    </p:animEffect>
                                  </p:childTnLst>
                                </p:cTn>
                              </p:par>
                            </p:childTnLst>
                          </p:cTn>
                        </p:par>
                        <p:par>
                          <p:cTn id="135" fill="hold">
                            <p:stCondLst>
                              <p:cond delay="3600"/>
                            </p:stCondLst>
                            <p:childTnLst>
                              <p:par>
                                <p:cTn id="136" presetID="4" presetClass="entr" presetSubtype="32" fill="hold" grpId="0" nodeType="afterEffect">
                                  <p:stCondLst>
                                    <p:cond delay="0"/>
                                  </p:stCondLst>
                                  <p:iterate>
                                    <p:tmAbs val="0"/>
                                  </p:iterate>
                                  <p:childTnLst>
                                    <p:set>
                                      <p:cBhvr>
                                        <p:cTn id="137" fill="hold"/>
                                        <p:tgtEl>
                                          <p:spTgt spid="28"/>
                                        </p:tgtEl>
                                        <p:attrNameLst>
                                          <p:attrName>style.visibility</p:attrName>
                                        </p:attrNameLst>
                                      </p:cBhvr>
                                      <p:to>
                                        <p:strVal val="visible"/>
                                      </p:to>
                                    </p:set>
                                    <p:animEffect transition="in" filter="box(out)">
                                      <p:cBhvr>
                                        <p:cTn id="138" dur="600"/>
                                        <p:tgtEl>
                                          <p:spTgt spid="28"/>
                                        </p:tgtEl>
                                      </p:cBhvr>
                                    </p:animEffect>
                                  </p:childTnLst>
                                </p:cTn>
                              </p:par>
                            </p:childTnLst>
                          </p:cTn>
                        </p:par>
                        <p:par>
                          <p:cTn id="139" fill="hold">
                            <p:stCondLst>
                              <p:cond delay="4200"/>
                            </p:stCondLst>
                            <p:childTnLst>
                              <p:par>
                                <p:cTn id="140" presetID="4" presetClass="entr" presetSubtype="32" fill="hold" grpId="0" nodeType="afterEffect">
                                  <p:stCondLst>
                                    <p:cond delay="0"/>
                                  </p:stCondLst>
                                  <p:iterate>
                                    <p:tmAbs val="0"/>
                                  </p:iterate>
                                  <p:childTnLst>
                                    <p:set>
                                      <p:cBhvr>
                                        <p:cTn id="141" fill="hold"/>
                                        <p:tgtEl>
                                          <p:spTgt spid="52"/>
                                        </p:tgtEl>
                                        <p:attrNameLst>
                                          <p:attrName>style.visibility</p:attrName>
                                        </p:attrNameLst>
                                      </p:cBhvr>
                                      <p:to>
                                        <p:strVal val="visible"/>
                                      </p:to>
                                    </p:set>
                                    <p:animEffect transition="in" filter="box(out)">
                                      <p:cBhvr>
                                        <p:cTn id="142" dur="600"/>
                                        <p:tgtEl>
                                          <p:spTgt spid="52"/>
                                        </p:tgtEl>
                                      </p:cBhvr>
                                    </p:animEffect>
                                  </p:childTnLst>
                                </p:cTn>
                              </p:par>
                            </p:childTnLst>
                          </p:cTn>
                        </p:par>
                        <p:par>
                          <p:cTn id="143" fill="hold">
                            <p:stCondLst>
                              <p:cond delay="4800"/>
                            </p:stCondLst>
                            <p:childTnLst>
                              <p:par>
                                <p:cTn id="144" presetID="4" presetClass="entr" presetSubtype="32" fill="hold" grpId="0" nodeType="afterEffect">
                                  <p:stCondLst>
                                    <p:cond delay="0"/>
                                  </p:stCondLst>
                                  <p:iterate>
                                    <p:tmAbs val="0"/>
                                  </p:iterate>
                                  <p:childTnLst>
                                    <p:set>
                                      <p:cBhvr>
                                        <p:cTn id="145" fill="hold"/>
                                        <p:tgtEl>
                                          <p:spTgt spid="51"/>
                                        </p:tgtEl>
                                        <p:attrNameLst>
                                          <p:attrName>style.visibility</p:attrName>
                                        </p:attrNameLst>
                                      </p:cBhvr>
                                      <p:to>
                                        <p:strVal val="visible"/>
                                      </p:to>
                                    </p:set>
                                    <p:animEffect transition="in" filter="box(out)">
                                      <p:cBhvr>
                                        <p:cTn id="146" dur="600"/>
                                        <p:tgtEl>
                                          <p:spTgt spid="51"/>
                                        </p:tgtEl>
                                      </p:cBhvr>
                                    </p:animEffect>
                                  </p:child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iterate>
                                    <p:tmAbs val="0"/>
                                  </p:iterate>
                                  <p:childTnLst>
                                    <p:set>
                                      <p:cBhvr>
                                        <p:cTn id="150" fill="hold"/>
                                        <p:tgtEl>
                                          <p:spTgt spid="33"/>
                                        </p:tgtEl>
                                        <p:attrNameLst>
                                          <p:attrName>style.visibility</p:attrName>
                                        </p:attrNameLst>
                                      </p:cBhvr>
                                      <p:to>
                                        <p:strVal val="visible"/>
                                      </p:to>
                                    </p:set>
                                    <p:animEffect transition="in" filter="box(out)">
                                      <p:cBhvr>
                                        <p:cTn id="151" dur="600"/>
                                        <p:tgtEl>
                                          <p:spTgt spid="33"/>
                                        </p:tgtEl>
                                      </p:cBhvr>
                                    </p:animEffect>
                                  </p:childTnLst>
                                </p:cTn>
                              </p:par>
                            </p:childTnLst>
                          </p:cTn>
                        </p:par>
                        <p:par>
                          <p:cTn id="152" fill="hold">
                            <p:stCondLst>
                              <p:cond delay="600"/>
                            </p:stCondLst>
                            <p:childTnLst>
                              <p:par>
                                <p:cTn id="153" presetID="4" presetClass="entr" presetSubtype="32" fill="hold" grpId="0" nodeType="afterEffect">
                                  <p:stCondLst>
                                    <p:cond delay="0"/>
                                  </p:stCondLst>
                                  <p:iterate>
                                    <p:tmAbs val="0"/>
                                  </p:iterate>
                                  <p:childTnLst>
                                    <p:set>
                                      <p:cBhvr>
                                        <p:cTn id="154" fill="hold"/>
                                        <p:tgtEl>
                                          <p:spTgt spid="7"/>
                                        </p:tgtEl>
                                        <p:attrNameLst>
                                          <p:attrName>style.visibility</p:attrName>
                                        </p:attrNameLst>
                                      </p:cBhvr>
                                      <p:to>
                                        <p:strVal val="visible"/>
                                      </p:to>
                                    </p:set>
                                    <p:animEffect transition="in" filter="box(out)">
                                      <p:cBhvr>
                                        <p:cTn id="155" dur="600"/>
                                        <p:tgtEl>
                                          <p:spTgt spid="7"/>
                                        </p:tgtEl>
                                      </p:cBhvr>
                                    </p:animEffect>
                                  </p:childTnLst>
                                </p:cTn>
                              </p:par>
                            </p:childTnLst>
                          </p:cTn>
                        </p:par>
                        <p:par>
                          <p:cTn id="156" fill="hold">
                            <p:stCondLst>
                              <p:cond delay="1200"/>
                            </p:stCondLst>
                            <p:childTnLst>
                              <p:par>
                                <p:cTn id="157" presetID="4" presetClass="entr" presetSubtype="32" fill="hold" grpId="0" nodeType="afterEffect">
                                  <p:stCondLst>
                                    <p:cond delay="0"/>
                                  </p:stCondLst>
                                  <p:iterate>
                                    <p:tmAbs val="0"/>
                                  </p:iterate>
                                  <p:childTnLst>
                                    <p:set>
                                      <p:cBhvr>
                                        <p:cTn id="158" fill="hold"/>
                                        <p:tgtEl>
                                          <p:spTgt spid="38"/>
                                        </p:tgtEl>
                                        <p:attrNameLst>
                                          <p:attrName>style.visibility</p:attrName>
                                        </p:attrNameLst>
                                      </p:cBhvr>
                                      <p:to>
                                        <p:strVal val="visible"/>
                                      </p:to>
                                    </p:set>
                                    <p:animEffect transition="in" filter="box(out)">
                                      <p:cBhvr>
                                        <p:cTn id="159" dur="600"/>
                                        <p:tgtEl>
                                          <p:spTgt spid="38"/>
                                        </p:tgtEl>
                                      </p:cBhvr>
                                    </p:animEffect>
                                  </p:childTnLst>
                                </p:cTn>
                              </p:par>
                            </p:childTnLst>
                          </p:cTn>
                        </p:par>
                        <p:par>
                          <p:cTn id="160" fill="hold">
                            <p:stCondLst>
                              <p:cond delay="1800"/>
                            </p:stCondLst>
                            <p:childTnLst>
                              <p:par>
                                <p:cTn id="161" presetID="4" presetClass="entr" presetSubtype="32" fill="hold" grpId="0" nodeType="afterEffect">
                                  <p:stCondLst>
                                    <p:cond delay="0"/>
                                  </p:stCondLst>
                                  <p:iterate>
                                    <p:tmAbs val="0"/>
                                  </p:iterate>
                                  <p:childTnLst>
                                    <p:set>
                                      <p:cBhvr>
                                        <p:cTn id="162" fill="hold"/>
                                        <p:tgtEl>
                                          <p:spTgt spid="39"/>
                                        </p:tgtEl>
                                        <p:attrNameLst>
                                          <p:attrName>style.visibility</p:attrName>
                                        </p:attrNameLst>
                                      </p:cBhvr>
                                      <p:to>
                                        <p:strVal val="visible"/>
                                      </p:to>
                                    </p:set>
                                    <p:animEffect transition="in" filter="box(out)">
                                      <p:cBhvr>
                                        <p:cTn id="163" dur="600"/>
                                        <p:tgtEl>
                                          <p:spTgt spid="39"/>
                                        </p:tgtEl>
                                      </p:cBhvr>
                                    </p:animEffect>
                                  </p:childTnLst>
                                </p:cTn>
                              </p:par>
                            </p:childTnLst>
                          </p:cTn>
                        </p:par>
                        <p:par>
                          <p:cTn id="164" fill="hold">
                            <p:stCondLst>
                              <p:cond delay="2400"/>
                            </p:stCondLst>
                            <p:childTnLst>
                              <p:par>
                                <p:cTn id="165" presetID="4" presetClass="entr" presetSubtype="32" fill="hold" grpId="0" nodeType="afterEffect">
                                  <p:stCondLst>
                                    <p:cond delay="0"/>
                                  </p:stCondLst>
                                  <p:iterate>
                                    <p:tmAbs val="0"/>
                                  </p:iterate>
                                  <p:childTnLst>
                                    <p:set>
                                      <p:cBhvr>
                                        <p:cTn id="166" fill="hold"/>
                                        <p:tgtEl>
                                          <p:spTgt spid="40"/>
                                        </p:tgtEl>
                                        <p:attrNameLst>
                                          <p:attrName>style.visibility</p:attrName>
                                        </p:attrNameLst>
                                      </p:cBhvr>
                                      <p:to>
                                        <p:strVal val="visible"/>
                                      </p:to>
                                    </p:set>
                                    <p:animEffect transition="in" filter="box(out)">
                                      <p:cBhvr>
                                        <p:cTn id="167" dur="600"/>
                                        <p:tgtEl>
                                          <p:spTgt spid="40"/>
                                        </p:tgtEl>
                                      </p:cBhvr>
                                    </p:animEffect>
                                  </p:childTnLst>
                                </p:cTn>
                              </p:par>
                            </p:childTnLst>
                          </p:cTn>
                        </p:par>
                        <p:par>
                          <p:cTn id="168" fill="hold">
                            <p:stCondLst>
                              <p:cond delay="3000"/>
                            </p:stCondLst>
                            <p:childTnLst>
                              <p:par>
                                <p:cTn id="169" presetID="4" presetClass="entr" presetSubtype="32" fill="hold" grpId="0" nodeType="afterEffect">
                                  <p:stCondLst>
                                    <p:cond delay="0"/>
                                  </p:stCondLst>
                                  <p:iterate>
                                    <p:tmAbs val="0"/>
                                  </p:iterate>
                                  <p:childTnLst>
                                    <p:set>
                                      <p:cBhvr>
                                        <p:cTn id="170" fill="hold"/>
                                        <p:tgtEl>
                                          <p:spTgt spid="35"/>
                                        </p:tgtEl>
                                        <p:attrNameLst>
                                          <p:attrName>style.visibility</p:attrName>
                                        </p:attrNameLst>
                                      </p:cBhvr>
                                      <p:to>
                                        <p:strVal val="visible"/>
                                      </p:to>
                                    </p:set>
                                    <p:animEffect transition="in" filter="box(out)">
                                      <p:cBhvr>
                                        <p:cTn id="171" dur="600"/>
                                        <p:tgtEl>
                                          <p:spTgt spid="35"/>
                                        </p:tgtEl>
                                      </p:cBhvr>
                                    </p:animEffect>
                                  </p:childTnLst>
                                </p:cTn>
                              </p:par>
                            </p:childTnLst>
                          </p:cTn>
                        </p:par>
                        <p:par>
                          <p:cTn id="172" fill="hold">
                            <p:stCondLst>
                              <p:cond delay="3600"/>
                            </p:stCondLst>
                            <p:childTnLst>
                              <p:par>
                                <p:cTn id="173" presetID="4" presetClass="entr" presetSubtype="32" fill="hold" grpId="0" nodeType="afterEffect">
                                  <p:stCondLst>
                                    <p:cond delay="0"/>
                                  </p:stCondLst>
                                  <p:iterate>
                                    <p:tmAbs val="0"/>
                                  </p:iterate>
                                  <p:childTnLst>
                                    <p:set>
                                      <p:cBhvr>
                                        <p:cTn id="174" fill="hold"/>
                                        <p:tgtEl>
                                          <p:spTgt spid="50"/>
                                        </p:tgtEl>
                                        <p:attrNameLst>
                                          <p:attrName>style.visibility</p:attrName>
                                        </p:attrNameLst>
                                      </p:cBhvr>
                                      <p:to>
                                        <p:strVal val="visible"/>
                                      </p:to>
                                    </p:set>
                                    <p:animEffect transition="in" filter="box(out)">
                                      <p:cBhvr>
                                        <p:cTn id="175" dur="600"/>
                                        <p:tgtEl>
                                          <p:spTgt spid="50"/>
                                        </p:tgtEl>
                                      </p:cBhvr>
                                    </p:animEffect>
                                  </p:childTnLst>
                                </p:cTn>
                              </p:par>
                            </p:childTnLst>
                          </p:cTn>
                        </p:par>
                        <p:par>
                          <p:cTn id="176" fill="hold">
                            <p:stCondLst>
                              <p:cond delay="4200"/>
                            </p:stCondLst>
                            <p:childTnLst>
                              <p:par>
                                <p:cTn id="177" presetID="23" presetClass="entr" presetSubtype="16" fill="hold" grpId="0" nodeType="afterEffect">
                                  <p:stCondLst>
                                    <p:cond delay="0"/>
                                  </p:stCondLst>
                                  <p:iterate>
                                    <p:tmAbs val="0"/>
                                  </p:iterate>
                                  <p:childTnLst>
                                    <p:set>
                                      <p:cBhvr>
                                        <p:cTn id="178" fill="hold"/>
                                        <p:tgtEl>
                                          <p:spTgt spid="56"/>
                                        </p:tgtEl>
                                        <p:attrNameLst>
                                          <p:attrName>style.visibility</p:attrName>
                                        </p:attrNameLst>
                                      </p:cBhvr>
                                      <p:to>
                                        <p:strVal val="visible"/>
                                      </p:to>
                                    </p:set>
                                    <p:anim calcmode="lin" valueType="num">
                                      <p:cBhvr>
                                        <p:cTn id="179" dur="700" fill="hold"/>
                                        <p:tgtEl>
                                          <p:spTgt spid="56"/>
                                        </p:tgtEl>
                                        <p:attrNameLst>
                                          <p:attrName>ppt_w</p:attrName>
                                        </p:attrNameLst>
                                      </p:cBhvr>
                                      <p:tavLst>
                                        <p:tav tm="0">
                                          <p:val>
                                            <p:fltVal val="0"/>
                                          </p:val>
                                        </p:tav>
                                        <p:tav tm="100000">
                                          <p:val>
                                            <p:strVal val="#ppt_w"/>
                                          </p:val>
                                        </p:tav>
                                      </p:tavLst>
                                    </p:anim>
                                    <p:anim calcmode="lin" valueType="num">
                                      <p:cBhvr>
                                        <p:cTn id="180" dur="700" fill="hold"/>
                                        <p:tgtEl>
                                          <p:spTgt spid="56"/>
                                        </p:tgtEl>
                                        <p:attrNameLst>
                                          <p:attrName>ppt_h</p:attrName>
                                        </p:attrNameLst>
                                      </p:cBhvr>
                                      <p:tavLst>
                                        <p:tav tm="0">
                                          <p:val>
                                            <p:fltVal val="0"/>
                                          </p:val>
                                        </p:tav>
                                        <p:tav tm="100000">
                                          <p:val>
                                            <p:strVal val="#ppt_h"/>
                                          </p:val>
                                        </p:tav>
                                      </p:tavLst>
                                    </p:anim>
                                  </p:childTnLst>
                                </p:cTn>
                              </p:par>
                            </p:childTnLst>
                          </p:cTn>
                        </p:par>
                        <p:par>
                          <p:cTn id="181" fill="hold">
                            <p:stCondLst>
                              <p:cond delay="4900"/>
                            </p:stCondLst>
                            <p:childTnLst>
                              <p:par>
                                <p:cTn id="182" presetID="4" presetClass="entr" presetSubtype="32" fill="hold" grpId="0" nodeType="afterEffect">
                                  <p:stCondLst>
                                    <p:cond delay="0"/>
                                  </p:stCondLst>
                                  <p:iterate>
                                    <p:tmAbs val="0"/>
                                  </p:iterate>
                                  <p:childTnLst>
                                    <p:set>
                                      <p:cBhvr>
                                        <p:cTn id="183" fill="hold"/>
                                        <p:tgtEl>
                                          <p:spTgt spid="58"/>
                                        </p:tgtEl>
                                        <p:attrNameLst>
                                          <p:attrName>style.visibility</p:attrName>
                                        </p:attrNameLst>
                                      </p:cBhvr>
                                      <p:to>
                                        <p:strVal val="visible"/>
                                      </p:to>
                                    </p:set>
                                    <p:animEffect transition="in" filter="box(out)">
                                      <p:cBhvr>
                                        <p:cTn id="184" dur="600"/>
                                        <p:tgtEl>
                                          <p:spTgt spid="58"/>
                                        </p:tgtEl>
                                      </p:cBhvr>
                                    </p:animEffect>
                                  </p:childTnLst>
                                </p:cTn>
                              </p:par>
                            </p:childTnLst>
                          </p:cTn>
                        </p:par>
                      </p:childTnLst>
                    </p:cTn>
                  </p:par>
                  <p:par>
                    <p:cTn id="185" fill="hold">
                      <p:stCondLst>
                        <p:cond delay="indefinite"/>
                      </p:stCondLst>
                      <p:childTnLst>
                        <p:par>
                          <p:cTn id="186" fill="hold">
                            <p:stCondLst>
                              <p:cond delay="0"/>
                            </p:stCondLst>
                            <p:childTnLst>
                              <p:par>
                                <p:cTn id="187" presetID="4" presetClass="entr" presetSubtype="32" fill="hold" grpId="0" nodeType="clickEffect">
                                  <p:stCondLst>
                                    <p:cond delay="0"/>
                                  </p:stCondLst>
                                  <p:iterate>
                                    <p:tmAbs val="0"/>
                                  </p:iterate>
                                  <p:childTnLst>
                                    <p:set>
                                      <p:cBhvr>
                                        <p:cTn id="188" fill="hold"/>
                                        <p:tgtEl>
                                          <p:spTgt spid="62"/>
                                        </p:tgtEl>
                                        <p:attrNameLst>
                                          <p:attrName>style.visibility</p:attrName>
                                        </p:attrNameLst>
                                      </p:cBhvr>
                                      <p:to>
                                        <p:strVal val="visible"/>
                                      </p:to>
                                    </p:set>
                                    <p:animEffect transition="in" filter="box(out)">
                                      <p:cBhvr>
                                        <p:cTn id="189" dur="500"/>
                                        <p:tgtEl>
                                          <p:spTgt spid="62"/>
                                        </p:tgtEl>
                                      </p:cBhvr>
                                    </p:animEffect>
                                  </p:childTnLst>
                                </p:cTn>
                              </p:par>
                            </p:childTnLst>
                          </p:cTn>
                        </p:par>
                        <p:par>
                          <p:cTn id="190" fill="hold">
                            <p:stCondLst>
                              <p:cond delay="500"/>
                            </p:stCondLst>
                            <p:childTnLst>
                              <p:par>
                                <p:cTn id="191" presetID="4" presetClass="entr" presetSubtype="32" fill="hold" grpId="0" nodeType="afterEffect">
                                  <p:stCondLst>
                                    <p:cond delay="0"/>
                                  </p:stCondLst>
                                  <p:iterate>
                                    <p:tmAbs val="0"/>
                                  </p:iterate>
                                  <p:childTnLst>
                                    <p:set>
                                      <p:cBhvr>
                                        <p:cTn id="192" fill="hold"/>
                                        <p:tgtEl>
                                          <p:spTgt spid="65"/>
                                        </p:tgtEl>
                                        <p:attrNameLst>
                                          <p:attrName>style.visibility</p:attrName>
                                        </p:attrNameLst>
                                      </p:cBhvr>
                                      <p:to>
                                        <p:strVal val="visible"/>
                                      </p:to>
                                    </p:set>
                                    <p:animEffect transition="in" filter="box(out)">
                                      <p:cBhvr>
                                        <p:cTn id="193" dur="500"/>
                                        <p:tgtEl>
                                          <p:spTgt spid="65"/>
                                        </p:tgtEl>
                                      </p:cBhvr>
                                    </p:animEffect>
                                  </p:childTnLst>
                                </p:cTn>
                              </p:par>
                            </p:childTnLst>
                          </p:cTn>
                        </p:par>
                        <p:par>
                          <p:cTn id="194" fill="hold">
                            <p:stCondLst>
                              <p:cond delay="1000"/>
                            </p:stCondLst>
                            <p:childTnLst>
                              <p:par>
                                <p:cTn id="195" presetID="4" presetClass="entr" presetSubtype="32" fill="hold" grpId="0" nodeType="afterEffect">
                                  <p:stCondLst>
                                    <p:cond delay="0"/>
                                  </p:stCondLst>
                                  <p:iterate>
                                    <p:tmAbs val="0"/>
                                  </p:iterate>
                                  <p:childTnLst>
                                    <p:set>
                                      <p:cBhvr>
                                        <p:cTn id="196" fill="hold"/>
                                        <p:tgtEl>
                                          <p:spTgt spid="69"/>
                                        </p:tgtEl>
                                        <p:attrNameLst>
                                          <p:attrName>style.visibility</p:attrName>
                                        </p:attrNameLst>
                                      </p:cBhvr>
                                      <p:to>
                                        <p:strVal val="visible"/>
                                      </p:to>
                                    </p:set>
                                    <p:animEffect transition="in" filter="box(out)">
                                      <p:cBhvr>
                                        <p:cTn id="197" dur="6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P spid="4" grpId="0" animBg="1" advAuto="0"/>
      <p:bldP spid="5" grpId="0" animBg="1" advAuto="0"/>
      <p:bldP spid="7" grpId="0" animBg="1" advAuto="0"/>
      <p:bldP spid="8" grpId="0" animBg="1" advAuto="0"/>
      <p:bldP spid="11" grpId="0" animBg="1" advAuto="0"/>
      <p:bldP spid="12" grpId="0" animBg="1" advAuto="0"/>
      <p:bldP spid="13" grpId="0" animBg="1" advAuto="0"/>
      <p:bldP spid="14" grpId="0" animBg="1" advAuto="0"/>
      <p:bldP spid="17" grpId="0" animBg="1" advAuto="0"/>
      <p:bldP spid="18" grpId="0" animBg="1" advAuto="0"/>
      <p:bldP spid="19" grpId="0" animBg="1" advAuto="0"/>
      <p:bldP spid="20" grpId="0" animBg="1" advAuto="0"/>
      <p:bldP spid="21" grpId="0" animBg="1" advAuto="0"/>
      <p:bldP spid="24" grpId="0" animBg="1" advAuto="0"/>
      <p:bldP spid="25" grpId="0" animBg="1" advAuto="0"/>
      <p:bldP spid="26" grpId="0" animBg="1" advAuto="0"/>
      <p:bldP spid="27" grpId="0" animBg="1" advAuto="0"/>
      <p:bldP spid="28" grpId="0" animBg="1" advAuto="0"/>
      <p:bldP spid="31" grpId="0" animBg="1" advAuto="0"/>
      <p:bldP spid="32" grpId="0" animBg="1" advAuto="0"/>
      <p:bldP spid="33" grpId="0" animBg="1" advAuto="0"/>
      <p:bldP spid="34" grpId="0" animBg="1" advAuto="0"/>
      <p:bldP spid="35" grpId="0" animBg="1" advAuto="0"/>
      <p:bldP spid="38" grpId="0" animBg="1" advAuto="0"/>
      <p:bldP spid="39" grpId="0" animBg="1" advAuto="0"/>
      <p:bldP spid="40" grpId="0" animBg="1" advAuto="0"/>
      <p:bldP spid="41" grpId="0" animBg="1" advAuto="0"/>
      <p:bldP spid="42" grpId="0" animBg="1" advAuto="0"/>
      <p:bldP spid="43" grpId="0" animBg="1" advAuto="0"/>
      <p:bldP spid="44" grpId="0" animBg="1" advAuto="0"/>
      <p:bldP spid="45" grpId="0" animBg="1" advAuto="0"/>
      <p:bldP spid="46" grpId="0" animBg="1" advAuto="0"/>
      <p:bldP spid="47" grpId="0" animBg="1" advAuto="0"/>
      <p:bldP spid="48" grpId="0" animBg="1" advAuto="0"/>
      <p:bldP spid="50" grpId="0" animBg="1" advAuto="0"/>
      <p:bldP spid="51" grpId="0" animBg="1" advAuto="0"/>
      <p:bldP spid="52" grpId="0" animBg="1" advAuto="0"/>
      <p:bldP spid="53" grpId="0" animBg="1" advAuto="0"/>
      <p:bldP spid="54" grpId="0" animBg="1" advAuto="0"/>
      <p:bldP spid="55" grpId="0" animBg="1" advAuto="0"/>
      <p:bldP spid="56" grpId="0" animBg="1" advAuto="0"/>
      <p:bldP spid="58" grpId="0" animBg="1" advAuto="0"/>
      <p:bldP spid="62" grpId="0" animBg="1" advAuto="0"/>
      <p:bldP spid="65" grpId="0" animBg="1" advAuto="0"/>
      <p:bldP spid="69"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riangle 18"/>
          <p:cNvSpPr/>
          <p:nvPr/>
        </p:nvSpPr>
        <p:spPr>
          <a:xfrm rot="5400000">
            <a:off x="1739326" y="792402"/>
            <a:ext cx="364352" cy="314101"/>
          </a:xfrm>
          <a:prstGeom prst="triangle">
            <a:avLst/>
          </a:prstGeom>
          <a:gradFill>
            <a:gsLst>
              <a:gs pos="23892">
                <a:srgbClr val="21C885"/>
              </a:gs>
              <a:gs pos="50473">
                <a:srgbClr val="7FE478"/>
              </a:gs>
              <a:gs pos="100000">
                <a:srgbClr val="DEFF6B"/>
              </a:gs>
            </a:gsLst>
            <a:lin ang="2089255"/>
          </a:gradFill>
          <a:ln w="12700">
            <a:miter lim="400000"/>
          </a:ln>
        </p:spPr>
        <p:txBody>
          <a:bodyPr lIns="45719" rIns="45719" anchor="ctr"/>
          <a:lstStyle/>
          <a:p>
            <a:endParaRPr/>
          </a:p>
        </p:txBody>
      </p:sp>
      <p:sp>
        <p:nvSpPr>
          <p:cNvPr id="3" name="5"/>
          <p:cNvSpPr/>
          <p:nvPr/>
        </p:nvSpPr>
        <p:spPr>
          <a:xfrm>
            <a:off x="0" y="0"/>
            <a:ext cx="1568294" cy="1568293"/>
          </a:xfrm>
          <a:prstGeom prst="ellipse">
            <a:avLst/>
          </a:prstGeom>
          <a:gradFill>
            <a:gsLst>
              <a:gs pos="23892">
                <a:srgbClr val="21C885"/>
              </a:gs>
              <a:gs pos="50473">
                <a:srgbClr val="7FE478"/>
              </a:gs>
              <a:gs pos="100000">
                <a:srgbClr val="DEFF6B"/>
              </a:gs>
            </a:gsLst>
            <a:lin ang="2089255"/>
          </a:gradFill>
          <a:ln w="12700">
            <a:miter lim="400000"/>
          </a:ln>
        </p:spPr>
        <p:txBody>
          <a:bodyPr lIns="45719" rIns="45719" anchor="ctr"/>
          <a:lstStyle/>
          <a:p>
            <a:endParaRPr/>
          </a:p>
        </p:txBody>
      </p:sp>
      <p:sp>
        <p:nvSpPr>
          <p:cNvPr id="4" name="Oval 57"/>
          <p:cNvSpPr/>
          <p:nvPr/>
        </p:nvSpPr>
        <p:spPr>
          <a:xfrm>
            <a:off x="153001" y="306003"/>
            <a:ext cx="1262290" cy="1262290"/>
          </a:xfrm>
          <a:prstGeom prst="ellipse">
            <a:avLst/>
          </a:prstGeom>
          <a:gradFill>
            <a:gsLst>
              <a:gs pos="0">
                <a:srgbClr val="E0E3E8"/>
              </a:gs>
              <a:gs pos="100000">
                <a:srgbClr val="FFFFFF"/>
              </a:gs>
            </a:gsLst>
            <a:path path="circle">
              <a:fillToRect l="119636" t="37721" r="-19636" b="62278"/>
            </a:path>
          </a:gradFill>
          <a:ln w="3175">
            <a:solidFill>
              <a:srgbClr val="F1F3F5"/>
            </a:solidFill>
            <a:miter/>
          </a:ln>
          <a:effectLst>
            <a:outerShdw blurRad="241300" dist="63500" dir="8100000" rotWithShape="0">
              <a:srgbClr val="000000">
                <a:alpha val="40000"/>
              </a:srgbClr>
            </a:outerShdw>
          </a:effectLst>
        </p:spPr>
        <p:txBody>
          <a:bodyPr lIns="45719" rIns="45719" anchor="ctr"/>
          <a:lstStyle/>
          <a:p>
            <a:endParaRPr/>
          </a:p>
        </p:txBody>
      </p:sp>
      <p:pic>
        <p:nvPicPr>
          <p:cNvPr id="6" name="Graphic 44" descr="Graphic 44"/>
          <p:cNvPicPr>
            <a:picLocks noChangeAspect="1"/>
          </p:cNvPicPr>
          <p:nvPr/>
        </p:nvPicPr>
        <p:blipFill>
          <a:blip r:embed="rId2">
            <a:alphaModFix amt="69132"/>
          </a:blip>
          <a:stretch>
            <a:fillRect/>
          </a:stretch>
        </p:blipFill>
        <p:spPr>
          <a:xfrm>
            <a:off x="477036" y="630038"/>
            <a:ext cx="635001" cy="635001"/>
          </a:xfrm>
          <a:prstGeom prst="rect">
            <a:avLst/>
          </a:prstGeom>
          <a:ln w="12700">
            <a:miter lim="400000"/>
          </a:ln>
        </p:spPr>
      </p:pic>
      <p:sp>
        <p:nvSpPr>
          <p:cNvPr id="8" name="TextBox 34"/>
          <p:cNvSpPr txBox="1"/>
          <p:nvPr/>
        </p:nvSpPr>
        <p:spPr>
          <a:xfrm>
            <a:off x="3140087" y="729401"/>
            <a:ext cx="2057438"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3200" b="1" dirty="0">
                <a:solidFill>
                  <a:srgbClr val="C00000"/>
                </a:solidFill>
                <a:latin typeface="+mn-lt"/>
                <a:ea typeface="+mn-ea"/>
                <a:cs typeface="+mn-cs"/>
                <a:sym typeface="Avenir Next"/>
              </a:rPr>
              <a:t>Tools</a:t>
            </a:r>
            <a:endParaRPr sz="3200" b="1" dirty="0">
              <a:solidFill>
                <a:srgbClr val="C00000"/>
              </a:solidFill>
              <a:latin typeface="+mn-lt"/>
              <a:ea typeface="+mn-ea"/>
              <a:cs typeface="+mn-cs"/>
              <a:sym typeface="Avenir Next"/>
            </a:endParaRPr>
          </a:p>
        </p:txBody>
      </p:sp>
      <p:sp>
        <p:nvSpPr>
          <p:cNvPr id="9" name="Oval 11"/>
          <p:cNvSpPr/>
          <p:nvPr/>
        </p:nvSpPr>
        <p:spPr>
          <a:xfrm>
            <a:off x="2385555" y="820809"/>
            <a:ext cx="253457" cy="253457"/>
          </a:xfrm>
          <a:prstGeom prst="ellipse">
            <a:avLst/>
          </a:prstGeom>
          <a:gradFill>
            <a:gsLst>
              <a:gs pos="23892">
                <a:srgbClr val="21C885"/>
              </a:gs>
              <a:gs pos="50473">
                <a:srgbClr val="7FE478"/>
              </a:gs>
              <a:gs pos="100000">
                <a:srgbClr val="DEFF6B"/>
              </a:gs>
            </a:gsLst>
            <a:lin ang="2089255"/>
          </a:gradFill>
          <a:ln w="12700">
            <a:miter lim="400000"/>
          </a:ln>
        </p:spPr>
        <p:txBody>
          <a:bodyPr lIns="45719" rIns="45719" anchor="ctr"/>
          <a:lstStyle/>
          <a:p>
            <a:endParaRPr/>
          </a:p>
        </p:txBody>
      </p:sp>
      <p:sp>
        <p:nvSpPr>
          <p:cNvPr id="10" name="TextBox 34"/>
          <p:cNvSpPr txBox="1"/>
          <p:nvPr/>
        </p:nvSpPr>
        <p:spPr>
          <a:xfrm>
            <a:off x="966263" y="1568293"/>
            <a:ext cx="10843543" cy="4832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pPr algn="just"/>
            <a:r>
              <a:rPr lang="en-US" sz="2100" dirty="0">
                <a:latin typeface="+mn-lt"/>
                <a:ea typeface="+mn-ea"/>
                <a:cs typeface="+mn-cs"/>
                <a:sym typeface="Avenir Next"/>
              </a:rPr>
              <a:t>Python Web Scraping	:	Beautiful Soup, </a:t>
            </a:r>
            <a:r>
              <a:rPr lang="en-US" sz="2100" dirty="0" err="1">
                <a:latin typeface="+mn-lt"/>
                <a:ea typeface="+mn-ea"/>
                <a:cs typeface="+mn-cs"/>
                <a:sym typeface="Avenir Next"/>
              </a:rPr>
              <a:t>Urllib.request</a:t>
            </a:r>
            <a:r>
              <a:rPr lang="en-US" sz="2100" dirty="0">
                <a:latin typeface="+mn-lt"/>
                <a:ea typeface="+mn-ea"/>
                <a:cs typeface="+mn-cs"/>
                <a:sym typeface="Avenir Next"/>
              </a:rPr>
              <a:t>, </a:t>
            </a:r>
            <a:r>
              <a:rPr lang="en-US" sz="2100" dirty="0" err="1">
                <a:latin typeface="+mn-lt"/>
                <a:ea typeface="+mn-ea"/>
                <a:cs typeface="+mn-cs"/>
                <a:sym typeface="Avenir Next"/>
              </a:rPr>
              <a:t>Scrapy</a:t>
            </a:r>
            <a:endParaRPr lang="en-US" sz="2100" dirty="0">
              <a:latin typeface="+mn-lt"/>
              <a:ea typeface="+mn-ea"/>
              <a:cs typeface="+mn-cs"/>
              <a:sym typeface="Avenir Next"/>
            </a:endParaRPr>
          </a:p>
          <a:p>
            <a:pPr algn="just"/>
            <a:endParaRPr lang="en-US" sz="2100" dirty="0">
              <a:latin typeface="+mn-lt"/>
              <a:ea typeface="+mn-ea"/>
              <a:cs typeface="+mn-cs"/>
              <a:sym typeface="Avenir Next"/>
            </a:endParaRPr>
          </a:p>
          <a:p>
            <a:pPr algn="just"/>
            <a:r>
              <a:rPr lang="en-US" sz="2100" dirty="0">
                <a:latin typeface="+mn-lt"/>
                <a:ea typeface="+mn-ea"/>
                <a:cs typeface="+mn-cs"/>
                <a:sym typeface="Avenir Next"/>
              </a:rPr>
              <a:t>Processing and Cleaning	:	Data-Science libraries include </a:t>
            </a:r>
            <a:r>
              <a:rPr lang="en-US" sz="2100" i="1" dirty="0">
                <a:latin typeface="+mn-lt"/>
                <a:ea typeface="+mn-ea"/>
                <a:cs typeface="+mn-cs"/>
                <a:sym typeface="Avenir Next"/>
              </a:rPr>
              <a:t>pandas, </a:t>
            </a:r>
            <a:r>
              <a:rPr lang="en-US" sz="2100" i="1" dirty="0" err="1">
                <a:latin typeface="+mn-lt"/>
                <a:ea typeface="+mn-ea"/>
                <a:cs typeface="+mn-cs"/>
                <a:sym typeface="Avenir Next"/>
              </a:rPr>
              <a:t>numpy</a:t>
            </a:r>
            <a:r>
              <a:rPr lang="en-US" sz="2100" i="1" dirty="0">
                <a:latin typeface="+mn-lt"/>
                <a:ea typeface="+mn-ea"/>
                <a:cs typeface="+mn-cs"/>
                <a:sym typeface="Avenir Next"/>
              </a:rPr>
              <a:t>, </a:t>
            </a:r>
            <a:r>
              <a:rPr lang="en-US" sz="2100" i="1" dirty="0" err="1">
                <a:latin typeface="+mn-lt"/>
                <a:ea typeface="+mn-ea"/>
                <a:cs typeface="+mn-cs"/>
                <a:sym typeface="Avenir Next"/>
              </a:rPr>
              <a:t>scipy</a:t>
            </a:r>
            <a:endParaRPr lang="en-US" sz="2100" dirty="0">
              <a:latin typeface="+mn-lt"/>
              <a:ea typeface="+mn-ea"/>
              <a:cs typeface="+mn-cs"/>
              <a:sym typeface="Avenir Next"/>
            </a:endParaRPr>
          </a:p>
          <a:p>
            <a:pPr algn="just"/>
            <a:endParaRPr lang="en-US" sz="2100" dirty="0">
              <a:latin typeface="+mn-lt"/>
              <a:ea typeface="+mn-ea"/>
              <a:cs typeface="+mn-cs"/>
              <a:sym typeface="Avenir Next"/>
            </a:endParaRPr>
          </a:p>
          <a:p>
            <a:pPr algn="just"/>
            <a:r>
              <a:rPr lang="en-US" sz="2100" dirty="0">
                <a:latin typeface="+mn-lt"/>
                <a:ea typeface="+mn-ea"/>
                <a:cs typeface="+mn-cs"/>
                <a:sym typeface="Avenir Next"/>
              </a:rPr>
              <a:t>Data Source	               		:	Amazon.com (USA)</a:t>
            </a:r>
          </a:p>
          <a:p>
            <a:pPr algn="just"/>
            <a:endParaRPr lang="en-US" sz="2100" dirty="0">
              <a:latin typeface="+mn-lt"/>
              <a:ea typeface="+mn-ea"/>
              <a:cs typeface="+mn-cs"/>
              <a:sym typeface="Avenir Next"/>
            </a:endParaRPr>
          </a:p>
          <a:p>
            <a:pPr algn="just"/>
            <a:r>
              <a:rPr lang="en-US" sz="2100" dirty="0">
                <a:latin typeface="+mn-lt"/>
                <a:ea typeface="+mn-ea"/>
                <a:cs typeface="+mn-cs"/>
                <a:sym typeface="Avenir Next"/>
              </a:rPr>
              <a:t>Sample Link				:	</a:t>
            </a:r>
            <a:r>
              <a:rPr lang="en-GB" sz="1400" i="1" dirty="0">
                <a:hlinkClick r:id="rId3"/>
              </a:rPr>
              <a:t>https://www.amazon.com/s?k=smartphones&amp;ref=nb_sb_noss_2</a:t>
            </a:r>
          </a:p>
          <a:p>
            <a:pPr algn="just"/>
            <a:endParaRPr lang="en-GB" sz="1400" i="1" dirty="0">
              <a:hlinkClick r:id="rId3"/>
            </a:endParaRPr>
          </a:p>
          <a:p>
            <a:pPr algn="just"/>
            <a:r>
              <a:rPr lang="en-US" sz="2100" dirty="0">
                <a:latin typeface="+mn-lt"/>
                <a:ea typeface="+mn-ea"/>
                <a:cs typeface="+mn-cs"/>
                <a:sym typeface="Avenir Next"/>
              </a:rPr>
              <a:t>Dataset size 				:	100,000+ (rows)</a:t>
            </a:r>
          </a:p>
          <a:p>
            <a:pPr algn="just"/>
            <a:endParaRPr lang="en-US" sz="2100" dirty="0">
              <a:latin typeface="+mn-lt"/>
              <a:ea typeface="+mn-ea"/>
              <a:cs typeface="+mn-cs"/>
              <a:sym typeface="Avenir Next"/>
            </a:endParaRPr>
          </a:p>
          <a:p>
            <a:pPr algn="just"/>
            <a:r>
              <a:rPr lang="en-US" sz="2100" dirty="0">
                <a:latin typeface="+mn-lt"/>
                <a:ea typeface="+mn-ea"/>
                <a:cs typeface="+mn-cs"/>
                <a:sym typeface="Avenir Next"/>
              </a:rPr>
              <a:t>Dataset visualization 		:   	Tableau</a:t>
            </a:r>
            <a:r>
              <a:rPr lang="en-US" sz="2100" dirty="0">
                <a:sym typeface="Avenir Next"/>
              </a:rPr>
              <a:t> </a:t>
            </a:r>
            <a:endParaRPr lang="en-US" sz="2100" dirty="0">
              <a:latin typeface="+mn-lt"/>
              <a:ea typeface="+mn-ea"/>
              <a:cs typeface="+mn-cs"/>
              <a:sym typeface="Avenir Next"/>
            </a:endParaRPr>
          </a:p>
          <a:p>
            <a:pPr algn="just"/>
            <a:endParaRPr lang="en-US" sz="2100" dirty="0">
              <a:latin typeface="+mn-lt"/>
              <a:ea typeface="+mn-ea"/>
              <a:cs typeface="+mn-cs"/>
              <a:sym typeface="Avenir Next"/>
            </a:endParaRPr>
          </a:p>
          <a:p>
            <a:pPr algn="just"/>
            <a:r>
              <a:rPr lang="en-US" sz="2100" dirty="0">
                <a:latin typeface="+mn-lt"/>
                <a:ea typeface="+mn-ea"/>
                <a:cs typeface="+mn-cs"/>
                <a:sym typeface="Avenir Next"/>
              </a:rPr>
              <a:t>Inferences and Predictions: 	Statistics, Sentimental Analysis (Fine-grained and Aspect-based Sentimental Analysis) using Machine Learning, Regression analysis for inferences about product prices and other parameters.</a:t>
            </a:r>
            <a:endParaRPr sz="2100" dirty="0">
              <a:latin typeface="+mn-lt"/>
              <a:ea typeface="+mn-ea"/>
              <a:cs typeface="+mn-cs"/>
              <a:sym typeface="Avenir Next"/>
            </a:endParaRPr>
          </a:p>
        </p:txBody>
      </p:sp>
      <p:sp>
        <p:nvSpPr>
          <p:cNvPr id="5" name="Slide Number Placeholder 4"/>
          <p:cNvSpPr>
            <a:spLocks noGrp="1"/>
          </p:cNvSpPr>
          <p:nvPr>
            <p:ph type="sldNum" sz="quarter" idx="12"/>
          </p:nvPr>
        </p:nvSpPr>
        <p:spPr/>
        <p:txBody>
          <a:bodyPr/>
          <a:lstStyle/>
          <a:p>
            <a:fld id="{86CB4B4D-7CA3-9044-876B-883B54F8677D}" type="slidenum">
              <a:rPr lang="en-GB" smtClean="0"/>
              <a:t>7</a:t>
            </a:fld>
            <a:endParaRPr lang="en-GB"/>
          </a:p>
        </p:txBody>
      </p:sp>
    </p:spTree>
    <p:extLst>
      <p:ext uri="{BB962C8B-B14F-4D97-AF65-F5344CB8AC3E}">
        <p14:creationId xmlns:p14="http://schemas.microsoft.com/office/powerpoint/2010/main" val="36947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iterate>
                                    <p:tmAbs val="0"/>
                                  </p:iterate>
                                  <p:childTnLst>
                                    <p:set>
                                      <p:cBhvr>
                                        <p:cTn id="6" fill="hold"/>
                                        <p:tgtEl>
                                          <p:spTgt spid="2"/>
                                        </p:tgtEl>
                                        <p:attrNameLst>
                                          <p:attrName>style.visibility</p:attrName>
                                        </p:attrNameLst>
                                      </p:cBhvr>
                                      <p:to>
                                        <p:strVal val="visible"/>
                                      </p:to>
                                    </p:set>
                                    <p:animEffect transition="in" filter="box(out)">
                                      <p:cBhvr>
                                        <p:cTn id="7" dur="600"/>
                                        <p:tgtEl>
                                          <p:spTgt spid="2"/>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3"/>
                                        </p:tgtEl>
                                        <p:attrNameLst>
                                          <p:attrName>style.visibility</p:attrName>
                                        </p:attrNameLst>
                                      </p:cBhvr>
                                      <p:to>
                                        <p:strVal val="visible"/>
                                      </p:to>
                                    </p:set>
                                    <p:animEffect transition="in" filter="box(out)">
                                      <p:cBhvr>
                                        <p:cTn id="11" dur="600"/>
                                        <p:tgtEl>
                                          <p:spTgt spid="3"/>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4"/>
                                        </p:tgtEl>
                                        <p:attrNameLst>
                                          <p:attrName>style.visibility</p:attrName>
                                        </p:attrNameLst>
                                      </p:cBhvr>
                                      <p:to>
                                        <p:strVal val="visible"/>
                                      </p:to>
                                    </p:set>
                                    <p:animEffect transition="in" filter="box(out)">
                                      <p:cBhvr>
                                        <p:cTn id="15" dur="600"/>
                                        <p:tgtEl>
                                          <p:spTgt spid="4"/>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6"/>
                                        </p:tgtEl>
                                        <p:attrNameLst>
                                          <p:attrName>style.visibility</p:attrName>
                                        </p:attrNameLst>
                                      </p:cBhvr>
                                      <p:to>
                                        <p:strVal val="visible"/>
                                      </p:to>
                                    </p:set>
                                    <p:animEffect transition="in" filter="box(out)">
                                      <p:cBhvr>
                                        <p:cTn id="19" dur="600"/>
                                        <p:tgtEl>
                                          <p:spTgt spid="6"/>
                                        </p:tgtEl>
                                      </p:cBhvr>
                                    </p:animEffect>
                                  </p:childTnLst>
                                </p:cTn>
                              </p:par>
                            </p:childTnLst>
                          </p:cTn>
                        </p:par>
                        <p:par>
                          <p:cTn id="20" fill="hold">
                            <p:stCondLst>
                              <p:cond delay="2400"/>
                            </p:stCondLst>
                            <p:childTnLst>
                              <p:par>
                                <p:cTn id="21" presetID="4" presetClass="entr" presetSubtype="32" fill="hold" grpId="0" nodeType="afterEffect">
                                  <p:stCondLst>
                                    <p:cond delay="0"/>
                                  </p:stCondLst>
                                  <p:iterate>
                                    <p:tmAbs val="0"/>
                                  </p:iterate>
                                  <p:childTnLst>
                                    <p:set>
                                      <p:cBhvr>
                                        <p:cTn id="22" fill="hold"/>
                                        <p:tgtEl>
                                          <p:spTgt spid="8"/>
                                        </p:tgtEl>
                                        <p:attrNameLst>
                                          <p:attrName>style.visibility</p:attrName>
                                        </p:attrNameLst>
                                      </p:cBhvr>
                                      <p:to>
                                        <p:strVal val="visible"/>
                                      </p:to>
                                    </p:set>
                                    <p:animEffect transition="in" filter="box(out)">
                                      <p:cBhvr>
                                        <p:cTn id="23" dur="500"/>
                                        <p:tgtEl>
                                          <p:spTgt spid="8"/>
                                        </p:tgtEl>
                                      </p:cBhvr>
                                    </p:animEffect>
                                  </p:childTnLst>
                                </p:cTn>
                              </p:par>
                            </p:childTnLst>
                          </p:cTn>
                        </p:par>
                        <p:par>
                          <p:cTn id="24" fill="hold">
                            <p:stCondLst>
                              <p:cond delay="2900"/>
                            </p:stCondLst>
                            <p:childTnLst>
                              <p:par>
                                <p:cTn id="25" presetID="4" presetClass="entr" presetSubtype="32" fill="hold" grpId="0" nodeType="afterEffect">
                                  <p:stCondLst>
                                    <p:cond delay="0"/>
                                  </p:stCondLst>
                                  <p:iterate>
                                    <p:tmAbs val="0"/>
                                  </p:iterate>
                                  <p:childTnLst>
                                    <p:set>
                                      <p:cBhvr>
                                        <p:cTn id="26" fill="hold"/>
                                        <p:tgtEl>
                                          <p:spTgt spid="9"/>
                                        </p:tgtEl>
                                        <p:attrNameLst>
                                          <p:attrName>style.visibility</p:attrName>
                                        </p:attrNameLst>
                                      </p:cBhvr>
                                      <p:to>
                                        <p:strVal val="visible"/>
                                      </p:to>
                                    </p:set>
                                    <p:animEffect transition="in" filter="box(out)">
                                      <p:cBhvr>
                                        <p:cTn id="27" dur="600"/>
                                        <p:tgtEl>
                                          <p:spTgt spid="9"/>
                                        </p:tgtEl>
                                      </p:cBhvr>
                                    </p:animEffect>
                                  </p:childTnLst>
                                </p:cTn>
                              </p:par>
                            </p:childTnLst>
                          </p:cTn>
                        </p:par>
                        <p:par>
                          <p:cTn id="28" fill="hold">
                            <p:stCondLst>
                              <p:cond delay="3500"/>
                            </p:stCondLst>
                            <p:childTnLst>
                              <p:par>
                                <p:cTn id="29" presetID="4" presetClass="entr" presetSubtype="32" fill="hold" grpId="0" nodeType="afterEffect">
                                  <p:stCondLst>
                                    <p:cond delay="0"/>
                                  </p:stCondLst>
                                  <p:iterate>
                                    <p:tmAbs val="0"/>
                                  </p:iterate>
                                  <p:childTnLst>
                                    <p:set>
                                      <p:cBhvr>
                                        <p:cTn id="30" fill="hold"/>
                                        <p:tgtEl>
                                          <p:spTgt spid="10"/>
                                        </p:tgtEl>
                                        <p:attrNameLst>
                                          <p:attrName>style.visibility</p:attrName>
                                        </p:attrNameLst>
                                      </p:cBhvr>
                                      <p:to>
                                        <p:strVal val="visible"/>
                                      </p:to>
                                    </p:set>
                                    <p:animEffect transition="in" filter="box(ou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P spid="4" grpId="0" animBg="1" advAuto="0"/>
      <p:bldP spid="6" grpId="0" animBg="1" advAuto="0"/>
      <p:bldP spid="8" grpId="0" animBg="1" advAuto="0"/>
      <p:bldP spid="9" grpId="0" animBg="1" advAuto="0"/>
      <p:bldP spid="10"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CB4B4D-7CA3-9044-876B-883B54F8677D}" type="slidenum">
              <a:rPr lang="en-GB" smtClean="0"/>
              <a:t>8</a:t>
            </a:fld>
            <a:endParaRPr lang="en-GB"/>
          </a:p>
        </p:txBody>
      </p:sp>
      <p:sp>
        <p:nvSpPr>
          <p:cNvPr id="3" name="Rounded Rectangle 2"/>
          <p:cNvSpPr/>
          <p:nvPr/>
        </p:nvSpPr>
        <p:spPr>
          <a:xfrm rot="2700000">
            <a:off x="861681" y="3059217"/>
            <a:ext cx="1087471" cy="1087471"/>
          </a:xfrm>
          <a:prstGeom prst="roundRect">
            <a:avLst/>
          </a:prstGeom>
          <a:solidFill>
            <a:schemeClr val="tx2"/>
          </a:solidFill>
          <a:ln>
            <a:noFill/>
          </a:ln>
          <a:effectLst>
            <a:innerShdw blurRad="76200" dist="50800" dir="135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ounded Rectangle 3"/>
          <p:cNvSpPr/>
          <p:nvPr/>
        </p:nvSpPr>
        <p:spPr>
          <a:xfrm rot="3564405">
            <a:off x="922373" y="3397355"/>
            <a:ext cx="1087471" cy="1087471"/>
          </a:xfrm>
          <a:prstGeom prst="roundRect">
            <a:avLst/>
          </a:prstGeom>
          <a:solidFill>
            <a:schemeClr val="bg1">
              <a:lumMod val="95000"/>
            </a:schemeClr>
          </a:solidFill>
          <a:ln>
            <a:noFill/>
          </a:ln>
          <a:effectLst>
            <a:outerShdw blurRad="342900" sx="103000" sy="103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 name="Group 4"/>
          <p:cNvGrpSpPr/>
          <p:nvPr/>
        </p:nvGrpSpPr>
        <p:grpSpPr>
          <a:xfrm>
            <a:off x="1263660" y="2555148"/>
            <a:ext cx="283510" cy="223586"/>
            <a:chOff x="1924702" y="2309895"/>
            <a:chExt cx="423801" cy="334225"/>
          </a:xfrm>
          <a:solidFill>
            <a:schemeClr val="bg1">
              <a:lumMod val="50000"/>
            </a:schemeClr>
          </a:solidFill>
        </p:grpSpPr>
        <p:sp>
          <p:nvSpPr>
            <p:cNvPr id="6" name="Oval 5"/>
            <p:cNvSpPr/>
            <p:nvPr/>
          </p:nvSpPr>
          <p:spPr>
            <a:xfrm>
              <a:off x="2085619" y="2309895"/>
              <a:ext cx="101967" cy="1019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 name="Group 6"/>
            <p:cNvGrpSpPr/>
            <p:nvPr/>
          </p:nvGrpSpPr>
          <p:grpSpPr>
            <a:xfrm>
              <a:off x="2009144" y="2438298"/>
              <a:ext cx="254918" cy="67978"/>
              <a:chOff x="6094412" y="2895600"/>
              <a:chExt cx="1143000" cy="304800"/>
            </a:xfrm>
            <a:grpFill/>
          </p:grpSpPr>
          <p:sp>
            <p:nvSpPr>
              <p:cNvPr id="14" name="Oval 13"/>
              <p:cNvSpPr/>
              <p:nvPr/>
            </p:nvSpPr>
            <p:spPr>
              <a:xfrm>
                <a:off x="6094412" y="28956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Oval 14"/>
              <p:cNvSpPr/>
              <p:nvPr/>
            </p:nvSpPr>
            <p:spPr>
              <a:xfrm>
                <a:off x="6932612" y="28956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8" name="Group 7"/>
            <p:cNvGrpSpPr/>
            <p:nvPr/>
          </p:nvGrpSpPr>
          <p:grpSpPr>
            <a:xfrm>
              <a:off x="1958691" y="2532712"/>
              <a:ext cx="355823" cy="50983"/>
              <a:chOff x="5870574" y="3397250"/>
              <a:chExt cx="1595438" cy="228600"/>
            </a:xfrm>
            <a:grpFill/>
          </p:grpSpPr>
          <p:sp>
            <p:nvSpPr>
              <p:cNvPr id="12" name="Oval 11"/>
              <p:cNvSpPr/>
              <p:nvPr/>
            </p:nvSpPr>
            <p:spPr>
              <a:xfrm>
                <a:off x="5870574" y="339725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Oval 12"/>
              <p:cNvSpPr/>
              <p:nvPr/>
            </p:nvSpPr>
            <p:spPr>
              <a:xfrm>
                <a:off x="7237412" y="339725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 name="Group 8"/>
            <p:cNvGrpSpPr/>
            <p:nvPr/>
          </p:nvGrpSpPr>
          <p:grpSpPr>
            <a:xfrm>
              <a:off x="1924702" y="2610131"/>
              <a:ext cx="423801" cy="33989"/>
              <a:chOff x="5718174" y="3708400"/>
              <a:chExt cx="1900238" cy="152400"/>
            </a:xfrm>
            <a:grpFill/>
          </p:grpSpPr>
          <p:sp>
            <p:nvSpPr>
              <p:cNvPr id="10" name="Oval 9"/>
              <p:cNvSpPr/>
              <p:nvPr/>
            </p:nvSpPr>
            <p:spPr>
              <a:xfrm>
                <a:off x="7466012" y="37084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Oval 10"/>
              <p:cNvSpPr/>
              <p:nvPr/>
            </p:nvSpPr>
            <p:spPr>
              <a:xfrm>
                <a:off x="5718174" y="37084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pic>
        <p:nvPicPr>
          <p:cNvPr id="16" name="Graphic 12" descr="Graphic 12"/>
          <p:cNvPicPr>
            <a:picLocks noChangeAspect="1"/>
          </p:cNvPicPr>
          <p:nvPr/>
        </p:nvPicPr>
        <p:blipFill>
          <a:blip r:embed="rId2">
            <a:alphaModFix amt="56508"/>
          </a:blip>
          <a:stretch>
            <a:fillRect/>
          </a:stretch>
        </p:blipFill>
        <p:spPr>
          <a:xfrm>
            <a:off x="1135544" y="3623589"/>
            <a:ext cx="635001" cy="635001"/>
          </a:xfrm>
          <a:prstGeom prst="rect">
            <a:avLst/>
          </a:prstGeom>
          <a:ln w="12700">
            <a:miter lim="400000"/>
          </a:ln>
        </p:spPr>
      </p:pic>
      <p:sp>
        <p:nvSpPr>
          <p:cNvPr id="17" name="TextBox 34"/>
          <p:cNvSpPr txBox="1"/>
          <p:nvPr/>
        </p:nvSpPr>
        <p:spPr>
          <a:xfrm>
            <a:off x="59241" y="1958495"/>
            <a:ext cx="2567289" cy="4154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100" dirty="0">
                <a:latin typeface="+mn-lt"/>
                <a:ea typeface="+mn-ea"/>
                <a:cs typeface="+mn-cs"/>
                <a:sym typeface="Avenir Next"/>
              </a:rPr>
              <a:t>Sample code</a:t>
            </a:r>
            <a:endParaRPr sz="2100" dirty="0">
              <a:latin typeface="+mn-lt"/>
              <a:ea typeface="+mn-ea"/>
              <a:cs typeface="+mn-cs"/>
              <a:sym typeface="Avenir Next"/>
            </a:endParaRPr>
          </a:p>
        </p:txBody>
      </p:sp>
      <p:pic>
        <p:nvPicPr>
          <p:cNvPr id="19" name="Picture 18"/>
          <p:cNvPicPr>
            <a:picLocks noChangeAspect="1"/>
          </p:cNvPicPr>
          <p:nvPr/>
        </p:nvPicPr>
        <p:blipFill>
          <a:blip r:embed="rId3"/>
          <a:stretch>
            <a:fillRect/>
          </a:stretch>
        </p:blipFill>
        <p:spPr>
          <a:xfrm>
            <a:off x="2670463" y="0"/>
            <a:ext cx="8683337" cy="6749870"/>
          </a:xfrm>
          <a:prstGeom prst="rect">
            <a:avLst/>
          </a:prstGeom>
        </p:spPr>
      </p:pic>
    </p:spTree>
    <p:extLst>
      <p:ext uri="{BB962C8B-B14F-4D97-AF65-F5344CB8AC3E}">
        <p14:creationId xmlns:p14="http://schemas.microsoft.com/office/powerpoint/2010/main" val="217552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16"/>
                                        </p:tgtEl>
                                        <p:attrNameLst>
                                          <p:attrName>style.visibility</p:attrName>
                                        </p:attrNameLst>
                                      </p:cBhvr>
                                      <p:to>
                                        <p:strVal val="visible"/>
                                      </p:to>
                                    </p:set>
                                    <p:anim calcmode="lin" valueType="num">
                                      <p:cBhvr>
                                        <p:cTn id="7" dur="700" fill="hold"/>
                                        <p:tgtEl>
                                          <p:spTgt spid="16"/>
                                        </p:tgtEl>
                                        <p:attrNameLst>
                                          <p:attrName>ppt_w</p:attrName>
                                        </p:attrNameLst>
                                      </p:cBhvr>
                                      <p:tavLst>
                                        <p:tav tm="0">
                                          <p:val>
                                            <p:fltVal val="0"/>
                                          </p:val>
                                        </p:tav>
                                        <p:tav tm="100000">
                                          <p:val>
                                            <p:strVal val="#ppt_w"/>
                                          </p:val>
                                        </p:tav>
                                      </p:tavLst>
                                    </p:anim>
                                    <p:anim calcmode="lin" valueType="num">
                                      <p:cBhvr>
                                        <p:cTn id="8" dur="7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700"/>
                            </p:stCondLst>
                            <p:childTnLst>
                              <p:par>
                                <p:cTn id="10" presetID="4" presetClass="entr" presetSubtype="32" fill="hold" grpId="0" nodeType="afterEffect">
                                  <p:stCondLst>
                                    <p:cond delay="0"/>
                                  </p:stCondLst>
                                  <p:iterate>
                                    <p:tmAbs val="0"/>
                                  </p:iterate>
                                  <p:childTnLst>
                                    <p:set>
                                      <p:cBhvr>
                                        <p:cTn id="11" fill="hold"/>
                                        <p:tgtEl>
                                          <p:spTgt spid="17"/>
                                        </p:tgtEl>
                                        <p:attrNameLst>
                                          <p:attrName>style.visibility</p:attrName>
                                        </p:attrNameLst>
                                      </p:cBhvr>
                                      <p:to>
                                        <p:strVal val="visible"/>
                                      </p:to>
                                    </p:set>
                                    <p:animEffect transition="in" filter="box(ou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dvAuto="0"/>
      <p:bldP spid="1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CB4B4D-7CA3-9044-876B-883B54F8677D}" type="slidenum">
              <a:rPr lang="en-GB" smtClean="0"/>
              <a:t>9</a:t>
            </a:fld>
            <a:endParaRPr lang="en-GB"/>
          </a:p>
        </p:txBody>
      </p:sp>
      <p:sp>
        <p:nvSpPr>
          <p:cNvPr id="3" name="Rounded Rectangle 2"/>
          <p:cNvSpPr/>
          <p:nvPr/>
        </p:nvSpPr>
        <p:spPr>
          <a:xfrm rot="2700000">
            <a:off x="120495" y="590215"/>
            <a:ext cx="1087471" cy="1087471"/>
          </a:xfrm>
          <a:prstGeom prst="roundRect">
            <a:avLst/>
          </a:prstGeom>
          <a:solidFill>
            <a:schemeClr val="accent2"/>
          </a:solidFill>
          <a:ln>
            <a:noFill/>
          </a:ln>
          <a:effectLst>
            <a:innerShdw blurRad="76200" dist="50800" dir="135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ounded Rectangle 3"/>
          <p:cNvSpPr/>
          <p:nvPr/>
        </p:nvSpPr>
        <p:spPr>
          <a:xfrm rot="1809825">
            <a:off x="189279" y="188948"/>
            <a:ext cx="1087471" cy="1087471"/>
          </a:xfrm>
          <a:prstGeom prst="roundRect">
            <a:avLst/>
          </a:prstGeom>
          <a:solidFill>
            <a:schemeClr val="bg1">
              <a:lumMod val="95000"/>
            </a:schemeClr>
          </a:solidFill>
          <a:ln>
            <a:noFill/>
          </a:ln>
          <a:effectLst>
            <a:outerShdw blurRad="342900" sx="103000" sy="103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5" name="Graphic 52" descr="Graphic 52"/>
          <p:cNvPicPr>
            <a:picLocks noChangeAspect="1"/>
          </p:cNvPicPr>
          <p:nvPr/>
        </p:nvPicPr>
        <p:blipFill>
          <a:blip r:embed="rId2">
            <a:alphaModFix amt="56508"/>
          </a:blip>
          <a:stretch>
            <a:fillRect/>
          </a:stretch>
        </p:blipFill>
        <p:spPr>
          <a:xfrm>
            <a:off x="415513" y="414961"/>
            <a:ext cx="635001" cy="635001"/>
          </a:xfrm>
          <a:prstGeom prst="rect">
            <a:avLst/>
          </a:prstGeom>
          <a:ln w="12700">
            <a:miter lim="400000"/>
          </a:ln>
        </p:spPr>
      </p:pic>
      <p:grpSp>
        <p:nvGrpSpPr>
          <p:cNvPr id="6" name="Group 5"/>
          <p:cNvGrpSpPr/>
          <p:nvPr/>
        </p:nvGrpSpPr>
        <p:grpSpPr>
          <a:xfrm rot="10800000">
            <a:off x="1527609" y="604965"/>
            <a:ext cx="467762" cy="444997"/>
            <a:chOff x="-1252538" y="1989138"/>
            <a:chExt cx="2381251" cy="2265362"/>
          </a:xfrm>
          <a:solidFill>
            <a:schemeClr val="bg2"/>
          </a:solidFill>
        </p:grpSpPr>
        <p:sp>
          <p:nvSpPr>
            <p:cNvPr id="7" name="Freeform 11"/>
            <p:cNvSpPr>
              <a:spLocks noEditPoints="1"/>
            </p:cNvSpPr>
            <p:nvPr/>
          </p:nvSpPr>
          <p:spPr bwMode="auto">
            <a:xfrm>
              <a:off x="-1252538" y="1989138"/>
              <a:ext cx="2381251" cy="600075"/>
            </a:xfrm>
            <a:custGeom>
              <a:avLst/>
              <a:gdLst>
                <a:gd name="T0" fmla="*/ 1402 w 4499"/>
                <a:gd name="T1" fmla="*/ 292 h 1133"/>
                <a:gd name="T2" fmla="*/ 1318 w 4499"/>
                <a:gd name="T3" fmla="*/ 319 h 1133"/>
                <a:gd name="T4" fmla="*/ 1250 w 4499"/>
                <a:gd name="T5" fmla="*/ 370 h 1133"/>
                <a:gd name="T6" fmla="*/ 1199 w 4499"/>
                <a:gd name="T7" fmla="*/ 439 h 1133"/>
                <a:gd name="T8" fmla="*/ 1172 w 4499"/>
                <a:gd name="T9" fmla="*/ 521 h 1133"/>
                <a:gd name="T10" fmla="*/ 1172 w 4499"/>
                <a:gd name="T11" fmla="*/ 612 h 1133"/>
                <a:gd name="T12" fmla="*/ 1199 w 4499"/>
                <a:gd name="T13" fmla="*/ 694 h 1133"/>
                <a:gd name="T14" fmla="*/ 1250 w 4499"/>
                <a:gd name="T15" fmla="*/ 763 h 1133"/>
                <a:gd name="T16" fmla="*/ 1318 w 4499"/>
                <a:gd name="T17" fmla="*/ 814 h 1133"/>
                <a:gd name="T18" fmla="*/ 1402 w 4499"/>
                <a:gd name="T19" fmla="*/ 841 h 1133"/>
                <a:gd name="T20" fmla="*/ 1492 w 4499"/>
                <a:gd name="T21" fmla="*/ 841 h 1133"/>
                <a:gd name="T22" fmla="*/ 1574 w 4499"/>
                <a:gd name="T23" fmla="*/ 814 h 1133"/>
                <a:gd name="T24" fmla="*/ 1644 w 4499"/>
                <a:gd name="T25" fmla="*/ 763 h 1133"/>
                <a:gd name="T26" fmla="*/ 1695 w 4499"/>
                <a:gd name="T27" fmla="*/ 694 h 1133"/>
                <a:gd name="T28" fmla="*/ 1722 w 4499"/>
                <a:gd name="T29" fmla="*/ 612 h 1133"/>
                <a:gd name="T30" fmla="*/ 1722 w 4499"/>
                <a:gd name="T31" fmla="*/ 521 h 1133"/>
                <a:gd name="T32" fmla="*/ 1695 w 4499"/>
                <a:gd name="T33" fmla="*/ 439 h 1133"/>
                <a:gd name="T34" fmla="*/ 1644 w 4499"/>
                <a:gd name="T35" fmla="*/ 370 h 1133"/>
                <a:gd name="T36" fmla="*/ 1574 w 4499"/>
                <a:gd name="T37" fmla="*/ 319 h 1133"/>
                <a:gd name="T38" fmla="*/ 1492 w 4499"/>
                <a:gd name="T39" fmla="*/ 292 h 1133"/>
                <a:gd name="T40" fmla="*/ 1447 w 4499"/>
                <a:gd name="T41" fmla="*/ 0 h 1133"/>
                <a:gd name="T42" fmla="*/ 1511 w 4499"/>
                <a:gd name="T43" fmla="*/ 3 h 1133"/>
                <a:gd name="T44" fmla="*/ 1635 w 4499"/>
                <a:gd name="T45" fmla="*/ 32 h 1133"/>
                <a:gd name="T46" fmla="*/ 1746 w 4499"/>
                <a:gd name="T47" fmla="*/ 85 h 1133"/>
                <a:gd name="T48" fmla="*/ 1841 w 4499"/>
                <a:gd name="T49" fmla="*/ 160 h 1133"/>
                <a:gd name="T50" fmla="*/ 1919 w 4499"/>
                <a:gd name="T51" fmla="*/ 255 h 1133"/>
                <a:gd name="T52" fmla="*/ 1977 w 4499"/>
                <a:gd name="T53" fmla="*/ 363 h 1133"/>
                <a:gd name="T54" fmla="*/ 4355 w 4499"/>
                <a:gd name="T55" fmla="*/ 423 h 1133"/>
                <a:gd name="T56" fmla="*/ 4418 w 4499"/>
                <a:gd name="T57" fmla="*/ 437 h 1133"/>
                <a:gd name="T58" fmla="*/ 4467 w 4499"/>
                <a:gd name="T59" fmla="*/ 476 h 1133"/>
                <a:gd name="T60" fmla="*/ 4495 w 4499"/>
                <a:gd name="T61" fmla="*/ 534 h 1133"/>
                <a:gd name="T62" fmla="*/ 4495 w 4499"/>
                <a:gd name="T63" fmla="*/ 599 h 1133"/>
                <a:gd name="T64" fmla="*/ 4467 w 4499"/>
                <a:gd name="T65" fmla="*/ 657 h 1133"/>
                <a:gd name="T66" fmla="*/ 4418 w 4499"/>
                <a:gd name="T67" fmla="*/ 696 h 1133"/>
                <a:gd name="T68" fmla="*/ 4355 w 4499"/>
                <a:gd name="T69" fmla="*/ 710 h 1133"/>
                <a:gd name="T70" fmla="*/ 1977 w 4499"/>
                <a:gd name="T71" fmla="*/ 770 h 1133"/>
                <a:gd name="T72" fmla="*/ 1919 w 4499"/>
                <a:gd name="T73" fmla="*/ 880 h 1133"/>
                <a:gd name="T74" fmla="*/ 1841 w 4499"/>
                <a:gd name="T75" fmla="*/ 973 h 1133"/>
                <a:gd name="T76" fmla="*/ 1746 w 4499"/>
                <a:gd name="T77" fmla="*/ 1048 h 1133"/>
                <a:gd name="T78" fmla="*/ 1635 w 4499"/>
                <a:gd name="T79" fmla="*/ 1101 h 1133"/>
                <a:gd name="T80" fmla="*/ 1511 w 4499"/>
                <a:gd name="T81" fmla="*/ 1130 h 1133"/>
                <a:gd name="T82" fmla="*/ 1383 w 4499"/>
                <a:gd name="T83" fmla="*/ 1130 h 1133"/>
                <a:gd name="T84" fmla="*/ 1260 w 4499"/>
                <a:gd name="T85" fmla="*/ 1101 h 1133"/>
                <a:gd name="T86" fmla="*/ 1149 w 4499"/>
                <a:gd name="T87" fmla="*/ 1048 h 1133"/>
                <a:gd name="T88" fmla="*/ 1053 w 4499"/>
                <a:gd name="T89" fmla="*/ 973 h 1133"/>
                <a:gd name="T90" fmla="*/ 975 w 4499"/>
                <a:gd name="T91" fmla="*/ 880 h 1133"/>
                <a:gd name="T92" fmla="*/ 917 w 4499"/>
                <a:gd name="T93" fmla="*/ 770 h 1133"/>
                <a:gd name="T94" fmla="*/ 144 w 4499"/>
                <a:gd name="T95" fmla="*/ 710 h 1133"/>
                <a:gd name="T96" fmla="*/ 81 w 4499"/>
                <a:gd name="T97" fmla="*/ 696 h 1133"/>
                <a:gd name="T98" fmla="*/ 31 w 4499"/>
                <a:gd name="T99" fmla="*/ 657 h 1133"/>
                <a:gd name="T100" fmla="*/ 4 w 4499"/>
                <a:gd name="T101" fmla="*/ 599 h 1133"/>
                <a:gd name="T102" fmla="*/ 4 w 4499"/>
                <a:gd name="T103" fmla="*/ 534 h 1133"/>
                <a:gd name="T104" fmla="*/ 31 w 4499"/>
                <a:gd name="T105" fmla="*/ 476 h 1133"/>
                <a:gd name="T106" fmla="*/ 81 w 4499"/>
                <a:gd name="T107" fmla="*/ 437 h 1133"/>
                <a:gd name="T108" fmla="*/ 144 w 4499"/>
                <a:gd name="T109" fmla="*/ 423 h 1133"/>
                <a:gd name="T110" fmla="*/ 917 w 4499"/>
                <a:gd name="T111" fmla="*/ 363 h 1133"/>
                <a:gd name="T112" fmla="*/ 975 w 4499"/>
                <a:gd name="T113" fmla="*/ 255 h 1133"/>
                <a:gd name="T114" fmla="*/ 1051 w 4499"/>
                <a:gd name="T115" fmla="*/ 160 h 1133"/>
                <a:gd name="T116" fmla="*/ 1149 w 4499"/>
                <a:gd name="T117" fmla="*/ 85 h 1133"/>
                <a:gd name="T118" fmla="*/ 1260 w 4499"/>
                <a:gd name="T119" fmla="*/ 32 h 1133"/>
                <a:gd name="T120" fmla="*/ 1383 w 4499"/>
                <a:gd name="T121" fmla="*/ 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99" h="1133">
                  <a:moveTo>
                    <a:pt x="1447" y="288"/>
                  </a:moveTo>
                  <a:lnTo>
                    <a:pt x="1402" y="292"/>
                  </a:lnTo>
                  <a:lnTo>
                    <a:pt x="1360" y="303"/>
                  </a:lnTo>
                  <a:lnTo>
                    <a:pt x="1318" y="319"/>
                  </a:lnTo>
                  <a:lnTo>
                    <a:pt x="1283" y="342"/>
                  </a:lnTo>
                  <a:lnTo>
                    <a:pt x="1250" y="370"/>
                  </a:lnTo>
                  <a:lnTo>
                    <a:pt x="1223" y="402"/>
                  </a:lnTo>
                  <a:lnTo>
                    <a:pt x="1199" y="439"/>
                  </a:lnTo>
                  <a:lnTo>
                    <a:pt x="1183" y="479"/>
                  </a:lnTo>
                  <a:lnTo>
                    <a:pt x="1172" y="521"/>
                  </a:lnTo>
                  <a:lnTo>
                    <a:pt x="1168" y="567"/>
                  </a:lnTo>
                  <a:lnTo>
                    <a:pt x="1172" y="612"/>
                  </a:lnTo>
                  <a:lnTo>
                    <a:pt x="1183" y="654"/>
                  </a:lnTo>
                  <a:lnTo>
                    <a:pt x="1199" y="694"/>
                  </a:lnTo>
                  <a:lnTo>
                    <a:pt x="1223" y="731"/>
                  </a:lnTo>
                  <a:lnTo>
                    <a:pt x="1250" y="763"/>
                  </a:lnTo>
                  <a:lnTo>
                    <a:pt x="1283" y="791"/>
                  </a:lnTo>
                  <a:lnTo>
                    <a:pt x="1318" y="814"/>
                  </a:lnTo>
                  <a:lnTo>
                    <a:pt x="1360" y="830"/>
                  </a:lnTo>
                  <a:lnTo>
                    <a:pt x="1402" y="841"/>
                  </a:lnTo>
                  <a:lnTo>
                    <a:pt x="1447" y="846"/>
                  </a:lnTo>
                  <a:lnTo>
                    <a:pt x="1492" y="841"/>
                  </a:lnTo>
                  <a:lnTo>
                    <a:pt x="1535" y="830"/>
                  </a:lnTo>
                  <a:lnTo>
                    <a:pt x="1574" y="814"/>
                  </a:lnTo>
                  <a:lnTo>
                    <a:pt x="1611" y="791"/>
                  </a:lnTo>
                  <a:lnTo>
                    <a:pt x="1644" y="763"/>
                  </a:lnTo>
                  <a:lnTo>
                    <a:pt x="1672" y="731"/>
                  </a:lnTo>
                  <a:lnTo>
                    <a:pt x="1695" y="694"/>
                  </a:lnTo>
                  <a:lnTo>
                    <a:pt x="1711" y="654"/>
                  </a:lnTo>
                  <a:lnTo>
                    <a:pt x="1722" y="612"/>
                  </a:lnTo>
                  <a:lnTo>
                    <a:pt x="1726" y="567"/>
                  </a:lnTo>
                  <a:lnTo>
                    <a:pt x="1722" y="521"/>
                  </a:lnTo>
                  <a:lnTo>
                    <a:pt x="1711" y="479"/>
                  </a:lnTo>
                  <a:lnTo>
                    <a:pt x="1695" y="439"/>
                  </a:lnTo>
                  <a:lnTo>
                    <a:pt x="1672" y="402"/>
                  </a:lnTo>
                  <a:lnTo>
                    <a:pt x="1644" y="370"/>
                  </a:lnTo>
                  <a:lnTo>
                    <a:pt x="1611" y="342"/>
                  </a:lnTo>
                  <a:lnTo>
                    <a:pt x="1574" y="319"/>
                  </a:lnTo>
                  <a:lnTo>
                    <a:pt x="1535" y="303"/>
                  </a:lnTo>
                  <a:lnTo>
                    <a:pt x="1492" y="292"/>
                  </a:lnTo>
                  <a:lnTo>
                    <a:pt x="1447" y="288"/>
                  </a:lnTo>
                  <a:close/>
                  <a:moveTo>
                    <a:pt x="1447" y="0"/>
                  </a:moveTo>
                  <a:lnTo>
                    <a:pt x="1447" y="0"/>
                  </a:lnTo>
                  <a:lnTo>
                    <a:pt x="1511" y="3"/>
                  </a:lnTo>
                  <a:lnTo>
                    <a:pt x="1574" y="14"/>
                  </a:lnTo>
                  <a:lnTo>
                    <a:pt x="1635" y="32"/>
                  </a:lnTo>
                  <a:lnTo>
                    <a:pt x="1692" y="55"/>
                  </a:lnTo>
                  <a:lnTo>
                    <a:pt x="1746" y="85"/>
                  </a:lnTo>
                  <a:lnTo>
                    <a:pt x="1796" y="121"/>
                  </a:lnTo>
                  <a:lnTo>
                    <a:pt x="1841" y="160"/>
                  </a:lnTo>
                  <a:lnTo>
                    <a:pt x="1884" y="206"/>
                  </a:lnTo>
                  <a:lnTo>
                    <a:pt x="1919" y="255"/>
                  </a:lnTo>
                  <a:lnTo>
                    <a:pt x="1951" y="307"/>
                  </a:lnTo>
                  <a:lnTo>
                    <a:pt x="1977" y="363"/>
                  </a:lnTo>
                  <a:lnTo>
                    <a:pt x="1996" y="423"/>
                  </a:lnTo>
                  <a:lnTo>
                    <a:pt x="4355" y="423"/>
                  </a:lnTo>
                  <a:lnTo>
                    <a:pt x="4388" y="426"/>
                  </a:lnTo>
                  <a:lnTo>
                    <a:pt x="4418" y="437"/>
                  </a:lnTo>
                  <a:lnTo>
                    <a:pt x="4444" y="454"/>
                  </a:lnTo>
                  <a:lnTo>
                    <a:pt x="4467" y="476"/>
                  </a:lnTo>
                  <a:lnTo>
                    <a:pt x="4484" y="504"/>
                  </a:lnTo>
                  <a:lnTo>
                    <a:pt x="4495" y="534"/>
                  </a:lnTo>
                  <a:lnTo>
                    <a:pt x="4499" y="567"/>
                  </a:lnTo>
                  <a:lnTo>
                    <a:pt x="4495" y="599"/>
                  </a:lnTo>
                  <a:lnTo>
                    <a:pt x="4484" y="629"/>
                  </a:lnTo>
                  <a:lnTo>
                    <a:pt x="4467" y="657"/>
                  </a:lnTo>
                  <a:lnTo>
                    <a:pt x="4444" y="679"/>
                  </a:lnTo>
                  <a:lnTo>
                    <a:pt x="4418" y="696"/>
                  </a:lnTo>
                  <a:lnTo>
                    <a:pt x="4388" y="707"/>
                  </a:lnTo>
                  <a:lnTo>
                    <a:pt x="4355" y="710"/>
                  </a:lnTo>
                  <a:lnTo>
                    <a:pt x="1996" y="710"/>
                  </a:lnTo>
                  <a:lnTo>
                    <a:pt x="1977" y="770"/>
                  </a:lnTo>
                  <a:lnTo>
                    <a:pt x="1951" y="826"/>
                  </a:lnTo>
                  <a:lnTo>
                    <a:pt x="1919" y="880"/>
                  </a:lnTo>
                  <a:lnTo>
                    <a:pt x="1884" y="928"/>
                  </a:lnTo>
                  <a:lnTo>
                    <a:pt x="1841" y="973"/>
                  </a:lnTo>
                  <a:lnTo>
                    <a:pt x="1796" y="1012"/>
                  </a:lnTo>
                  <a:lnTo>
                    <a:pt x="1746" y="1048"/>
                  </a:lnTo>
                  <a:lnTo>
                    <a:pt x="1692" y="1078"/>
                  </a:lnTo>
                  <a:lnTo>
                    <a:pt x="1635" y="1101"/>
                  </a:lnTo>
                  <a:lnTo>
                    <a:pt x="1574" y="1119"/>
                  </a:lnTo>
                  <a:lnTo>
                    <a:pt x="1511" y="1130"/>
                  </a:lnTo>
                  <a:lnTo>
                    <a:pt x="1447" y="1133"/>
                  </a:lnTo>
                  <a:lnTo>
                    <a:pt x="1383" y="1130"/>
                  </a:lnTo>
                  <a:lnTo>
                    <a:pt x="1320" y="1119"/>
                  </a:lnTo>
                  <a:lnTo>
                    <a:pt x="1260" y="1101"/>
                  </a:lnTo>
                  <a:lnTo>
                    <a:pt x="1202" y="1078"/>
                  </a:lnTo>
                  <a:lnTo>
                    <a:pt x="1149" y="1048"/>
                  </a:lnTo>
                  <a:lnTo>
                    <a:pt x="1098" y="1012"/>
                  </a:lnTo>
                  <a:lnTo>
                    <a:pt x="1053" y="973"/>
                  </a:lnTo>
                  <a:lnTo>
                    <a:pt x="1010" y="928"/>
                  </a:lnTo>
                  <a:lnTo>
                    <a:pt x="975" y="880"/>
                  </a:lnTo>
                  <a:lnTo>
                    <a:pt x="943" y="826"/>
                  </a:lnTo>
                  <a:lnTo>
                    <a:pt x="917" y="770"/>
                  </a:lnTo>
                  <a:lnTo>
                    <a:pt x="898" y="710"/>
                  </a:lnTo>
                  <a:lnTo>
                    <a:pt x="144" y="710"/>
                  </a:lnTo>
                  <a:lnTo>
                    <a:pt x="111" y="707"/>
                  </a:lnTo>
                  <a:lnTo>
                    <a:pt x="81" y="696"/>
                  </a:lnTo>
                  <a:lnTo>
                    <a:pt x="53" y="679"/>
                  </a:lnTo>
                  <a:lnTo>
                    <a:pt x="31" y="657"/>
                  </a:lnTo>
                  <a:lnTo>
                    <a:pt x="15" y="629"/>
                  </a:lnTo>
                  <a:lnTo>
                    <a:pt x="4" y="599"/>
                  </a:lnTo>
                  <a:lnTo>
                    <a:pt x="0" y="567"/>
                  </a:lnTo>
                  <a:lnTo>
                    <a:pt x="4" y="534"/>
                  </a:lnTo>
                  <a:lnTo>
                    <a:pt x="15" y="504"/>
                  </a:lnTo>
                  <a:lnTo>
                    <a:pt x="31" y="476"/>
                  </a:lnTo>
                  <a:lnTo>
                    <a:pt x="53" y="454"/>
                  </a:lnTo>
                  <a:lnTo>
                    <a:pt x="81" y="437"/>
                  </a:lnTo>
                  <a:lnTo>
                    <a:pt x="111" y="426"/>
                  </a:lnTo>
                  <a:lnTo>
                    <a:pt x="144" y="423"/>
                  </a:lnTo>
                  <a:lnTo>
                    <a:pt x="898" y="423"/>
                  </a:lnTo>
                  <a:lnTo>
                    <a:pt x="917" y="363"/>
                  </a:lnTo>
                  <a:lnTo>
                    <a:pt x="943" y="307"/>
                  </a:lnTo>
                  <a:lnTo>
                    <a:pt x="975" y="255"/>
                  </a:lnTo>
                  <a:lnTo>
                    <a:pt x="1010" y="206"/>
                  </a:lnTo>
                  <a:lnTo>
                    <a:pt x="1051" y="160"/>
                  </a:lnTo>
                  <a:lnTo>
                    <a:pt x="1098" y="121"/>
                  </a:lnTo>
                  <a:lnTo>
                    <a:pt x="1149" y="85"/>
                  </a:lnTo>
                  <a:lnTo>
                    <a:pt x="1202" y="55"/>
                  </a:lnTo>
                  <a:lnTo>
                    <a:pt x="1260" y="32"/>
                  </a:lnTo>
                  <a:lnTo>
                    <a:pt x="1320" y="14"/>
                  </a:lnTo>
                  <a:lnTo>
                    <a:pt x="1383" y="3"/>
                  </a:lnTo>
                  <a:lnTo>
                    <a:pt x="1447"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12"/>
            <p:cNvSpPr>
              <a:spLocks noEditPoints="1"/>
            </p:cNvSpPr>
            <p:nvPr/>
          </p:nvSpPr>
          <p:spPr bwMode="auto">
            <a:xfrm>
              <a:off x="-1252538" y="2822575"/>
              <a:ext cx="2381251" cy="600075"/>
            </a:xfrm>
            <a:custGeom>
              <a:avLst/>
              <a:gdLst>
                <a:gd name="T0" fmla="*/ 2800 w 4499"/>
                <a:gd name="T1" fmla="*/ 293 h 1134"/>
                <a:gd name="T2" fmla="*/ 2718 w 4499"/>
                <a:gd name="T3" fmla="*/ 320 h 1134"/>
                <a:gd name="T4" fmla="*/ 2648 w 4499"/>
                <a:gd name="T5" fmla="*/ 371 h 1134"/>
                <a:gd name="T6" fmla="*/ 2597 w 4499"/>
                <a:gd name="T7" fmla="*/ 439 h 1134"/>
                <a:gd name="T8" fmla="*/ 2570 w 4499"/>
                <a:gd name="T9" fmla="*/ 522 h 1134"/>
                <a:gd name="T10" fmla="*/ 2570 w 4499"/>
                <a:gd name="T11" fmla="*/ 611 h 1134"/>
                <a:gd name="T12" fmla="*/ 2597 w 4499"/>
                <a:gd name="T13" fmla="*/ 695 h 1134"/>
                <a:gd name="T14" fmla="*/ 2648 w 4499"/>
                <a:gd name="T15" fmla="*/ 763 h 1134"/>
                <a:gd name="T16" fmla="*/ 2718 w 4499"/>
                <a:gd name="T17" fmla="*/ 814 h 1134"/>
                <a:gd name="T18" fmla="*/ 2800 w 4499"/>
                <a:gd name="T19" fmla="*/ 841 h 1134"/>
                <a:gd name="T20" fmla="*/ 2890 w 4499"/>
                <a:gd name="T21" fmla="*/ 841 h 1134"/>
                <a:gd name="T22" fmla="*/ 2974 w 4499"/>
                <a:gd name="T23" fmla="*/ 814 h 1134"/>
                <a:gd name="T24" fmla="*/ 3042 w 4499"/>
                <a:gd name="T25" fmla="*/ 763 h 1134"/>
                <a:gd name="T26" fmla="*/ 3093 w 4499"/>
                <a:gd name="T27" fmla="*/ 695 h 1134"/>
                <a:gd name="T28" fmla="*/ 3120 w 4499"/>
                <a:gd name="T29" fmla="*/ 611 h 1134"/>
                <a:gd name="T30" fmla="*/ 3120 w 4499"/>
                <a:gd name="T31" fmla="*/ 522 h 1134"/>
                <a:gd name="T32" fmla="*/ 3093 w 4499"/>
                <a:gd name="T33" fmla="*/ 439 h 1134"/>
                <a:gd name="T34" fmla="*/ 3042 w 4499"/>
                <a:gd name="T35" fmla="*/ 371 h 1134"/>
                <a:gd name="T36" fmla="*/ 2974 w 4499"/>
                <a:gd name="T37" fmla="*/ 320 h 1134"/>
                <a:gd name="T38" fmla="*/ 2890 w 4499"/>
                <a:gd name="T39" fmla="*/ 293 h 1134"/>
                <a:gd name="T40" fmla="*/ 2845 w 4499"/>
                <a:gd name="T41" fmla="*/ 0 h 1134"/>
                <a:gd name="T42" fmla="*/ 2972 w 4499"/>
                <a:gd name="T43" fmla="*/ 15 h 1134"/>
                <a:gd name="T44" fmla="*/ 3090 w 4499"/>
                <a:gd name="T45" fmla="*/ 56 h 1134"/>
                <a:gd name="T46" fmla="*/ 3194 w 4499"/>
                <a:gd name="T47" fmla="*/ 120 h 1134"/>
                <a:gd name="T48" fmla="*/ 3282 w 4499"/>
                <a:gd name="T49" fmla="*/ 205 h 1134"/>
                <a:gd name="T50" fmla="*/ 3349 w 4499"/>
                <a:gd name="T51" fmla="*/ 308 h 1134"/>
                <a:gd name="T52" fmla="*/ 3394 w 4499"/>
                <a:gd name="T53" fmla="*/ 423 h 1134"/>
                <a:gd name="T54" fmla="*/ 4388 w 4499"/>
                <a:gd name="T55" fmla="*/ 427 h 1134"/>
                <a:gd name="T56" fmla="*/ 4444 w 4499"/>
                <a:gd name="T57" fmla="*/ 454 h 1134"/>
                <a:gd name="T58" fmla="*/ 4484 w 4499"/>
                <a:gd name="T59" fmla="*/ 503 h 1134"/>
                <a:gd name="T60" fmla="*/ 4499 w 4499"/>
                <a:gd name="T61" fmla="*/ 568 h 1134"/>
                <a:gd name="T62" fmla="*/ 4484 w 4499"/>
                <a:gd name="T63" fmla="*/ 630 h 1134"/>
                <a:gd name="T64" fmla="*/ 4445 w 4499"/>
                <a:gd name="T65" fmla="*/ 680 h 1134"/>
                <a:gd name="T66" fmla="*/ 4388 w 4499"/>
                <a:gd name="T67" fmla="*/ 707 h 1134"/>
                <a:gd name="T68" fmla="*/ 3394 w 4499"/>
                <a:gd name="T69" fmla="*/ 711 h 1134"/>
                <a:gd name="T70" fmla="*/ 3349 w 4499"/>
                <a:gd name="T71" fmla="*/ 826 h 1134"/>
                <a:gd name="T72" fmla="*/ 3282 w 4499"/>
                <a:gd name="T73" fmla="*/ 929 h 1134"/>
                <a:gd name="T74" fmla="*/ 3194 w 4499"/>
                <a:gd name="T75" fmla="*/ 1013 h 1134"/>
                <a:gd name="T76" fmla="*/ 3090 w 4499"/>
                <a:gd name="T77" fmla="*/ 1078 h 1134"/>
                <a:gd name="T78" fmla="*/ 2972 w 4499"/>
                <a:gd name="T79" fmla="*/ 1119 h 1134"/>
                <a:gd name="T80" fmla="*/ 2845 w 4499"/>
                <a:gd name="T81" fmla="*/ 1134 h 1134"/>
                <a:gd name="T82" fmla="*/ 2718 w 4499"/>
                <a:gd name="T83" fmla="*/ 1119 h 1134"/>
                <a:gd name="T84" fmla="*/ 2600 w 4499"/>
                <a:gd name="T85" fmla="*/ 1078 h 1134"/>
                <a:gd name="T86" fmla="*/ 2496 w 4499"/>
                <a:gd name="T87" fmla="*/ 1013 h 1134"/>
                <a:gd name="T88" fmla="*/ 2408 w 4499"/>
                <a:gd name="T89" fmla="*/ 929 h 1134"/>
                <a:gd name="T90" fmla="*/ 2341 w 4499"/>
                <a:gd name="T91" fmla="*/ 826 h 1134"/>
                <a:gd name="T92" fmla="*/ 2296 w 4499"/>
                <a:gd name="T93" fmla="*/ 711 h 1134"/>
                <a:gd name="T94" fmla="*/ 111 w 4499"/>
                <a:gd name="T95" fmla="*/ 707 h 1134"/>
                <a:gd name="T96" fmla="*/ 53 w 4499"/>
                <a:gd name="T97" fmla="*/ 680 h 1134"/>
                <a:gd name="T98" fmla="*/ 15 w 4499"/>
                <a:gd name="T99" fmla="*/ 630 h 1134"/>
                <a:gd name="T100" fmla="*/ 0 w 4499"/>
                <a:gd name="T101" fmla="*/ 568 h 1134"/>
                <a:gd name="T102" fmla="*/ 15 w 4499"/>
                <a:gd name="T103" fmla="*/ 503 h 1134"/>
                <a:gd name="T104" fmla="*/ 53 w 4499"/>
                <a:gd name="T105" fmla="*/ 454 h 1134"/>
                <a:gd name="T106" fmla="*/ 111 w 4499"/>
                <a:gd name="T107" fmla="*/ 427 h 1134"/>
                <a:gd name="T108" fmla="*/ 2296 w 4499"/>
                <a:gd name="T109" fmla="*/ 423 h 1134"/>
                <a:gd name="T110" fmla="*/ 2341 w 4499"/>
                <a:gd name="T111" fmla="*/ 308 h 1134"/>
                <a:gd name="T112" fmla="*/ 2408 w 4499"/>
                <a:gd name="T113" fmla="*/ 205 h 1134"/>
                <a:gd name="T114" fmla="*/ 2496 w 4499"/>
                <a:gd name="T115" fmla="*/ 120 h 1134"/>
                <a:gd name="T116" fmla="*/ 2600 w 4499"/>
                <a:gd name="T117" fmla="*/ 56 h 1134"/>
                <a:gd name="T118" fmla="*/ 2718 w 4499"/>
                <a:gd name="T119" fmla="*/ 15 h 1134"/>
                <a:gd name="T120" fmla="*/ 2845 w 4499"/>
                <a:gd name="T121"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99" h="1134">
                  <a:moveTo>
                    <a:pt x="2845" y="289"/>
                  </a:moveTo>
                  <a:lnTo>
                    <a:pt x="2800" y="293"/>
                  </a:lnTo>
                  <a:lnTo>
                    <a:pt x="2757" y="302"/>
                  </a:lnTo>
                  <a:lnTo>
                    <a:pt x="2718" y="320"/>
                  </a:lnTo>
                  <a:lnTo>
                    <a:pt x="2681" y="342"/>
                  </a:lnTo>
                  <a:lnTo>
                    <a:pt x="2648" y="371"/>
                  </a:lnTo>
                  <a:lnTo>
                    <a:pt x="2620" y="402"/>
                  </a:lnTo>
                  <a:lnTo>
                    <a:pt x="2597" y="439"/>
                  </a:lnTo>
                  <a:lnTo>
                    <a:pt x="2581" y="479"/>
                  </a:lnTo>
                  <a:lnTo>
                    <a:pt x="2570" y="522"/>
                  </a:lnTo>
                  <a:lnTo>
                    <a:pt x="2566" y="568"/>
                  </a:lnTo>
                  <a:lnTo>
                    <a:pt x="2570" y="611"/>
                  </a:lnTo>
                  <a:lnTo>
                    <a:pt x="2581" y="655"/>
                  </a:lnTo>
                  <a:lnTo>
                    <a:pt x="2597" y="695"/>
                  </a:lnTo>
                  <a:lnTo>
                    <a:pt x="2620" y="732"/>
                  </a:lnTo>
                  <a:lnTo>
                    <a:pt x="2648" y="763"/>
                  </a:lnTo>
                  <a:lnTo>
                    <a:pt x="2681" y="792"/>
                  </a:lnTo>
                  <a:lnTo>
                    <a:pt x="2718" y="814"/>
                  </a:lnTo>
                  <a:lnTo>
                    <a:pt x="2757" y="832"/>
                  </a:lnTo>
                  <a:lnTo>
                    <a:pt x="2800" y="841"/>
                  </a:lnTo>
                  <a:lnTo>
                    <a:pt x="2845" y="845"/>
                  </a:lnTo>
                  <a:lnTo>
                    <a:pt x="2890" y="841"/>
                  </a:lnTo>
                  <a:lnTo>
                    <a:pt x="2933" y="832"/>
                  </a:lnTo>
                  <a:lnTo>
                    <a:pt x="2974" y="814"/>
                  </a:lnTo>
                  <a:lnTo>
                    <a:pt x="3009" y="792"/>
                  </a:lnTo>
                  <a:lnTo>
                    <a:pt x="3042" y="763"/>
                  </a:lnTo>
                  <a:lnTo>
                    <a:pt x="3070" y="732"/>
                  </a:lnTo>
                  <a:lnTo>
                    <a:pt x="3093" y="695"/>
                  </a:lnTo>
                  <a:lnTo>
                    <a:pt x="3109" y="655"/>
                  </a:lnTo>
                  <a:lnTo>
                    <a:pt x="3120" y="611"/>
                  </a:lnTo>
                  <a:lnTo>
                    <a:pt x="3124" y="568"/>
                  </a:lnTo>
                  <a:lnTo>
                    <a:pt x="3120" y="522"/>
                  </a:lnTo>
                  <a:lnTo>
                    <a:pt x="3109" y="479"/>
                  </a:lnTo>
                  <a:lnTo>
                    <a:pt x="3093" y="439"/>
                  </a:lnTo>
                  <a:lnTo>
                    <a:pt x="3070" y="402"/>
                  </a:lnTo>
                  <a:lnTo>
                    <a:pt x="3042" y="371"/>
                  </a:lnTo>
                  <a:lnTo>
                    <a:pt x="3009" y="342"/>
                  </a:lnTo>
                  <a:lnTo>
                    <a:pt x="2974" y="320"/>
                  </a:lnTo>
                  <a:lnTo>
                    <a:pt x="2933" y="302"/>
                  </a:lnTo>
                  <a:lnTo>
                    <a:pt x="2890" y="293"/>
                  </a:lnTo>
                  <a:lnTo>
                    <a:pt x="2845" y="289"/>
                  </a:lnTo>
                  <a:close/>
                  <a:moveTo>
                    <a:pt x="2845" y="0"/>
                  </a:moveTo>
                  <a:lnTo>
                    <a:pt x="2909" y="4"/>
                  </a:lnTo>
                  <a:lnTo>
                    <a:pt x="2972" y="15"/>
                  </a:lnTo>
                  <a:lnTo>
                    <a:pt x="3033" y="33"/>
                  </a:lnTo>
                  <a:lnTo>
                    <a:pt x="3090" y="56"/>
                  </a:lnTo>
                  <a:lnTo>
                    <a:pt x="3143" y="85"/>
                  </a:lnTo>
                  <a:lnTo>
                    <a:pt x="3194" y="120"/>
                  </a:lnTo>
                  <a:lnTo>
                    <a:pt x="3239" y="160"/>
                  </a:lnTo>
                  <a:lnTo>
                    <a:pt x="3282" y="205"/>
                  </a:lnTo>
                  <a:lnTo>
                    <a:pt x="3317" y="254"/>
                  </a:lnTo>
                  <a:lnTo>
                    <a:pt x="3349" y="308"/>
                  </a:lnTo>
                  <a:lnTo>
                    <a:pt x="3375" y="364"/>
                  </a:lnTo>
                  <a:lnTo>
                    <a:pt x="3394" y="423"/>
                  </a:lnTo>
                  <a:lnTo>
                    <a:pt x="4355" y="423"/>
                  </a:lnTo>
                  <a:lnTo>
                    <a:pt x="4388" y="427"/>
                  </a:lnTo>
                  <a:lnTo>
                    <a:pt x="4418" y="438"/>
                  </a:lnTo>
                  <a:lnTo>
                    <a:pt x="4444" y="454"/>
                  </a:lnTo>
                  <a:lnTo>
                    <a:pt x="4467" y="477"/>
                  </a:lnTo>
                  <a:lnTo>
                    <a:pt x="4484" y="503"/>
                  </a:lnTo>
                  <a:lnTo>
                    <a:pt x="4495" y="533"/>
                  </a:lnTo>
                  <a:lnTo>
                    <a:pt x="4499" y="568"/>
                  </a:lnTo>
                  <a:lnTo>
                    <a:pt x="4495" y="600"/>
                  </a:lnTo>
                  <a:lnTo>
                    <a:pt x="4484" y="630"/>
                  </a:lnTo>
                  <a:lnTo>
                    <a:pt x="4467" y="656"/>
                  </a:lnTo>
                  <a:lnTo>
                    <a:pt x="4445" y="680"/>
                  </a:lnTo>
                  <a:lnTo>
                    <a:pt x="4418" y="696"/>
                  </a:lnTo>
                  <a:lnTo>
                    <a:pt x="4388" y="707"/>
                  </a:lnTo>
                  <a:lnTo>
                    <a:pt x="4355" y="711"/>
                  </a:lnTo>
                  <a:lnTo>
                    <a:pt x="3394" y="711"/>
                  </a:lnTo>
                  <a:lnTo>
                    <a:pt x="3375" y="770"/>
                  </a:lnTo>
                  <a:lnTo>
                    <a:pt x="3349" y="826"/>
                  </a:lnTo>
                  <a:lnTo>
                    <a:pt x="3317" y="879"/>
                  </a:lnTo>
                  <a:lnTo>
                    <a:pt x="3282" y="929"/>
                  </a:lnTo>
                  <a:lnTo>
                    <a:pt x="3239" y="974"/>
                  </a:lnTo>
                  <a:lnTo>
                    <a:pt x="3194" y="1013"/>
                  </a:lnTo>
                  <a:lnTo>
                    <a:pt x="3143" y="1048"/>
                  </a:lnTo>
                  <a:lnTo>
                    <a:pt x="3090" y="1078"/>
                  </a:lnTo>
                  <a:lnTo>
                    <a:pt x="3033" y="1101"/>
                  </a:lnTo>
                  <a:lnTo>
                    <a:pt x="2972" y="1119"/>
                  </a:lnTo>
                  <a:lnTo>
                    <a:pt x="2909" y="1130"/>
                  </a:lnTo>
                  <a:lnTo>
                    <a:pt x="2845" y="1134"/>
                  </a:lnTo>
                  <a:lnTo>
                    <a:pt x="2781" y="1130"/>
                  </a:lnTo>
                  <a:lnTo>
                    <a:pt x="2718" y="1119"/>
                  </a:lnTo>
                  <a:lnTo>
                    <a:pt x="2657" y="1101"/>
                  </a:lnTo>
                  <a:lnTo>
                    <a:pt x="2600" y="1078"/>
                  </a:lnTo>
                  <a:lnTo>
                    <a:pt x="2547" y="1048"/>
                  </a:lnTo>
                  <a:lnTo>
                    <a:pt x="2496" y="1013"/>
                  </a:lnTo>
                  <a:lnTo>
                    <a:pt x="2451" y="974"/>
                  </a:lnTo>
                  <a:lnTo>
                    <a:pt x="2408" y="929"/>
                  </a:lnTo>
                  <a:lnTo>
                    <a:pt x="2373" y="879"/>
                  </a:lnTo>
                  <a:lnTo>
                    <a:pt x="2341" y="826"/>
                  </a:lnTo>
                  <a:lnTo>
                    <a:pt x="2315" y="770"/>
                  </a:lnTo>
                  <a:lnTo>
                    <a:pt x="2296" y="711"/>
                  </a:lnTo>
                  <a:lnTo>
                    <a:pt x="144" y="711"/>
                  </a:lnTo>
                  <a:lnTo>
                    <a:pt x="111" y="707"/>
                  </a:lnTo>
                  <a:lnTo>
                    <a:pt x="81" y="696"/>
                  </a:lnTo>
                  <a:lnTo>
                    <a:pt x="53" y="680"/>
                  </a:lnTo>
                  <a:lnTo>
                    <a:pt x="31" y="656"/>
                  </a:lnTo>
                  <a:lnTo>
                    <a:pt x="15" y="630"/>
                  </a:lnTo>
                  <a:lnTo>
                    <a:pt x="4" y="600"/>
                  </a:lnTo>
                  <a:lnTo>
                    <a:pt x="0" y="568"/>
                  </a:lnTo>
                  <a:lnTo>
                    <a:pt x="4" y="533"/>
                  </a:lnTo>
                  <a:lnTo>
                    <a:pt x="15" y="503"/>
                  </a:lnTo>
                  <a:lnTo>
                    <a:pt x="31" y="477"/>
                  </a:lnTo>
                  <a:lnTo>
                    <a:pt x="53" y="454"/>
                  </a:lnTo>
                  <a:lnTo>
                    <a:pt x="81" y="438"/>
                  </a:lnTo>
                  <a:lnTo>
                    <a:pt x="111" y="427"/>
                  </a:lnTo>
                  <a:lnTo>
                    <a:pt x="144" y="423"/>
                  </a:lnTo>
                  <a:lnTo>
                    <a:pt x="2296" y="423"/>
                  </a:lnTo>
                  <a:lnTo>
                    <a:pt x="2315" y="364"/>
                  </a:lnTo>
                  <a:lnTo>
                    <a:pt x="2341" y="308"/>
                  </a:lnTo>
                  <a:lnTo>
                    <a:pt x="2373" y="254"/>
                  </a:lnTo>
                  <a:lnTo>
                    <a:pt x="2408" y="205"/>
                  </a:lnTo>
                  <a:lnTo>
                    <a:pt x="2451" y="160"/>
                  </a:lnTo>
                  <a:lnTo>
                    <a:pt x="2496" y="120"/>
                  </a:lnTo>
                  <a:lnTo>
                    <a:pt x="2547" y="85"/>
                  </a:lnTo>
                  <a:lnTo>
                    <a:pt x="2600" y="56"/>
                  </a:lnTo>
                  <a:lnTo>
                    <a:pt x="2657" y="33"/>
                  </a:lnTo>
                  <a:lnTo>
                    <a:pt x="2718" y="15"/>
                  </a:lnTo>
                  <a:lnTo>
                    <a:pt x="2781" y="4"/>
                  </a:lnTo>
                  <a:lnTo>
                    <a:pt x="2845"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13"/>
            <p:cNvSpPr>
              <a:spLocks noEditPoints="1"/>
            </p:cNvSpPr>
            <p:nvPr/>
          </p:nvSpPr>
          <p:spPr bwMode="auto">
            <a:xfrm>
              <a:off x="-1252538" y="3654425"/>
              <a:ext cx="2381251" cy="600075"/>
            </a:xfrm>
            <a:custGeom>
              <a:avLst/>
              <a:gdLst>
                <a:gd name="T0" fmla="*/ 1402 w 4499"/>
                <a:gd name="T1" fmla="*/ 291 h 1132"/>
                <a:gd name="T2" fmla="*/ 1318 w 4499"/>
                <a:gd name="T3" fmla="*/ 319 h 1132"/>
                <a:gd name="T4" fmla="*/ 1250 w 4499"/>
                <a:gd name="T5" fmla="*/ 369 h 1132"/>
                <a:gd name="T6" fmla="*/ 1199 w 4499"/>
                <a:gd name="T7" fmla="*/ 438 h 1132"/>
                <a:gd name="T8" fmla="*/ 1172 w 4499"/>
                <a:gd name="T9" fmla="*/ 521 h 1132"/>
                <a:gd name="T10" fmla="*/ 1172 w 4499"/>
                <a:gd name="T11" fmla="*/ 611 h 1132"/>
                <a:gd name="T12" fmla="*/ 1199 w 4499"/>
                <a:gd name="T13" fmla="*/ 693 h 1132"/>
                <a:gd name="T14" fmla="*/ 1250 w 4499"/>
                <a:gd name="T15" fmla="*/ 763 h 1132"/>
                <a:gd name="T16" fmla="*/ 1318 w 4499"/>
                <a:gd name="T17" fmla="*/ 814 h 1132"/>
                <a:gd name="T18" fmla="*/ 1402 w 4499"/>
                <a:gd name="T19" fmla="*/ 841 h 1132"/>
                <a:gd name="T20" fmla="*/ 1492 w 4499"/>
                <a:gd name="T21" fmla="*/ 841 h 1132"/>
                <a:gd name="T22" fmla="*/ 1574 w 4499"/>
                <a:gd name="T23" fmla="*/ 814 h 1132"/>
                <a:gd name="T24" fmla="*/ 1644 w 4499"/>
                <a:gd name="T25" fmla="*/ 763 h 1132"/>
                <a:gd name="T26" fmla="*/ 1695 w 4499"/>
                <a:gd name="T27" fmla="*/ 693 h 1132"/>
                <a:gd name="T28" fmla="*/ 1722 w 4499"/>
                <a:gd name="T29" fmla="*/ 611 h 1132"/>
                <a:gd name="T30" fmla="*/ 1722 w 4499"/>
                <a:gd name="T31" fmla="*/ 521 h 1132"/>
                <a:gd name="T32" fmla="*/ 1695 w 4499"/>
                <a:gd name="T33" fmla="*/ 438 h 1132"/>
                <a:gd name="T34" fmla="*/ 1644 w 4499"/>
                <a:gd name="T35" fmla="*/ 369 h 1132"/>
                <a:gd name="T36" fmla="*/ 1574 w 4499"/>
                <a:gd name="T37" fmla="*/ 319 h 1132"/>
                <a:gd name="T38" fmla="*/ 1492 w 4499"/>
                <a:gd name="T39" fmla="*/ 291 h 1132"/>
                <a:gd name="T40" fmla="*/ 1447 w 4499"/>
                <a:gd name="T41" fmla="*/ 0 h 1132"/>
                <a:gd name="T42" fmla="*/ 1574 w 4499"/>
                <a:gd name="T43" fmla="*/ 14 h 1132"/>
                <a:gd name="T44" fmla="*/ 1692 w 4499"/>
                <a:gd name="T45" fmla="*/ 55 h 1132"/>
                <a:gd name="T46" fmla="*/ 1796 w 4499"/>
                <a:gd name="T47" fmla="*/ 120 h 1132"/>
                <a:gd name="T48" fmla="*/ 1884 w 4499"/>
                <a:gd name="T49" fmla="*/ 205 h 1132"/>
                <a:gd name="T50" fmla="*/ 1951 w 4499"/>
                <a:gd name="T51" fmla="*/ 306 h 1132"/>
                <a:gd name="T52" fmla="*/ 1996 w 4499"/>
                <a:gd name="T53" fmla="*/ 423 h 1132"/>
                <a:gd name="T54" fmla="*/ 4388 w 4499"/>
                <a:gd name="T55" fmla="*/ 425 h 1132"/>
                <a:gd name="T56" fmla="*/ 4444 w 4499"/>
                <a:gd name="T57" fmla="*/ 454 h 1132"/>
                <a:gd name="T58" fmla="*/ 4484 w 4499"/>
                <a:gd name="T59" fmla="*/ 503 h 1132"/>
                <a:gd name="T60" fmla="*/ 4499 w 4499"/>
                <a:gd name="T61" fmla="*/ 566 h 1132"/>
                <a:gd name="T62" fmla="*/ 4484 w 4499"/>
                <a:gd name="T63" fmla="*/ 629 h 1132"/>
                <a:gd name="T64" fmla="*/ 4444 w 4499"/>
                <a:gd name="T65" fmla="*/ 678 h 1132"/>
                <a:gd name="T66" fmla="*/ 4388 w 4499"/>
                <a:gd name="T67" fmla="*/ 707 h 1132"/>
                <a:gd name="T68" fmla="*/ 1996 w 4499"/>
                <a:gd name="T69" fmla="*/ 710 h 1132"/>
                <a:gd name="T70" fmla="*/ 1951 w 4499"/>
                <a:gd name="T71" fmla="*/ 826 h 1132"/>
                <a:gd name="T72" fmla="*/ 1884 w 4499"/>
                <a:gd name="T73" fmla="*/ 927 h 1132"/>
                <a:gd name="T74" fmla="*/ 1796 w 4499"/>
                <a:gd name="T75" fmla="*/ 1012 h 1132"/>
                <a:gd name="T76" fmla="*/ 1692 w 4499"/>
                <a:gd name="T77" fmla="*/ 1078 h 1132"/>
                <a:gd name="T78" fmla="*/ 1574 w 4499"/>
                <a:gd name="T79" fmla="*/ 1119 h 1132"/>
                <a:gd name="T80" fmla="*/ 1447 w 4499"/>
                <a:gd name="T81" fmla="*/ 1132 h 1132"/>
                <a:gd name="T82" fmla="*/ 1320 w 4499"/>
                <a:gd name="T83" fmla="*/ 1119 h 1132"/>
                <a:gd name="T84" fmla="*/ 1202 w 4499"/>
                <a:gd name="T85" fmla="*/ 1078 h 1132"/>
                <a:gd name="T86" fmla="*/ 1098 w 4499"/>
                <a:gd name="T87" fmla="*/ 1012 h 1132"/>
                <a:gd name="T88" fmla="*/ 1010 w 4499"/>
                <a:gd name="T89" fmla="*/ 927 h 1132"/>
                <a:gd name="T90" fmla="*/ 943 w 4499"/>
                <a:gd name="T91" fmla="*/ 826 h 1132"/>
                <a:gd name="T92" fmla="*/ 898 w 4499"/>
                <a:gd name="T93" fmla="*/ 710 h 1132"/>
                <a:gd name="T94" fmla="*/ 111 w 4499"/>
                <a:gd name="T95" fmla="*/ 707 h 1132"/>
                <a:gd name="T96" fmla="*/ 53 w 4499"/>
                <a:gd name="T97" fmla="*/ 678 h 1132"/>
                <a:gd name="T98" fmla="*/ 15 w 4499"/>
                <a:gd name="T99" fmla="*/ 629 h 1132"/>
                <a:gd name="T100" fmla="*/ 0 w 4499"/>
                <a:gd name="T101" fmla="*/ 566 h 1132"/>
                <a:gd name="T102" fmla="*/ 15 w 4499"/>
                <a:gd name="T103" fmla="*/ 503 h 1132"/>
                <a:gd name="T104" fmla="*/ 53 w 4499"/>
                <a:gd name="T105" fmla="*/ 454 h 1132"/>
                <a:gd name="T106" fmla="*/ 111 w 4499"/>
                <a:gd name="T107" fmla="*/ 425 h 1132"/>
                <a:gd name="T108" fmla="*/ 898 w 4499"/>
                <a:gd name="T109" fmla="*/ 423 h 1132"/>
                <a:gd name="T110" fmla="*/ 943 w 4499"/>
                <a:gd name="T111" fmla="*/ 306 h 1132"/>
                <a:gd name="T112" fmla="*/ 1010 w 4499"/>
                <a:gd name="T113" fmla="*/ 205 h 1132"/>
                <a:gd name="T114" fmla="*/ 1098 w 4499"/>
                <a:gd name="T115" fmla="*/ 120 h 1132"/>
                <a:gd name="T116" fmla="*/ 1202 w 4499"/>
                <a:gd name="T117" fmla="*/ 55 h 1132"/>
                <a:gd name="T118" fmla="*/ 1320 w 4499"/>
                <a:gd name="T119" fmla="*/ 14 h 1132"/>
                <a:gd name="T120" fmla="*/ 1447 w 4499"/>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99" h="1132">
                  <a:moveTo>
                    <a:pt x="1447" y="287"/>
                  </a:moveTo>
                  <a:lnTo>
                    <a:pt x="1402" y="291"/>
                  </a:lnTo>
                  <a:lnTo>
                    <a:pt x="1360" y="302"/>
                  </a:lnTo>
                  <a:lnTo>
                    <a:pt x="1318" y="319"/>
                  </a:lnTo>
                  <a:lnTo>
                    <a:pt x="1283" y="342"/>
                  </a:lnTo>
                  <a:lnTo>
                    <a:pt x="1250" y="369"/>
                  </a:lnTo>
                  <a:lnTo>
                    <a:pt x="1223" y="402"/>
                  </a:lnTo>
                  <a:lnTo>
                    <a:pt x="1199" y="438"/>
                  </a:lnTo>
                  <a:lnTo>
                    <a:pt x="1183" y="479"/>
                  </a:lnTo>
                  <a:lnTo>
                    <a:pt x="1172" y="521"/>
                  </a:lnTo>
                  <a:lnTo>
                    <a:pt x="1168" y="566"/>
                  </a:lnTo>
                  <a:lnTo>
                    <a:pt x="1172" y="611"/>
                  </a:lnTo>
                  <a:lnTo>
                    <a:pt x="1183" y="654"/>
                  </a:lnTo>
                  <a:lnTo>
                    <a:pt x="1199" y="693"/>
                  </a:lnTo>
                  <a:lnTo>
                    <a:pt x="1223" y="730"/>
                  </a:lnTo>
                  <a:lnTo>
                    <a:pt x="1250" y="763"/>
                  </a:lnTo>
                  <a:lnTo>
                    <a:pt x="1283" y="791"/>
                  </a:lnTo>
                  <a:lnTo>
                    <a:pt x="1318" y="814"/>
                  </a:lnTo>
                  <a:lnTo>
                    <a:pt x="1360" y="830"/>
                  </a:lnTo>
                  <a:lnTo>
                    <a:pt x="1402" y="841"/>
                  </a:lnTo>
                  <a:lnTo>
                    <a:pt x="1447" y="845"/>
                  </a:lnTo>
                  <a:lnTo>
                    <a:pt x="1492" y="841"/>
                  </a:lnTo>
                  <a:lnTo>
                    <a:pt x="1535" y="830"/>
                  </a:lnTo>
                  <a:lnTo>
                    <a:pt x="1574" y="814"/>
                  </a:lnTo>
                  <a:lnTo>
                    <a:pt x="1611" y="791"/>
                  </a:lnTo>
                  <a:lnTo>
                    <a:pt x="1644" y="763"/>
                  </a:lnTo>
                  <a:lnTo>
                    <a:pt x="1672" y="730"/>
                  </a:lnTo>
                  <a:lnTo>
                    <a:pt x="1695" y="693"/>
                  </a:lnTo>
                  <a:lnTo>
                    <a:pt x="1711" y="654"/>
                  </a:lnTo>
                  <a:lnTo>
                    <a:pt x="1722" y="611"/>
                  </a:lnTo>
                  <a:lnTo>
                    <a:pt x="1726" y="566"/>
                  </a:lnTo>
                  <a:lnTo>
                    <a:pt x="1722" y="521"/>
                  </a:lnTo>
                  <a:lnTo>
                    <a:pt x="1711" y="479"/>
                  </a:lnTo>
                  <a:lnTo>
                    <a:pt x="1695" y="438"/>
                  </a:lnTo>
                  <a:lnTo>
                    <a:pt x="1672" y="402"/>
                  </a:lnTo>
                  <a:lnTo>
                    <a:pt x="1644" y="369"/>
                  </a:lnTo>
                  <a:lnTo>
                    <a:pt x="1611" y="342"/>
                  </a:lnTo>
                  <a:lnTo>
                    <a:pt x="1574" y="319"/>
                  </a:lnTo>
                  <a:lnTo>
                    <a:pt x="1535" y="302"/>
                  </a:lnTo>
                  <a:lnTo>
                    <a:pt x="1492" y="291"/>
                  </a:lnTo>
                  <a:lnTo>
                    <a:pt x="1447" y="287"/>
                  </a:lnTo>
                  <a:close/>
                  <a:moveTo>
                    <a:pt x="1447" y="0"/>
                  </a:moveTo>
                  <a:lnTo>
                    <a:pt x="1511" y="3"/>
                  </a:lnTo>
                  <a:lnTo>
                    <a:pt x="1574" y="14"/>
                  </a:lnTo>
                  <a:lnTo>
                    <a:pt x="1635" y="32"/>
                  </a:lnTo>
                  <a:lnTo>
                    <a:pt x="1692" y="55"/>
                  </a:lnTo>
                  <a:lnTo>
                    <a:pt x="1746" y="85"/>
                  </a:lnTo>
                  <a:lnTo>
                    <a:pt x="1796" y="120"/>
                  </a:lnTo>
                  <a:lnTo>
                    <a:pt x="1841" y="160"/>
                  </a:lnTo>
                  <a:lnTo>
                    <a:pt x="1884" y="205"/>
                  </a:lnTo>
                  <a:lnTo>
                    <a:pt x="1919" y="253"/>
                  </a:lnTo>
                  <a:lnTo>
                    <a:pt x="1951" y="306"/>
                  </a:lnTo>
                  <a:lnTo>
                    <a:pt x="1977" y="362"/>
                  </a:lnTo>
                  <a:lnTo>
                    <a:pt x="1996" y="423"/>
                  </a:lnTo>
                  <a:lnTo>
                    <a:pt x="4355" y="423"/>
                  </a:lnTo>
                  <a:lnTo>
                    <a:pt x="4388" y="425"/>
                  </a:lnTo>
                  <a:lnTo>
                    <a:pt x="4418" y="436"/>
                  </a:lnTo>
                  <a:lnTo>
                    <a:pt x="4444" y="454"/>
                  </a:lnTo>
                  <a:lnTo>
                    <a:pt x="4467" y="476"/>
                  </a:lnTo>
                  <a:lnTo>
                    <a:pt x="4484" y="503"/>
                  </a:lnTo>
                  <a:lnTo>
                    <a:pt x="4495" y="533"/>
                  </a:lnTo>
                  <a:lnTo>
                    <a:pt x="4499" y="566"/>
                  </a:lnTo>
                  <a:lnTo>
                    <a:pt x="4495" y="599"/>
                  </a:lnTo>
                  <a:lnTo>
                    <a:pt x="4484" y="629"/>
                  </a:lnTo>
                  <a:lnTo>
                    <a:pt x="4467" y="656"/>
                  </a:lnTo>
                  <a:lnTo>
                    <a:pt x="4444" y="678"/>
                  </a:lnTo>
                  <a:lnTo>
                    <a:pt x="4418" y="696"/>
                  </a:lnTo>
                  <a:lnTo>
                    <a:pt x="4388" y="707"/>
                  </a:lnTo>
                  <a:lnTo>
                    <a:pt x="4355" y="710"/>
                  </a:lnTo>
                  <a:lnTo>
                    <a:pt x="1996" y="710"/>
                  </a:lnTo>
                  <a:lnTo>
                    <a:pt x="1977" y="770"/>
                  </a:lnTo>
                  <a:lnTo>
                    <a:pt x="1951" y="826"/>
                  </a:lnTo>
                  <a:lnTo>
                    <a:pt x="1919" y="879"/>
                  </a:lnTo>
                  <a:lnTo>
                    <a:pt x="1884" y="927"/>
                  </a:lnTo>
                  <a:lnTo>
                    <a:pt x="1841" y="972"/>
                  </a:lnTo>
                  <a:lnTo>
                    <a:pt x="1796" y="1012"/>
                  </a:lnTo>
                  <a:lnTo>
                    <a:pt x="1746" y="1048"/>
                  </a:lnTo>
                  <a:lnTo>
                    <a:pt x="1692" y="1078"/>
                  </a:lnTo>
                  <a:lnTo>
                    <a:pt x="1635" y="1101"/>
                  </a:lnTo>
                  <a:lnTo>
                    <a:pt x="1574" y="1119"/>
                  </a:lnTo>
                  <a:lnTo>
                    <a:pt x="1511" y="1130"/>
                  </a:lnTo>
                  <a:lnTo>
                    <a:pt x="1447" y="1132"/>
                  </a:lnTo>
                  <a:lnTo>
                    <a:pt x="1383" y="1130"/>
                  </a:lnTo>
                  <a:lnTo>
                    <a:pt x="1320" y="1119"/>
                  </a:lnTo>
                  <a:lnTo>
                    <a:pt x="1260" y="1101"/>
                  </a:lnTo>
                  <a:lnTo>
                    <a:pt x="1202" y="1078"/>
                  </a:lnTo>
                  <a:lnTo>
                    <a:pt x="1149" y="1048"/>
                  </a:lnTo>
                  <a:lnTo>
                    <a:pt x="1098" y="1012"/>
                  </a:lnTo>
                  <a:lnTo>
                    <a:pt x="1053" y="972"/>
                  </a:lnTo>
                  <a:lnTo>
                    <a:pt x="1010" y="927"/>
                  </a:lnTo>
                  <a:lnTo>
                    <a:pt x="975" y="879"/>
                  </a:lnTo>
                  <a:lnTo>
                    <a:pt x="943" y="826"/>
                  </a:lnTo>
                  <a:lnTo>
                    <a:pt x="917" y="770"/>
                  </a:lnTo>
                  <a:lnTo>
                    <a:pt x="898" y="710"/>
                  </a:lnTo>
                  <a:lnTo>
                    <a:pt x="144" y="710"/>
                  </a:lnTo>
                  <a:lnTo>
                    <a:pt x="111" y="707"/>
                  </a:lnTo>
                  <a:lnTo>
                    <a:pt x="81" y="696"/>
                  </a:lnTo>
                  <a:lnTo>
                    <a:pt x="53" y="678"/>
                  </a:lnTo>
                  <a:lnTo>
                    <a:pt x="31" y="656"/>
                  </a:lnTo>
                  <a:lnTo>
                    <a:pt x="15" y="629"/>
                  </a:lnTo>
                  <a:lnTo>
                    <a:pt x="4" y="599"/>
                  </a:lnTo>
                  <a:lnTo>
                    <a:pt x="0" y="566"/>
                  </a:lnTo>
                  <a:lnTo>
                    <a:pt x="4" y="533"/>
                  </a:lnTo>
                  <a:lnTo>
                    <a:pt x="15" y="503"/>
                  </a:lnTo>
                  <a:lnTo>
                    <a:pt x="31" y="476"/>
                  </a:lnTo>
                  <a:lnTo>
                    <a:pt x="53" y="454"/>
                  </a:lnTo>
                  <a:lnTo>
                    <a:pt x="81" y="436"/>
                  </a:lnTo>
                  <a:lnTo>
                    <a:pt x="111" y="425"/>
                  </a:lnTo>
                  <a:lnTo>
                    <a:pt x="144" y="423"/>
                  </a:lnTo>
                  <a:lnTo>
                    <a:pt x="898" y="423"/>
                  </a:lnTo>
                  <a:lnTo>
                    <a:pt x="917" y="362"/>
                  </a:lnTo>
                  <a:lnTo>
                    <a:pt x="943" y="306"/>
                  </a:lnTo>
                  <a:lnTo>
                    <a:pt x="975" y="253"/>
                  </a:lnTo>
                  <a:lnTo>
                    <a:pt x="1010" y="205"/>
                  </a:lnTo>
                  <a:lnTo>
                    <a:pt x="1051" y="160"/>
                  </a:lnTo>
                  <a:lnTo>
                    <a:pt x="1098" y="120"/>
                  </a:lnTo>
                  <a:lnTo>
                    <a:pt x="1149" y="85"/>
                  </a:lnTo>
                  <a:lnTo>
                    <a:pt x="1202" y="55"/>
                  </a:lnTo>
                  <a:lnTo>
                    <a:pt x="1260" y="32"/>
                  </a:lnTo>
                  <a:lnTo>
                    <a:pt x="1320" y="14"/>
                  </a:lnTo>
                  <a:lnTo>
                    <a:pt x="1383" y="3"/>
                  </a:lnTo>
                  <a:lnTo>
                    <a:pt x="1447"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0" name="TextBox 34"/>
          <p:cNvSpPr txBox="1"/>
          <p:nvPr/>
        </p:nvSpPr>
        <p:spPr>
          <a:xfrm>
            <a:off x="2619485" y="699307"/>
            <a:ext cx="4666686" cy="4154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solidFill>
                  <a:srgbClr val="535353"/>
                </a:solidFill>
                <a:latin typeface="Arial Rounded MT Bold"/>
                <a:ea typeface="Arial Rounded MT Bold"/>
                <a:cs typeface="Arial Rounded MT Bold"/>
                <a:sym typeface="Arial Rounded MT Bold"/>
              </a:defRPr>
            </a:lvl1pPr>
          </a:lstStyle>
          <a:p>
            <a:r>
              <a:rPr lang="en-US" sz="2100" b="1" dirty="0">
                <a:solidFill>
                  <a:srgbClr val="C00000"/>
                </a:solidFill>
                <a:latin typeface="+mn-lt"/>
                <a:ea typeface="+mn-ea"/>
                <a:cs typeface="+mn-cs"/>
                <a:sym typeface="Avenir Next"/>
              </a:rPr>
              <a:t>Sample Scraped data (Target Variables) </a:t>
            </a:r>
            <a:endParaRPr sz="2100" b="1" dirty="0">
              <a:solidFill>
                <a:srgbClr val="C00000"/>
              </a:solidFill>
              <a:latin typeface="+mn-lt"/>
              <a:ea typeface="+mn-ea"/>
              <a:cs typeface="+mn-cs"/>
              <a:sym typeface="Avenir Next"/>
            </a:endParaRPr>
          </a:p>
        </p:txBody>
      </p:sp>
      <p:pic>
        <p:nvPicPr>
          <p:cNvPr id="11" name="Picture 10"/>
          <p:cNvPicPr>
            <a:picLocks noChangeAspect="1"/>
          </p:cNvPicPr>
          <p:nvPr/>
        </p:nvPicPr>
        <p:blipFill>
          <a:blip r:embed="rId3"/>
          <a:stretch>
            <a:fillRect/>
          </a:stretch>
        </p:blipFill>
        <p:spPr>
          <a:xfrm>
            <a:off x="967563" y="1851637"/>
            <a:ext cx="11039450" cy="4753814"/>
          </a:xfrm>
          <a:prstGeom prst="rect">
            <a:avLst/>
          </a:prstGeom>
        </p:spPr>
      </p:pic>
    </p:spTree>
    <p:extLst>
      <p:ext uri="{BB962C8B-B14F-4D97-AF65-F5344CB8AC3E}">
        <p14:creationId xmlns:p14="http://schemas.microsoft.com/office/powerpoint/2010/main" val="71377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700" fill="hold"/>
                                        <p:tgtEl>
                                          <p:spTgt spid="5"/>
                                        </p:tgtEl>
                                        <p:attrNameLst>
                                          <p:attrName>ppt_w</p:attrName>
                                        </p:attrNameLst>
                                      </p:cBhvr>
                                      <p:tavLst>
                                        <p:tav tm="0">
                                          <p:val>
                                            <p:fltVal val="0"/>
                                          </p:val>
                                        </p:tav>
                                        <p:tav tm="100000">
                                          <p:val>
                                            <p:strVal val="#ppt_w"/>
                                          </p:val>
                                        </p:tav>
                                      </p:tavLst>
                                    </p:anim>
                                    <p:anim calcmode="lin" valueType="num">
                                      <p:cBhvr>
                                        <p:cTn id="8" dur="7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700"/>
                            </p:stCondLst>
                            <p:childTnLst>
                              <p:par>
                                <p:cTn id="10" presetID="4" presetClass="entr" presetSubtype="32" fill="hold" grpId="0" nodeType="afterEffect">
                                  <p:stCondLst>
                                    <p:cond delay="0"/>
                                  </p:stCondLst>
                                  <p:iterate>
                                    <p:tmAbs val="0"/>
                                  </p:iterate>
                                  <p:childTnLst>
                                    <p:set>
                                      <p:cBhvr>
                                        <p:cTn id="11" fill="hold"/>
                                        <p:tgtEl>
                                          <p:spTgt spid="10"/>
                                        </p:tgtEl>
                                        <p:attrNameLst>
                                          <p:attrName>style.visibility</p:attrName>
                                        </p:attrNameLst>
                                      </p:cBhvr>
                                      <p:to>
                                        <p:strVal val="visible"/>
                                      </p:to>
                                    </p:set>
                                    <p:animEffect transition="in" filter="box(ou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10" grpId="0" animBg="1" advAuto="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Avenir Next"/>
        <a:ea typeface="Avenir Next"/>
        <a:cs typeface="Avenir Next"/>
      </a:majorFont>
      <a:minorFont>
        <a:latin typeface="Avenir Next"/>
        <a:ea typeface="Avenir Next"/>
        <a:cs typeface="Avenir Next"/>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8000">
              <a:srgbClr val="F6F8FC">
                <a:alpha val="0"/>
              </a:srgbClr>
            </a:gs>
            <a:gs pos="74000">
              <a:srgbClr val="000000">
                <a:alpha val="41000"/>
              </a:srgbClr>
            </a:gs>
          </a:gsLst>
          <a:lin ang="21594000" scaled="0"/>
        </a:gra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3975" cap="flat">
          <a:solidFill>
            <a:srgbClr val="FECC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1209</Words>
  <Application>Microsoft Office PowerPoint</Application>
  <PresentationFormat>Widescreen</PresentationFormat>
  <Paragraphs>124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Rounded MT Bold</vt:lpstr>
      <vt:lpstr>Avenir Next</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Shashikant Vaykar</dc:creator>
  <cp:lastModifiedBy>Akash Shashikant Vaykar</cp:lastModifiedBy>
  <cp:revision>8</cp:revision>
  <dcterms:created xsi:type="dcterms:W3CDTF">2019-08-02T06:16:42Z</dcterms:created>
  <dcterms:modified xsi:type="dcterms:W3CDTF">2019-08-02T06:45:10Z</dcterms:modified>
</cp:coreProperties>
</file>