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37" r:id="rId3"/>
    <p:sldId id="257" r:id="rId4"/>
    <p:sldId id="344" r:id="rId5"/>
    <p:sldId id="265" r:id="rId6"/>
    <p:sldId id="259" r:id="rId7"/>
    <p:sldId id="262" r:id="rId8"/>
    <p:sldId id="336" r:id="rId9"/>
    <p:sldId id="338" r:id="rId10"/>
    <p:sldId id="340" r:id="rId11"/>
    <p:sldId id="388" r:id="rId12"/>
    <p:sldId id="270" r:id="rId13"/>
    <p:sldId id="347" r:id="rId14"/>
    <p:sldId id="282" r:id="rId15"/>
    <p:sldId id="275" r:id="rId16"/>
    <p:sldId id="273" r:id="rId17"/>
    <p:sldId id="276" r:id="rId18"/>
    <p:sldId id="277" r:id="rId19"/>
    <p:sldId id="281" r:id="rId20"/>
    <p:sldId id="369" r:id="rId21"/>
    <p:sldId id="348" r:id="rId22"/>
    <p:sldId id="374" r:id="rId23"/>
    <p:sldId id="353" r:id="rId24"/>
    <p:sldId id="354" r:id="rId25"/>
    <p:sldId id="284" r:id="rId26"/>
    <p:sldId id="293" r:id="rId27"/>
    <p:sldId id="292" r:id="rId28"/>
    <p:sldId id="387" r:id="rId29"/>
    <p:sldId id="376" r:id="rId30"/>
    <p:sldId id="297" r:id="rId31"/>
    <p:sldId id="300" r:id="rId32"/>
    <p:sldId id="377" r:id="rId33"/>
    <p:sldId id="301" r:id="rId34"/>
    <p:sldId id="302" r:id="rId35"/>
    <p:sldId id="303" r:id="rId36"/>
    <p:sldId id="305" r:id="rId37"/>
    <p:sldId id="379" r:id="rId38"/>
    <p:sldId id="362" r:id="rId39"/>
    <p:sldId id="361" r:id="rId40"/>
    <p:sldId id="382" r:id="rId41"/>
    <p:sldId id="365" r:id="rId42"/>
    <p:sldId id="319" r:id="rId43"/>
    <p:sldId id="366" r:id="rId44"/>
    <p:sldId id="321" r:id="rId45"/>
    <p:sldId id="322" r:id="rId46"/>
    <p:sldId id="325" r:id="rId47"/>
    <p:sldId id="326" r:id="rId48"/>
    <p:sldId id="383" r:id="rId49"/>
    <p:sldId id="367" r:id="rId50"/>
    <p:sldId id="308" r:id="rId51"/>
    <p:sldId id="311" r:id="rId52"/>
    <p:sldId id="314" r:id="rId53"/>
    <p:sldId id="317" r:id="rId54"/>
    <p:sldId id="309" r:id="rId55"/>
    <p:sldId id="294" r:id="rId56"/>
    <p:sldId id="328" r:id="rId57"/>
    <p:sldId id="329" r:id="rId58"/>
    <p:sldId id="261" r:id="rId59"/>
    <p:sldId id="334" r:id="rId60"/>
    <p:sldId id="271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97"/>
    <p:restoredTop sz="94653"/>
  </p:normalViewPr>
  <p:slideViewPr>
    <p:cSldViewPr snapToGrid="0">
      <p:cViewPr varScale="1">
        <p:scale>
          <a:sx n="132" d="100"/>
          <a:sy n="132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45341-B2C4-1B44-BC0D-B1E144D1174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EC5AC-4D03-B14A-A3C7-6F7E270AB2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11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CEC5AC-4D03-B14A-A3C7-6F7E270AB2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0048-9963-A93D-8B6A-0E3C6BD44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AA77C-ABDD-4798-CF2C-936F72117B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6851-BE8D-4FE5-03CC-ABAE8EAF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EE7ED-F270-569C-22A6-57D849D97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D0D63-6F8C-08C1-65ED-5EBA17E5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1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0A08-FA73-FC53-E8EF-3A6971AD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73F3E-287E-1F27-219B-36261796D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8B8AE-2991-D6B2-E818-79C03A2A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A5CA-12F4-3CA5-FC58-44D63BF6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0138-1DC4-70C6-830C-82E7D87B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9F0C4A-DF85-1865-D8A5-17695F88C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C5600-0167-331E-7FDA-7BAFF7B4B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D8239-F734-4676-FFE2-52BB966F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FD874-20B1-D10B-A170-68FAEF33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9671-A241-B191-6460-42682643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5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037A-E678-53F9-98C2-81297E51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04684-17F6-801D-278B-5463B29D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A90FF-2028-CAF2-B74D-4F220F19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DC6D-A077-9473-6177-6AF205D1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BC88-F625-E50C-AC1D-6F2CA9BC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3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E143-7608-3E2E-2EC5-C2787C00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164B7-C0BD-B312-9FE6-7781790C4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EF5ED-4B44-9C9C-4A5A-93DA9DD2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266DA-106F-85A5-8227-D8285928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7DFBC-7BE6-8EDE-9BC2-8DB73CEA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8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5C3-826C-6AFC-7C25-C401392B8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21A3-B792-7CC9-79B2-FBDCAD745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216790-8FCE-89CF-F262-DAF2ACBC4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1B5CE-CA0E-BCAF-8A47-F4C64724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B4EEF-E1DA-CC19-ED8C-0E759E1B4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3895-3B8A-BFDE-EA7F-04958EA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F4FA-2CBF-6934-5FD7-E3D04F0C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AA857-72C9-432F-20C0-C4012336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7E2A8-EAB4-4DD5-37A9-9A5F6AD4AE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607AF-B794-EF4E-A2FF-C6F0AA224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BAFC9-F5CA-E92A-2520-619ACAF7CE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7E004E-0FF9-F03A-6630-49ADED3E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11F4D6-AEAB-4B3B-F699-42E1194B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5AFA6-AB76-EEE1-73DE-6937B06FC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68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0D310-9AB1-3DBC-7964-C874FEC34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984D6-46C7-FB83-EE3A-E63C9EFE9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B9440-B1B7-A566-A1B8-38F01C1E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85EB3-644C-6652-2FD9-490D05BAF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3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AFB147-68D0-DDB4-F798-8AE8B70FC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316C7A-4ED4-4AF7-005B-A0B8168D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E00B7-2DED-7DB5-21C8-47BC9E56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91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D76-483B-E0E7-E5D5-4E6CB166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2E6D-08EC-E416-3DCB-EAE446514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8C75A-46EA-2CB0-A510-49348B4EB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1C5A-696B-A9A5-83D5-E0B626B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ADFE-74FB-DD1B-7558-194E95F65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3D917-F14B-FD9A-FFF0-A4337BE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0688-90E0-D280-1A42-4204EE24D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E7F6B-E67E-6EE7-9C60-35B556F8C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1B7999-6D57-D35D-B1A0-5E69742FB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C4C78-A81C-2CA7-4B45-BB965E472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28DC-CB39-0660-57D5-2644B267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13C19-A1E0-6CEE-CF58-54C1B2404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F7363B-8DDB-111F-C118-BB2C1D44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65721-FE10-8EB6-5C96-AAE35D3DD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71F88-DE96-8182-9CF7-013F4633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127DD-BF45-A54E-AD9E-5D8A1E3F737C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9775-6AF1-154E-466F-1228BA3D5B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84A5-525F-8166-4650-524E731DF6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06098-5039-1147-B2CE-ED2271A5B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5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FB47-D318-3BA5-EF89-C8DB4B51D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4465" y="1122363"/>
            <a:ext cx="10453816" cy="2387600"/>
          </a:xfrm>
        </p:spPr>
        <p:txBody>
          <a:bodyPr>
            <a:normAutofit/>
          </a:bodyPr>
          <a:lstStyle/>
          <a:p>
            <a:r>
              <a:rPr lang="en-US" sz="5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Machine learning workflows for earth and environmental science 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A8BEE-C76B-0408-646C-847D7285ED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Analytical workflows for earth sciences: spring 2025</a:t>
            </a:r>
          </a:p>
          <a:p>
            <a:r>
              <a:rPr lang="en-US" dirty="0"/>
              <a:t>May 19-22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529756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4F15E-181A-B748-06F7-E88BA3F3F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B8F68-6CE1-AF25-24CB-002E61CB8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What are the problems with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6BA9F-0DAC-ADBE-2DE5-2BB7F3C20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921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Interpretability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Machine learning algorithm are designed to recover patterns in data, but do not necessarily encode mechanisms. 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See </a:t>
            </a:r>
            <a:r>
              <a:rPr lang="en-US" dirty="0" err="1"/>
              <a:t>Wesselkamp</a:t>
            </a:r>
            <a:r>
              <a:rPr lang="en-US" dirty="0"/>
              <a:t> et al. Ecology letters (2024) in this weeks reading for a counter example.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74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B4514-79B4-1517-9F9D-D819FEC4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32760-0FD2-59A8-DAEB-1AB4C863F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What are the problems with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490A1-8BD1-FE13-4048-40414FA18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19217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Interpretability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 fitting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86FD61-D469-EEBA-4F2E-5CC28B44020F}"/>
              </a:ext>
            </a:extLst>
          </p:cNvPr>
          <p:cNvGrpSpPr/>
          <p:nvPr/>
        </p:nvGrpSpPr>
        <p:grpSpPr>
          <a:xfrm>
            <a:off x="5848770" y="2664303"/>
            <a:ext cx="4771048" cy="3261165"/>
            <a:chOff x="5739913" y="2915798"/>
            <a:chExt cx="4771048" cy="326116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68FF63F-29E9-C64C-A488-4209ED28E297}"/>
                </a:ext>
              </a:extLst>
            </p:cNvPr>
            <p:cNvGrpSpPr/>
            <p:nvPr/>
          </p:nvGrpSpPr>
          <p:grpSpPr>
            <a:xfrm>
              <a:off x="6372448" y="3115749"/>
              <a:ext cx="4138513" cy="2437536"/>
              <a:chOff x="1121229" y="3412674"/>
              <a:chExt cx="3243942" cy="203018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50C8D45-F01D-849F-3F5D-4B5AB5029B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8816324E-7269-A3A0-7523-2E776D1AC1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BDDDC1-FCC6-060D-BA25-C10BC3FFB083}"/>
                </a:ext>
              </a:extLst>
            </p:cNvPr>
            <p:cNvSpPr txBox="1"/>
            <p:nvPr/>
          </p:nvSpPr>
          <p:spPr>
            <a:xfrm>
              <a:off x="7184872" y="5715298"/>
              <a:ext cx="251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Predictor: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C1D054-B0C2-AC98-0196-D02DAC897B44}"/>
                </a:ext>
              </a:extLst>
            </p:cNvPr>
            <p:cNvSpPr txBox="1"/>
            <p:nvPr/>
          </p:nvSpPr>
          <p:spPr>
            <a:xfrm rot="16200000">
              <a:off x="4787917" y="3867794"/>
              <a:ext cx="236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Response: y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6D1F49F-346A-716D-7B90-6D5BBD04F687}"/>
                </a:ext>
              </a:extLst>
            </p:cNvPr>
            <p:cNvGrpSpPr/>
            <p:nvPr/>
          </p:nvGrpSpPr>
          <p:grpSpPr>
            <a:xfrm>
              <a:off x="6864438" y="3328241"/>
              <a:ext cx="3281488" cy="2076990"/>
              <a:chOff x="6113324" y="3413756"/>
              <a:chExt cx="3281488" cy="2076990"/>
            </a:xfrm>
            <a:solidFill>
              <a:schemeClr val="accent4"/>
            </a:solidFill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AEBF6F7-FEEB-08B2-FDC0-C59F2834B140}"/>
                  </a:ext>
                </a:extLst>
              </p:cNvPr>
              <p:cNvSpPr/>
              <p:nvPr/>
            </p:nvSpPr>
            <p:spPr>
              <a:xfrm>
                <a:off x="6113324" y="526433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4A1CBE4-ED34-A9E7-860F-400AF39286C5}"/>
                  </a:ext>
                </a:extLst>
              </p:cNvPr>
              <p:cNvSpPr/>
              <p:nvPr/>
            </p:nvSpPr>
            <p:spPr>
              <a:xfrm>
                <a:off x="6189523" y="50357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4BC59DF-7B6A-C628-9E91-5BAAF5C1FE67}"/>
                  </a:ext>
                </a:extLst>
              </p:cNvPr>
              <p:cNvSpPr/>
              <p:nvPr/>
            </p:nvSpPr>
            <p:spPr>
              <a:xfrm>
                <a:off x="6483437" y="52425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E2C55A-FB1C-FCCC-06F2-92BF6CC97107}"/>
                  </a:ext>
                </a:extLst>
              </p:cNvPr>
              <p:cNvSpPr/>
              <p:nvPr/>
            </p:nvSpPr>
            <p:spPr>
              <a:xfrm>
                <a:off x="6548751" y="40451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BA33C77-9D16-D400-78BE-8F9D5FCFC20C}"/>
                  </a:ext>
                </a:extLst>
              </p:cNvPr>
              <p:cNvSpPr/>
              <p:nvPr/>
            </p:nvSpPr>
            <p:spPr>
              <a:xfrm>
                <a:off x="6668495" y="47091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0481571-B163-BE60-8C1F-73D9317F2857}"/>
                  </a:ext>
                </a:extLst>
              </p:cNvPr>
              <p:cNvSpPr/>
              <p:nvPr/>
            </p:nvSpPr>
            <p:spPr>
              <a:xfrm>
                <a:off x="9291950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D152A4B-1818-33B9-9872-F2CA57DE19B3}"/>
                  </a:ext>
                </a:extLst>
              </p:cNvPr>
              <p:cNvSpPr/>
              <p:nvPr/>
            </p:nvSpPr>
            <p:spPr>
              <a:xfrm>
                <a:off x="7321637" y="41757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10E8E9D-A442-1AD3-A0EE-1384D07D9A48}"/>
                  </a:ext>
                </a:extLst>
              </p:cNvPr>
              <p:cNvSpPr/>
              <p:nvPr/>
            </p:nvSpPr>
            <p:spPr>
              <a:xfrm>
                <a:off x="6995065" y="3642360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A88C0E-1C40-8627-96AB-8CAEED1CFE51}"/>
                  </a:ext>
                </a:extLst>
              </p:cNvPr>
              <p:cNvSpPr/>
              <p:nvPr/>
            </p:nvSpPr>
            <p:spPr>
              <a:xfrm>
                <a:off x="8018323" y="455676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D0BA0B-ADF0-FBAF-BFA4-8BC0E67A8F42}"/>
                  </a:ext>
                </a:extLst>
              </p:cNvPr>
              <p:cNvSpPr/>
              <p:nvPr/>
            </p:nvSpPr>
            <p:spPr>
              <a:xfrm>
                <a:off x="7626435" y="341375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F60AAD1-B7E0-430A-97B5-49EE0E9A9652}"/>
                  </a:ext>
                </a:extLst>
              </p:cNvPr>
              <p:cNvSpPr/>
              <p:nvPr/>
            </p:nvSpPr>
            <p:spPr>
              <a:xfrm>
                <a:off x="7800609" y="3805647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11148E1-4494-21D4-A1A7-2A538D48AE3A}"/>
                  </a:ext>
                </a:extLst>
              </p:cNvPr>
              <p:cNvSpPr/>
              <p:nvPr/>
            </p:nvSpPr>
            <p:spPr>
              <a:xfrm>
                <a:off x="8225151" y="428461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BE895B9-64B3-9D95-F0AD-87EA0677D6C2}"/>
                  </a:ext>
                </a:extLst>
              </p:cNvPr>
              <p:cNvSpPr/>
              <p:nvPr/>
            </p:nvSpPr>
            <p:spPr>
              <a:xfrm>
                <a:off x="8421094" y="4850675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BEEDB6E-7A02-F9DC-8EEA-C37FBC8839D8}"/>
                  </a:ext>
                </a:extLst>
              </p:cNvPr>
              <p:cNvSpPr/>
              <p:nvPr/>
            </p:nvSpPr>
            <p:spPr>
              <a:xfrm>
                <a:off x="8802094" y="466561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A64BB16-04AE-6E3B-18CA-57DC21050BD0}"/>
                  </a:ext>
                </a:extLst>
              </p:cNvPr>
              <p:cNvSpPr/>
              <p:nvPr/>
            </p:nvSpPr>
            <p:spPr>
              <a:xfrm>
                <a:off x="8900065" y="522078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966CEB3-5D22-97EB-64BB-5E30214300B7}"/>
                  </a:ext>
                </a:extLst>
              </p:cNvPr>
              <p:cNvSpPr/>
              <p:nvPr/>
            </p:nvSpPr>
            <p:spPr>
              <a:xfrm>
                <a:off x="6635837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37E2DB1F-F7DC-23BF-2533-C5FE6E16E87A}"/>
                </a:ext>
              </a:extLst>
            </p:cNvPr>
            <p:cNvSpPr/>
            <p:nvPr/>
          </p:nvSpPr>
          <p:spPr>
            <a:xfrm>
              <a:off x="6858000" y="3942115"/>
              <a:ext cx="3396343" cy="1491427"/>
            </a:xfrm>
            <a:custGeom>
              <a:avLst/>
              <a:gdLst>
                <a:gd name="connsiteX0" fmla="*/ 0 w 3396343"/>
                <a:gd name="connsiteY0" fmla="*/ 1491427 h 1491427"/>
                <a:gd name="connsiteX1" fmla="*/ 1240971 w 3396343"/>
                <a:gd name="connsiteY1" fmla="*/ 84 h 1491427"/>
                <a:gd name="connsiteX2" fmla="*/ 3396343 w 3396343"/>
                <a:gd name="connsiteY2" fmla="*/ 1436999 h 149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96343" h="1491427">
                  <a:moveTo>
                    <a:pt x="0" y="1491427"/>
                  </a:moveTo>
                  <a:cubicBezTo>
                    <a:pt x="337457" y="750291"/>
                    <a:pt x="674914" y="9155"/>
                    <a:pt x="1240971" y="84"/>
                  </a:cubicBezTo>
                  <a:cubicBezTo>
                    <a:pt x="1807028" y="-8987"/>
                    <a:pt x="2601685" y="714006"/>
                    <a:pt x="3396343" y="1436999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626C049B-BEE7-7B6E-6B46-5DD29E1365F6}"/>
                </a:ext>
              </a:extLst>
            </p:cNvPr>
            <p:cNvSpPr/>
            <p:nvPr/>
          </p:nvSpPr>
          <p:spPr>
            <a:xfrm>
              <a:off x="6825343" y="3548893"/>
              <a:ext cx="3537857" cy="1764906"/>
            </a:xfrm>
            <a:custGeom>
              <a:avLst/>
              <a:gdLst>
                <a:gd name="connsiteX0" fmla="*/ 0 w 3537857"/>
                <a:gd name="connsiteY0" fmla="*/ 1764906 h 1764906"/>
                <a:gd name="connsiteX1" fmla="*/ 195942 w 3537857"/>
                <a:gd name="connsiteY1" fmla="*/ 1416563 h 1764906"/>
                <a:gd name="connsiteX2" fmla="*/ 413657 w 3537857"/>
                <a:gd name="connsiteY2" fmla="*/ 621906 h 1764906"/>
                <a:gd name="connsiteX3" fmla="*/ 631371 w 3537857"/>
                <a:gd name="connsiteY3" fmla="*/ 1231506 h 1764906"/>
                <a:gd name="connsiteX4" fmla="*/ 1001485 w 3537857"/>
                <a:gd name="connsiteY4" fmla="*/ 164706 h 1764906"/>
                <a:gd name="connsiteX5" fmla="*/ 1349828 w 3537857"/>
                <a:gd name="connsiteY5" fmla="*/ 730763 h 1764906"/>
                <a:gd name="connsiteX6" fmla="*/ 1719942 w 3537857"/>
                <a:gd name="connsiteY6" fmla="*/ 1421 h 1764906"/>
                <a:gd name="connsiteX7" fmla="*/ 2100942 w 3537857"/>
                <a:gd name="connsiteY7" fmla="*/ 959363 h 1764906"/>
                <a:gd name="connsiteX8" fmla="*/ 2558142 w 3537857"/>
                <a:gd name="connsiteY8" fmla="*/ 1002906 h 1764906"/>
                <a:gd name="connsiteX9" fmla="*/ 2884714 w 3537857"/>
                <a:gd name="connsiteY9" fmla="*/ 1514535 h 1764906"/>
                <a:gd name="connsiteX10" fmla="*/ 3537857 w 3537857"/>
                <a:gd name="connsiteY10" fmla="*/ 1710478 h 17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37857" h="1764906">
                  <a:moveTo>
                    <a:pt x="0" y="1764906"/>
                  </a:moveTo>
                  <a:cubicBezTo>
                    <a:pt x="63499" y="1685984"/>
                    <a:pt x="126999" y="1607063"/>
                    <a:pt x="195942" y="1416563"/>
                  </a:cubicBezTo>
                  <a:cubicBezTo>
                    <a:pt x="264885" y="1226063"/>
                    <a:pt x="341086" y="652749"/>
                    <a:pt x="413657" y="621906"/>
                  </a:cubicBezTo>
                  <a:cubicBezTo>
                    <a:pt x="486228" y="591063"/>
                    <a:pt x="533400" y="1307706"/>
                    <a:pt x="631371" y="1231506"/>
                  </a:cubicBezTo>
                  <a:cubicBezTo>
                    <a:pt x="729342" y="1155306"/>
                    <a:pt x="881742" y="248163"/>
                    <a:pt x="1001485" y="164706"/>
                  </a:cubicBezTo>
                  <a:cubicBezTo>
                    <a:pt x="1121228" y="81249"/>
                    <a:pt x="1230085" y="757977"/>
                    <a:pt x="1349828" y="730763"/>
                  </a:cubicBezTo>
                  <a:cubicBezTo>
                    <a:pt x="1469571" y="703549"/>
                    <a:pt x="1594756" y="-36679"/>
                    <a:pt x="1719942" y="1421"/>
                  </a:cubicBezTo>
                  <a:cubicBezTo>
                    <a:pt x="1845128" y="39521"/>
                    <a:pt x="1961242" y="792449"/>
                    <a:pt x="2100942" y="959363"/>
                  </a:cubicBezTo>
                  <a:cubicBezTo>
                    <a:pt x="2240642" y="1126277"/>
                    <a:pt x="2427513" y="910377"/>
                    <a:pt x="2558142" y="1002906"/>
                  </a:cubicBezTo>
                  <a:cubicBezTo>
                    <a:pt x="2688771" y="1095435"/>
                    <a:pt x="2721428" y="1396606"/>
                    <a:pt x="2884714" y="1514535"/>
                  </a:cubicBezTo>
                  <a:cubicBezTo>
                    <a:pt x="3048000" y="1632464"/>
                    <a:pt x="3292928" y="1671471"/>
                    <a:pt x="3537857" y="1710478"/>
                  </a:cubicBezTo>
                </a:path>
              </a:pathLst>
            </a:custGeom>
            <a:noFill/>
            <a:ln w="254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431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3288-0C16-2017-0DA8-7D94F5183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E5D4-0BC9-5143-B074-DB04883D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Bias variance trade-off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8B6501-C1F8-371C-BB43-51BC727A7BF7}"/>
              </a:ext>
            </a:extLst>
          </p:cNvPr>
          <p:cNvGrpSpPr/>
          <p:nvPr/>
        </p:nvGrpSpPr>
        <p:grpSpPr>
          <a:xfrm>
            <a:off x="2909316" y="2079170"/>
            <a:ext cx="5777484" cy="3613445"/>
            <a:chOff x="3501637" y="2853220"/>
            <a:chExt cx="4629225" cy="28986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F662444-13CE-402F-4300-D455A514184F}"/>
                </a:ext>
              </a:extLst>
            </p:cNvPr>
            <p:cNvGrpSpPr/>
            <p:nvPr/>
          </p:nvGrpSpPr>
          <p:grpSpPr>
            <a:xfrm>
              <a:off x="3992349" y="2930919"/>
              <a:ext cx="4138513" cy="2437536"/>
              <a:chOff x="1121229" y="3412674"/>
              <a:chExt cx="3243942" cy="203018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64893E-EA68-C4E3-106F-5CB1A5243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4F2038F-7688-C131-3B08-8B4963E8B8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0608F82-C5CD-E39E-3763-0A69503612C2}"/>
                </a:ext>
              </a:extLst>
            </p:cNvPr>
            <p:cNvSpPr txBox="1"/>
            <p:nvPr/>
          </p:nvSpPr>
          <p:spPr>
            <a:xfrm>
              <a:off x="5040273" y="5381524"/>
              <a:ext cx="2513664" cy="37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 complexity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ED663D-D005-B321-4F22-91F3332CE20F}"/>
                </a:ext>
              </a:extLst>
            </p:cNvPr>
            <p:cNvSpPr txBox="1"/>
            <p:nvPr/>
          </p:nvSpPr>
          <p:spPr>
            <a:xfrm rot="16200000">
              <a:off x="2503763" y="3851094"/>
              <a:ext cx="2365658" cy="36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Prediction accuracy </a:t>
              </a:r>
            </a:p>
          </p:txBody>
        </p:sp>
      </p:grpSp>
      <p:sp>
        <p:nvSpPr>
          <p:cNvPr id="34" name="Freeform 33">
            <a:extLst>
              <a:ext uri="{FF2B5EF4-FFF2-40B4-BE49-F238E27FC236}">
                <a16:creationId xmlns:a16="http://schemas.microsoft.com/office/drawing/2014/main" id="{0E4CFF31-ED34-626E-08FD-5A87B74A0C24}"/>
              </a:ext>
            </a:extLst>
          </p:cNvPr>
          <p:cNvSpPr/>
          <p:nvPr/>
        </p:nvSpPr>
        <p:spPr>
          <a:xfrm>
            <a:off x="3744686" y="2253343"/>
            <a:ext cx="4855028" cy="2808514"/>
          </a:xfrm>
          <a:custGeom>
            <a:avLst/>
            <a:gdLst>
              <a:gd name="connsiteX0" fmla="*/ 0 w 4855028"/>
              <a:gd name="connsiteY0" fmla="*/ 0 h 2808514"/>
              <a:gd name="connsiteX1" fmla="*/ 1284514 w 4855028"/>
              <a:gd name="connsiteY1" fmla="*/ 2100943 h 2808514"/>
              <a:gd name="connsiteX2" fmla="*/ 4855028 w 4855028"/>
              <a:gd name="connsiteY2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028" h="2808514">
                <a:moveTo>
                  <a:pt x="0" y="0"/>
                </a:moveTo>
                <a:cubicBezTo>
                  <a:pt x="237671" y="816428"/>
                  <a:pt x="475343" y="1632857"/>
                  <a:pt x="1284514" y="2100943"/>
                </a:cubicBezTo>
                <a:cubicBezTo>
                  <a:pt x="2093685" y="2569029"/>
                  <a:pt x="3474356" y="2688771"/>
                  <a:pt x="4855028" y="2808514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6C7643-4CC7-13F3-8D84-EC9D665FCCC4}"/>
              </a:ext>
            </a:extLst>
          </p:cNvPr>
          <p:cNvSpPr txBox="1"/>
          <p:nvPr/>
        </p:nvSpPr>
        <p:spPr>
          <a:xfrm>
            <a:off x="7587343" y="4495800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Training data 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3648D9E2-C490-A77A-F8E1-00AD399BC792}"/>
              </a:ext>
            </a:extLst>
          </p:cNvPr>
          <p:cNvSpPr/>
          <p:nvPr/>
        </p:nvSpPr>
        <p:spPr>
          <a:xfrm>
            <a:off x="3799114" y="2275114"/>
            <a:ext cx="4767943" cy="1832979"/>
          </a:xfrm>
          <a:custGeom>
            <a:avLst/>
            <a:gdLst>
              <a:gd name="connsiteX0" fmla="*/ 0 w 4767943"/>
              <a:gd name="connsiteY0" fmla="*/ 0 h 1832979"/>
              <a:gd name="connsiteX1" fmla="*/ 1012372 w 4767943"/>
              <a:gd name="connsiteY1" fmla="*/ 1513115 h 1832979"/>
              <a:gd name="connsiteX2" fmla="*/ 2558143 w 4767943"/>
              <a:gd name="connsiteY2" fmla="*/ 1709057 h 1832979"/>
              <a:gd name="connsiteX3" fmla="*/ 4767943 w 4767943"/>
              <a:gd name="connsiteY3" fmla="*/ 10886 h 18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1832979">
                <a:moveTo>
                  <a:pt x="0" y="0"/>
                </a:moveTo>
                <a:cubicBezTo>
                  <a:pt x="293007" y="614136"/>
                  <a:pt x="586015" y="1228272"/>
                  <a:pt x="1012372" y="1513115"/>
                </a:cubicBezTo>
                <a:cubicBezTo>
                  <a:pt x="1438729" y="1797958"/>
                  <a:pt x="1932215" y="1959428"/>
                  <a:pt x="2558143" y="1709057"/>
                </a:cubicBezTo>
                <a:cubicBezTo>
                  <a:pt x="3184071" y="1458686"/>
                  <a:pt x="3976007" y="734786"/>
                  <a:pt x="4767943" y="10886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B4EABC-DE53-BB4E-6B2F-F4E732081C6A}"/>
              </a:ext>
            </a:extLst>
          </p:cNvPr>
          <p:cNvSpPr txBox="1"/>
          <p:nvPr/>
        </p:nvSpPr>
        <p:spPr>
          <a:xfrm>
            <a:off x="7696200" y="3059668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New data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84C2EC-8DB5-447F-6CD4-071C29CD0556}"/>
              </a:ext>
            </a:extLst>
          </p:cNvPr>
          <p:cNvCxnSpPr>
            <a:cxnSpLocks/>
          </p:cNvCxnSpPr>
          <p:nvPr/>
        </p:nvCxnSpPr>
        <p:spPr>
          <a:xfrm>
            <a:off x="5660571" y="2340431"/>
            <a:ext cx="0" cy="28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F68CCD4-091B-B322-6AFA-7704978853DC}"/>
              </a:ext>
            </a:extLst>
          </p:cNvPr>
          <p:cNvSpPr txBox="1"/>
          <p:nvPr/>
        </p:nvSpPr>
        <p:spPr>
          <a:xfrm>
            <a:off x="5829300" y="1956366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model </a:t>
            </a:r>
          </a:p>
        </p:txBody>
      </p:sp>
    </p:spTree>
    <p:extLst>
      <p:ext uri="{BB962C8B-B14F-4D97-AF65-F5344CB8AC3E}">
        <p14:creationId xmlns:p14="http://schemas.microsoft.com/office/powerpoint/2010/main" val="51606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31AD-B19D-C843-58A8-B5B37A4E6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03F6-6D9C-9A6E-67C1-85479A76A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22429" cy="1325563"/>
          </a:xfrm>
        </p:spPr>
        <p:txBody>
          <a:bodyPr/>
          <a:lstStyle/>
          <a:p>
            <a:r>
              <a:rPr lang="en-US" dirty="0"/>
              <a:t>Two approaches to the bias variance tradeoff: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48D5-E1D1-1EF3-2BDB-35F6455C0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7329"/>
            <a:ext cx="10515600" cy="482554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Internal complexity optimization: </a:t>
            </a:r>
            <a:r>
              <a:rPr lang="en-US" dirty="0"/>
              <a:t>the algorithm is designed to adjust is complexity to the data automatically </a:t>
            </a:r>
          </a:p>
          <a:p>
            <a:pPr lvl="1"/>
            <a:r>
              <a:rPr lang="en-US" dirty="0"/>
              <a:t>Ensembles : </a:t>
            </a:r>
            <a:r>
              <a:rPr lang="en-US" b="1" dirty="0"/>
              <a:t>Random Forest</a:t>
            </a:r>
            <a:r>
              <a:rPr lang="en-US" dirty="0"/>
              <a:t>, Boosted Regression Trees</a:t>
            </a:r>
          </a:p>
          <a:p>
            <a:pPr lvl="1"/>
            <a:r>
              <a:rPr lang="en-US" dirty="0"/>
              <a:t>Deep learning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External complexity optimization: </a:t>
            </a:r>
            <a:r>
              <a:rPr lang="en-US" dirty="0"/>
              <a:t>the complexity of the algorithm is adjusted by tuning hyperparameters with cross-validation. </a:t>
            </a:r>
          </a:p>
          <a:p>
            <a:pPr lvl="1"/>
            <a:r>
              <a:rPr lang="en-US" dirty="0"/>
              <a:t>Regularization: </a:t>
            </a:r>
            <a:r>
              <a:rPr lang="en-US" b="1" dirty="0"/>
              <a:t>Ridge Regression</a:t>
            </a:r>
            <a:r>
              <a:rPr lang="en-US" dirty="0"/>
              <a:t>, Artificial Neural Networks 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2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C8387-BFEA-E446-CEB4-56A929A0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1380-6CBD-F188-E69C-D6D35DEB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785" y="349249"/>
            <a:ext cx="10722429" cy="1325563"/>
          </a:xfrm>
        </p:spPr>
        <p:txBody>
          <a:bodyPr/>
          <a:lstStyle/>
          <a:p>
            <a:r>
              <a:rPr lang="en-US" dirty="0"/>
              <a:t>Things to watch for in the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4FD04-B683-7E0D-DC7C-2E3AC150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2554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Training: </a:t>
            </a:r>
            <a:r>
              <a:rPr lang="en-US" dirty="0"/>
              <a:t>running an algorithm that matching a model's predictions to data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Loss function: </a:t>
            </a:r>
            <a:r>
              <a:rPr lang="en-US" dirty="0"/>
              <a:t>a metric used by the algorithm to match that patterns in the training data set and evaluate its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Regularization: </a:t>
            </a:r>
            <a:r>
              <a:rPr lang="en-US" dirty="0"/>
              <a:t>A part of the algorithm that controls the complexity of the model’s predictions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Hyperparameters: </a:t>
            </a:r>
            <a:r>
              <a:rPr lang="en-US" dirty="0"/>
              <a:t>pre-set numerical values that control the  model’s behavior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633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0D97-9878-621D-3A36-BBE072887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35E0-C44C-769B-2F18-7358EFB4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/>
          <a:lstStyle/>
          <a:p>
            <a:r>
              <a:rPr lang="en-US" b="1" dirty="0"/>
              <a:t>Internal complexity optimization with ensembles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FDB34D-5857-64A5-0D9C-A14DF863AB4D}"/>
              </a:ext>
            </a:extLst>
          </p:cNvPr>
          <p:cNvGrpSpPr/>
          <p:nvPr/>
        </p:nvGrpSpPr>
        <p:grpSpPr>
          <a:xfrm>
            <a:off x="3167354" y="3239193"/>
            <a:ext cx="4771048" cy="3261165"/>
            <a:chOff x="5739913" y="2915798"/>
            <a:chExt cx="4771048" cy="32611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B1D999-309C-4DAB-EDA8-EB2B3FD290B0}"/>
                </a:ext>
              </a:extLst>
            </p:cNvPr>
            <p:cNvGrpSpPr/>
            <p:nvPr/>
          </p:nvGrpSpPr>
          <p:grpSpPr>
            <a:xfrm>
              <a:off x="6372448" y="3115749"/>
              <a:ext cx="4138513" cy="2437536"/>
              <a:chOff x="1121229" y="3412674"/>
              <a:chExt cx="3243942" cy="203018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51FC967-45E9-73FA-842A-9B2917E2E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3B56981-EDE6-F745-84F9-0DCE8BC1A0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B615DD-4AF5-9FA9-7EB3-B2B6F77AD450}"/>
                </a:ext>
              </a:extLst>
            </p:cNvPr>
            <p:cNvSpPr txBox="1"/>
            <p:nvPr/>
          </p:nvSpPr>
          <p:spPr>
            <a:xfrm>
              <a:off x="7184872" y="5715298"/>
              <a:ext cx="251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Predictor: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45D039-7540-2E95-58A3-2E86249675A0}"/>
                </a:ext>
              </a:extLst>
            </p:cNvPr>
            <p:cNvSpPr txBox="1"/>
            <p:nvPr/>
          </p:nvSpPr>
          <p:spPr>
            <a:xfrm rot="16200000">
              <a:off x="4787917" y="3867794"/>
              <a:ext cx="236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Response: 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82D9FB2-A856-7524-E2F1-821A1D5F0EBD}"/>
                </a:ext>
              </a:extLst>
            </p:cNvPr>
            <p:cNvGrpSpPr/>
            <p:nvPr/>
          </p:nvGrpSpPr>
          <p:grpSpPr>
            <a:xfrm>
              <a:off x="6864438" y="3328241"/>
              <a:ext cx="3281488" cy="2076990"/>
              <a:chOff x="6113324" y="3413756"/>
              <a:chExt cx="3281488" cy="2076990"/>
            </a:xfrm>
            <a:solidFill>
              <a:schemeClr val="accent4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C846EAF-F95A-3156-44DD-A1C75CDF5139}"/>
                  </a:ext>
                </a:extLst>
              </p:cNvPr>
              <p:cNvSpPr/>
              <p:nvPr/>
            </p:nvSpPr>
            <p:spPr>
              <a:xfrm>
                <a:off x="6113324" y="526433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865F450-075A-8A21-EEAD-03FE9130727F}"/>
                  </a:ext>
                </a:extLst>
              </p:cNvPr>
              <p:cNvSpPr/>
              <p:nvPr/>
            </p:nvSpPr>
            <p:spPr>
              <a:xfrm>
                <a:off x="6189523" y="50357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435A30D-A2A3-ADD3-A099-F2877A776A69}"/>
                  </a:ext>
                </a:extLst>
              </p:cNvPr>
              <p:cNvSpPr/>
              <p:nvPr/>
            </p:nvSpPr>
            <p:spPr>
              <a:xfrm>
                <a:off x="6483437" y="52425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26E1495-3E41-4AC8-8F8F-70E7EE4CCD1E}"/>
                  </a:ext>
                </a:extLst>
              </p:cNvPr>
              <p:cNvSpPr/>
              <p:nvPr/>
            </p:nvSpPr>
            <p:spPr>
              <a:xfrm>
                <a:off x="6548751" y="40451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9D5F315-E320-B666-84C1-E2EA4481F0A5}"/>
                  </a:ext>
                </a:extLst>
              </p:cNvPr>
              <p:cNvSpPr/>
              <p:nvPr/>
            </p:nvSpPr>
            <p:spPr>
              <a:xfrm>
                <a:off x="6668495" y="47091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FE3B27A-5773-DCAC-7C67-21D55FA03F24}"/>
                  </a:ext>
                </a:extLst>
              </p:cNvPr>
              <p:cNvSpPr/>
              <p:nvPr/>
            </p:nvSpPr>
            <p:spPr>
              <a:xfrm>
                <a:off x="9291950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4BF79C2-5379-4FD5-9C46-C151C931E957}"/>
                  </a:ext>
                </a:extLst>
              </p:cNvPr>
              <p:cNvSpPr/>
              <p:nvPr/>
            </p:nvSpPr>
            <p:spPr>
              <a:xfrm>
                <a:off x="7321637" y="41757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226BED9-727A-9B89-1E6D-87EC67CBE78B}"/>
                  </a:ext>
                </a:extLst>
              </p:cNvPr>
              <p:cNvSpPr/>
              <p:nvPr/>
            </p:nvSpPr>
            <p:spPr>
              <a:xfrm>
                <a:off x="6995065" y="3642360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8492A9C-F15D-54B2-6E58-364F0AE2E737}"/>
                  </a:ext>
                </a:extLst>
              </p:cNvPr>
              <p:cNvSpPr/>
              <p:nvPr/>
            </p:nvSpPr>
            <p:spPr>
              <a:xfrm>
                <a:off x="8018323" y="455676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C571290-7F8F-91D5-3A59-9D97141194AC}"/>
                  </a:ext>
                </a:extLst>
              </p:cNvPr>
              <p:cNvSpPr/>
              <p:nvPr/>
            </p:nvSpPr>
            <p:spPr>
              <a:xfrm>
                <a:off x="7626435" y="341375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9D54980-A341-EFA8-7F78-070927AC8715}"/>
                  </a:ext>
                </a:extLst>
              </p:cNvPr>
              <p:cNvSpPr/>
              <p:nvPr/>
            </p:nvSpPr>
            <p:spPr>
              <a:xfrm>
                <a:off x="7800609" y="3805647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E0FC476-D49A-1327-81DD-2B62A44F83A7}"/>
                  </a:ext>
                </a:extLst>
              </p:cNvPr>
              <p:cNvSpPr/>
              <p:nvPr/>
            </p:nvSpPr>
            <p:spPr>
              <a:xfrm>
                <a:off x="8225151" y="428461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8B1072C-A446-224D-A7AB-66D8E96AA6DD}"/>
                  </a:ext>
                </a:extLst>
              </p:cNvPr>
              <p:cNvSpPr/>
              <p:nvPr/>
            </p:nvSpPr>
            <p:spPr>
              <a:xfrm>
                <a:off x="8421094" y="4850675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03CA2BD-50B0-448C-4CD1-DB70C42C797D}"/>
                  </a:ext>
                </a:extLst>
              </p:cNvPr>
              <p:cNvSpPr/>
              <p:nvPr/>
            </p:nvSpPr>
            <p:spPr>
              <a:xfrm>
                <a:off x="8802094" y="466561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FE9ABA4-CBE6-E2FE-607C-7ECC290D576A}"/>
                  </a:ext>
                </a:extLst>
              </p:cNvPr>
              <p:cNvSpPr/>
              <p:nvPr/>
            </p:nvSpPr>
            <p:spPr>
              <a:xfrm>
                <a:off x="8900065" y="522078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3859994-C8A0-C5D5-D5A6-2DD45907FC84}"/>
                  </a:ext>
                </a:extLst>
              </p:cNvPr>
              <p:cNvSpPr/>
              <p:nvPr/>
            </p:nvSpPr>
            <p:spPr>
              <a:xfrm>
                <a:off x="6635837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6E3E269-3272-5D5B-8893-57CFD42FADE6}"/>
                </a:ext>
              </a:extLst>
            </p:cNvPr>
            <p:cNvSpPr/>
            <p:nvPr/>
          </p:nvSpPr>
          <p:spPr>
            <a:xfrm>
              <a:off x="6825343" y="3548893"/>
              <a:ext cx="3537857" cy="1764906"/>
            </a:xfrm>
            <a:custGeom>
              <a:avLst/>
              <a:gdLst>
                <a:gd name="connsiteX0" fmla="*/ 0 w 3537857"/>
                <a:gd name="connsiteY0" fmla="*/ 1764906 h 1764906"/>
                <a:gd name="connsiteX1" fmla="*/ 195942 w 3537857"/>
                <a:gd name="connsiteY1" fmla="*/ 1416563 h 1764906"/>
                <a:gd name="connsiteX2" fmla="*/ 413657 w 3537857"/>
                <a:gd name="connsiteY2" fmla="*/ 621906 h 1764906"/>
                <a:gd name="connsiteX3" fmla="*/ 631371 w 3537857"/>
                <a:gd name="connsiteY3" fmla="*/ 1231506 h 1764906"/>
                <a:gd name="connsiteX4" fmla="*/ 1001485 w 3537857"/>
                <a:gd name="connsiteY4" fmla="*/ 164706 h 1764906"/>
                <a:gd name="connsiteX5" fmla="*/ 1349828 w 3537857"/>
                <a:gd name="connsiteY5" fmla="*/ 730763 h 1764906"/>
                <a:gd name="connsiteX6" fmla="*/ 1719942 w 3537857"/>
                <a:gd name="connsiteY6" fmla="*/ 1421 h 1764906"/>
                <a:gd name="connsiteX7" fmla="*/ 2100942 w 3537857"/>
                <a:gd name="connsiteY7" fmla="*/ 959363 h 1764906"/>
                <a:gd name="connsiteX8" fmla="*/ 2558142 w 3537857"/>
                <a:gd name="connsiteY8" fmla="*/ 1002906 h 1764906"/>
                <a:gd name="connsiteX9" fmla="*/ 2884714 w 3537857"/>
                <a:gd name="connsiteY9" fmla="*/ 1514535 h 1764906"/>
                <a:gd name="connsiteX10" fmla="*/ 3537857 w 3537857"/>
                <a:gd name="connsiteY10" fmla="*/ 1710478 h 17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37857" h="1764906">
                  <a:moveTo>
                    <a:pt x="0" y="1764906"/>
                  </a:moveTo>
                  <a:cubicBezTo>
                    <a:pt x="63499" y="1685984"/>
                    <a:pt x="126999" y="1607063"/>
                    <a:pt x="195942" y="1416563"/>
                  </a:cubicBezTo>
                  <a:cubicBezTo>
                    <a:pt x="264885" y="1226063"/>
                    <a:pt x="341086" y="652749"/>
                    <a:pt x="413657" y="621906"/>
                  </a:cubicBezTo>
                  <a:cubicBezTo>
                    <a:pt x="486228" y="591063"/>
                    <a:pt x="533400" y="1307706"/>
                    <a:pt x="631371" y="1231506"/>
                  </a:cubicBezTo>
                  <a:cubicBezTo>
                    <a:pt x="729342" y="1155306"/>
                    <a:pt x="881742" y="248163"/>
                    <a:pt x="1001485" y="164706"/>
                  </a:cubicBezTo>
                  <a:cubicBezTo>
                    <a:pt x="1121228" y="81249"/>
                    <a:pt x="1230085" y="757977"/>
                    <a:pt x="1349828" y="730763"/>
                  </a:cubicBezTo>
                  <a:cubicBezTo>
                    <a:pt x="1469571" y="703549"/>
                    <a:pt x="1594756" y="-36679"/>
                    <a:pt x="1719942" y="1421"/>
                  </a:cubicBezTo>
                  <a:cubicBezTo>
                    <a:pt x="1845128" y="39521"/>
                    <a:pt x="1961242" y="792449"/>
                    <a:pt x="2100942" y="959363"/>
                  </a:cubicBezTo>
                  <a:cubicBezTo>
                    <a:pt x="2240642" y="1126277"/>
                    <a:pt x="2427513" y="910377"/>
                    <a:pt x="2558142" y="1002906"/>
                  </a:cubicBezTo>
                  <a:cubicBezTo>
                    <a:pt x="2688771" y="1095435"/>
                    <a:pt x="2721428" y="1396606"/>
                    <a:pt x="2884714" y="1514535"/>
                  </a:cubicBezTo>
                  <a:cubicBezTo>
                    <a:pt x="3048000" y="1632464"/>
                    <a:pt x="3292928" y="1671471"/>
                    <a:pt x="3537857" y="1710478"/>
                  </a:cubicBezTo>
                </a:path>
              </a:pathLst>
            </a:custGeom>
            <a:noFill/>
            <a:ln w="19050">
              <a:solidFill>
                <a:schemeClr val="accent5">
                  <a:alpha val="6786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FF0D3A-EA3E-B69B-B9FB-015F60BEA445}"/>
              </a:ext>
            </a:extLst>
          </p:cNvPr>
          <p:cNvSpPr txBox="1">
            <a:spLocks/>
          </p:cNvSpPr>
          <p:nvPr/>
        </p:nvSpPr>
        <p:spPr>
          <a:xfrm>
            <a:off x="547190" y="1726539"/>
            <a:ext cx="10515600" cy="482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Create a collection of models that individual overfit the data and aggregate their predictions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26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29FB6-1755-CB53-4FD0-43F1DA597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2B3E-D654-8559-B404-BC44BA6B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/>
          <a:lstStyle/>
          <a:p>
            <a:r>
              <a:rPr lang="en-US" b="1" dirty="0"/>
              <a:t>Internal complexity optimization with ensembles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8CD0F76-CA45-44EF-D1BA-2AACB6F6C711}"/>
              </a:ext>
            </a:extLst>
          </p:cNvPr>
          <p:cNvGrpSpPr/>
          <p:nvPr/>
        </p:nvGrpSpPr>
        <p:grpSpPr>
          <a:xfrm>
            <a:off x="3167354" y="3239193"/>
            <a:ext cx="4771048" cy="3261165"/>
            <a:chOff x="5739913" y="2915798"/>
            <a:chExt cx="4771048" cy="32611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74AD64-F450-75AB-097F-51E5D47FE699}"/>
                </a:ext>
              </a:extLst>
            </p:cNvPr>
            <p:cNvGrpSpPr/>
            <p:nvPr/>
          </p:nvGrpSpPr>
          <p:grpSpPr>
            <a:xfrm>
              <a:off x="6372448" y="3115749"/>
              <a:ext cx="4138513" cy="2437536"/>
              <a:chOff x="1121229" y="3412674"/>
              <a:chExt cx="3243942" cy="203018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3E718F0-85CA-4B49-70AC-37C352FBA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16C25AF-1479-E624-E7F5-DB196B99A8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0EFF8C2-728B-1B2A-CA37-1B75142BB6AC}"/>
                </a:ext>
              </a:extLst>
            </p:cNvPr>
            <p:cNvSpPr txBox="1"/>
            <p:nvPr/>
          </p:nvSpPr>
          <p:spPr>
            <a:xfrm>
              <a:off x="7184872" y="5715298"/>
              <a:ext cx="251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Predictor: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F5A127-89E4-FBC3-7151-B3B0F781DB6F}"/>
                </a:ext>
              </a:extLst>
            </p:cNvPr>
            <p:cNvSpPr txBox="1"/>
            <p:nvPr/>
          </p:nvSpPr>
          <p:spPr>
            <a:xfrm rot="16200000">
              <a:off x="4787917" y="3867794"/>
              <a:ext cx="236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Response: 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A8006A-9204-AEE8-B457-21BC4E9599EF}"/>
                </a:ext>
              </a:extLst>
            </p:cNvPr>
            <p:cNvGrpSpPr/>
            <p:nvPr/>
          </p:nvGrpSpPr>
          <p:grpSpPr>
            <a:xfrm>
              <a:off x="6864438" y="3328241"/>
              <a:ext cx="3281488" cy="2076990"/>
              <a:chOff x="6113324" y="3413756"/>
              <a:chExt cx="3281488" cy="2076990"/>
            </a:xfrm>
            <a:solidFill>
              <a:schemeClr val="accent4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EC439FF-7F58-72C7-DEE9-DA3971F61681}"/>
                  </a:ext>
                </a:extLst>
              </p:cNvPr>
              <p:cNvSpPr/>
              <p:nvPr/>
            </p:nvSpPr>
            <p:spPr>
              <a:xfrm>
                <a:off x="6113324" y="526433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A97C889-E681-5F16-D485-A0CF3CE90FEE}"/>
                  </a:ext>
                </a:extLst>
              </p:cNvPr>
              <p:cNvSpPr/>
              <p:nvPr/>
            </p:nvSpPr>
            <p:spPr>
              <a:xfrm>
                <a:off x="6189523" y="50357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8F31B3E-9215-492C-749D-F7A76CB8AD71}"/>
                  </a:ext>
                </a:extLst>
              </p:cNvPr>
              <p:cNvSpPr/>
              <p:nvPr/>
            </p:nvSpPr>
            <p:spPr>
              <a:xfrm>
                <a:off x="6483437" y="52425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C66C775-F8E0-4A8F-6326-53FCB25188A0}"/>
                  </a:ext>
                </a:extLst>
              </p:cNvPr>
              <p:cNvSpPr/>
              <p:nvPr/>
            </p:nvSpPr>
            <p:spPr>
              <a:xfrm>
                <a:off x="6548751" y="40451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05DDC16-B0AC-50B5-28FA-964A836F676C}"/>
                  </a:ext>
                </a:extLst>
              </p:cNvPr>
              <p:cNvSpPr/>
              <p:nvPr/>
            </p:nvSpPr>
            <p:spPr>
              <a:xfrm>
                <a:off x="6668495" y="47091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1950514-6C6C-8B70-03FB-603B1C8E599F}"/>
                  </a:ext>
                </a:extLst>
              </p:cNvPr>
              <p:cNvSpPr/>
              <p:nvPr/>
            </p:nvSpPr>
            <p:spPr>
              <a:xfrm>
                <a:off x="9291950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14C13E-D132-666F-A41E-8AABFBCBFC32}"/>
                  </a:ext>
                </a:extLst>
              </p:cNvPr>
              <p:cNvSpPr/>
              <p:nvPr/>
            </p:nvSpPr>
            <p:spPr>
              <a:xfrm>
                <a:off x="7321637" y="41757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E4975F3-9235-B42B-568F-75A40141062A}"/>
                  </a:ext>
                </a:extLst>
              </p:cNvPr>
              <p:cNvSpPr/>
              <p:nvPr/>
            </p:nvSpPr>
            <p:spPr>
              <a:xfrm>
                <a:off x="6995065" y="3642360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0B43491-EE24-AC60-14B5-FAEFC2A04111}"/>
                  </a:ext>
                </a:extLst>
              </p:cNvPr>
              <p:cNvSpPr/>
              <p:nvPr/>
            </p:nvSpPr>
            <p:spPr>
              <a:xfrm>
                <a:off x="8018323" y="455676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079C39A-9235-E123-9F69-2B0058CEA9F5}"/>
                  </a:ext>
                </a:extLst>
              </p:cNvPr>
              <p:cNvSpPr/>
              <p:nvPr/>
            </p:nvSpPr>
            <p:spPr>
              <a:xfrm>
                <a:off x="7626435" y="341375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D468DFC-085C-AE9B-65C8-8F529DB69B36}"/>
                  </a:ext>
                </a:extLst>
              </p:cNvPr>
              <p:cNvSpPr/>
              <p:nvPr/>
            </p:nvSpPr>
            <p:spPr>
              <a:xfrm>
                <a:off x="7800609" y="3805647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D33365D-D73A-34B1-1CA9-BC8DE2AA25DE}"/>
                  </a:ext>
                </a:extLst>
              </p:cNvPr>
              <p:cNvSpPr/>
              <p:nvPr/>
            </p:nvSpPr>
            <p:spPr>
              <a:xfrm>
                <a:off x="8225151" y="428461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BAFCB27-A2D8-8A36-641B-744E6DC96BE2}"/>
                  </a:ext>
                </a:extLst>
              </p:cNvPr>
              <p:cNvSpPr/>
              <p:nvPr/>
            </p:nvSpPr>
            <p:spPr>
              <a:xfrm>
                <a:off x="8421094" y="4850675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E065A21-6062-2E0E-5A23-DCA2094C1D1F}"/>
                  </a:ext>
                </a:extLst>
              </p:cNvPr>
              <p:cNvSpPr/>
              <p:nvPr/>
            </p:nvSpPr>
            <p:spPr>
              <a:xfrm>
                <a:off x="8802094" y="466561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1DF9E8A-FB9A-EA50-EC3B-B83AAA03B1BD}"/>
                  </a:ext>
                </a:extLst>
              </p:cNvPr>
              <p:cNvSpPr/>
              <p:nvPr/>
            </p:nvSpPr>
            <p:spPr>
              <a:xfrm>
                <a:off x="8900065" y="522078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BBC4B76-23A8-8E8A-4DD7-BACCEEDB967A}"/>
                  </a:ext>
                </a:extLst>
              </p:cNvPr>
              <p:cNvSpPr/>
              <p:nvPr/>
            </p:nvSpPr>
            <p:spPr>
              <a:xfrm>
                <a:off x="6635837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A93FB4F-3F39-F5A8-F848-6D5FC289889E}"/>
                </a:ext>
              </a:extLst>
            </p:cNvPr>
            <p:cNvSpPr/>
            <p:nvPr/>
          </p:nvSpPr>
          <p:spPr>
            <a:xfrm>
              <a:off x="6825343" y="3548893"/>
              <a:ext cx="3537857" cy="1764906"/>
            </a:xfrm>
            <a:custGeom>
              <a:avLst/>
              <a:gdLst>
                <a:gd name="connsiteX0" fmla="*/ 0 w 3537857"/>
                <a:gd name="connsiteY0" fmla="*/ 1764906 h 1764906"/>
                <a:gd name="connsiteX1" fmla="*/ 195942 w 3537857"/>
                <a:gd name="connsiteY1" fmla="*/ 1416563 h 1764906"/>
                <a:gd name="connsiteX2" fmla="*/ 413657 w 3537857"/>
                <a:gd name="connsiteY2" fmla="*/ 621906 h 1764906"/>
                <a:gd name="connsiteX3" fmla="*/ 631371 w 3537857"/>
                <a:gd name="connsiteY3" fmla="*/ 1231506 h 1764906"/>
                <a:gd name="connsiteX4" fmla="*/ 1001485 w 3537857"/>
                <a:gd name="connsiteY4" fmla="*/ 164706 h 1764906"/>
                <a:gd name="connsiteX5" fmla="*/ 1349828 w 3537857"/>
                <a:gd name="connsiteY5" fmla="*/ 730763 h 1764906"/>
                <a:gd name="connsiteX6" fmla="*/ 1719942 w 3537857"/>
                <a:gd name="connsiteY6" fmla="*/ 1421 h 1764906"/>
                <a:gd name="connsiteX7" fmla="*/ 2100942 w 3537857"/>
                <a:gd name="connsiteY7" fmla="*/ 959363 h 1764906"/>
                <a:gd name="connsiteX8" fmla="*/ 2558142 w 3537857"/>
                <a:gd name="connsiteY8" fmla="*/ 1002906 h 1764906"/>
                <a:gd name="connsiteX9" fmla="*/ 2884714 w 3537857"/>
                <a:gd name="connsiteY9" fmla="*/ 1514535 h 1764906"/>
                <a:gd name="connsiteX10" fmla="*/ 3537857 w 3537857"/>
                <a:gd name="connsiteY10" fmla="*/ 1710478 h 17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37857" h="1764906">
                  <a:moveTo>
                    <a:pt x="0" y="1764906"/>
                  </a:moveTo>
                  <a:cubicBezTo>
                    <a:pt x="63499" y="1685984"/>
                    <a:pt x="126999" y="1607063"/>
                    <a:pt x="195942" y="1416563"/>
                  </a:cubicBezTo>
                  <a:cubicBezTo>
                    <a:pt x="264885" y="1226063"/>
                    <a:pt x="341086" y="652749"/>
                    <a:pt x="413657" y="621906"/>
                  </a:cubicBezTo>
                  <a:cubicBezTo>
                    <a:pt x="486228" y="591063"/>
                    <a:pt x="533400" y="1307706"/>
                    <a:pt x="631371" y="1231506"/>
                  </a:cubicBezTo>
                  <a:cubicBezTo>
                    <a:pt x="729342" y="1155306"/>
                    <a:pt x="881742" y="248163"/>
                    <a:pt x="1001485" y="164706"/>
                  </a:cubicBezTo>
                  <a:cubicBezTo>
                    <a:pt x="1121228" y="81249"/>
                    <a:pt x="1230085" y="757977"/>
                    <a:pt x="1349828" y="730763"/>
                  </a:cubicBezTo>
                  <a:cubicBezTo>
                    <a:pt x="1469571" y="703549"/>
                    <a:pt x="1594756" y="-36679"/>
                    <a:pt x="1719942" y="1421"/>
                  </a:cubicBezTo>
                  <a:cubicBezTo>
                    <a:pt x="1845128" y="39521"/>
                    <a:pt x="1961242" y="792449"/>
                    <a:pt x="2100942" y="959363"/>
                  </a:cubicBezTo>
                  <a:cubicBezTo>
                    <a:pt x="2240642" y="1126277"/>
                    <a:pt x="2427513" y="910377"/>
                    <a:pt x="2558142" y="1002906"/>
                  </a:cubicBezTo>
                  <a:cubicBezTo>
                    <a:pt x="2688771" y="1095435"/>
                    <a:pt x="2721428" y="1396606"/>
                    <a:pt x="2884714" y="1514535"/>
                  </a:cubicBezTo>
                  <a:cubicBezTo>
                    <a:pt x="3048000" y="1632464"/>
                    <a:pt x="3292928" y="1671471"/>
                    <a:pt x="3537857" y="1710478"/>
                  </a:cubicBezTo>
                </a:path>
              </a:pathLst>
            </a:custGeom>
            <a:noFill/>
            <a:ln w="19050">
              <a:solidFill>
                <a:schemeClr val="accent5">
                  <a:alpha val="6786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D1A2D324-EAC4-4C63-ED97-FA57F56AEA9E}"/>
              </a:ext>
            </a:extLst>
          </p:cNvPr>
          <p:cNvSpPr/>
          <p:nvPr/>
        </p:nvSpPr>
        <p:spPr>
          <a:xfrm>
            <a:off x="4436076" y="3472220"/>
            <a:ext cx="3398108" cy="2034712"/>
          </a:xfrm>
          <a:custGeom>
            <a:avLst/>
            <a:gdLst>
              <a:gd name="connsiteX0" fmla="*/ 0 w 3398108"/>
              <a:gd name="connsiteY0" fmla="*/ 2026534 h 2034712"/>
              <a:gd name="connsiteX1" fmla="*/ 197708 w 3398108"/>
              <a:gd name="connsiteY1" fmla="*/ 1890609 h 2034712"/>
              <a:gd name="connsiteX2" fmla="*/ 358346 w 3398108"/>
              <a:gd name="connsiteY2" fmla="*/ 1037993 h 2034712"/>
              <a:gd name="connsiteX3" fmla="*/ 593124 w 3398108"/>
              <a:gd name="connsiteY3" fmla="*/ 1075063 h 2034712"/>
              <a:gd name="connsiteX4" fmla="*/ 926756 w 3398108"/>
              <a:gd name="connsiteY4" fmla="*/ 654934 h 2034712"/>
              <a:gd name="connsiteX5" fmla="*/ 1272746 w 3398108"/>
              <a:gd name="connsiteY5" fmla="*/ 25 h 2034712"/>
              <a:gd name="connsiteX6" fmla="*/ 1705232 w 3398108"/>
              <a:gd name="connsiteY6" fmla="*/ 630220 h 2034712"/>
              <a:gd name="connsiteX7" fmla="*/ 2051221 w 3398108"/>
              <a:gd name="connsiteY7" fmla="*/ 778501 h 2034712"/>
              <a:gd name="connsiteX8" fmla="*/ 2310713 w 3398108"/>
              <a:gd name="connsiteY8" fmla="*/ 1383982 h 2034712"/>
              <a:gd name="connsiteX9" fmla="*/ 2854410 w 3398108"/>
              <a:gd name="connsiteY9" fmla="*/ 1680544 h 2034712"/>
              <a:gd name="connsiteX10" fmla="*/ 3398108 w 3398108"/>
              <a:gd name="connsiteY10" fmla="*/ 1853539 h 203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98108" h="2034712">
                <a:moveTo>
                  <a:pt x="0" y="2026534"/>
                </a:moveTo>
                <a:cubicBezTo>
                  <a:pt x="68992" y="2040950"/>
                  <a:pt x="137984" y="2055366"/>
                  <a:pt x="197708" y="1890609"/>
                </a:cubicBezTo>
                <a:cubicBezTo>
                  <a:pt x="257432" y="1725852"/>
                  <a:pt x="292443" y="1173917"/>
                  <a:pt x="358346" y="1037993"/>
                </a:cubicBezTo>
                <a:cubicBezTo>
                  <a:pt x="424249" y="902069"/>
                  <a:pt x="498389" y="1138906"/>
                  <a:pt x="593124" y="1075063"/>
                </a:cubicBezTo>
                <a:cubicBezTo>
                  <a:pt x="687859" y="1011220"/>
                  <a:pt x="813486" y="834107"/>
                  <a:pt x="926756" y="654934"/>
                </a:cubicBezTo>
                <a:cubicBezTo>
                  <a:pt x="1040026" y="475761"/>
                  <a:pt x="1143000" y="4144"/>
                  <a:pt x="1272746" y="25"/>
                </a:cubicBezTo>
                <a:cubicBezTo>
                  <a:pt x="1402492" y="-4094"/>
                  <a:pt x="1575486" y="500474"/>
                  <a:pt x="1705232" y="630220"/>
                </a:cubicBezTo>
                <a:cubicBezTo>
                  <a:pt x="1834978" y="759966"/>
                  <a:pt x="1950308" y="652874"/>
                  <a:pt x="2051221" y="778501"/>
                </a:cubicBezTo>
                <a:cubicBezTo>
                  <a:pt x="2152134" y="904128"/>
                  <a:pt x="2176848" y="1233641"/>
                  <a:pt x="2310713" y="1383982"/>
                </a:cubicBezTo>
                <a:cubicBezTo>
                  <a:pt x="2444578" y="1534322"/>
                  <a:pt x="2673178" y="1602285"/>
                  <a:pt x="2854410" y="1680544"/>
                </a:cubicBezTo>
                <a:cubicBezTo>
                  <a:pt x="3035642" y="1758803"/>
                  <a:pt x="3216875" y="1806171"/>
                  <a:pt x="3398108" y="1853539"/>
                </a:cubicBezTo>
              </a:path>
            </a:pathLst>
          </a:custGeom>
          <a:noFill/>
          <a:ln>
            <a:solidFill>
              <a:schemeClr val="accent5">
                <a:alpha val="7069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002A9B48-9426-5B5C-67DC-0085BD345221}"/>
              </a:ext>
            </a:extLst>
          </p:cNvPr>
          <p:cNvSpPr/>
          <p:nvPr/>
        </p:nvSpPr>
        <p:spPr>
          <a:xfrm>
            <a:off x="4287795" y="3924315"/>
            <a:ext cx="3422821" cy="1591439"/>
          </a:xfrm>
          <a:custGeom>
            <a:avLst/>
            <a:gdLst>
              <a:gd name="connsiteX0" fmla="*/ 0 w 3422821"/>
              <a:gd name="connsiteY0" fmla="*/ 1537371 h 1591439"/>
              <a:gd name="connsiteX1" fmla="*/ 506627 w 3422821"/>
              <a:gd name="connsiteY1" fmla="*/ 1487944 h 1591439"/>
              <a:gd name="connsiteX2" fmla="*/ 926756 w 3422821"/>
              <a:gd name="connsiteY2" fmla="*/ 598258 h 1591439"/>
              <a:gd name="connsiteX3" fmla="*/ 1309816 w 3422821"/>
              <a:gd name="connsiteY3" fmla="*/ 375836 h 1591439"/>
              <a:gd name="connsiteX4" fmla="*/ 1853513 w 3422821"/>
              <a:gd name="connsiteY4" fmla="*/ 5134 h 1591439"/>
              <a:gd name="connsiteX5" fmla="*/ 2360140 w 3422821"/>
              <a:gd name="connsiteY5" fmla="*/ 672399 h 1591439"/>
              <a:gd name="connsiteX6" fmla="*/ 2767913 w 3422821"/>
              <a:gd name="connsiteY6" fmla="*/ 845393 h 1591439"/>
              <a:gd name="connsiteX7" fmla="*/ 3422821 w 3422821"/>
              <a:gd name="connsiteY7" fmla="*/ 1413804 h 159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2821" h="1591439">
                <a:moveTo>
                  <a:pt x="0" y="1537371"/>
                </a:moveTo>
                <a:cubicBezTo>
                  <a:pt x="176084" y="1590917"/>
                  <a:pt x="352168" y="1644463"/>
                  <a:pt x="506627" y="1487944"/>
                </a:cubicBezTo>
                <a:cubicBezTo>
                  <a:pt x="661086" y="1331425"/>
                  <a:pt x="792891" y="783609"/>
                  <a:pt x="926756" y="598258"/>
                </a:cubicBezTo>
                <a:cubicBezTo>
                  <a:pt x="1060621" y="412907"/>
                  <a:pt x="1155357" y="474690"/>
                  <a:pt x="1309816" y="375836"/>
                </a:cubicBezTo>
                <a:cubicBezTo>
                  <a:pt x="1464275" y="276982"/>
                  <a:pt x="1678459" y="-44293"/>
                  <a:pt x="1853513" y="5134"/>
                </a:cubicBezTo>
                <a:cubicBezTo>
                  <a:pt x="2028567" y="54561"/>
                  <a:pt x="2207740" y="532356"/>
                  <a:pt x="2360140" y="672399"/>
                </a:cubicBezTo>
                <a:cubicBezTo>
                  <a:pt x="2512540" y="812442"/>
                  <a:pt x="2590800" y="721826"/>
                  <a:pt x="2767913" y="845393"/>
                </a:cubicBezTo>
                <a:cubicBezTo>
                  <a:pt x="2945026" y="968960"/>
                  <a:pt x="3183923" y="1191382"/>
                  <a:pt x="3422821" y="1413804"/>
                </a:cubicBezTo>
              </a:path>
            </a:pathLst>
          </a:custGeom>
          <a:noFill/>
          <a:ln>
            <a:solidFill>
              <a:schemeClr val="accent5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B5B7D61B-6CC8-41A1-BE42-363A725F9030}"/>
              </a:ext>
            </a:extLst>
          </p:cNvPr>
          <p:cNvSpPr/>
          <p:nvPr/>
        </p:nvSpPr>
        <p:spPr>
          <a:xfrm>
            <a:off x="4300151" y="4261838"/>
            <a:ext cx="3422822" cy="1385202"/>
          </a:xfrm>
          <a:custGeom>
            <a:avLst/>
            <a:gdLst>
              <a:gd name="connsiteX0" fmla="*/ 0 w 3422822"/>
              <a:gd name="connsiteY0" fmla="*/ 1039213 h 1385202"/>
              <a:gd name="connsiteX1" fmla="*/ 420130 w 3422822"/>
              <a:gd name="connsiteY1" fmla="*/ 260737 h 1385202"/>
              <a:gd name="connsiteX2" fmla="*/ 1136822 w 3422822"/>
              <a:gd name="connsiteY2" fmla="*/ 13602 h 1385202"/>
              <a:gd name="connsiteX3" fmla="*/ 1816444 w 3422822"/>
              <a:gd name="connsiteY3" fmla="*/ 606726 h 1385202"/>
              <a:gd name="connsiteX4" fmla="*/ 2718487 w 3422822"/>
              <a:gd name="connsiteY4" fmla="*/ 470802 h 1385202"/>
              <a:gd name="connsiteX5" fmla="*/ 3422822 w 3422822"/>
              <a:gd name="connsiteY5" fmla="*/ 1385202 h 138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822" h="1385202">
                <a:moveTo>
                  <a:pt x="0" y="1039213"/>
                </a:moveTo>
                <a:cubicBezTo>
                  <a:pt x="115330" y="735442"/>
                  <a:pt x="230660" y="431672"/>
                  <a:pt x="420130" y="260737"/>
                </a:cubicBezTo>
                <a:cubicBezTo>
                  <a:pt x="609600" y="89802"/>
                  <a:pt x="904103" y="-44063"/>
                  <a:pt x="1136822" y="13602"/>
                </a:cubicBezTo>
                <a:cubicBezTo>
                  <a:pt x="1369541" y="71267"/>
                  <a:pt x="1552833" y="530526"/>
                  <a:pt x="1816444" y="606726"/>
                </a:cubicBezTo>
                <a:cubicBezTo>
                  <a:pt x="2080055" y="682926"/>
                  <a:pt x="2450757" y="341056"/>
                  <a:pt x="2718487" y="470802"/>
                </a:cubicBezTo>
                <a:cubicBezTo>
                  <a:pt x="2986217" y="600548"/>
                  <a:pt x="3204519" y="992875"/>
                  <a:pt x="3422822" y="1385202"/>
                </a:cubicBezTo>
              </a:path>
            </a:pathLst>
          </a:custGeom>
          <a:noFill/>
          <a:ln>
            <a:solidFill>
              <a:schemeClr val="accent5">
                <a:alpha val="5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959C75-9C03-DFFA-2E30-9A9CFE6113C3}"/>
              </a:ext>
            </a:extLst>
          </p:cNvPr>
          <p:cNvSpPr txBox="1">
            <a:spLocks/>
          </p:cNvSpPr>
          <p:nvPr/>
        </p:nvSpPr>
        <p:spPr>
          <a:xfrm>
            <a:off x="547190" y="1726539"/>
            <a:ext cx="10515600" cy="4825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Create a collection of models that individual overfit the data and aggregate their predictions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6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C091-2495-E742-CE28-EAD1B6E1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A90B8-A3DE-F154-D7CA-C0434D05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Internal complexity optimization with ensembles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E661436-2476-1638-BF80-58280C70C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90" y="1726539"/>
            <a:ext cx="10515600" cy="48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collection of models that individual overfit the data and aggregate their predictions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B1988F-480B-839B-95E4-BB5219EFC7DF}"/>
              </a:ext>
            </a:extLst>
          </p:cNvPr>
          <p:cNvGrpSpPr/>
          <p:nvPr/>
        </p:nvGrpSpPr>
        <p:grpSpPr>
          <a:xfrm>
            <a:off x="3167354" y="3239193"/>
            <a:ext cx="4771048" cy="3261165"/>
            <a:chOff x="5739913" y="2915798"/>
            <a:chExt cx="4771048" cy="32611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40AFED8-B2D6-D501-D259-FCD49B0EB3D4}"/>
                </a:ext>
              </a:extLst>
            </p:cNvPr>
            <p:cNvGrpSpPr/>
            <p:nvPr/>
          </p:nvGrpSpPr>
          <p:grpSpPr>
            <a:xfrm>
              <a:off x="6372448" y="3115749"/>
              <a:ext cx="4138513" cy="2437536"/>
              <a:chOff x="1121229" y="3412674"/>
              <a:chExt cx="3243942" cy="2030182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E8E1AEC-D37D-7F4B-B5DD-E305DB07D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4C0E4C3-B986-8324-DE9A-7A1C79AB21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7F2D43-3547-8DB9-5D38-4E146453499E}"/>
                </a:ext>
              </a:extLst>
            </p:cNvPr>
            <p:cNvSpPr txBox="1"/>
            <p:nvPr/>
          </p:nvSpPr>
          <p:spPr>
            <a:xfrm>
              <a:off x="7184872" y="5715298"/>
              <a:ext cx="25136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Predictor: X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E36EC4-F70D-676F-AD05-26BF29D6F81E}"/>
                </a:ext>
              </a:extLst>
            </p:cNvPr>
            <p:cNvSpPr txBox="1"/>
            <p:nvPr/>
          </p:nvSpPr>
          <p:spPr>
            <a:xfrm rot="16200000">
              <a:off x="4787917" y="3867794"/>
              <a:ext cx="23656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Response: y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B9DAA2-6517-55D9-F970-CD1165126FC9}"/>
                </a:ext>
              </a:extLst>
            </p:cNvPr>
            <p:cNvGrpSpPr/>
            <p:nvPr/>
          </p:nvGrpSpPr>
          <p:grpSpPr>
            <a:xfrm>
              <a:off x="6864438" y="3328241"/>
              <a:ext cx="3281488" cy="2076990"/>
              <a:chOff x="6113324" y="3413756"/>
              <a:chExt cx="3281488" cy="2076990"/>
            </a:xfrm>
            <a:solidFill>
              <a:schemeClr val="accent4"/>
            </a:solidFill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BCBB0EB4-3846-2850-69EB-367C9B48D30A}"/>
                  </a:ext>
                </a:extLst>
              </p:cNvPr>
              <p:cNvSpPr/>
              <p:nvPr/>
            </p:nvSpPr>
            <p:spPr>
              <a:xfrm>
                <a:off x="6113324" y="526433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627D805-C533-192D-8630-89C69693C5EE}"/>
                  </a:ext>
                </a:extLst>
              </p:cNvPr>
              <p:cNvSpPr/>
              <p:nvPr/>
            </p:nvSpPr>
            <p:spPr>
              <a:xfrm>
                <a:off x="6189523" y="50357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B3FACDB-CAA3-EEFA-B4F4-DC6889BC2337}"/>
                  </a:ext>
                </a:extLst>
              </p:cNvPr>
              <p:cNvSpPr/>
              <p:nvPr/>
            </p:nvSpPr>
            <p:spPr>
              <a:xfrm>
                <a:off x="6483437" y="52425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D9B82BF-810D-97BB-A969-AF787098D101}"/>
                  </a:ext>
                </a:extLst>
              </p:cNvPr>
              <p:cNvSpPr/>
              <p:nvPr/>
            </p:nvSpPr>
            <p:spPr>
              <a:xfrm>
                <a:off x="6548751" y="404513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635912A-6F1B-7141-A055-CB41B7B6488B}"/>
                  </a:ext>
                </a:extLst>
              </p:cNvPr>
              <p:cNvSpPr/>
              <p:nvPr/>
            </p:nvSpPr>
            <p:spPr>
              <a:xfrm>
                <a:off x="6668495" y="47091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F205ABE-C0A8-B423-FCCD-EA6C55165114}"/>
                  </a:ext>
                </a:extLst>
              </p:cNvPr>
              <p:cNvSpPr/>
              <p:nvPr/>
            </p:nvSpPr>
            <p:spPr>
              <a:xfrm>
                <a:off x="9291950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254AAE-7A6E-749D-563F-6F4D0C31BB18}"/>
                  </a:ext>
                </a:extLst>
              </p:cNvPr>
              <p:cNvSpPr/>
              <p:nvPr/>
            </p:nvSpPr>
            <p:spPr>
              <a:xfrm>
                <a:off x="7321637" y="41757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7693BF8-CFA2-F038-AEFD-56EF43C67AD4}"/>
                  </a:ext>
                </a:extLst>
              </p:cNvPr>
              <p:cNvSpPr/>
              <p:nvPr/>
            </p:nvSpPr>
            <p:spPr>
              <a:xfrm>
                <a:off x="6995065" y="3642360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3AF2D8A-5462-90FE-262A-61649D0BB5B8}"/>
                  </a:ext>
                </a:extLst>
              </p:cNvPr>
              <p:cNvSpPr/>
              <p:nvPr/>
            </p:nvSpPr>
            <p:spPr>
              <a:xfrm>
                <a:off x="8018323" y="4556762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652D7A-B422-E376-2D68-C7CB3936B230}"/>
                  </a:ext>
                </a:extLst>
              </p:cNvPr>
              <p:cNvSpPr/>
              <p:nvPr/>
            </p:nvSpPr>
            <p:spPr>
              <a:xfrm>
                <a:off x="7626435" y="341375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6562C6-7C12-F5C1-1AA5-94366279ACAD}"/>
                  </a:ext>
                </a:extLst>
              </p:cNvPr>
              <p:cNvSpPr/>
              <p:nvPr/>
            </p:nvSpPr>
            <p:spPr>
              <a:xfrm>
                <a:off x="7800609" y="3805647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22C5B34-E0DA-0D18-89B8-E46A7C596289}"/>
                  </a:ext>
                </a:extLst>
              </p:cNvPr>
              <p:cNvSpPr/>
              <p:nvPr/>
            </p:nvSpPr>
            <p:spPr>
              <a:xfrm>
                <a:off x="8225151" y="4284616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99953E-337E-859D-6064-59BFE8F155B4}"/>
                  </a:ext>
                </a:extLst>
              </p:cNvPr>
              <p:cNvSpPr/>
              <p:nvPr/>
            </p:nvSpPr>
            <p:spPr>
              <a:xfrm>
                <a:off x="8421094" y="4850675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EF98B14-9E0F-4D06-E9BA-8BEB4F5EBB53}"/>
                  </a:ext>
                </a:extLst>
              </p:cNvPr>
              <p:cNvSpPr/>
              <p:nvPr/>
            </p:nvSpPr>
            <p:spPr>
              <a:xfrm>
                <a:off x="8802094" y="466561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EC33BA8-6B39-63D0-00BF-25F8B1B9476E}"/>
                  </a:ext>
                </a:extLst>
              </p:cNvPr>
              <p:cNvSpPr/>
              <p:nvPr/>
            </p:nvSpPr>
            <p:spPr>
              <a:xfrm>
                <a:off x="8900065" y="5220788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CD1EF11-31B2-E767-1211-EF5B1A13EA2E}"/>
                  </a:ext>
                </a:extLst>
              </p:cNvPr>
              <p:cNvSpPr/>
              <p:nvPr/>
            </p:nvSpPr>
            <p:spPr>
              <a:xfrm>
                <a:off x="6635837" y="5394961"/>
                <a:ext cx="102862" cy="95785"/>
              </a:xfrm>
              <a:prstGeom prst="ellipse">
                <a:avLst/>
              </a:prstGeom>
              <a:grp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91786F6-7058-9E99-717A-C04208667253}"/>
                </a:ext>
              </a:extLst>
            </p:cNvPr>
            <p:cNvSpPr/>
            <p:nvPr/>
          </p:nvSpPr>
          <p:spPr>
            <a:xfrm>
              <a:off x="6825343" y="3548893"/>
              <a:ext cx="3537857" cy="1764906"/>
            </a:xfrm>
            <a:custGeom>
              <a:avLst/>
              <a:gdLst>
                <a:gd name="connsiteX0" fmla="*/ 0 w 3537857"/>
                <a:gd name="connsiteY0" fmla="*/ 1764906 h 1764906"/>
                <a:gd name="connsiteX1" fmla="*/ 195942 w 3537857"/>
                <a:gd name="connsiteY1" fmla="*/ 1416563 h 1764906"/>
                <a:gd name="connsiteX2" fmla="*/ 413657 w 3537857"/>
                <a:gd name="connsiteY2" fmla="*/ 621906 h 1764906"/>
                <a:gd name="connsiteX3" fmla="*/ 631371 w 3537857"/>
                <a:gd name="connsiteY3" fmla="*/ 1231506 h 1764906"/>
                <a:gd name="connsiteX4" fmla="*/ 1001485 w 3537857"/>
                <a:gd name="connsiteY4" fmla="*/ 164706 h 1764906"/>
                <a:gd name="connsiteX5" fmla="*/ 1349828 w 3537857"/>
                <a:gd name="connsiteY5" fmla="*/ 730763 h 1764906"/>
                <a:gd name="connsiteX6" fmla="*/ 1719942 w 3537857"/>
                <a:gd name="connsiteY6" fmla="*/ 1421 h 1764906"/>
                <a:gd name="connsiteX7" fmla="*/ 2100942 w 3537857"/>
                <a:gd name="connsiteY7" fmla="*/ 959363 h 1764906"/>
                <a:gd name="connsiteX8" fmla="*/ 2558142 w 3537857"/>
                <a:gd name="connsiteY8" fmla="*/ 1002906 h 1764906"/>
                <a:gd name="connsiteX9" fmla="*/ 2884714 w 3537857"/>
                <a:gd name="connsiteY9" fmla="*/ 1514535 h 1764906"/>
                <a:gd name="connsiteX10" fmla="*/ 3537857 w 3537857"/>
                <a:gd name="connsiteY10" fmla="*/ 1710478 h 1764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537857" h="1764906">
                  <a:moveTo>
                    <a:pt x="0" y="1764906"/>
                  </a:moveTo>
                  <a:cubicBezTo>
                    <a:pt x="63499" y="1685984"/>
                    <a:pt x="126999" y="1607063"/>
                    <a:pt x="195942" y="1416563"/>
                  </a:cubicBezTo>
                  <a:cubicBezTo>
                    <a:pt x="264885" y="1226063"/>
                    <a:pt x="341086" y="652749"/>
                    <a:pt x="413657" y="621906"/>
                  </a:cubicBezTo>
                  <a:cubicBezTo>
                    <a:pt x="486228" y="591063"/>
                    <a:pt x="533400" y="1307706"/>
                    <a:pt x="631371" y="1231506"/>
                  </a:cubicBezTo>
                  <a:cubicBezTo>
                    <a:pt x="729342" y="1155306"/>
                    <a:pt x="881742" y="248163"/>
                    <a:pt x="1001485" y="164706"/>
                  </a:cubicBezTo>
                  <a:cubicBezTo>
                    <a:pt x="1121228" y="81249"/>
                    <a:pt x="1230085" y="757977"/>
                    <a:pt x="1349828" y="730763"/>
                  </a:cubicBezTo>
                  <a:cubicBezTo>
                    <a:pt x="1469571" y="703549"/>
                    <a:pt x="1594756" y="-36679"/>
                    <a:pt x="1719942" y="1421"/>
                  </a:cubicBezTo>
                  <a:cubicBezTo>
                    <a:pt x="1845128" y="39521"/>
                    <a:pt x="1961242" y="792449"/>
                    <a:pt x="2100942" y="959363"/>
                  </a:cubicBezTo>
                  <a:cubicBezTo>
                    <a:pt x="2240642" y="1126277"/>
                    <a:pt x="2427513" y="910377"/>
                    <a:pt x="2558142" y="1002906"/>
                  </a:cubicBezTo>
                  <a:cubicBezTo>
                    <a:pt x="2688771" y="1095435"/>
                    <a:pt x="2721428" y="1396606"/>
                    <a:pt x="2884714" y="1514535"/>
                  </a:cubicBezTo>
                  <a:cubicBezTo>
                    <a:pt x="3048000" y="1632464"/>
                    <a:pt x="3292928" y="1671471"/>
                    <a:pt x="3537857" y="1710478"/>
                  </a:cubicBezTo>
                </a:path>
              </a:pathLst>
            </a:custGeom>
            <a:noFill/>
            <a:ln w="19050">
              <a:solidFill>
                <a:schemeClr val="accent5">
                  <a:alpha val="67863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 32">
            <a:extLst>
              <a:ext uri="{FF2B5EF4-FFF2-40B4-BE49-F238E27FC236}">
                <a16:creationId xmlns:a16="http://schemas.microsoft.com/office/drawing/2014/main" id="{37ECDD21-507D-8268-C623-1A2EFDAE0668}"/>
              </a:ext>
            </a:extLst>
          </p:cNvPr>
          <p:cNvSpPr/>
          <p:nvPr/>
        </p:nvSpPr>
        <p:spPr>
          <a:xfrm>
            <a:off x="4436076" y="3472220"/>
            <a:ext cx="3398108" cy="2034712"/>
          </a:xfrm>
          <a:custGeom>
            <a:avLst/>
            <a:gdLst>
              <a:gd name="connsiteX0" fmla="*/ 0 w 3398108"/>
              <a:gd name="connsiteY0" fmla="*/ 2026534 h 2034712"/>
              <a:gd name="connsiteX1" fmla="*/ 197708 w 3398108"/>
              <a:gd name="connsiteY1" fmla="*/ 1890609 h 2034712"/>
              <a:gd name="connsiteX2" fmla="*/ 358346 w 3398108"/>
              <a:gd name="connsiteY2" fmla="*/ 1037993 h 2034712"/>
              <a:gd name="connsiteX3" fmla="*/ 593124 w 3398108"/>
              <a:gd name="connsiteY3" fmla="*/ 1075063 h 2034712"/>
              <a:gd name="connsiteX4" fmla="*/ 926756 w 3398108"/>
              <a:gd name="connsiteY4" fmla="*/ 654934 h 2034712"/>
              <a:gd name="connsiteX5" fmla="*/ 1272746 w 3398108"/>
              <a:gd name="connsiteY5" fmla="*/ 25 h 2034712"/>
              <a:gd name="connsiteX6" fmla="*/ 1705232 w 3398108"/>
              <a:gd name="connsiteY6" fmla="*/ 630220 h 2034712"/>
              <a:gd name="connsiteX7" fmla="*/ 2051221 w 3398108"/>
              <a:gd name="connsiteY7" fmla="*/ 778501 h 2034712"/>
              <a:gd name="connsiteX8" fmla="*/ 2310713 w 3398108"/>
              <a:gd name="connsiteY8" fmla="*/ 1383982 h 2034712"/>
              <a:gd name="connsiteX9" fmla="*/ 2854410 w 3398108"/>
              <a:gd name="connsiteY9" fmla="*/ 1680544 h 2034712"/>
              <a:gd name="connsiteX10" fmla="*/ 3398108 w 3398108"/>
              <a:gd name="connsiteY10" fmla="*/ 1853539 h 2034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98108" h="2034712">
                <a:moveTo>
                  <a:pt x="0" y="2026534"/>
                </a:moveTo>
                <a:cubicBezTo>
                  <a:pt x="68992" y="2040950"/>
                  <a:pt x="137984" y="2055366"/>
                  <a:pt x="197708" y="1890609"/>
                </a:cubicBezTo>
                <a:cubicBezTo>
                  <a:pt x="257432" y="1725852"/>
                  <a:pt x="292443" y="1173917"/>
                  <a:pt x="358346" y="1037993"/>
                </a:cubicBezTo>
                <a:cubicBezTo>
                  <a:pt x="424249" y="902069"/>
                  <a:pt x="498389" y="1138906"/>
                  <a:pt x="593124" y="1075063"/>
                </a:cubicBezTo>
                <a:cubicBezTo>
                  <a:pt x="687859" y="1011220"/>
                  <a:pt x="813486" y="834107"/>
                  <a:pt x="926756" y="654934"/>
                </a:cubicBezTo>
                <a:cubicBezTo>
                  <a:pt x="1040026" y="475761"/>
                  <a:pt x="1143000" y="4144"/>
                  <a:pt x="1272746" y="25"/>
                </a:cubicBezTo>
                <a:cubicBezTo>
                  <a:pt x="1402492" y="-4094"/>
                  <a:pt x="1575486" y="500474"/>
                  <a:pt x="1705232" y="630220"/>
                </a:cubicBezTo>
                <a:cubicBezTo>
                  <a:pt x="1834978" y="759966"/>
                  <a:pt x="1950308" y="652874"/>
                  <a:pt x="2051221" y="778501"/>
                </a:cubicBezTo>
                <a:cubicBezTo>
                  <a:pt x="2152134" y="904128"/>
                  <a:pt x="2176848" y="1233641"/>
                  <a:pt x="2310713" y="1383982"/>
                </a:cubicBezTo>
                <a:cubicBezTo>
                  <a:pt x="2444578" y="1534322"/>
                  <a:pt x="2673178" y="1602285"/>
                  <a:pt x="2854410" y="1680544"/>
                </a:cubicBezTo>
                <a:cubicBezTo>
                  <a:pt x="3035642" y="1758803"/>
                  <a:pt x="3216875" y="1806171"/>
                  <a:pt x="3398108" y="1853539"/>
                </a:cubicBezTo>
              </a:path>
            </a:pathLst>
          </a:custGeom>
          <a:noFill/>
          <a:ln>
            <a:solidFill>
              <a:schemeClr val="accent5">
                <a:alpha val="70694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859BA620-FFC7-FAE3-AE06-6849DD9CED2B}"/>
              </a:ext>
            </a:extLst>
          </p:cNvPr>
          <p:cNvSpPr/>
          <p:nvPr/>
        </p:nvSpPr>
        <p:spPr>
          <a:xfrm>
            <a:off x="4287795" y="3924315"/>
            <a:ext cx="3422821" cy="1591439"/>
          </a:xfrm>
          <a:custGeom>
            <a:avLst/>
            <a:gdLst>
              <a:gd name="connsiteX0" fmla="*/ 0 w 3422821"/>
              <a:gd name="connsiteY0" fmla="*/ 1537371 h 1591439"/>
              <a:gd name="connsiteX1" fmla="*/ 506627 w 3422821"/>
              <a:gd name="connsiteY1" fmla="*/ 1487944 h 1591439"/>
              <a:gd name="connsiteX2" fmla="*/ 926756 w 3422821"/>
              <a:gd name="connsiteY2" fmla="*/ 598258 h 1591439"/>
              <a:gd name="connsiteX3" fmla="*/ 1309816 w 3422821"/>
              <a:gd name="connsiteY3" fmla="*/ 375836 h 1591439"/>
              <a:gd name="connsiteX4" fmla="*/ 1853513 w 3422821"/>
              <a:gd name="connsiteY4" fmla="*/ 5134 h 1591439"/>
              <a:gd name="connsiteX5" fmla="*/ 2360140 w 3422821"/>
              <a:gd name="connsiteY5" fmla="*/ 672399 h 1591439"/>
              <a:gd name="connsiteX6" fmla="*/ 2767913 w 3422821"/>
              <a:gd name="connsiteY6" fmla="*/ 845393 h 1591439"/>
              <a:gd name="connsiteX7" fmla="*/ 3422821 w 3422821"/>
              <a:gd name="connsiteY7" fmla="*/ 1413804 h 1591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2821" h="1591439">
                <a:moveTo>
                  <a:pt x="0" y="1537371"/>
                </a:moveTo>
                <a:cubicBezTo>
                  <a:pt x="176084" y="1590917"/>
                  <a:pt x="352168" y="1644463"/>
                  <a:pt x="506627" y="1487944"/>
                </a:cubicBezTo>
                <a:cubicBezTo>
                  <a:pt x="661086" y="1331425"/>
                  <a:pt x="792891" y="783609"/>
                  <a:pt x="926756" y="598258"/>
                </a:cubicBezTo>
                <a:cubicBezTo>
                  <a:pt x="1060621" y="412907"/>
                  <a:pt x="1155357" y="474690"/>
                  <a:pt x="1309816" y="375836"/>
                </a:cubicBezTo>
                <a:cubicBezTo>
                  <a:pt x="1464275" y="276982"/>
                  <a:pt x="1678459" y="-44293"/>
                  <a:pt x="1853513" y="5134"/>
                </a:cubicBezTo>
                <a:cubicBezTo>
                  <a:pt x="2028567" y="54561"/>
                  <a:pt x="2207740" y="532356"/>
                  <a:pt x="2360140" y="672399"/>
                </a:cubicBezTo>
                <a:cubicBezTo>
                  <a:pt x="2512540" y="812442"/>
                  <a:pt x="2590800" y="721826"/>
                  <a:pt x="2767913" y="845393"/>
                </a:cubicBezTo>
                <a:cubicBezTo>
                  <a:pt x="2945026" y="968960"/>
                  <a:pt x="3183923" y="1191382"/>
                  <a:pt x="3422821" y="1413804"/>
                </a:cubicBezTo>
              </a:path>
            </a:pathLst>
          </a:custGeom>
          <a:noFill/>
          <a:ln>
            <a:solidFill>
              <a:schemeClr val="accent5">
                <a:alpha val="6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4D3ECF51-5145-0ECD-22D9-892289B32B61}"/>
              </a:ext>
            </a:extLst>
          </p:cNvPr>
          <p:cNvSpPr/>
          <p:nvPr/>
        </p:nvSpPr>
        <p:spPr>
          <a:xfrm>
            <a:off x="4300151" y="4261838"/>
            <a:ext cx="3422822" cy="1385202"/>
          </a:xfrm>
          <a:custGeom>
            <a:avLst/>
            <a:gdLst>
              <a:gd name="connsiteX0" fmla="*/ 0 w 3422822"/>
              <a:gd name="connsiteY0" fmla="*/ 1039213 h 1385202"/>
              <a:gd name="connsiteX1" fmla="*/ 420130 w 3422822"/>
              <a:gd name="connsiteY1" fmla="*/ 260737 h 1385202"/>
              <a:gd name="connsiteX2" fmla="*/ 1136822 w 3422822"/>
              <a:gd name="connsiteY2" fmla="*/ 13602 h 1385202"/>
              <a:gd name="connsiteX3" fmla="*/ 1816444 w 3422822"/>
              <a:gd name="connsiteY3" fmla="*/ 606726 h 1385202"/>
              <a:gd name="connsiteX4" fmla="*/ 2718487 w 3422822"/>
              <a:gd name="connsiteY4" fmla="*/ 470802 h 1385202"/>
              <a:gd name="connsiteX5" fmla="*/ 3422822 w 3422822"/>
              <a:gd name="connsiteY5" fmla="*/ 1385202 h 1385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22822" h="1385202">
                <a:moveTo>
                  <a:pt x="0" y="1039213"/>
                </a:moveTo>
                <a:cubicBezTo>
                  <a:pt x="115330" y="735442"/>
                  <a:pt x="230660" y="431672"/>
                  <a:pt x="420130" y="260737"/>
                </a:cubicBezTo>
                <a:cubicBezTo>
                  <a:pt x="609600" y="89802"/>
                  <a:pt x="904103" y="-44063"/>
                  <a:pt x="1136822" y="13602"/>
                </a:cubicBezTo>
                <a:cubicBezTo>
                  <a:pt x="1369541" y="71267"/>
                  <a:pt x="1552833" y="530526"/>
                  <a:pt x="1816444" y="606726"/>
                </a:cubicBezTo>
                <a:cubicBezTo>
                  <a:pt x="2080055" y="682926"/>
                  <a:pt x="2450757" y="341056"/>
                  <a:pt x="2718487" y="470802"/>
                </a:cubicBezTo>
                <a:cubicBezTo>
                  <a:pt x="2986217" y="600548"/>
                  <a:pt x="3204519" y="992875"/>
                  <a:pt x="3422822" y="1385202"/>
                </a:cubicBezTo>
              </a:path>
            </a:pathLst>
          </a:custGeom>
          <a:noFill/>
          <a:ln>
            <a:solidFill>
              <a:schemeClr val="accent5">
                <a:alpha val="5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E4322ECC-09B0-8055-08F9-593BB43C5317}"/>
              </a:ext>
            </a:extLst>
          </p:cNvPr>
          <p:cNvSpPr/>
          <p:nvPr/>
        </p:nvSpPr>
        <p:spPr>
          <a:xfrm>
            <a:off x="4213654" y="4089838"/>
            <a:ext cx="3694670" cy="1693124"/>
          </a:xfrm>
          <a:custGeom>
            <a:avLst/>
            <a:gdLst>
              <a:gd name="connsiteX0" fmla="*/ 0 w 3694670"/>
              <a:gd name="connsiteY0" fmla="*/ 1594270 h 1693124"/>
              <a:gd name="connsiteX1" fmla="*/ 1421027 w 3694670"/>
              <a:gd name="connsiteY1" fmla="*/ 248 h 1693124"/>
              <a:gd name="connsiteX2" fmla="*/ 3694670 w 3694670"/>
              <a:gd name="connsiteY2" fmla="*/ 1693124 h 1693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94670" h="1693124">
                <a:moveTo>
                  <a:pt x="0" y="1594270"/>
                </a:moveTo>
                <a:cubicBezTo>
                  <a:pt x="402624" y="789021"/>
                  <a:pt x="805249" y="-16228"/>
                  <a:pt x="1421027" y="248"/>
                </a:cubicBezTo>
                <a:cubicBezTo>
                  <a:pt x="2036805" y="16724"/>
                  <a:pt x="2865737" y="854924"/>
                  <a:pt x="3694670" y="1693124"/>
                </a:cubicBezTo>
              </a:path>
            </a:pathLst>
          </a:cu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95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DB5B0-B5D8-5355-73BC-2E8D05A3D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027D-F398-3B2D-82BE-1799FF8BD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and boosted regression trees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2DB30-3846-A1AF-02F3-69BE7DD9D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90" y="1661161"/>
            <a:ext cx="10515600" cy="48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Ensembles of categorization and regression trees (CARTs)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A666114-69FC-4768-C84D-5FEFD7225563}"/>
              </a:ext>
            </a:extLst>
          </p:cNvPr>
          <p:cNvGrpSpPr/>
          <p:nvPr/>
        </p:nvGrpSpPr>
        <p:grpSpPr>
          <a:xfrm>
            <a:off x="1834012" y="2491275"/>
            <a:ext cx="10469713" cy="3904320"/>
            <a:chOff x="1249220" y="2587733"/>
            <a:chExt cx="10469713" cy="390432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9243FDC-A80E-6BC7-B8C4-A0A865D6AA56}"/>
                </a:ext>
              </a:extLst>
            </p:cNvPr>
            <p:cNvGrpSpPr/>
            <p:nvPr/>
          </p:nvGrpSpPr>
          <p:grpSpPr>
            <a:xfrm>
              <a:off x="1249220" y="2593418"/>
              <a:ext cx="7924419" cy="3898635"/>
              <a:chOff x="1480191" y="2632673"/>
              <a:chExt cx="7924419" cy="389863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71D90D-CC7E-610A-4313-CF9FCCB55B2B}"/>
                  </a:ext>
                </a:extLst>
              </p:cNvPr>
              <p:cNvSpPr/>
              <p:nvPr/>
            </p:nvSpPr>
            <p:spPr>
              <a:xfrm>
                <a:off x="1480191" y="4222578"/>
                <a:ext cx="1482811" cy="7784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9248A61-E03B-BCAA-6D9C-54B8AC2EF924}"/>
                  </a:ext>
                </a:extLst>
              </p:cNvPr>
              <p:cNvSpPr/>
              <p:nvPr/>
            </p:nvSpPr>
            <p:spPr>
              <a:xfrm>
                <a:off x="3395422" y="3321624"/>
                <a:ext cx="1776687" cy="7784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 &lt;0.5</a:t>
                </a:r>
              </a:p>
            </p:txBody>
          </p:sp>
          <p:cxnSp>
            <p:nvCxnSpPr>
              <p:cNvPr id="37" name="Elbow Connector 36">
                <a:extLst>
                  <a:ext uri="{FF2B5EF4-FFF2-40B4-BE49-F238E27FC236}">
                    <a16:creationId xmlns:a16="http://schemas.microsoft.com/office/drawing/2014/main" id="{AADB4A98-7213-22E7-4CC6-BF136B3B95FF}"/>
                  </a:ext>
                </a:extLst>
              </p:cNvPr>
              <p:cNvCxnSpPr>
                <a:cxnSpLocks/>
                <a:stCxn id="3" idx="0"/>
                <a:endCxn id="6" idx="1"/>
              </p:cNvCxnSpPr>
              <p:nvPr/>
            </p:nvCxnSpPr>
            <p:spPr>
              <a:xfrm rot="5400000" flipH="1" flipV="1">
                <a:off x="2552651" y="3379808"/>
                <a:ext cx="511716" cy="117382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E3151E6-DFC7-2DF2-7086-88DD77743DF4}"/>
                  </a:ext>
                </a:extLst>
              </p:cNvPr>
              <p:cNvSpPr txBox="1"/>
              <p:nvPr/>
            </p:nvSpPr>
            <p:spPr>
              <a:xfrm>
                <a:off x="2458747" y="3332014"/>
                <a:ext cx="100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True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DDD8D79-75EE-EEE5-8613-D57F15CD2752}"/>
                  </a:ext>
                </a:extLst>
              </p:cNvPr>
              <p:cNvSpPr/>
              <p:nvPr/>
            </p:nvSpPr>
            <p:spPr>
              <a:xfrm>
                <a:off x="7918355" y="5733608"/>
                <a:ext cx="1482811" cy="778475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0.005</a:t>
                </a:r>
              </a:p>
            </p:txBody>
          </p:sp>
          <p:cxnSp>
            <p:nvCxnSpPr>
              <p:cNvPr id="42" name="Elbow Connector 41">
                <a:extLst>
                  <a:ext uri="{FF2B5EF4-FFF2-40B4-BE49-F238E27FC236}">
                    <a16:creationId xmlns:a16="http://schemas.microsoft.com/office/drawing/2014/main" id="{6A3B3D2D-1DCF-7C56-77C4-CC6A43A98B19}"/>
                  </a:ext>
                </a:extLst>
              </p:cNvPr>
              <p:cNvCxnSpPr>
                <a:cxnSpLocks/>
                <a:stCxn id="3" idx="2"/>
                <a:endCxn id="40" idx="1"/>
              </p:cNvCxnSpPr>
              <p:nvPr/>
            </p:nvCxnSpPr>
            <p:spPr>
              <a:xfrm rot="16200000" flipH="1">
                <a:off x="4509080" y="2713570"/>
                <a:ext cx="1121793" cy="5696758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F0074A-1A9F-6464-267F-F411E27F7A6F}"/>
                  </a:ext>
                </a:extLst>
              </p:cNvPr>
              <p:cNvSpPr txBox="1"/>
              <p:nvPr/>
            </p:nvSpPr>
            <p:spPr>
              <a:xfrm>
                <a:off x="2695144" y="6161976"/>
                <a:ext cx="1008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False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BCF4D57-AAB1-C2CB-E967-4B979430ABBA}"/>
                  </a:ext>
                </a:extLst>
              </p:cNvPr>
              <p:cNvSpPr/>
              <p:nvPr/>
            </p:nvSpPr>
            <p:spPr>
              <a:xfrm>
                <a:off x="7921799" y="3640732"/>
                <a:ext cx="1482811" cy="778475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0.1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19023BD-03D0-52E3-A893-8A302458F5C0}"/>
                  </a:ext>
                </a:extLst>
              </p:cNvPr>
              <p:cNvSpPr/>
              <p:nvPr/>
            </p:nvSpPr>
            <p:spPr>
              <a:xfrm>
                <a:off x="7918355" y="4735446"/>
                <a:ext cx="1482811" cy="77847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0.01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B3BE067-208A-1169-007A-3B460BDEBFA1}"/>
                  </a:ext>
                </a:extLst>
              </p:cNvPr>
              <p:cNvSpPr/>
              <p:nvPr/>
            </p:nvSpPr>
            <p:spPr>
              <a:xfrm>
                <a:off x="5328223" y="4151283"/>
                <a:ext cx="1633778" cy="7784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320F8DF-921D-0D47-D753-C9826924710F}"/>
                  </a:ext>
                </a:extLst>
              </p:cNvPr>
              <p:cNvSpPr/>
              <p:nvPr/>
            </p:nvSpPr>
            <p:spPr>
              <a:xfrm>
                <a:off x="7921799" y="2632673"/>
                <a:ext cx="1482811" cy="778475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0.4</a:t>
                </a:r>
              </a:p>
            </p:txBody>
          </p:sp>
          <p:cxnSp>
            <p:nvCxnSpPr>
              <p:cNvPr id="59" name="Elbow Connector 58">
                <a:extLst>
                  <a:ext uri="{FF2B5EF4-FFF2-40B4-BE49-F238E27FC236}">
                    <a16:creationId xmlns:a16="http://schemas.microsoft.com/office/drawing/2014/main" id="{26E7F80D-49FE-6513-BF84-E7337BC3B10C}"/>
                  </a:ext>
                </a:extLst>
              </p:cNvPr>
              <p:cNvCxnSpPr>
                <a:stCxn id="6" idx="2"/>
                <a:endCxn id="54" idx="1"/>
              </p:cNvCxnSpPr>
              <p:nvPr/>
            </p:nvCxnSpPr>
            <p:spPr>
              <a:xfrm rot="16200000" flipH="1">
                <a:off x="4585783" y="3798081"/>
                <a:ext cx="440422" cy="104445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Elbow Connector 60">
                <a:extLst>
                  <a:ext uri="{FF2B5EF4-FFF2-40B4-BE49-F238E27FC236}">
                    <a16:creationId xmlns:a16="http://schemas.microsoft.com/office/drawing/2014/main" id="{E3814256-F6DB-630B-C408-F09503CE95F4}"/>
                  </a:ext>
                </a:extLst>
              </p:cNvPr>
              <p:cNvCxnSpPr>
                <a:cxnSpLocks/>
                <a:stCxn id="6" idx="0"/>
                <a:endCxn id="57" idx="1"/>
              </p:cNvCxnSpPr>
              <p:nvPr/>
            </p:nvCxnSpPr>
            <p:spPr>
              <a:xfrm rot="5400000" flipH="1" flipV="1">
                <a:off x="5952926" y="1352752"/>
                <a:ext cx="299713" cy="363803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9A2E76FC-E738-4BE0-D0BE-D6D6E9A066A1}"/>
                  </a:ext>
                </a:extLst>
              </p:cNvPr>
              <p:cNvCxnSpPr>
                <a:stCxn id="54" idx="2"/>
                <a:endCxn id="53" idx="1"/>
              </p:cNvCxnSpPr>
              <p:nvPr/>
            </p:nvCxnSpPr>
            <p:spPr>
              <a:xfrm rot="16200000" flipH="1">
                <a:off x="6934270" y="4140599"/>
                <a:ext cx="194926" cy="1773243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523FC17A-8B4E-4B94-8193-1EC9B91A81E8}"/>
                  </a:ext>
                </a:extLst>
              </p:cNvPr>
              <p:cNvCxnSpPr>
                <a:stCxn id="54" idx="0"/>
                <a:endCxn id="51" idx="1"/>
              </p:cNvCxnSpPr>
              <p:nvPr/>
            </p:nvCxnSpPr>
            <p:spPr>
              <a:xfrm rot="5400000" flipH="1" flipV="1">
                <a:off x="6972799" y="3202284"/>
                <a:ext cx="121313" cy="1776687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8FBA8C2-5048-7D6C-BA54-F8B4D8597740}"/>
                </a:ext>
              </a:extLst>
            </p:cNvPr>
            <p:cNvSpPr txBox="1"/>
            <p:nvPr/>
          </p:nvSpPr>
          <p:spPr>
            <a:xfrm>
              <a:off x="9437052" y="4130801"/>
              <a:ext cx="22818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Probability of an outcome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F2474D-62E6-9336-DA7C-218AE0E08602}"/>
                </a:ext>
              </a:extLst>
            </p:cNvPr>
            <p:cNvSpPr txBox="1"/>
            <p:nvPr/>
          </p:nvSpPr>
          <p:spPr>
            <a:xfrm>
              <a:off x="4163275" y="2587733"/>
              <a:ext cx="100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10097E-E222-796C-1C1D-E103AD434CE3}"/>
                </a:ext>
              </a:extLst>
            </p:cNvPr>
            <p:cNvSpPr txBox="1"/>
            <p:nvPr/>
          </p:nvSpPr>
          <p:spPr>
            <a:xfrm>
              <a:off x="3910859" y="4531124"/>
              <a:ext cx="100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A95C0-AE3D-08A0-E9AE-7CDD1EFA58ED}"/>
                </a:ext>
              </a:extLst>
            </p:cNvPr>
            <p:cNvSpPr txBox="1"/>
            <p:nvPr/>
          </p:nvSpPr>
          <p:spPr>
            <a:xfrm>
              <a:off x="5803982" y="3621382"/>
              <a:ext cx="100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E17F11-2EA7-1C95-D941-DA86111AD156}"/>
                </a:ext>
              </a:extLst>
            </p:cNvPr>
            <p:cNvSpPr txBox="1"/>
            <p:nvPr/>
          </p:nvSpPr>
          <p:spPr>
            <a:xfrm>
              <a:off x="5835189" y="5156109"/>
              <a:ext cx="1008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F2BD0-FA7C-605D-F0B6-BDA6AB78E33C}"/>
                  </a:ext>
                </a:extLst>
              </p:cNvPr>
              <p:cNvSpPr txBox="1"/>
              <p:nvPr/>
            </p:nvSpPr>
            <p:spPr>
              <a:xfrm>
                <a:off x="9128" y="4243380"/>
                <a:ext cx="7315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3}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EF2BD0-FA7C-605D-F0B6-BDA6AB78E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" y="4243380"/>
                <a:ext cx="731520" cy="400110"/>
              </a:xfrm>
              <a:prstGeom prst="rect">
                <a:avLst/>
              </a:prstGeom>
              <a:blipFill>
                <a:blip r:embed="rId2"/>
                <a:stretch>
                  <a:fillRect l="-3390" r="-10339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D6DD53B-3412-BB52-E9AB-188AEC649A09}"/>
              </a:ext>
            </a:extLst>
          </p:cNvPr>
          <p:cNvSpPr txBox="1"/>
          <p:nvPr/>
        </p:nvSpPr>
        <p:spPr>
          <a:xfrm>
            <a:off x="65673" y="3778332"/>
            <a:ext cx="1230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Inputs: </a:t>
            </a:r>
          </a:p>
        </p:txBody>
      </p:sp>
    </p:spTree>
    <p:extLst>
      <p:ext uri="{BB962C8B-B14F-4D97-AF65-F5344CB8AC3E}">
        <p14:creationId xmlns:p14="http://schemas.microsoft.com/office/powerpoint/2010/main" val="3411443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AAC9-E4F1-A1D0-F211-16A1C10AF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2CC1-C1F9-F1EA-4601-066FEABB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CART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2BBFB-A3E6-DBDE-FB07-B15840A1488C}"/>
              </a:ext>
            </a:extLst>
          </p:cNvPr>
          <p:cNvSpPr txBox="1"/>
          <p:nvPr/>
        </p:nvSpPr>
        <p:spPr>
          <a:xfrm>
            <a:off x="556053" y="1562216"/>
            <a:ext cx="1121787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Input: </a:t>
            </a:r>
          </a:p>
          <a:p>
            <a:r>
              <a:rPr lang="en-US" sz="2800" i="1" dirty="0"/>
              <a:t>Y – </a:t>
            </a:r>
            <a:r>
              <a:rPr lang="en-US" sz="2800" dirty="0"/>
              <a:t>vector of outcomes</a:t>
            </a:r>
          </a:p>
          <a:p>
            <a:endParaRPr lang="en-US" sz="2800" dirty="0"/>
          </a:p>
          <a:p>
            <a:r>
              <a:rPr lang="en-US" sz="2800" i="1" dirty="0"/>
              <a:t>X – </a:t>
            </a:r>
            <a:r>
              <a:rPr lang="en-US" sz="2800" dirty="0"/>
              <a:t>Matrix of predictors </a:t>
            </a:r>
          </a:p>
          <a:p>
            <a:endParaRPr lang="en-US" sz="2800" i="1" dirty="0"/>
          </a:p>
          <a:p>
            <a:r>
              <a:rPr lang="en-US" sz="2800" dirty="0"/>
              <a:t>N </a:t>
            </a:r>
            <a:r>
              <a:rPr lang="en-US" sz="2800" i="1" dirty="0"/>
              <a:t>– </a:t>
            </a:r>
            <a:r>
              <a:rPr lang="en-US" sz="2800" dirty="0"/>
              <a:t>number of variables to test at each iteration</a:t>
            </a:r>
          </a:p>
          <a:p>
            <a:endParaRPr lang="en-US" sz="2800" dirty="0"/>
          </a:p>
          <a:p>
            <a:r>
              <a:rPr lang="en-US" sz="2800" i="1" dirty="0"/>
              <a:t>m – </a:t>
            </a:r>
            <a:r>
              <a:rPr lang="en-US" sz="2800" dirty="0"/>
              <a:t>final group size</a:t>
            </a:r>
          </a:p>
          <a:p>
            <a:endParaRPr lang="en-US" sz="2800" dirty="0"/>
          </a:p>
          <a:p>
            <a:r>
              <a:rPr lang="en-US" sz="2800" i="1" dirty="0"/>
              <a:t>L – </a:t>
            </a:r>
            <a:r>
              <a:rPr lang="en-US" sz="2800" dirty="0"/>
              <a:t>Metric to compare group splits.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2011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D812-A8CE-89DC-E8D9-C95FADF6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for the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6F2AF-26A3-B802-F9A9-A28FD1A7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1550"/>
            <a:ext cx="10515600" cy="4351338"/>
          </a:xfrm>
        </p:spPr>
        <p:txBody>
          <a:bodyPr/>
          <a:lstStyle/>
          <a:p>
            <a:r>
              <a:rPr lang="en-US" dirty="0"/>
              <a:t>Understand when machine learning can be useful in earth and environmental sciences</a:t>
            </a:r>
          </a:p>
          <a:p>
            <a:endParaRPr lang="en-US" dirty="0"/>
          </a:p>
          <a:p>
            <a:r>
              <a:rPr lang="en-US" dirty="0"/>
              <a:t>Familiarity with basic concepts and vocabulary used in machine learning</a:t>
            </a:r>
          </a:p>
          <a:p>
            <a:endParaRPr lang="en-US" dirty="0"/>
          </a:p>
          <a:p>
            <a:r>
              <a:rPr lang="en-US" dirty="0"/>
              <a:t>Detailed understanding of and practical experience with machine learning workflows </a:t>
            </a:r>
          </a:p>
        </p:txBody>
      </p:sp>
    </p:spTree>
    <p:extLst>
      <p:ext uri="{BB962C8B-B14F-4D97-AF65-F5344CB8AC3E}">
        <p14:creationId xmlns:p14="http://schemas.microsoft.com/office/powerpoint/2010/main" val="733263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FBD3-622D-1200-4F77-9E1084F2F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375D6-BA03-55F3-3236-F5DBFA29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CART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3ED48D-DF62-3BD2-09CB-23E51FF2A2B7}"/>
              </a:ext>
            </a:extLst>
          </p:cNvPr>
          <p:cNvSpPr txBox="1"/>
          <p:nvPr/>
        </p:nvSpPr>
        <p:spPr>
          <a:xfrm>
            <a:off x="556053" y="1437088"/>
            <a:ext cx="108986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Input: </a:t>
            </a:r>
            <a:r>
              <a:rPr lang="en-US" sz="2800" dirty="0"/>
              <a:t>Outcomes </a:t>
            </a:r>
            <a:r>
              <a:rPr lang="en-US" sz="2800" i="1" dirty="0"/>
              <a:t>Y</a:t>
            </a:r>
            <a:r>
              <a:rPr lang="en-US" sz="2800" dirty="0"/>
              <a:t>,  predictors </a:t>
            </a:r>
            <a:r>
              <a:rPr lang="en-US" sz="2800" i="1" dirty="0"/>
              <a:t>X</a:t>
            </a:r>
            <a:r>
              <a:rPr lang="en-US" sz="2800" dirty="0"/>
              <a:t>, number of variables to try </a:t>
            </a:r>
            <a:r>
              <a:rPr lang="en-US" sz="2800" i="1" dirty="0"/>
              <a:t>N</a:t>
            </a:r>
            <a:r>
              <a:rPr lang="en-US" sz="2800" dirty="0"/>
              <a:t>, final group size </a:t>
            </a:r>
            <a:r>
              <a:rPr lang="en-US" sz="2800" i="1" dirty="0"/>
              <a:t>m</a:t>
            </a:r>
            <a:r>
              <a:rPr lang="en-US" sz="2800" dirty="0"/>
              <a:t>, Metric to compare group splits</a:t>
            </a:r>
            <a:r>
              <a:rPr lang="en-US" sz="2800" i="1" dirty="0"/>
              <a:t> L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Start with root node containing all outcomes in the data set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Search over N randomly chosen predictors X choose that splits the group  to maximize the difference between the outcomes Y according to the metric L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Divide the data set base on the best splitting variable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steps 1 - 3 on the two new groups formed by splitting the root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Continue until each group has m observations in it. </a:t>
            </a:r>
          </a:p>
        </p:txBody>
      </p:sp>
    </p:spTree>
    <p:extLst>
      <p:ext uri="{BB962C8B-B14F-4D97-AF65-F5344CB8AC3E}">
        <p14:creationId xmlns:p14="http://schemas.microsoft.com/office/powerpoint/2010/main" val="268931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C72D-2E4D-8B96-1354-C8F5E9562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3D444-44B6-87AC-4982-325E3C87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Example of a CART for categorization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EC1C308-2229-A0EC-E074-80C2783FC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291316"/>
              </p:ext>
            </p:extLst>
          </p:nvPr>
        </p:nvGraphicFramePr>
        <p:xfrm>
          <a:off x="418070" y="2151878"/>
          <a:ext cx="6291648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031">
                  <a:extLst>
                    <a:ext uri="{9D8B030D-6E8A-4147-A177-3AD203B41FA5}">
                      <a16:colId xmlns:a16="http://schemas.microsoft.com/office/drawing/2014/main" val="2830630072"/>
                    </a:ext>
                  </a:extLst>
                </a:gridCol>
                <a:gridCol w="1259219">
                  <a:extLst>
                    <a:ext uri="{9D8B030D-6E8A-4147-A177-3AD203B41FA5}">
                      <a16:colId xmlns:a16="http://schemas.microsoft.com/office/drawing/2014/main" val="1671060289"/>
                    </a:ext>
                  </a:extLst>
                </a:gridCol>
                <a:gridCol w="1604633">
                  <a:extLst>
                    <a:ext uri="{9D8B030D-6E8A-4147-A177-3AD203B41FA5}">
                      <a16:colId xmlns:a16="http://schemas.microsoft.com/office/drawing/2014/main" val="3097746529"/>
                    </a:ext>
                  </a:extLst>
                </a:gridCol>
                <a:gridCol w="2166765">
                  <a:extLst>
                    <a:ext uri="{9D8B030D-6E8A-4147-A177-3AD203B41FA5}">
                      <a16:colId xmlns:a16="http://schemas.microsoft.com/office/drawing/2014/main" val="249581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Wilderness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Distance from an urban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1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1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0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9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8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6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3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1063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FA8775B-358E-CC83-9425-96435D458F45}"/>
              </a:ext>
            </a:extLst>
          </p:cNvPr>
          <p:cNvSpPr txBox="1"/>
          <p:nvPr/>
        </p:nvSpPr>
        <p:spPr>
          <a:xfrm>
            <a:off x="418070" y="1496989"/>
            <a:ext cx="8831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Hypothetical data: </a:t>
            </a:r>
            <a:r>
              <a:rPr lang="en-US" sz="2800" dirty="0"/>
              <a:t>presence of barred owls </a:t>
            </a:r>
          </a:p>
        </p:txBody>
      </p:sp>
      <p:pic>
        <p:nvPicPr>
          <p:cNvPr id="4" name="Picture 3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88B5F852-A59C-F82E-3889-B2EDED2B2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18" y="2227272"/>
            <a:ext cx="5259183" cy="42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22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C51B2-B09B-375A-41A6-0F01CFBF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FE65-770B-E793-5249-C88BD8BE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2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dirty="0"/>
              <a:t>Individual CART models are quite flexible and can easily over fit a data set.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B92FF-1216-FFE7-B118-18FA078B746F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BECA89-6EA3-F3A9-34E0-0DDC28D9D458}"/>
              </a:ext>
            </a:extLst>
          </p:cNvPr>
          <p:cNvSpPr txBox="1"/>
          <p:nvPr/>
        </p:nvSpPr>
        <p:spPr>
          <a:xfrm>
            <a:off x="331572" y="2185817"/>
            <a:ext cx="60568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a model over fits a data set it picks up patterns in the data sets that occurred only by chance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called sampling error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Ensemble of models with different sampling error will average to the correct solution</a:t>
            </a:r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E2A6A83-F0E6-F86E-A7F6-50D23FC9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05" y="1792643"/>
            <a:ext cx="54864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35D09A-AFD1-AB28-3B73-5BC972CB579B}"/>
                  </a:ext>
                </a:extLst>
              </p:cNvPr>
              <p:cNvSpPr txBox="1"/>
              <p:nvPr/>
            </p:nvSpPr>
            <p:spPr>
              <a:xfrm>
                <a:off x="8007178" y="6309990"/>
                <a:ext cx="2631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35D09A-AFD1-AB28-3B73-5BC972CB57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8" y="6309990"/>
                <a:ext cx="2631989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896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C967F-5C31-D991-8908-8C93C762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1246-FA20-B27A-5AC1-5AE1209D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72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dirty="0"/>
              <a:t>Individual CART models are quite flexible and can easily over fit a data set.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5E14D1-F12F-A757-9111-D8C8477CF0F5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CF10A4-6F41-2C94-C936-0963F502AA2A}"/>
              </a:ext>
            </a:extLst>
          </p:cNvPr>
          <p:cNvSpPr txBox="1"/>
          <p:nvPr/>
        </p:nvSpPr>
        <p:spPr>
          <a:xfrm>
            <a:off x="399533" y="3520347"/>
            <a:ext cx="605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construct models with different sampling errors using only one data set?</a:t>
            </a:r>
          </a:p>
        </p:txBody>
      </p:sp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4E3F5B7-6E87-FDB0-F754-46F39785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405" y="1792643"/>
            <a:ext cx="5486400" cy="4572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63B12-6A8F-78C9-6827-9959793EB3A6}"/>
                  </a:ext>
                </a:extLst>
              </p:cNvPr>
              <p:cNvSpPr txBox="1"/>
              <p:nvPr/>
            </p:nvSpPr>
            <p:spPr>
              <a:xfrm>
                <a:off x="8007178" y="6309990"/>
                <a:ext cx="2631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A63B12-6A8F-78C9-6827-9959793EB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78" y="6309990"/>
                <a:ext cx="2631989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673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13859-47C0-2EBA-D4BD-164E53CA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undefined">
            <a:extLst>
              <a:ext uri="{FF2B5EF4-FFF2-40B4-BE49-F238E27FC236}">
                <a16:creationId xmlns:a16="http://schemas.microsoft.com/office/drawing/2014/main" id="{FE35E534-B2F4-0483-D2D1-E646C67E2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" y="2555631"/>
            <a:ext cx="11809484" cy="359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8BD2C5-E09C-FDDF-56DB-D2895E14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builds an ensemble of CARTs with bootstrapping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5A9CA2-AC7B-ACC3-1193-679198BC496F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257655-0A7B-AD68-D15D-F0186368D2F7}"/>
              </a:ext>
            </a:extLst>
          </p:cNvPr>
          <p:cNvSpPr/>
          <p:nvPr/>
        </p:nvSpPr>
        <p:spPr>
          <a:xfrm>
            <a:off x="7877908" y="2684585"/>
            <a:ext cx="3896022" cy="32004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aph with lines drawn on it&#10;&#10;AI-generated content may be incorrect.">
            <a:extLst>
              <a:ext uri="{FF2B5EF4-FFF2-40B4-BE49-F238E27FC236}">
                <a16:creationId xmlns:a16="http://schemas.microsoft.com/office/drawing/2014/main" id="{002E008B-BEFE-7E8E-AE39-BD99274BB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826" y="2684584"/>
            <a:ext cx="3840481" cy="32004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CE952-71C3-9D55-6624-05DEE94AD69A}"/>
              </a:ext>
            </a:extLst>
          </p:cNvPr>
          <p:cNvSpPr txBox="1"/>
          <p:nvPr/>
        </p:nvSpPr>
        <p:spPr>
          <a:xfrm>
            <a:off x="191258" y="6348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en.wikipedia.org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/wiki/Bootstrapping_(statistics)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2266E7C-D97B-940E-0619-7C2E9242A1BB}"/>
              </a:ext>
            </a:extLst>
          </p:cNvPr>
          <p:cNvSpPr/>
          <p:nvPr/>
        </p:nvSpPr>
        <p:spPr>
          <a:xfrm>
            <a:off x="8493551" y="3337089"/>
            <a:ext cx="2988296" cy="2007909"/>
          </a:xfrm>
          <a:custGeom>
            <a:avLst/>
            <a:gdLst>
              <a:gd name="connsiteX0" fmla="*/ 0 w 2988296"/>
              <a:gd name="connsiteY0" fmla="*/ 2007909 h 2007909"/>
              <a:gd name="connsiteX1" fmla="*/ 989814 w 2988296"/>
              <a:gd name="connsiteY1" fmla="*/ 1206631 h 2007909"/>
              <a:gd name="connsiteX2" fmla="*/ 1555422 w 2988296"/>
              <a:gd name="connsiteY2" fmla="*/ 980387 h 2007909"/>
              <a:gd name="connsiteX3" fmla="*/ 2988296 w 2988296"/>
              <a:gd name="connsiteY3" fmla="*/ 0 h 2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296" h="2007909">
                <a:moveTo>
                  <a:pt x="0" y="2007909"/>
                </a:moveTo>
                <a:cubicBezTo>
                  <a:pt x="365288" y="1692897"/>
                  <a:pt x="730577" y="1377885"/>
                  <a:pt x="989814" y="1206631"/>
                </a:cubicBezTo>
                <a:cubicBezTo>
                  <a:pt x="1249051" y="1035377"/>
                  <a:pt x="1222342" y="1181492"/>
                  <a:pt x="1555422" y="980387"/>
                </a:cubicBezTo>
                <a:cubicBezTo>
                  <a:pt x="1888502" y="779282"/>
                  <a:pt x="2438399" y="389641"/>
                  <a:pt x="2988296" y="0"/>
                </a:cubicBezTo>
              </a:path>
            </a:pathLst>
          </a:custGeom>
          <a:noFill/>
          <a:ln w="349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65FC29-13E4-CEAA-054E-2FB2EADE3024}"/>
              </a:ext>
            </a:extLst>
          </p:cNvPr>
          <p:cNvSpPr txBox="1"/>
          <p:nvPr/>
        </p:nvSpPr>
        <p:spPr>
          <a:xfrm>
            <a:off x="9334987" y="5854027"/>
            <a:ext cx="316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Bootstrap prediction</a:t>
            </a:r>
          </a:p>
          <a:p>
            <a:r>
              <a:rPr lang="en-US" dirty="0"/>
              <a:t>Ensemble prediction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36B827-25B2-0416-4399-5324B374D1B6}"/>
              </a:ext>
            </a:extLst>
          </p:cNvPr>
          <p:cNvCxnSpPr/>
          <p:nvPr/>
        </p:nvCxnSpPr>
        <p:spPr>
          <a:xfrm>
            <a:off x="8760940" y="6020910"/>
            <a:ext cx="457200" cy="0"/>
          </a:xfrm>
          <a:prstGeom prst="line">
            <a:avLst/>
          </a:prstGeom>
          <a:ln w="25400">
            <a:solidFill>
              <a:srgbClr val="0022F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5059ED-3B8C-154F-4A9F-9E468DA874C1}"/>
              </a:ext>
            </a:extLst>
          </p:cNvPr>
          <p:cNvCxnSpPr/>
          <p:nvPr/>
        </p:nvCxnSpPr>
        <p:spPr>
          <a:xfrm>
            <a:off x="8760940" y="6330845"/>
            <a:ext cx="4572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0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9FAD0-9BE6-F210-77CB-91A924F1D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58607-41A3-BDD3-4623-9A75DBAF6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357642"/>
            <a:ext cx="11355860" cy="1325563"/>
          </a:xfrm>
        </p:spPr>
        <p:txBody>
          <a:bodyPr>
            <a:normAutofit/>
          </a:bodyPr>
          <a:lstStyle/>
          <a:p>
            <a:r>
              <a:rPr lang="en-US" b="1" dirty="0"/>
              <a:t>Random forest builds an ensemble of CARTs with bootstrapping 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044A37-0346-4F30-8751-253E309EF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91233"/>
              </p:ext>
            </p:extLst>
          </p:nvPr>
        </p:nvGraphicFramePr>
        <p:xfrm>
          <a:off x="207054" y="2278426"/>
          <a:ext cx="5009715" cy="4080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438">
                  <a:extLst>
                    <a:ext uri="{9D8B030D-6E8A-4147-A177-3AD203B41FA5}">
                      <a16:colId xmlns:a16="http://schemas.microsoft.com/office/drawing/2014/main" val="2830630072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16710602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7746529"/>
                    </a:ext>
                  </a:extLst>
                </a:gridCol>
                <a:gridCol w="1254370">
                  <a:extLst>
                    <a:ext uri="{9D8B030D-6E8A-4147-A177-3AD203B41FA5}">
                      <a16:colId xmlns:a16="http://schemas.microsoft.com/office/drawing/2014/main" val="249581758"/>
                    </a:ext>
                  </a:extLst>
                </a:gridCol>
              </a:tblGrid>
              <a:tr h="371665"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Forested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Wilderness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Distance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9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8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51063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887EDBD-4813-27A3-07B6-677E22D68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85210"/>
              </p:ext>
            </p:extLst>
          </p:nvPr>
        </p:nvGraphicFramePr>
        <p:xfrm>
          <a:off x="6764215" y="2278426"/>
          <a:ext cx="5009715" cy="416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438">
                  <a:extLst>
                    <a:ext uri="{9D8B030D-6E8A-4147-A177-3AD203B41FA5}">
                      <a16:colId xmlns:a16="http://schemas.microsoft.com/office/drawing/2014/main" val="2830630072"/>
                    </a:ext>
                  </a:extLst>
                </a:gridCol>
                <a:gridCol w="1172307">
                  <a:extLst>
                    <a:ext uri="{9D8B030D-6E8A-4147-A177-3AD203B41FA5}">
                      <a16:colId xmlns:a16="http://schemas.microsoft.com/office/drawing/2014/main" val="167106028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97746529"/>
                    </a:ext>
                  </a:extLst>
                </a:gridCol>
                <a:gridCol w="1254370">
                  <a:extLst>
                    <a:ext uri="{9D8B030D-6E8A-4147-A177-3AD203B41FA5}">
                      <a16:colId xmlns:a16="http://schemas.microsoft.com/office/drawing/2014/main" val="249581758"/>
                    </a:ext>
                  </a:extLst>
                </a:gridCol>
              </a:tblGrid>
              <a:tr h="371665">
                <a:tc>
                  <a:txBody>
                    <a:bodyPr/>
                    <a:lstStyle/>
                    <a:p>
                      <a:r>
                        <a:rPr lang="en-US" dirty="0"/>
                        <a:t>Presence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Forested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Wilderness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Distance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101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16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04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9690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865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68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745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false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73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34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51063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38E73EF3-11B7-64EF-9699-0332D25B6B07}"/>
              </a:ext>
            </a:extLst>
          </p:cNvPr>
          <p:cNvSpPr txBox="1"/>
          <p:nvPr/>
        </p:nvSpPr>
        <p:spPr>
          <a:xfrm>
            <a:off x="207054" y="1746014"/>
            <a:ext cx="318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Original data set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C875DC-50C1-7BEC-6198-B11288D46ECB}"/>
              </a:ext>
            </a:extLst>
          </p:cNvPr>
          <p:cNvSpPr txBox="1"/>
          <p:nvPr/>
        </p:nvSpPr>
        <p:spPr>
          <a:xfrm>
            <a:off x="6764215" y="1745290"/>
            <a:ext cx="3180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Resampled data set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74F2FD-C8AB-C32E-5A33-4B5942CDA2F7}"/>
              </a:ext>
            </a:extLst>
          </p:cNvPr>
          <p:cNvCxnSpPr>
            <a:cxnSpLocks/>
          </p:cNvCxnSpPr>
          <p:nvPr/>
        </p:nvCxnSpPr>
        <p:spPr>
          <a:xfrm flipV="1">
            <a:off x="5298830" y="2883877"/>
            <a:ext cx="1301262" cy="1055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895E50-C11C-7EDA-F351-4C05C361978B}"/>
              </a:ext>
            </a:extLst>
          </p:cNvPr>
          <p:cNvCxnSpPr/>
          <p:nvPr/>
        </p:nvCxnSpPr>
        <p:spPr>
          <a:xfrm>
            <a:off x="5298831" y="2825262"/>
            <a:ext cx="1324707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9F707B-8C96-6E50-665B-38B09EBCEBE8}"/>
              </a:ext>
            </a:extLst>
          </p:cNvPr>
          <p:cNvCxnSpPr/>
          <p:nvPr/>
        </p:nvCxnSpPr>
        <p:spPr>
          <a:xfrm flipV="1">
            <a:off x="5216769" y="3598985"/>
            <a:ext cx="1383323" cy="2590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C5340C-1A80-7D27-CE8C-469FC74490A7}"/>
              </a:ext>
            </a:extLst>
          </p:cNvPr>
          <p:cNvCxnSpPr>
            <a:cxnSpLocks/>
          </p:cNvCxnSpPr>
          <p:nvPr/>
        </p:nvCxnSpPr>
        <p:spPr>
          <a:xfrm>
            <a:off x="5298830" y="3598985"/>
            <a:ext cx="1324708" cy="386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64B031-BBFC-CA5C-F2CA-3D6FA4C0A851}"/>
              </a:ext>
            </a:extLst>
          </p:cNvPr>
          <p:cNvCxnSpPr>
            <a:cxnSpLocks/>
          </p:cNvCxnSpPr>
          <p:nvPr/>
        </p:nvCxnSpPr>
        <p:spPr>
          <a:xfrm flipV="1">
            <a:off x="5193323" y="4283289"/>
            <a:ext cx="1418492" cy="1906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9AFC-6AFB-72D8-BB30-C0001B934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B244C-AF56-4C05-55D2-285DFA32D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41" y="253312"/>
            <a:ext cx="11813059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Random forests predict the outcome by majority voting for categorization and averaging for regression</a:t>
            </a:r>
            <a:endParaRPr lang="en-US" dirty="0"/>
          </a:p>
        </p:txBody>
      </p: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0F2DAAB7-1C74-5E59-8B6F-D54B09915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116285"/>
              </p:ext>
            </p:extLst>
          </p:nvPr>
        </p:nvGraphicFramePr>
        <p:xfrm>
          <a:off x="507138" y="1627419"/>
          <a:ext cx="6519932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9983">
                  <a:extLst>
                    <a:ext uri="{9D8B030D-6E8A-4147-A177-3AD203B41FA5}">
                      <a16:colId xmlns:a16="http://schemas.microsoft.com/office/drawing/2014/main" val="1253199922"/>
                    </a:ext>
                  </a:extLst>
                </a:gridCol>
                <a:gridCol w="1629983">
                  <a:extLst>
                    <a:ext uri="{9D8B030D-6E8A-4147-A177-3AD203B41FA5}">
                      <a16:colId xmlns:a16="http://schemas.microsoft.com/office/drawing/2014/main" val="50701194"/>
                    </a:ext>
                  </a:extLst>
                </a:gridCol>
                <a:gridCol w="1629983">
                  <a:extLst>
                    <a:ext uri="{9D8B030D-6E8A-4147-A177-3AD203B41FA5}">
                      <a16:colId xmlns:a16="http://schemas.microsoft.com/office/drawing/2014/main" val="3263931618"/>
                    </a:ext>
                  </a:extLst>
                </a:gridCol>
                <a:gridCol w="1629983">
                  <a:extLst>
                    <a:ext uri="{9D8B030D-6E8A-4147-A177-3AD203B41FA5}">
                      <a16:colId xmlns:a16="http://schemas.microsoft.com/office/drawing/2014/main" val="1309074246"/>
                    </a:ext>
                  </a:extLst>
                </a:gridCol>
              </a:tblGrid>
              <a:tr h="314040">
                <a:tc>
                  <a:txBody>
                    <a:bodyPr/>
                    <a:lstStyle/>
                    <a:p>
                      <a:r>
                        <a:rPr lang="en-US" sz="16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48627"/>
                  </a:ext>
                </a:extLst>
              </a:tr>
              <a:tr h="314040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520876"/>
                  </a:ext>
                </a:extLst>
              </a:tr>
            </a:tbl>
          </a:graphicData>
        </a:graphic>
      </p:graphicFrame>
      <p:grpSp>
        <p:nvGrpSpPr>
          <p:cNvPr id="160" name="Group 159">
            <a:extLst>
              <a:ext uri="{FF2B5EF4-FFF2-40B4-BE49-F238E27FC236}">
                <a16:creationId xmlns:a16="http://schemas.microsoft.com/office/drawing/2014/main" id="{1477CF49-B9F8-77EB-0B15-D31F81ECFE22}"/>
              </a:ext>
            </a:extLst>
          </p:cNvPr>
          <p:cNvGrpSpPr/>
          <p:nvPr/>
        </p:nvGrpSpPr>
        <p:grpSpPr>
          <a:xfrm>
            <a:off x="549197" y="2562459"/>
            <a:ext cx="3649935" cy="2940943"/>
            <a:chOff x="321430" y="2101955"/>
            <a:chExt cx="4952789" cy="33981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7EAB1DA-EECE-4392-AE70-DE8E20752112}"/>
                </a:ext>
              </a:extLst>
            </p:cNvPr>
            <p:cNvGrpSpPr/>
            <p:nvPr/>
          </p:nvGrpSpPr>
          <p:grpSpPr>
            <a:xfrm rot="5400000">
              <a:off x="807010" y="1616375"/>
              <a:ext cx="3395388" cy="4366547"/>
              <a:chOff x="1218396" y="1434901"/>
              <a:chExt cx="7883183" cy="722968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3A424F-AB89-3CB6-EE43-04544E346883}"/>
                  </a:ext>
                </a:extLst>
              </p:cNvPr>
              <p:cNvSpPr/>
              <p:nvPr/>
            </p:nvSpPr>
            <p:spPr>
              <a:xfrm rot="16200000">
                <a:off x="875642" y="5247571"/>
                <a:ext cx="1569147" cy="8836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X1</a:t>
                </a:r>
                <a:r>
                  <a:rPr lang="en-US" dirty="0"/>
                  <a:t> 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96E0ED-E0BE-9B48-0F80-96DD510DE35C}"/>
                  </a:ext>
                </a:extLst>
              </p:cNvPr>
              <p:cNvSpPr/>
              <p:nvPr/>
            </p:nvSpPr>
            <p:spPr>
              <a:xfrm rot="16200000">
                <a:off x="3249430" y="3171923"/>
                <a:ext cx="1220314" cy="8836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X2</a:t>
                </a:r>
              </a:p>
            </p:txBody>
          </p:sp>
          <p:cxnSp>
            <p:nvCxnSpPr>
              <p:cNvPr id="6" name="Elbow Connector 5">
                <a:extLst>
                  <a:ext uri="{FF2B5EF4-FFF2-40B4-BE49-F238E27FC236}">
                    <a16:creationId xmlns:a16="http://schemas.microsoft.com/office/drawing/2014/main" id="{D71C664A-3D07-415A-705C-3581D9F6E806}"/>
                  </a:ext>
                </a:extLst>
              </p:cNvPr>
              <p:cNvCxnSpPr>
                <a:cxnSpLocks/>
                <a:stCxn id="4" idx="3"/>
                <a:endCxn id="5" idx="0"/>
              </p:cNvCxnSpPr>
              <p:nvPr/>
            </p:nvCxnSpPr>
            <p:spPr>
              <a:xfrm rot="16200000">
                <a:off x="1893455" y="3380504"/>
                <a:ext cx="1291074" cy="175755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0958406-0BE5-5F74-C7DA-1AA7A45C1F8B}"/>
                  </a:ext>
                </a:extLst>
              </p:cNvPr>
              <p:cNvSpPr/>
              <p:nvPr/>
            </p:nvSpPr>
            <p:spPr>
              <a:xfrm rot="16200000">
                <a:off x="7710253" y="7273261"/>
                <a:ext cx="1899012" cy="883640"/>
              </a:xfrm>
              <a:prstGeom prst="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Class 1</a:t>
                </a:r>
              </a:p>
            </p:txBody>
          </p:sp>
          <p:cxnSp>
            <p:nvCxnSpPr>
              <p:cNvPr id="12" name="Elbow Connector 11">
                <a:extLst>
                  <a:ext uri="{FF2B5EF4-FFF2-40B4-BE49-F238E27FC236}">
                    <a16:creationId xmlns:a16="http://schemas.microsoft.com/office/drawing/2014/main" id="{67F77D1B-B544-6C56-D463-33D68166FB8B}"/>
                  </a:ext>
                </a:extLst>
              </p:cNvPr>
              <p:cNvCxnSpPr>
                <a:cxnSpLocks/>
                <a:stCxn id="4" idx="1"/>
                <a:endCxn id="9" idx="0"/>
              </p:cNvCxnSpPr>
              <p:nvPr/>
            </p:nvCxnSpPr>
            <p:spPr>
              <a:xfrm rot="5400000" flipV="1">
                <a:off x="4318518" y="3815661"/>
                <a:ext cx="1241116" cy="6557722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47E014-F6E0-32AB-6C84-71C3C1CA4597}"/>
                  </a:ext>
                </a:extLst>
              </p:cNvPr>
              <p:cNvSpPr/>
              <p:nvPr/>
            </p:nvSpPr>
            <p:spPr>
              <a:xfrm rot="16200000">
                <a:off x="5361968" y="4278758"/>
                <a:ext cx="1220312" cy="88364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X3</a:t>
                </a:r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F3A25935-97E5-B69E-8417-65A8C83700E6}"/>
                  </a:ext>
                </a:extLst>
              </p:cNvPr>
              <p:cNvCxnSpPr>
                <a:cxnSpLocks/>
                <a:stCxn id="5" idx="1"/>
                <a:endCxn id="16" idx="0"/>
              </p:cNvCxnSpPr>
              <p:nvPr/>
            </p:nvCxnSpPr>
            <p:spPr>
              <a:xfrm rot="5400000" flipV="1">
                <a:off x="4446608" y="3636880"/>
                <a:ext cx="496677" cy="1670715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1A3424C3-FA27-09DA-4CA2-AFA4B621655F}"/>
                  </a:ext>
                </a:extLst>
              </p:cNvPr>
              <p:cNvCxnSpPr>
                <a:cxnSpLocks/>
                <a:stCxn id="5" idx="3"/>
                <a:endCxn id="123" idx="0"/>
              </p:cNvCxnSpPr>
              <p:nvPr/>
            </p:nvCxnSpPr>
            <p:spPr>
              <a:xfrm rot="16200000">
                <a:off x="5269121" y="25369"/>
                <a:ext cx="1568685" cy="438775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Elbow Connector 19">
                <a:extLst>
                  <a:ext uri="{FF2B5EF4-FFF2-40B4-BE49-F238E27FC236}">
                    <a16:creationId xmlns:a16="http://schemas.microsoft.com/office/drawing/2014/main" id="{42685883-E614-9865-EC9B-928B20E4D260}"/>
                  </a:ext>
                </a:extLst>
              </p:cNvPr>
              <p:cNvCxnSpPr>
                <a:cxnSpLocks/>
                <a:stCxn id="16" idx="1"/>
                <a:endCxn id="115" idx="0"/>
              </p:cNvCxnSpPr>
              <p:nvPr/>
            </p:nvCxnSpPr>
            <p:spPr>
              <a:xfrm rot="5400000" flipV="1">
                <a:off x="6970426" y="4332433"/>
                <a:ext cx="255558" cy="225216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Elbow Connector 20">
                <a:extLst>
                  <a:ext uri="{FF2B5EF4-FFF2-40B4-BE49-F238E27FC236}">
                    <a16:creationId xmlns:a16="http://schemas.microsoft.com/office/drawing/2014/main" id="{08664BB6-1AF9-A0A9-EFA1-D99D74E19212}"/>
                  </a:ext>
                </a:extLst>
              </p:cNvPr>
              <p:cNvCxnSpPr>
                <a:cxnSpLocks/>
                <a:stCxn id="16" idx="3"/>
                <a:endCxn id="119" idx="0"/>
              </p:cNvCxnSpPr>
              <p:nvPr/>
            </p:nvCxnSpPr>
            <p:spPr>
              <a:xfrm rot="16200000">
                <a:off x="6799014" y="2691502"/>
                <a:ext cx="592031" cy="2245810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2ADA61E-D668-C71E-F7B2-D15351F34B7C}"/>
                </a:ext>
              </a:extLst>
            </p:cNvPr>
            <p:cNvSpPr/>
            <p:nvPr/>
          </p:nvSpPr>
          <p:spPr>
            <a:xfrm>
              <a:off x="1611287" y="5119477"/>
              <a:ext cx="1138709" cy="3805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C6EADF1-FFEE-E403-9D75-32DA25F558B0}"/>
                </a:ext>
              </a:extLst>
            </p:cNvPr>
            <p:cNvSpPr/>
            <p:nvPr/>
          </p:nvSpPr>
          <p:spPr>
            <a:xfrm>
              <a:off x="2850695" y="5116742"/>
              <a:ext cx="1157810" cy="3805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 2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5D451C9-5705-7E9B-C110-1BFF0EB3C0EF}"/>
                </a:ext>
              </a:extLst>
            </p:cNvPr>
            <p:cNvSpPr/>
            <p:nvPr/>
          </p:nvSpPr>
          <p:spPr>
            <a:xfrm>
              <a:off x="4101736" y="5129409"/>
              <a:ext cx="1172483" cy="3693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 2</a:t>
              </a: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4645AE7-64EF-2F59-F048-6FE2488F9D6F}"/>
              </a:ext>
            </a:extLst>
          </p:cNvPr>
          <p:cNvGrpSpPr/>
          <p:nvPr/>
        </p:nvGrpSpPr>
        <p:grpSpPr>
          <a:xfrm>
            <a:off x="4452467" y="2586185"/>
            <a:ext cx="3603712" cy="2926759"/>
            <a:chOff x="5072100" y="2115608"/>
            <a:chExt cx="4974570" cy="338172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1F6FC70-4AAD-6D60-3B61-7337868823FC}"/>
                </a:ext>
              </a:extLst>
            </p:cNvPr>
            <p:cNvSpPr/>
            <p:nvPr/>
          </p:nvSpPr>
          <p:spPr>
            <a:xfrm>
              <a:off x="7228259" y="2115608"/>
              <a:ext cx="682320" cy="380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  <a:r>
                <a:rPr lang="en-US" dirty="0"/>
                <a:t> 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BEB81F9-3677-0AFF-EBCF-933C3DD5F42B}"/>
                </a:ext>
              </a:extLst>
            </p:cNvPr>
            <p:cNvSpPr/>
            <p:nvPr/>
          </p:nvSpPr>
          <p:spPr>
            <a:xfrm>
              <a:off x="8473732" y="3514198"/>
              <a:ext cx="682320" cy="380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X1</a:t>
              </a:r>
            </a:p>
          </p:txBody>
        </p:sp>
        <p:cxnSp>
          <p:nvCxnSpPr>
            <p:cNvPr id="100" name="Elbow Connector 99">
              <a:extLst>
                <a:ext uri="{FF2B5EF4-FFF2-40B4-BE49-F238E27FC236}">
                  <a16:creationId xmlns:a16="http://schemas.microsoft.com/office/drawing/2014/main" id="{70D2FB7F-00BA-2B34-6873-462C1A7749C0}"/>
                </a:ext>
              </a:extLst>
            </p:cNvPr>
            <p:cNvCxnSpPr>
              <a:cxnSpLocks/>
              <a:stCxn id="98" idx="3"/>
              <a:endCxn id="99" idx="0"/>
            </p:cNvCxnSpPr>
            <p:nvPr/>
          </p:nvCxnSpPr>
          <p:spPr>
            <a:xfrm>
              <a:off x="7910579" y="2305906"/>
              <a:ext cx="904313" cy="12082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Elbow Connector 102">
              <a:extLst>
                <a:ext uri="{FF2B5EF4-FFF2-40B4-BE49-F238E27FC236}">
                  <a16:creationId xmlns:a16="http://schemas.microsoft.com/office/drawing/2014/main" id="{4E49D21C-4F3A-D5B7-4F96-6A5BDA345341}"/>
                </a:ext>
              </a:extLst>
            </p:cNvPr>
            <p:cNvCxnSpPr>
              <a:cxnSpLocks/>
              <a:stCxn id="98" idx="1"/>
              <a:endCxn id="129" idx="0"/>
            </p:cNvCxnSpPr>
            <p:nvPr/>
          </p:nvCxnSpPr>
          <p:spPr>
            <a:xfrm rot="10800000" flipV="1">
              <a:off x="6300835" y="2305906"/>
              <a:ext cx="927425" cy="138106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>
              <a:extLst>
                <a:ext uri="{FF2B5EF4-FFF2-40B4-BE49-F238E27FC236}">
                  <a16:creationId xmlns:a16="http://schemas.microsoft.com/office/drawing/2014/main" id="{C20989EA-2C02-8AF5-AF90-8A503958B44D}"/>
                </a:ext>
              </a:extLst>
            </p:cNvPr>
            <p:cNvCxnSpPr>
              <a:cxnSpLocks/>
              <a:stCxn id="99" idx="1"/>
              <a:endCxn id="132" idx="0"/>
            </p:cNvCxnSpPr>
            <p:nvPr/>
          </p:nvCxnSpPr>
          <p:spPr>
            <a:xfrm rot="10800000" flipV="1">
              <a:off x="8158034" y="3704496"/>
              <a:ext cx="315698" cy="141224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A0DC3808-75CD-05F3-E74E-F1DD4E9392CB}"/>
                </a:ext>
              </a:extLst>
            </p:cNvPr>
            <p:cNvCxnSpPr>
              <a:cxnSpLocks/>
              <a:stCxn id="99" idx="3"/>
              <a:endCxn id="133" idx="0"/>
            </p:cNvCxnSpPr>
            <p:nvPr/>
          </p:nvCxnSpPr>
          <p:spPr>
            <a:xfrm>
              <a:off x="9156053" y="3704496"/>
              <a:ext cx="277147" cy="14009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199C88BF-014B-0200-79EB-9B124259FEEC}"/>
                </a:ext>
              </a:extLst>
            </p:cNvPr>
            <p:cNvSpPr/>
            <p:nvPr/>
          </p:nvSpPr>
          <p:spPr>
            <a:xfrm>
              <a:off x="5072100" y="5116742"/>
              <a:ext cx="1191854" cy="3805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29DE924D-37F5-B7EB-5085-D772BC5D7593}"/>
                </a:ext>
              </a:extLst>
            </p:cNvPr>
            <p:cNvSpPr/>
            <p:nvPr/>
          </p:nvSpPr>
          <p:spPr>
            <a:xfrm>
              <a:off x="6310591" y="5105443"/>
              <a:ext cx="1191856" cy="3805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 2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43CFB61-B047-30E2-BF9A-E7F21CDF2641}"/>
                </a:ext>
              </a:extLst>
            </p:cNvPr>
            <p:cNvSpPr/>
            <p:nvPr/>
          </p:nvSpPr>
          <p:spPr>
            <a:xfrm>
              <a:off x="5959674" y="3686968"/>
              <a:ext cx="682320" cy="380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E03A018-EF40-DC1F-A372-9205C2E7B0B1}"/>
                </a:ext>
              </a:extLst>
            </p:cNvPr>
            <p:cNvSpPr/>
            <p:nvPr/>
          </p:nvSpPr>
          <p:spPr>
            <a:xfrm>
              <a:off x="7562106" y="5116742"/>
              <a:ext cx="1191856" cy="3805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198AC4C1-2DD1-FCC5-B78C-8A106303DC36}"/>
                </a:ext>
              </a:extLst>
            </p:cNvPr>
            <p:cNvSpPr/>
            <p:nvPr/>
          </p:nvSpPr>
          <p:spPr>
            <a:xfrm>
              <a:off x="8819729" y="5105443"/>
              <a:ext cx="1226941" cy="3805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 2</a:t>
              </a:r>
            </a:p>
          </p:txBody>
        </p: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ED164D4B-99C7-1BC2-15C4-C9F9FCFC4E41}"/>
                </a:ext>
              </a:extLst>
            </p:cNvPr>
            <p:cNvCxnSpPr>
              <a:cxnSpLocks/>
              <a:stCxn id="129" idx="3"/>
              <a:endCxn id="127" idx="0"/>
            </p:cNvCxnSpPr>
            <p:nvPr/>
          </p:nvCxnSpPr>
          <p:spPr>
            <a:xfrm>
              <a:off x="6641994" y="3877266"/>
              <a:ext cx="264525" cy="122817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DDA1EEE1-7051-6F55-BDBE-3D1EA7C8A2F0}"/>
                </a:ext>
              </a:extLst>
            </p:cNvPr>
            <p:cNvCxnSpPr>
              <a:cxnSpLocks/>
              <a:stCxn id="129" idx="1"/>
              <a:endCxn id="125" idx="0"/>
            </p:cNvCxnSpPr>
            <p:nvPr/>
          </p:nvCxnSpPr>
          <p:spPr>
            <a:xfrm rot="10800000" flipV="1">
              <a:off x="5668028" y="3877266"/>
              <a:ext cx="291646" cy="1239476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TextBox 161">
            <a:extLst>
              <a:ext uri="{FF2B5EF4-FFF2-40B4-BE49-F238E27FC236}">
                <a16:creationId xmlns:a16="http://schemas.microsoft.com/office/drawing/2014/main" id="{A15BD6DE-5F84-2717-806D-0CBB56115A70}"/>
              </a:ext>
            </a:extLst>
          </p:cNvPr>
          <p:cNvSpPr txBox="1"/>
          <p:nvPr/>
        </p:nvSpPr>
        <p:spPr>
          <a:xfrm>
            <a:off x="964831" y="3819884"/>
            <a:ext cx="1369459" cy="31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5636867-8E5F-CCD3-612E-32D85A44D8C4}"/>
              </a:ext>
            </a:extLst>
          </p:cNvPr>
          <p:cNvSpPr txBox="1"/>
          <p:nvPr/>
        </p:nvSpPr>
        <p:spPr>
          <a:xfrm>
            <a:off x="5345185" y="3217399"/>
            <a:ext cx="753763" cy="31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12EB12-853C-5D00-7749-C859087AC1A8}"/>
              </a:ext>
            </a:extLst>
          </p:cNvPr>
          <p:cNvSpPr txBox="1"/>
          <p:nvPr/>
        </p:nvSpPr>
        <p:spPr>
          <a:xfrm>
            <a:off x="5221715" y="4586597"/>
            <a:ext cx="753763" cy="31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D865552-8B2E-2D35-6BC3-5E29A41A1A82}"/>
              </a:ext>
            </a:extLst>
          </p:cNvPr>
          <p:cNvSpPr txBox="1"/>
          <p:nvPr/>
        </p:nvSpPr>
        <p:spPr>
          <a:xfrm>
            <a:off x="621574" y="5684287"/>
            <a:ext cx="345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1 prediction: class 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F421DD5F-1677-8C73-A75C-C46671BD9FE4}"/>
              </a:ext>
            </a:extLst>
          </p:cNvPr>
          <p:cNvSpPr txBox="1"/>
          <p:nvPr/>
        </p:nvSpPr>
        <p:spPr>
          <a:xfrm>
            <a:off x="4567689" y="5658690"/>
            <a:ext cx="345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2 prediction: class 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DBB6A18E-AB41-A793-71B7-6449062E617C}"/>
              </a:ext>
            </a:extLst>
          </p:cNvPr>
          <p:cNvGrpSpPr/>
          <p:nvPr/>
        </p:nvGrpSpPr>
        <p:grpSpPr>
          <a:xfrm>
            <a:off x="8646342" y="2586185"/>
            <a:ext cx="2920158" cy="2944053"/>
            <a:chOff x="6015679" y="2115608"/>
            <a:chExt cx="4030991" cy="3401711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E4E67D42-9737-2FA1-B6FC-DA446B947A92}"/>
                </a:ext>
              </a:extLst>
            </p:cNvPr>
            <p:cNvSpPr/>
            <p:nvPr/>
          </p:nvSpPr>
          <p:spPr>
            <a:xfrm>
              <a:off x="7228259" y="2115608"/>
              <a:ext cx="682320" cy="380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X3</a:t>
              </a:r>
              <a:r>
                <a:rPr lang="en-US" dirty="0"/>
                <a:t> 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B670B3F2-3872-9794-0B1F-3083B90BC714}"/>
                </a:ext>
              </a:extLst>
            </p:cNvPr>
            <p:cNvSpPr/>
            <p:nvPr/>
          </p:nvSpPr>
          <p:spPr>
            <a:xfrm>
              <a:off x="8473732" y="3514198"/>
              <a:ext cx="682320" cy="38059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X2</a:t>
              </a:r>
            </a:p>
          </p:txBody>
        </p:sp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EDFF8DA7-1231-5ED0-6B3C-EE46910FC6F8}"/>
                </a:ext>
              </a:extLst>
            </p:cNvPr>
            <p:cNvCxnSpPr>
              <a:cxnSpLocks/>
              <a:stCxn id="183" idx="3"/>
              <a:endCxn id="184" idx="0"/>
            </p:cNvCxnSpPr>
            <p:nvPr/>
          </p:nvCxnSpPr>
          <p:spPr>
            <a:xfrm>
              <a:off x="7910579" y="2305906"/>
              <a:ext cx="904313" cy="12082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Elbow Connector 185">
              <a:extLst>
                <a:ext uri="{FF2B5EF4-FFF2-40B4-BE49-F238E27FC236}">
                  <a16:creationId xmlns:a16="http://schemas.microsoft.com/office/drawing/2014/main" id="{862DF0D5-ADD8-2C2D-DDB0-BC8E3522697F}"/>
                </a:ext>
              </a:extLst>
            </p:cNvPr>
            <p:cNvCxnSpPr>
              <a:cxnSpLocks/>
              <a:stCxn id="183" idx="1"/>
              <a:endCxn id="189" idx="0"/>
            </p:cNvCxnSpPr>
            <p:nvPr/>
          </p:nvCxnSpPr>
          <p:spPr>
            <a:xfrm rot="10800000" flipV="1">
              <a:off x="6611608" y="2305906"/>
              <a:ext cx="616652" cy="281444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Elbow Connector 186">
              <a:extLst>
                <a:ext uri="{FF2B5EF4-FFF2-40B4-BE49-F238E27FC236}">
                  <a16:creationId xmlns:a16="http://schemas.microsoft.com/office/drawing/2014/main" id="{E7659CF6-EA3C-125C-2EB8-1B7163A27D34}"/>
                </a:ext>
              </a:extLst>
            </p:cNvPr>
            <p:cNvCxnSpPr>
              <a:cxnSpLocks/>
              <a:stCxn id="184" idx="1"/>
              <a:endCxn id="192" idx="0"/>
            </p:cNvCxnSpPr>
            <p:nvPr/>
          </p:nvCxnSpPr>
          <p:spPr>
            <a:xfrm rot="10800000" flipV="1">
              <a:off x="8022195" y="3704496"/>
              <a:ext cx="451538" cy="1432228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Elbow Connector 187">
              <a:extLst>
                <a:ext uri="{FF2B5EF4-FFF2-40B4-BE49-F238E27FC236}">
                  <a16:creationId xmlns:a16="http://schemas.microsoft.com/office/drawing/2014/main" id="{B3C6D052-AC64-ED4A-55E5-3DC6C9DBF6A3}"/>
                </a:ext>
              </a:extLst>
            </p:cNvPr>
            <p:cNvCxnSpPr>
              <a:cxnSpLocks/>
              <a:stCxn id="184" idx="3"/>
              <a:endCxn id="193" idx="0"/>
            </p:cNvCxnSpPr>
            <p:nvPr/>
          </p:nvCxnSpPr>
          <p:spPr>
            <a:xfrm>
              <a:off x="9156053" y="3704496"/>
              <a:ext cx="277147" cy="1400947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8EDEFAE-E828-7AE5-19E3-32065BA39C23}"/>
                </a:ext>
              </a:extLst>
            </p:cNvPr>
            <p:cNvSpPr/>
            <p:nvPr/>
          </p:nvSpPr>
          <p:spPr>
            <a:xfrm>
              <a:off x="6015679" y="5120354"/>
              <a:ext cx="1191854" cy="3805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35710889-5592-8132-A08D-D5402EBF4CE4}"/>
                </a:ext>
              </a:extLst>
            </p:cNvPr>
            <p:cNvSpPr/>
            <p:nvPr/>
          </p:nvSpPr>
          <p:spPr>
            <a:xfrm>
              <a:off x="7426267" y="5136724"/>
              <a:ext cx="1191855" cy="38059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Class 1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EF4FFDB-026D-C887-02CB-ECD6EAF899E2}"/>
                </a:ext>
              </a:extLst>
            </p:cNvPr>
            <p:cNvSpPr/>
            <p:nvPr/>
          </p:nvSpPr>
          <p:spPr>
            <a:xfrm>
              <a:off x="8819729" y="5105443"/>
              <a:ext cx="1226941" cy="3805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Class 2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31D18F42-1F82-4A64-EF86-BA4034039C71}"/>
              </a:ext>
            </a:extLst>
          </p:cNvPr>
          <p:cNvSpPr txBox="1"/>
          <p:nvPr/>
        </p:nvSpPr>
        <p:spPr>
          <a:xfrm>
            <a:off x="10700006" y="3147578"/>
            <a:ext cx="753763" cy="31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BE052E2-0225-702E-993B-3775E9ADD848}"/>
              </a:ext>
            </a:extLst>
          </p:cNvPr>
          <p:cNvSpPr txBox="1"/>
          <p:nvPr/>
        </p:nvSpPr>
        <p:spPr>
          <a:xfrm>
            <a:off x="9374553" y="4451842"/>
            <a:ext cx="753763" cy="319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0168983-D1E7-F40C-3131-18FC1B57CC15}"/>
              </a:ext>
            </a:extLst>
          </p:cNvPr>
          <p:cNvSpPr txBox="1"/>
          <p:nvPr/>
        </p:nvSpPr>
        <p:spPr>
          <a:xfrm>
            <a:off x="8513805" y="5657395"/>
            <a:ext cx="3459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Tree 2 prediction: class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A425E373-4D4F-6EAA-D26A-B3F1D73E933A}"/>
              </a:ext>
            </a:extLst>
          </p:cNvPr>
          <p:cNvSpPr txBox="1"/>
          <p:nvPr/>
        </p:nvSpPr>
        <p:spPr>
          <a:xfrm>
            <a:off x="4518165" y="6373855"/>
            <a:ext cx="35589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Forest prediction: class 1</a:t>
            </a:r>
          </a:p>
        </p:txBody>
      </p:sp>
    </p:spTree>
    <p:extLst>
      <p:ext uri="{BB962C8B-B14F-4D97-AF65-F5344CB8AC3E}">
        <p14:creationId xmlns:p14="http://schemas.microsoft.com/office/powerpoint/2010/main" val="3627935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7610-DCF9-6B68-1481-1BBD77B0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DC284-A7E4-2827-BC45-EFCD28FB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95" y="357642"/>
            <a:ext cx="11364435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model's ability to predict new data increases with the number of CARTS in the ensemble</a:t>
            </a:r>
            <a:endParaRPr lang="en-US" dirty="0"/>
          </a:p>
        </p:txBody>
      </p:sp>
      <p:pic>
        <p:nvPicPr>
          <p:cNvPr id="8" name="Picture 7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73388010-07B6-4204-7CF2-B0ECCE6A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398" y="1683205"/>
            <a:ext cx="6400628" cy="46723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9E8034-D16A-BABE-3B63-0C5F1C989E94}"/>
              </a:ext>
            </a:extLst>
          </p:cNvPr>
          <p:cNvSpPr txBox="1"/>
          <p:nvPr/>
        </p:nvSpPr>
        <p:spPr>
          <a:xfrm>
            <a:off x="4442085" y="6269525"/>
            <a:ext cx="329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Number of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0E1F6-139F-C5A6-81A9-DDB80673202D}"/>
              </a:ext>
            </a:extLst>
          </p:cNvPr>
          <p:cNvSpPr txBox="1"/>
          <p:nvPr/>
        </p:nvSpPr>
        <p:spPr>
          <a:xfrm rot="16200000">
            <a:off x="1010939" y="3567515"/>
            <a:ext cx="3299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Estimated error rate</a:t>
            </a:r>
          </a:p>
        </p:txBody>
      </p:sp>
    </p:spTree>
    <p:extLst>
      <p:ext uri="{BB962C8B-B14F-4D97-AF65-F5344CB8AC3E}">
        <p14:creationId xmlns:p14="http://schemas.microsoft.com/office/powerpoint/2010/main" val="2612070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6A8B-AC1C-3252-826A-2366FE0F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C182-C98D-FEFD-4636-9E78874B5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70" y="269458"/>
            <a:ext cx="11364435" cy="1325563"/>
          </a:xfrm>
        </p:spPr>
        <p:txBody>
          <a:bodyPr>
            <a:normAutofit/>
          </a:bodyPr>
          <a:lstStyle/>
          <a:p>
            <a:r>
              <a:rPr lang="en-US" b="1" dirty="0"/>
              <a:t>Some advantages of random forests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00D98C-B0CC-0158-5EF7-87B320121235}"/>
              </a:ext>
            </a:extLst>
          </p:cNvPr>
          <p:cNvSpPr txBox="1"/>
          <p:nvPr/>
        </p:nvSpPr>
        <p:spPr>
          <a:xfrm>
            <a:off x="418070" y="1496167"/>
            <a:ext cx="10402668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Relatively simple and fast algorithm to implement with lots of easy-to-use implementations in R, Python and other languages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Typically requires minimal tuning to work well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Performs well on categorization and regression tasks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Produces an estimate of the model's accuracy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Interpretable: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Variable importances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Partial dependence plots</a:t>
            </a:r>
          </a:p>
        </p:txBody>
      </p:sp>
    </p:spTree>
    <p:extLst>
      <p:ext uri="{BB962C8B-B14F-4D97-AF65-F5344CB8AC3E}">
        <p14:creationId xmlns:p14="http://schemas.microsoft.com/office/powerpoint/2010/main" val="2845437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59AD2-EA4E-B32F-1624-5708DF88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1C48-427E-AD83-A2FF-B279CA6F8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2" y="332929"/>
            <a:ext cx="11274680" cy="1325563"/>
          </a:xfrm>
        </p:spPr>
        <p:txBody>
          <a:bodyPr>
            <a:normAutofit/>
          </a:bodyPr>
          <a:lstStyle/>
          <a:p>
            <a:r>
              <a:rPr lang="en-US" b="1" dirty="0"/>
              <a:t>External complexity optimization: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A3C35-26C8-E3FA-2523-5A11F3E78617}"/>
              </a:ext>
            </a:extLst>
          </p:cNvPr>
          <p:cNvSpPr txBox="1"/>
          <p:nvPr/>
        </p:nvSpPr>
        <p:spPr>
          <a:xfrm>
            <a:off x="528682" y="1952367"/>
            <a:ext cx="108986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complexity of many machine learning models is determined by fixed parameters or other aspects  of the models  structure determined before it is trained on the data.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These parameters must be tuned to achieve, an optimal bias-variance trade off by estimating the model's performance on new data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Ridge regression and the closely related Lasso models provide useful examples</a:t>
            </a:r>
          </a:p>
        </p:txBody>
      </p:sp>
    </p:spTree>
    <p:extLst>
      <p:ext uri="{BB962C8B-B14F-4D97-AF65-F5344CB8AC3E}">
        <p14:creationId xmlns:p14="http://schemas.microsoft.com/office/powerpoint/2010/main" val="343293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D779A-5AFE-AC0B-C019-825DE9DF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0CD0-2B6A-715F-62AF-CCE3E90AB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Machine learning is a catch all term for algorithms that take a set of inputs and make a prediction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3DA152-BD7C-1A0C-909E-D3435D974B4B}"/>
              </a:ext>
            </a:extLst>
          </p:cNvPr>
          <p:cNvGrpSpPr/>
          <p:nvPr/>
        </p:nvGrpSpPr>
        <p:grpSpPr>
          <a:xfrm>
            <a:off x="1719943" y="3810412"/>
            <a:ext cx="8969827" cy="1127052"/>
            <a:chOff x="1687286" y="2874242"/>
            <a:chExt cx="8969827" cy="11270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9C7ECF-43E9-6375-F6F3-37AA243FEEEB}"/>
                </a:ext>
              </a:extLst>
            </p:cNvPr>
            <p:cNvSpPr/>
            <p:nvPr/>
          </p:nvSpPr>
          <p:spPr>
            <a:xfrm>
              <a:off x="4740349" y="2874242"/>
              <a:ext cx="2479158" cy="112705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Machine learning algorithm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C16F152-29D3-03A6-5AFC-4187A1B22011}"/>
                </a:ext>
              </a:extLst>
            </p:cNvPr>
            <p:cNvCxnSpPr>
              <a:cxnSpLocks/>
            </p:cNvCxnSpPr>
            <p:nvPr/>
          </p:nvCxnSpPr>
          <p:spPr>
            <a:xfrm>
              <a:off x="3712029" y="3429000"/>
              <a:ext cx="76199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CD4F3ED-749A-4EEF-DC33-9C05725251D7}"/>
                </a:ext>
              </a:extLst>
            </p:cNvPr>
            <p:cNvCxnSpPr>
              <a:cxnSpLocks/>
            </p:cNvCxnSpPr>
            <p:nvPr/>
          </p:nvCxnSpPr>
          <p:spPr>
            <a:xfrm>
              <a:off x="7336971" y="3429000"/>
              <a:ext cx="816429" cy="0"/>
            </a:xfrm>
            <a:prstGeom prst="straightConnector1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AAC8460-13CA-CB82-3C11-CF4524A30E53}"/>
                    </a:ext>
                  </a:extLst>
                </p:cNvPr>
                <p:cNvSpPr txBox="1"/>
                <p:nvPr/>
              </p:nvSpPr>
              <p:spPr>
                <a:xfrm>
                  <a:off x="1687286" y="3176158"/>
                  <a:ext cx="175842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Inputs: </a:t>
                  </a:r>
                  <a14:m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AAC8460-13CA-CB82-3C11-CF4524A30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7286" y="3176158"/>
                  <a:ext cx="1758422" cy="523220"/>
                </a:xfrm>
                <a:prstGeom prst="rect">
                  <a:avLst/>
                </a:prstGeom>
                <a:blipFill>
                  <a:blip r:embed="rId2"/>
                  <a:stretch>
                    <a:fillRect l="-7143" t="-1463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D7C159-2970-5D73-1EAC-341B21C9C363}"/>
                    </a:ext>
                  </a:extLst>
                </p:cNvPr>
                <p:cNvSpPr txBox="1"/>
                <p:nvPr/>
              </p:nvSpPr>
              <p:spPr>
                <a:xfrm>
                  <a:off x="8376176" y="3176158"/>
                  <a:ext cx="228093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prediction: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2D7C159-2970-5D73-1EAC-341B21C9C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176" y="3176158"/>
                  <a:ext cx="2280937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5525" t="-14634" b="-341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93981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AD919-741D-BFAA-5D85-C982636C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C835F-3F4B-F0F2-DDE3-3BFDCEA1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72" y="332929"/>
            <a:ext cx="11274680" cy="1325563"/>
          </a:xfrm>
        </p:spPr>
        <p:txBody>
          <a:bodyPr>
            <a:normAutofit/>
          </a:bodyPr>
          <a:lstStyle/>
          <a:p>
            <a:r>
              <a:rPr lang="en-US" b="1" dirty="0"/>
              <a:t>External complexity optimization: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13FD9B-D5F3-F94A-7F62-F09D31C9240C}"/>
              </a:ext>
            </a:extLst>
          </p:cNvPr>
          <p:cNvSpPr txBox="1"/>
          <p:nvPr/>
        </p:nvSpPr>
        <p:spPr>
          <a:xfrm>
            <a:off x="429828" y="2385364"/>
            <a:ext cx="1089866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Ridge regression and LASSO are extensions of multiple linear regression that are used when many predictors are available.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2564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F60429-81E5-17C3-B532-387728BBE6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1277" y="373074"/>
                <a:ext cx="11011930" cy="1325563"/>
              </a:xfrm>
            </p:spPr>
            <p:txBody>
              <a:bodyPr/>
              <a:lstStyle/>
              <a:p>
                <a:r>
                  <a:rPr lang="en-US" dirty="0"/>
                  <a:t>How do we select the value of the regularization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0F60429-81E5-17C3-B532-387728BBE6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1277" y="373074"/>
                <a:ext cx="11011930" cy="1325563"/>
              </a:xfrm>
              <a:blipFill>
                <a:blip r:embed="rId2"/>
                <a:stretch>
                  <a:fillRect l="-2189" t="-13333" r="-2074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6DA70D-8B45-0946-0A99-0F97B9FAC69E}"/>
                  </a:ext>
                </a:extLst>
              </p:cNvPr>
              <p:cNvSpPr txBox="1"/>
              <p:nvPr/>
            </p:nvSpPr>
            <p:spPr>
              <a:xfrm>
                <a:off x="1210962" y="3138616"/>
                <a:ext cx="9613557" cy="1799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1" i="1"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d>
                            </m:e>
                          </m:nary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6DA70D-8B45-0946-0A99-0F97B9FAC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962" y="3138616"/>
                <a:ext cx="9613557" cy="1799339"/>
              </a:xfrm>
              <a:prstGeom prst="rect">
                <a:avLst/>
              </a:prstGeom>
              <a:blipFill>
                <a:blip r:embed="rId3"/>
                <a:stretch>
                  <a:fillRect t="-50000" b="-1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638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A42C-2176-5ADF-D422-48F469777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6A779B-47C3-C909-59DA-5B4CB500CF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21277" y="373074"/>
                <a:ext cx="11011930" cy="1325563"/>
              </a:xfrm>
            </p:spPr>
            <p:txBody>
              <a:bodyPr/>
              <a:lstStyle/>
              <a:p>
                <a:r>
                  <a:rPr lang="en-US" dirty="0"/>
                  <a:t>How do we select the value of the regularization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6A779B-47C3-C909-59DA-5B4CB500C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21277" y="373074"/>
                <a:ext cx="11011930" cy="1325563"/>
              </a:xfrm>
              <a:blipFill>
                <a:blip r:embed="rId2"/>
                <a:stretch>
                  <a:fillRect l="-2189" t="-13333" r="-2074" b="-2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86369CC-FE1F-4EA0-2288-496AB9F45F62}"/>
              </a:ext>
            </a:extLst>
          </p:cNvPr>
          <p:cNvGrpSpPr/>
          <p:nvPr/>
        </p:nvGrpSpPr>
        <p:grpSpPr>
          <a:xfrm>
            <a:off x="3207258" y="2879430"/>
            <a:ext cx="5777484" cy="3613445"/>
            <a:chOff x="3501637" y="2853220"/>
            <a:chExt cx="4629225" cy="289864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1355735-909E-17B5-7138-8B38904A262C}"/>
                </a:ext>
              </a:extLst>
            </p:cNvPr>
            <p:cNvGrpSpPr/>
            <p:nvPr/>
          </p:nvGrpSpPr>
          <p:grpSpPr>
            <a:xfrm>
              <a:off x="3992349" y="2930919"/>
              <a:ext cx="4138513" cy="2437536"/>
              <a:chOff x="1121229" y="3412674"/>
              <a:chExt cx="3243942" cy="203018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FFA1AD9-75A2-767F-CA17-6A38AFAB4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22D2F3F-5DF0-9A04-25E8-70B37B671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B32D9F-9B57-3FB7-D47F-D7C1936CD11B}"/>
                </a:ext>
              </a:extLst>
            </p:cNvPr>
            <p:cNvSpPr txBox="1"/>
            <p:nvPr/>
          </p:nvSpPr>
          <p:spPr>
            <a:xfrm>
              <a:off x="5040273" y="5381524"/>
              <a:ext cx="2513664" cy="37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Model complexity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2EA5AF-DEFA-B45D-171D-DFA8B4406891}"/>
                </a:ext>
              </a:extLst>
            </p:cNvPr>
            <p:cNvSpPr txBox="1"/>
            <p:nvPr/>
          </p:nvSpPr>
          <p:spPr>
            <a:xfrm rot="16200000">
              <a:off x="2503763" y="3851094"/>
              <a:ext cx="2365658" cy="36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Prediction accuracy 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E1EFD7BA-FB0B-0152-6A8C-38199DDCB417}"/>
              </a:ext>
            </a:extLst>
          </p:cNvPr>
          <p:cNvSpPr/>
          <p:nvPr/>
        </p:nvSpPr>
        <p:spPr>
          <a:xfrm>
            <a:off x="4042628" y="3053603"/>
            <a:ext cx="4855028" cy="2808514"/>
          </a:xfrm>
          <a:custGeom>
            <a:avLst/>
            <a:gdLst>
              <a:gd name="connsiteX0" fmla="*/ 0 w 4855028"/>
              <a:gd name="connsiteY0" fmla="*/ 0 h 2808514"/>
              <a:gd name="connsiteX1" fmla="*/ 1284514 w 4855028"/>
              <a:gd name="connsiteY1" fmla="*/ 2100943 h 2808514"/>
              <a:gd name="connsiteX2" fmla="*/ 4855028 w 4855028"/>
              <a:gd name="connsiteY2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028" h="2808514">
                <a:moveTo>
                  <a:pt x="0" y="0"/>
                </a:moveTo>
                <a:cubicBezTo>
                  <a:pt x="237671" y="816428"/>
                  <a:pt x="475343" y="1632857"/>
                  <a:pt x="1284514" y="2100943"/>
                </a:cubicBezTo>
                <a:cubicBezTo>
                  <a:pt x="2093685" y="2569029"/>
                  <a:pt x="3474356" y="2688771"/>
                  <a:pt x="4855028" y="2808514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84BB8-C907-4D10-7D0E-71CF253C2E5F}"/>
              </a:ext>
            </a:extLst>
          </p:cNvPr>
          <p:cNvSpPr txBox="1"/>
          <p:nvPr/>
        </p:nvSpPr>
        <p:spPr>
          <a:xfrm>
            <a:off x="7885285" y="5296060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Training data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D08283-F3A2-0737-A65B-06BA6854625D}"/>
              </a:ext>
            </a:extLst>
          </p:cNvPr>
          <p:cNvSpPr/>
          <p:nvPr/>
        </p:nvSpPr>
        <p:spPr>
          <a:xfrm>
            <a:off x="4097056" y="3075374"/>
            <a:ext cx="4767943" cy="1832979"/>
          </a:xfrm>
          <a:custGeom>
            <a:avLst/>
            <a:gdLst>
              <a:gd name="connsiteX0" fmla="*/ 0 w 4767943"/>
              <a:gd name="connsiteY0" fmla="*/ 0 h 1832979"/>
              <a:gd name="connsiteX1" fmla="*/ 1012372 w 4767943"/>
              <a:gd name="connsiteY1" fmla="*/ 1513115 h 1832979"/>
              <a:gd name="connsiteX2" fmla="*/ 2558143 w 4767943"/>
              <a:gd name="connsiteY2" fmla="*/ 1709057 h 1832979"/>
              <a:gd name="connsiteX3" fmla="*/ 4767943 w 4767943"/>
              <a:gd name="connsiteY3" fmla="*/ 10886 h 18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1832979">
                <a:moveTo>
                  <a:pt x="0" y="0"/>
                </a:moveTo>
                <a:cubicBezTo>
                  <a:pt x="293007" y="614136"/>
                  <a:pt x="586015" y="1228272"/>
                  <a:pt x="1012372" y="1513115"/>
                </a:cubicBezTo>
                <a:cubicBezTo>
                  <a:pt x="1438729" y="1797958"/>
                  <a:pt x="1932215" y="1959428"/>
                  <a:pt x="2558143" y="1709057"/>
                </a:cubicBezTo>
                <a:cubicBezTo>
                  <a:pt x="3184071" y="1458686"/>
                  <a:pt x="3976007" y="734786"/>
                  <a:pt x="4767943" y="10886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9B93C9-74B3-7E92-431C-59C73B18EFD5}"/>
              </a:ext>
            </a:extLst>
          </p:cNvPr>
          <p:cNvSpPr txBox="1"/>
          <p:nvPr/>
        </p:nvSpPr>
        <p:spPr>
          <a:xfrm>
            <a:off x="7994142" y="3859928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New data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2D790D-CB78-D4C4-4629-0B1D42FF09C1}"/>
              </a:ext>
            </a:extLst>
          </p:cNvPr>
          <p:cNvCxnSpPr>
            <a:cxnSpLocks/>
          </p:cNvCxnSpPr>
          <p:nvPr/>
        </p:nvCxnSpPr>
        <p:spPr>
          <a:xfrm>
            <a:off x="5958513" y="3140691"/>
            <a:ext cx="0" cy="28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52B09C4-0715-E824-0711-4546C1864311}"/>
              </a:ext>
            </a:extLst>
          </p:cNvPr>
          <p:cNvSpPr txBox="1"/>
          <p:nvPr/>
        </p:nvSpPr>
        <p:spPr>
          <a:xfrm>
            <a:off x="6127242" y="2756626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model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BC89CF-D224-411D-0A36-8F2B9BF822D6}"/>
              </a:ext>
            </a:extLst>
          </p:cNvPr>
          <p:cNvSpPr txBox="1"/>
          <p:nvPr/>
        </p:nvSpPr>
        <p:spPr>
          <a:xfrm>
            <a:off x="838198" y="2009436"/>
            <a:ext cx="5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Optimize the bias-variance tradeoff:</a:t>
            </a:r>
          </a:p>
        </p:txBody>
      </p:sp>
    </p:spTree>
    <p:extLst>
      <p:ext uri="{BB962C8B-B14F-4D97-AF65-F5344CB8AC3E}">
        <p14:creationId xmlns:p14="http://schemas.microsoft.com/office/powerpoint/2010/main" val="881376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DA6AF-69C4-8155-A4EC-EE1CF1B0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43705-BFAE-49CB-CFF0-C89E3A8D03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2169" y="392890"/>
                <a:ext cx="10950146" cy="1325563"/>
              </a:xfrm>
            </p:spPr>
            <p:txBody>
              <a:bodyPr/>
              <a:lstStyle/>
              <a:p>
                <a:r>
                  <a:rPr lang="en-US" dirty="0"/>
                  <a:t>How do we select the value of the regularization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A43705-BFAE-49CB-CFF0-C89E3A8D0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2169" y="392890"/>
                <a:ext cx="10950146" cy="1325563"/>
              </a:xfrm>
              <a:blipFill>
                <a:blip r:embed="rId2"/>
                <a:stretch>
                  <a:fillRect l="-2317" t="-12264" r="-2549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F9453E7-4C8D-E0C9-BAE8-C6E33AF8EA26}"/>
              </a:ext>
            </a:extLst>
          </p:cNvPr>
          <p:cNvGrpSpPr/>
          <p:nvPr/>
        </p:nvGrpSpPr>
        <p:grpSpPr>
          <a:xfrm>
            <a:off x="3207258" y="2879430"/>
            <a:ext cx="5777484" cy="3662868"/>
            <a:chOff x="3501637" y="2853220"/>
            <a:chExt cx="4629225" cy="2938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92EEA50-A887-D12F-9101-C89F551C8B84}"/>
                </a:ext>
              </a:extLst>
            </p:cNvPr>
            <p:cNvGrpSpPr/>
            <p:nvPr/>
          </p:nvGrpSpPr>
          <p:grpSpPr>
            <a:xfrm>
              <a:off x="3992349" y="2930919"/>
              <a:ext cx="4138513" cy="2437536"/>
              <a:chOff x="1121229" y="3412674"/>
              <a:chExt cx="3243942" cy="203018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D35083-0448-37DD-115A-AADBAE8B51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73F4B01-2834-0888-43F4-7C5582E628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A4FEA-D0EB-13E6-E9B8-9442259AA957}"/>
                    </a:ext>
                  </a:extLst>
                </p:cNvPr>
                <p:cNvSpPr txBox="1"/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Regularization parameter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A4FEA-D0EB-13E6-E9B8-9442259AA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blipFill>
                  <a:blip r:embed="rId3"/>
                  <a:stretch>
                    <a:fillRect l="-2310" t="-10526" r="-33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277800-46B3-0982-691D-7A929B81C17D}"/>
                </a:ext>
              </a:extLst>
            </p:cNvPr>
            <p:cNvSpPr txBox="1"/>
            <p:nvPr/>
          </p:nvSpPr>
          <p:spPr>
            <a:xfrm rot="16200000">
              <a:off x="2503763" y="3851094"/>
              <a:ext cx="2365658" cy="36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Prediction accuracy 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5AAED09C-AA13-8C37-F726-B464FEFFC32D}"/>
              </a:ext>
            </a:extLst>
          </p:cNvPr>
          <p:cNvSpPr/>
          <p:nvPr/>
        </p:nvSpPr>
        <p:spPr>
          <a:xfrm>
            <a:off x="4042628" y="3053603"/>
            <a:ext cx="4855028" cy="2808514"/>
          </a:xfrm>
          <a:custGeom>
            <a:avLst/>
            <a:gdLst>
              <a:gd name="connsiteX0" fmla="*/ 0 w 4855028"/>
              <a:gd name="connsiteY0" fmla="*/ 0 h 2808514"/>
              <a:gd name="connsiteX1" fmla="*/ 1284514 w 4855028"/>
              <a:gd name="connsiteY1" fmla="*/ 2100943 h 2808514"/>
              <a:gd name="connsiteX2" fmla="*/ 4855028 w 4855028"/>
              <a:gd name="connsiteY2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028" h="2808514">
                <a:moveTo>
                  <a:pt x="0" y="0"/>
                </a:moveTo>
                <a:cubicBezTo>
                  <a:pt x="237671" y="816428"/>
                  <a:pt x="475343" y="1632857"/>
                  <a:pt x="1284514" y="2100943"/>
                </a:cubicBezTo>
                <a:cubicBezTo>
                  <a:pt x="2093685" y="2569029"/>
                  <a:pt x="3474356" y="2688771"/>
                  <a:pt x="4855028" y="2808514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50B89-0079-73C1-7D74-C7D96807C37F}"/>
              </a:ext>
            </a:extLst>
          </p:cNvPr>
          <p:cNvSpPr txBox="1"/>
          <p:nvPr/>
        </p:nvSpPr>
        <p:spPr>
          <a:xfrm>
            <a:off x="7885285" y="5296060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Training data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5D45243-DBB1-910C-55D2-ABC678ADACE9}"/>
              </a:ext>
            </a:extLst>
          </p:cNvPr>
          <p:cNvSpPr/>
          <p:nvPr/>
        </p:nvSpPr>
        <p:spPr>
          <a:xfrm>
            <a:off x="4097056" y="3075374"/>
            <a:ext cx="4767943" cy="1832979"/>
          </a:xfrm>
          <a:custGeom>
            <a:avLst/>
            <a:gdLst>
              <a:gd name="connsiteX0" fmla="*/ 0 w 4767943"/>
              <a:gd name="connsiteY0" fmla="*/ 0 h 1832979"/>
              <a:gd name="connsiteX1" fmla="*/ 1012372 w 4767943"/>
              <a:gd name="connsiteY1" fmla="*/ 1513115 h 1832979"/>
              <a:gd name="connsiteX2" fmla="*/ 2558143 w 4767943"/>
              <a:gd name="connsiteY2" fmla="*/ 1709057 h 1832979"/>
              <a:gd name="connsiteX3" fmla="*/ 4767943 w 4767943"/>
              <a:gd name="connsiteY3" fmla="*/ 10886 h 18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1832979">
                <a:moveTo>
                  <a:pt x="0" y="0"/>
                </a:moveTo>
                <a:cubicBezTo>
                  <a:pt x="293007" y="614136"/>
                  <a:pt x="586015" y="1228272"/>
                  <a:pt x="1012372" y="1513115"/>
                </a:cubicBezTo>
                <a:cubicBezTo>
                  <a:pt x="1438729" y="1797958"/>
                  <a:pt x="1932215" y="1959428"/>
                  <a:pt x="2558143" y="1709057"/>
                </a:cubicBezTo>
                <a:cubicBezTo>
                  <a:pt x="3184071" y="1458686"/>
                  <a:pt x="3976007" y="734786"/>
                  <a:pt x="4767943" y="10886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CF557-60C0-C5CD-C79E-C2C39A7C9732}"/>
              </a:ext>
            </a:extLst>
          </p:cNvPr>
          <p:cNvSpPr txBox="1"/>
          <p:nvPr/>
        </p:nvSpPr>
        <p:spPr>
          <a:xfrm>
            <a:off x="7994142" y="3859928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New data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AC8D35-C768-1EEC-B79B-8EDBDB8E1765}"/>
              </a:ext>
            </a:extLst>
          </p:cNvPr>
          <p:cNvCxnSpPr>
            <a:cxnSpLocks/>
          </p:cNvCxnSpPr>
          <p:nvPr/>
        </p:nvCxnSpPr>
        <p:spPr>
          <a:xfrm>
            <a:off x="5958513" y="3140691"/>
            <a:ext cx="0" cy="28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8F3B57-CA41-D58C-AF03-A771BEE5E289}"/>
              </a:ext>
            </a:extLst>
          </p:cNvPr>
          <p:cNvSpPr txBox="1"/>
          <p:nvPr/>
        </p:nvSpPr>
        <p:spPr>
          <a:xfrm>
            <a:off x="6127242" y="2756626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8589C-3669-B528-74B7-FC9C651F480B}"/>
              </a:ext>
            </a:extLst>
          </p:cNvPr>
          <p:cNvSpPr txBox="1"/>
          <p:nvPr/>
        </p:nvSpPr>
        <p:spPr>
          <a:xfrm>
            <a:off x="838198" y="2009436"/>
            <a:ext cx="5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Optimize the bias-variance tradeoff:</a:t>
            </a:r>
          </a:p>
        </p:txBody>
      </p:sp>
    </p:spTree>
    <p:extLst>
      <p:ext uri="{BB962C8B-B14F-4D97-AF65-F5344CB8AC3E}">
        <p14:creationId xmlns:p14="http://schemas.microsoft.com/office/powerpoint/2010/main" val="855376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9A6C-CB4A-4ECB-ADD1-4B131756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2CBCF5-1785-724F-F15D-5BDA428C7A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2169" y="392890"/>
                <a:ext cx="10950146" cy="1325563"/>
              </a:xfrm>
            </p:spPr>
            <p:txBody>
              <a:bodyPr/>
              <a:lstStyle/>
              <a:p>
                <a:r>
                  <a:rPr lang="en-US" dirty="0"/>
                  <a:t>How do we select the value of the regularization parameter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2CBCF5-1785-724F-F15D-5BDA428C7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2169" y="392890"/>
                <a:ext cx="10950146" cy="1325563"/>
              </a:xfrm>
              <a:blipFill>
                <a:blip r:embed="rId2"/>
                <a:stretch>
                  <a:fillRect l="-2317" t="-12264" r="-2549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101BC29-2FBF-3D9E-B7A4-6C2DD944DAD4}"/>
              </a:ext>
            </a:extLst>
          </p:cNvPr>
          <p:cNvGrpSpPr/>
          <p:nvPr/>
        </p:nvGrpSpPr>
        <p:grpSpPr>
          <a:xfrm>
            <a:off x="3207258" y="2879430"/>
            <a:ext cx="5777484" cy="3662868"/>
            <a:chOff x="3501637" y="2853220"/>
            <a:chExt cx="4629225" cy="293829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3C4680-25B2-63A9-19AC-FD374A0A88D2}"/>
                </a:ext>
              </a:extLst>
            </p:cNvPr>
            <p:cNvGrpSpPr/>
            <p:nvPr/>
          </p:nvGrpSpPr>
          <p:grpSpPr>
            <a:xfrm>
              <a:off x="3992349" y="2930919"/>
              <a:ext cx="4138513" cy="2437536"/>
              <a:chOff x="1121229" y="3412674"/>
              <a:chExt cx="3243942" cy="2030182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9D8D8DF-F85F-51E6-B436-DAAB39322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EE034F-13D9-B034-3F4B-02DF70889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E0BC27-0BA7-9F13-9B5D-5194010C4B28}"/>
                    </a:ext>
                  </a:extLst>
                </p:cNvPr>
                <p:cNvSpPr txBox="1"/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Regularization parameter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E0BC27-0BA7-9F13-9B5D-5194010C4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blipFill>
                  <a:blip r:embed="rId3"/>
                  <a:stretch>
                    <a:fillRect l="-2310" t="-10526" r="-33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ACBD3B1-2BFD-4221-FA21-18DEB76DE7DB}"/>
                </a:ext>
              </a:extLst>
            </p:cNvPr>
            <p:cNvSpPr txBox="1"/>
            <p:nvPr/>
          </p:nvSpPr>
          <p:spPr>
            <a:xfrm rot="16200000">
              <a:off x="2503763" y="3851094"/>
              <a:ext cx="2365658" cy="36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Prediction accuracy </a:t>
              </a:r>
            </a:p>
          </p:txBody>
        </p:sp>
      </p:grpSp>
      <p:sp>
        <p:nvSpPr>
          <p:cNvPr id="10" name="Freeform 9">
            <a:extLst>
              <a:ext uri="{FF2B5EF4-FFF2-40B4-BE49-F238E27FC236}">
                <a16:creationId xmlns:a16="http://schemas.microsoft.com/office/drawing/2014/main" id="{64ABCAAC-451B-388B-8F76-6B77EA2ACB84}"/>
              </a:ext>
            </a:extLst>
          </p:cNvPr>
          <p:cNvSpPr/>
          <p:nvPr/>
        </p:nvSpPr>
        <p:spPr>
          <a:xfrm>
            <a:off x="4042628" y="3053603"/>
            <a:ext cx="4855028" cy="2808514"/>
          </a:xfrm>
          <a:custGeom>
            <a:avLst/>
            <a:gdLst>
              <a:gd name="connsiteX0" fmla="*/ 0 w 4855028"/>
              <a:gd name="connsiteY0" fmla="*/ 0 h 2808514"/>
              <a:gd name="connsiteX1" fmla="*/ 1284514 w 4855028"/>
              <a:gd name="connsiteY1" fmla="*/ 2100943 h 2808514"/>
              <a:gd name="connsiteX2" fmla="*/ 4855028 w 4855028"/>
              <a:gd name="connsiteY2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028" h="2808514">
                <a:moveTo>
                  <a:pt x="0" y="0"/>
                </a:moveTo>
                <a:cubicBezTo>
                  <a:pt x="237671" y="816428"/>
                  <a:pt x="475343" y="1632857"/>
                  <a:pt x="1284514" y="2100943"/>
                </a:cubicBezTo>
                <a:cubicBezTo>
                  <a:pt x="2093685" y="2569029"/>
                  <a:pt x="3474356" y="2688771"/>
                  <a:pt x="4855028" y="2808514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3EF81-0E0A-84F5-702D-B3F4FFE64DA7}"/>
              </a:ext>
            </a:extLst>
          </p:cNvPr>
          <p:cNvSpPr txBox="1"/>
          <p:nvPr/>
        </p:nvSpPr>
        <p:spPr>
          <a:xfrm>
            <a:off x="7885285" y="5296060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Training data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67A6C6-B7F8-124F-8DBE-F732EFA2A305}"/>
              </a:ext>
            </a:extLst>
          </p:cNvPr>
          <p:cNvSpPr/>
          <p:nvPr/>
        </p:nvSpPr>
        <p:spPr>
          <a:xfrm>
            <a:off x="4097056" y="3075374"/>
            <a:ext cx="4767943" cy="1832979"/>
          </a:xfrm>
          <a:custGeom>
            <a:avLst/>
            <a:gdLst>
              <a:gd name="connsiteX0" fmla="*/ 0 w 4767943"/>
              <a:gd name="connsiteY0" fmla="*/ 0 h 1832979"/>
              <a:gd name="connsiteX1" fmla="*/ 1012372 w 4767943"/>
              <a:gd name="connsiteY1" fmla="*/ 1513115 h 1832979"/>
              <a:gd name="connsiteX2" fmla="*/ 2558143 w 4767943"/>
              <a:gd name="connsiteY2" fmla="*/ 1709057 h 1832979"/>
              <a:gd name="connsiteX3" fmla="*/ 4767943 w 4767943"/>
              <a:gd name="connsiteY3" fmla="*/ 10886 h 18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1832979">
                <a:moveTo>
                  <a:pt x="0" y="0"/>
                </a:moveTo>
                <a:cubicBezTo>
                  <a:pt x="293007" y="614136"/>
                  <a:pt x="586015" y="1228272"/>
                  <a:pt x="1012372" y="1513115"/>
                </a:cubicBezTo>
                <a:cubicBezTo>
                  <a:pt x="1438729" y="1797958"/>
                  <a:pt x="1932215" y="1959428"/>
                  <a:pt x="2558143" y="1709057"/>
                </a:cubicBezTo>
                <a:cubicBezTo>
                  <a:pt x="3184071" y="1458686"/>
                  <a:pt x="3976007" y="734786"/>
                  <a:pt x="4767943" y="10886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553E2B-916B-B025-2777-70AF754EC5CD}"/>
              </a:ext>
            </a:extLst>
          </p:cNvPr>
          <p:cNvSpPr txBox="1"/>
          <p:nvPr/>
        </p:nvSpPr>
        <p:spPr>
          <a:xfrm>
            <a:off x="7994142" y="3859928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New data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00CA1E-27D1-4C31-CF0F-65A28E82EA05}"/>
              </a:ext>
            </a:extLst>
          </p:cNvPr>
          <p:cNvCxnSpPr>
            <a:cxnSpLocks/>
          </p:cNvCxnSpPr>
          <p:nvPr/>
        </p:nvCxnSpPr>
        <p:spPr>
          <a:xfrm>
            <a:off x="5958513" y="3140691"/>
            <a:ext cx="0" cy="28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BBF99D1-B6B8-E8B3-AE67-2ADD9025D493}"/>
              </a:ext>
            </a:extLst>
          </p:cNvPr>
          <p:cNvSpPr txBox="1"/>
          <p:nvPr/>
        </p:nvSpPr>
        <p:spPr>
          <a:xfrm>
            <a:off x="6127242" y="2756626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model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F94DC-98B3-1219-9535-B18E1C6481D3}"/>
              </a:ext>
            </a:extLst>
          </p:cNvPr>
          <p:cNvSpPr txBox="1"/>
          <p:nvPr/>
        </p:nvSpPr>
        <p:spPr>
          <a:xfrm>
            <a:off x="7994142" y="1556623"/>
            <a:ext cx="45925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How can we estimate the performance on new data (which we do not have?)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01762F-D5DD-BC75-2C52-5F9D755316E5}"/>
              </a:ext>
            </a:extLst>
          </p:cNvPr>
          <p:cNvSpPr txBox="1"/>
          <p:nvPr/>
        </p:nvSpPr>
        <p:spPr>
          <a:xfrm>
            <a:off x="838198" y="2009436"/>
            <a:ext cx="588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Optimize the bias-variance tradeoff:</a:t>
            </a:r>
          </a:p>
        </p:txBody>
      </p:sp>
    </p:spTree>
    <p:extLst>
      <p:ext uri="{BB962C8B-B14F-4D97-AF65-F5344CB8AC3E}">
        <p14:creationId xmlns:p14="http://schemas.microsoft.com/office/powerpoint/2010/main" val="306077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6C194-9EF8-70EF-C0E5-CB66AFD41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8008-6F50-FF7C-E4B6-BB3044179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169" y="392890"/>
            <a:ext cx="10950146" cy="1325563"/>
          </a:xfrm>
        </p:spPr>
        <p:txBody>
          <a:bodyPr/>
          <a:lstStyle/>
          <a:p>
            <a:r>
              <a:rPr lang="en-US" dirty="0"/>
              <a:t>Cross-validation: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8F9F638-90CF-FE54-470D-B0CA8BB3EAF0}"/>
              </a:ext>
            </a:extLst>
          </p:cNvPr>
          <p:cNvSpPr/>
          <p:nvPr/>
        </p:nvSpPr>
        <p:spPr>
          <a:xfrm>
            <a:off x="8271428" y="1346887"/>
            <a:ext cx="3212757" cy="36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9898B2-3D59-2E8F-226E-88A4425D9A57}"/>
              </a:ext>
            </a:extLst>
          </p:cNvPr>
          <p:cNvSpPr/>
          <p:nvPr/>
        </p:nvSpPr>
        <p:spPr>
          <a:xfrm>
            <a:off x="8271427" y="5139548"/>
            <a:ext cx="3212757" cy="1039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3CD799-C45B-99E3-718E-3CB9AED93EFB}"/>
              </a:ext>
            </a:extLst>
          </p:cNvPr>
          <p:cNvSpPr txBox="1"/>
          <p:nvPr/>
        </p:nvSpPr>
        <p:spPr>
          <a:xfrm>
            <a:off x="707815" y="1694573"/>
            <a:ext cx="69842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procedure: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Break the data set into a training and a testing set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Train the model on the training data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Calculate its performance on the testing data set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for each value of the regularization parameter and select  the parameter with the best out of sample performance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0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0473-6C84-19E7-F417-BAC8C6AA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5704-EBC3-CA13-6436-C6E011167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38" y="148638"/>
            <a:ext cx="10950146" cy="1325563"/>
          </a:xfrm>
        </p:spPr>
        <p:txBody>
          <a:bodyPr/>
          <a:lstStyle/>
          <a:p>
            <a:r>
              <a:rPr lang="en-US" dirty="0"/>
              <a:t>There are problems with the basic procedure: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2F240-BD04-E4E3-5E21-DDE11E5FB745}"/>
              </a:ext>
            </a:extLst>
          </p:cNvPr>
          <p:cNvSpPr/>
          <p:nvPr/>
        </p:nvSpPr>
        <p:spPr>
          <a:xfrm>
            <a:off x="8271428" y="1346887"/>
            <a:ext cx="3212757" cy="36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604F33-7573-CE1D-5CD9-76A6E3CCF9E9}"/>
              </a:ext>
            </a:extLst>
          </p:cNvPr>
          <p:cNvSpPr/>
          <p:nvPr/>
        </p:nvSpPr>
        <p:spPr>
          <a:xfrm>
            <a:off x="8271427" y="5139548"/>
            <a:ext cx="3212757" cy="1039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5BA6C4-3BEA-1818-6645-6CC8B7057B5A}"/>
              </a:ext>
            </a:extLst>
          </p:cNvPr>
          <p:cNvSpPr txBox="1"/>
          <p:nvPr/>
        </p:nvSpPr>
        <p:spPr>
          <a:xfrm>
            <a:off x="707815" y="1460709"/>
            <a:ext cx="734879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testing set is small the estimate of the model's performance will be noisy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Solutions to problem 1 can make cross-validation computationally costly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If the procedure for splitting the data set does not reflect how new data will be collected the estimates will be biased.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18785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2F38F-2016-7B89-59F3-9BD38A909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A584-2CB3-036F-4CCB-EE16D422D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38" y="148638"/>
            <a:ext cx="10950146" cy="1325563"/>
          </a:xfrm>
        </p:spPr>
        <p:txBody>
          <a:bodyPr/>
          <a:lstStyle/>
          <a:p>
            <a:r>
              <a:rPr lang="en-US" dirty="0"/>
              <a:t>There are problems with the basic procedure: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6472FB-B525-1140-3FC9-AC044D73FDF3}"/>
              </a:ext>
            </a:extLst>
          </p:cNvPr>
          <p:cNvSpPr/>
          <p:nvPr/>
        </p:nvSpPr>
        <p:spPr>
          <a:xfrm>
            <a:off x="8271427" y="1619167"/>
            <a:ext cx="3212757" cy="3619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21DC58-AE28-3599-0848-4F6E73E79B91}"/>
              </a:ext>
            </a:extLst>
          </p:cNvPr>
          <p:cNvSpPr/>
          <p:nvPr/>
        </p:nvSpPr>
        <p:spPr>
          <a:xfrm>
            <a:off x="8271427" y="5383799"/>
            <a:ext cx="3212757" cy="1039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D4CDC-8299-8EA9-4B15-C13CC837574D}"/>
              </a:ext>
            </a:extLst>
          </p:cNvPr>
          <p:cNvSpPr txBox="1"/>
          <p:nvPr/>
        </p:nvSpPr>
        <p:spPr>
          <a:xfrm>
            <a:off x="707815" y="1830360"/>
            <a:ext cx="734879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400" dirty="0"/>
          </a:p>
          <a:p>
            <a:endParaRPr lang="en-US" sz="2800" dirty="0"/>
          </a:p>
          <a:p>
            <a:r>
              <a:rPr lang="en-US" sz="2800" dirty="0"/>
              <a:t>What are some ways to increase the precision of our model performance estimates?</a:t>
            </a:r>
          </a:p>
        </p:txBody>
      </p:sp>
    </p:spTree>
    <p:extLst>
      <p:ext uri="{BB962C8B-B14F-4D97-AF65-F5344CB8AC3E}">
        <p14:creationId xmlns:p14="http://schemas.microsoft.com/office/powerpoint/2010/main" val="3639399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AB9F5-7943-E3F2-54B1-76A08397B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E9C0-CFE1-E0C9-95D8-E345D50E8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0" y="104293"/>
            <a:ext cx="10950146" cy="1325563"/>
          </a:xfrm>
        </p:spPr>
        <p:txBody>
          <a:bodyPr/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5EFFB2-DF7D-EDA0-B916-2045DDB0A749}"/>
              </a:ext>
            </a:extLst>
          </p:cNvPr>
          <p:cNvSpPr txBox="1"/>
          <p:nvPr/>
        </p:nvSpPr>
        <p:spPr>
          <a:xfrm>
            <a:off x="477280" y="1474619"/>
            <a:ext cx="771633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400" dirty="0"/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multiple training and testing splits 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Fit the model to each training data set and average the performance on the testing data sets</a:t>
            </a:r>
          </a:p>
        </p:txBody>
      </p:sp>
    </p:spTree>
    <p:extLst>
      <p:ext uri="{BB962C8B-B14F-4D97-AF65-F5344CB8AC3E}">
        <p14:creationId xmlns:p14="http://schemas.microsoft.com/office/powerpoint/2010/main" val="1709830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91E7D-0160-B6CC-8839-73BBABEC2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8022-04D5-E17B-51D0-C8642848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280" y="104293"/>
            <a:ext cx="10950146" cy="1325563"/>
          </a:xfrm>
        </p:spPr>
        <p:txBody>
          <a:bodyPr/>
          <a:lstStyle/>
          <a:p>
            <a:r>
              <a:rPr lang="en-US" dirty="0"/>
              <a:t>K-fold cross-validation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43792-958F-C296-1E40-6550E18B2394}"/>
              </a:ext>
            </a:extLst>
          </p:cNvPr>
          <p:cNvSpPr/>
          <p:nvPr/>
        </p:nvSpPr>
        <p:spPr>
          <a:xfrm>
            <a:off x="409319" y="1712269"/>
            <a:ext cx="1160508" cy="477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 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121825-D0EB-230D-249C-5180F63BF25C}"/>
              </a:ext>
            </a:extLst>
          </p:cNvPr>
          <p:cNvGrpSpPr/>
          <p:nvPr/>
        </p:nvGrpSpPr>
        <p:grpSpPr>
          <a:xfrm>
            <a:off x="1781435" y="1706091"/>
            <a:ext cx="1160507" cy="4771371"/>
            <a:chOff x="2714367" y="1706093"/>
            <a:chExt cx="1751570" cy="44875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7E6882-B0DE-8138-15B2-CD5A31293059}"/>
                </a:ext>
              </a:extLst>
            </p:cNvPr>
            <p:cNvSpPr/>
            <p:nvPr/>
          </p:nvSpPr>
          <p:spPr>
            <a:xfrm>
              <a:off x="2714367" y="1706093"/>
              <a:ext cx="1751570" cy="814685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7A81A5-04AD-8157-ECAB-DDE7934ABBA4}"/>
                </a:ext>
              </a:extLst>
            </p:cNvPr>
            <p:cNvSpPr/>
            <p:nvPr/>
          </p:nvSpPr>
          <p:spPr>
            <a:xfrm>
              <a:off x="2714367" y="2624313"/>
              <a:ext cx="1751570" cy="814685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07A4D1C-238C-1E6E-59A9-5DA018F4E9B2}"/>
                </a:ext>
              </a:extLst>
            </p:cNvPr>
            <p:cNvSpPr/>
            <p:nvPr/>
          </p:nvSpPr>
          <p:spPr>
            <a:xfrm>
              <a:off x="2714367" y="3542533"/>
              <a:ext cx="1751570" cy="814685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8F47C8-DF6B-9158-20E2-0B4D52FB5A69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4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D64959-E34D-F168-BF5D-C5B3766945A8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5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A810F7-BA0D-9BA0-7913-EEA3B1B012C3}"/>
              </a:ext>
            </a:extLst>
          </p:cNvPr>
          <p:cNvGrpSpPr/>
          <p:nvPr/>
        </p:nvGrpSpPr>
        <p:grpSpPr>
          <a:xfrm>
            <a:off x="3813085" y="1706099"/>
            <a:ext cx="1410744" cy="4771371"/>
            <a:chOff x="2714367" y="1706093"/>
            <a:chExt cx="1751570" cy="44875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A74B9A-B9C0-394D-2472-004E381E172F}"/>
                </a:ext>
              </a:extLst>
            </p:cNvPr>
            <p:cNvSpPr/>
            <p:nvPr/>
          </p:nvSpPr>
          <p:spPr>
            <a:xfrm>
              <a:off x="2714367" y="170609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595A4D-0699-1168-389B-9AD6FF426F61}"/>
                </a:ext>
              </a:extLst>
            </p:cNvPr>
            <p:cNvSpPr/>
            <p:nvPr/>
          </p:nvSpPr>
          <p:spPr>
            <a:xfrm>
              <a:off x="2714367" y="262431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F84AF23-A6F9-FD5E-5C9E-EB1719EF47F1}"/>
                </a:ext>
              </a:extLst>
            </p:cNvPr>
            <p:cNvSpPr/>
            <p:nvPr/>
          </p:nvSpPr>
          <p:spPr>
            <a:xfrm>
              <a:off x="2714367" y="354253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8FC04DF-6A01-645F-1CFB-85A96AC9A23A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79AD0DB-99EF-ED94-DB3F-B7416E612B2E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183139-8DC6-2546-4553-2EE9E53ABCDE}"/>
              </a:ext>
            </a:extLst>
          </p:cNvPr>
          <p:cNvGrpSpPr/>
          <p:nvPr/>
        </p:nvGrpSpPr>
        <p:grpSpPr>
          <a:xfrm>
            <a:off x="5364878" y="1706099"/>
            <a:ext cx="1410744" cy="4771371"/>
            <a:chOff x="2714367" y="1706093"/>
            <a:chExt cx="1751570" cy="448756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63FC2A-AA03-B0EE-DF54-6EDC1F4B01CF}"/>
                </a:ext>
              </a:extLst>
            </p:cNvPr>
            <p:cNvSpPr/>
            <p:nvPr/>
          </p:nvSpPr>
          <p:spPr>
            <a:xfrm>
              <a:off x="2714367" y="170609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8AA05A-2CDE-4450-B39D-491AC4D2080E}"/>
                </a:ext>
              </a:extLst>
            </p:cNvPr>
            <p:cNvSpPr/>
            <p:nvPr/>
          </p:nvSpPr>
          <p:spPr>
            <a:xfrm>
              <a:off x="2714367" y="262431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2E32AC-9145-6E33-733D-380B08FEA652}"/>
                </a:ext>
              </a:extLst>
            </p:cNvPr>
            <p:cNvSpPr/>
            <p:nvPr/>
          </p:nvSpPr>
          <p:spPr>
            <a:xfrm>
              <a:off x="2714367" y="354253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89EAEF0-F851-B2B6-8EAD-18F5F1401181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E32689-B590-17E5-B967-398461C33F20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7A3110-62BA-33C2-8A58-DFF5795FE02D}"/>
              </a:ext>
            </a:extLst>
          </p:cNvPr>
          <p:cNvGrpSpPr/>
          <p:nvPr/>
        </p:nvGrpSpPr>
        <p:grpSpPr>
          <a:xfrm>
            <a:off x="6929034" y="1706099"/>
            <a:ext cx="1410744" cy="4771371"/>
            <a:chOff x="2714367" y="1706093"/>
            <a:chExt cx="1751570" cy="448756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CB8FB17-563B-E3EE-C567-A073720E3733}"/>
                </a:ext>
              </a:extLst>
            </p:cNvPr>
            <p:cNvSpPr/>
            <p:nvPr/>
          </p:nvSpPr>
          <p:spPr>
            <a:xfrm>
              <a:off x="2714367" y="170609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A22F477-D660-33C2-506F-E34E126E0AE9}"/>
                </a:ext>
              </a:extLst>
            </p:cNvPr>
            <p:cNvSpPr/>
            <p:nvPr/>
          </p:nvSpPr>
          <p:spPr>
            <a:xfrm>
              <a:off x="2714367" y="262431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A311306-9C94-34CE-6015-D94481945CC4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30E396-69BB-61B4-6DCE-95FA38A4E0D8}"/>
                </a:ext>
              </a:extLst>
            </p:cNvPr>
            <p:cNvSpPr/>
            <p:nvPr/>
          </p:nvSpPr>
          <p:spPr>
            <a:xfrm>
              <a:off x="2714367" y="3542532"/>
              <a:ext cx="1751570" cy="814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DDC531-3E1C-20CB-174C-F62D4D2969E1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C952B5A-8754-8A24-1877-7681C56542E5}"/>
              </a:ext>
            </a:extLst>
          </p:cNvPr>
          <p:cNvGrpSpPr/>
          <p:nvPr/>
        </p:nvGrpSpPr>
        <p:grpSpPr>
          <a:xfrm>
            <a:off x="8468473" y="1706097"/>
            <a:ext cx="1410744" cy="4771371"/>
            <a:chOff x="2714367" y="1706093"/>
            <a:chExt cx="1751570" cy="4487565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7CED9B8-87BE-CF39-525B-2856B36A0A5E}"/>
                </a:ext>
              </a:extLst>
            </p:cNvPr>
            <p:cNvSpPr/>
            <p:nvPr/>
          </p:nvSpPr>
          <p:spPr>
            <a:xfrm>
              <a:off x="2714367" y="170609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59885F-3209-B2CD-3937-9D35002A82AF}"/>
                </a:ext>
              </a:extLst>
            </p:cNvPr>
            <p:cNvSpPr/>
            <p:nvPr/>
          </p:nvSpPr>
          <p:spPr>
            <a:xfrm>
              <a:off x="2714367" y="3542532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771BCD-31CA-341D-1633-7E7FD678E956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62F7FDA-16F5-C973-BB0F-212A49DB160A}"/>
                </a:ext>
              </a:extLst>
            </p:cNvPr>
            <p:cNvSpPr/>
            <p:nvPr/>
          </p:nvSpPr>
          <p:spPr>
            <a:xfrm>
              <a:off x="2714367" y="2624310"/>
              <a:ext cx="1751570" cy="814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7913BCA-9EF1-12FE-038D-49AC70FE9C80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D1F0C4B-CDF4-D04A-1173-92D44A9063B0}"/>
              </a:ext>
            </a:extLst>
          </p:cNvPr>
          <p:cNvGrpSpPr/>
          <p:nvPr/>
        </p:nvGrpSpPr>
        <p:grpSpPr>
          <a:xfrm>
            <a:off x="10016683" y="1706091"/>
            <a:ext cx="1418462" cy="4771374"/>
            <a:chOff x="2714367" y="1706090"/>
            <a:chExt cx="1761154" cy="448756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3C87976-95A3-C5CD-5449-5E9D9370497A}"/>
                </a:ext>
              </a:extLst>
            </p:cNvPr>
            <p:cNvSpPr/>
            <p:nvPr/>
          </p:nvSpPr>
          <p:spPr>
            <a:xfrm>
              <a:off x="2723951" y="2624311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F90D25D-073E-8FB7-B15E-269558B16CE1}"/>
                </a:ext>
              </a:extLst>
            </p:cNvPr>
            <p:cNvSpPr/>
            <p:nvPr/>
          </p:nvSpPr>
          <p:spPr>
            <a:xfrm>
              <a:off x="2714367" y="3542532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47EFB9A-969C-9111-3E99-E2ED7F0CFC18}"/>
                </a:ext>
              </a:extLst>
            </p:cNvPr>
            <p:cNvSpPr/>
            <p:nvPr/>
          </p:nvSpPr>
          <p:spPr>
            <a:xfrm>
              <a:off x="2714367" y="446075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1D4301-D8F0-3E9D-01E3-50C2A123558E}"/>
                </a:ext>
              </a:extLst>
            </p:cNvPr>
            <p:cNvSpPr/>
            <p:nvPr/>
          </p:nvSpPr>
          <p:spPr>
            <a:xfrm>
              <a:off x="2714367" y="1706090"/>
              <a:ext cx="1751570" cy="81468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012678D-CEA2-54F9-70F5-09848CDC153A}"/>
                </a:ext>
              </a:extLst>
            </p:cNvPr>
            <p:cNvSpPr/>
            <p:nvPr/>
          </p:nvSpPr>
          <p:spPr>
            <a:xfrm>
              <a:off x="2714367" y="5378973"/>
              <a:ext cx="1751570" cy="81468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A2D12A-4AD0-A51F-08B4-7C0986C67933}"/>
              </a:ext>
            </a:extLst>
          </p:cNvPr>
          <p:cNvSpPr txBox="1"/>
          <p:nvPr/>
        </p:nvSpPr>
        <p:spPr>
          <a:xfrm>
            <a:off x="4263082" y="1189384"/>
            <a:ext cx="702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Retrain the model on each training and testing split</a:t>
            </a:r>
          </a:p>
        </p:txBody>
      </p:sp>
    </p:spTree>
    <p:extLst>
      <p:ext uri="{BB962C8B-B14F-4D97-AF65-F5344CB8AC3E}">
        <p14:creationId xmlns:p14="http://schemas.microsoft.com/office/powerpoint/2010/main" val="3628771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7A557-C2DC-754C-5AAE-1489912A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3D7-89F8-63BB-85ED-D9616CE0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BEB806-8E47-245D-C127-B03510BA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Machine learning algorithms are categorized by the tasks and data they are deigned for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808B8E-C50F-DAD9-883B-F6033C4F678F}"/>
              </a:ext>
            </a:extLst>
          </p:cNvPr>
          <p:cNvGrpSpPr/>
          <p:nvPr/>
        </p:nvGrpSpPr>
        <p:grpSpPr>
          <a:xfrm>
            <a:off x="1119831" y="2613846"/>
            <a:ext cx="9424308" cy="3901731"/>
            <a:chOff x="470807" y="3083775"/>
            <a:chExt cx="9424308" cy="39017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C94856-B73A-E940-EF33-DDFB97E619D3}"/>
                </a:ext>
              </a:extLst>
            </p:cNvPr>
            <p:cNvGrpSpPr/>
            <p:nvPr/>
          </p:nvGrpSpPr>
          <p:grpSpPr>
            <a:xfrm>
              <a:off x="2122715" y="3083775"/>
              <a:ext cx="7614557" cy="3409100"/>
              <a:chOff x="2873829" y="3083775"/>
              <a:chExt cx="7614557" cy="34091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BE17943-00EF-53ED-53FF-85D355B336B2}"/>
                  </a:ext>
                </a:extLst>
              </p:cNvPr>
              <p:cNvSpPr/>
              <p:nvPr/>
            </p:nvSpPr>
            <p:spPr>
              <a:xfrm>
                <a:off x="5061856" y="3083775"/>
                <a:ext cx="1513115" cy="6904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</a:rPr>
                  <a:t>Task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EE848AF-99C0-B30D-A029-EDCE49EC9C28}"/>
                  </a:ext>
                </a:extLst>
              </p:cNvPr>
              <p:cNvSpPr/>
              <p:nvPr/>
            </p:nvSpPr>
            <p:spPr>
              <a:xfrm>
                <a:off x="2873829" y="4313860"/>
                <a:ext cx="1763486" cy="6904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Unsupervised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E52E0B-A8C0-3C01-E809-C323E974B5F7}"/>
                  </a:ext>
                </a:extLst>
              </p:cNvPr>
              <p:cNvSpPr/>
              <p:nvPr/>
            </p:nvSpPr>
            <p:spPr>
              <a:xfrm>
                <a:off x="7092043" y="4313859"/>
                <a:ext cx="1763486" cy="6904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Supervised 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78F36EA-AE5E-5432-2997-59F8E3F43E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43400" y="3679370"/>
                <a:ext cx="555171" cy="580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1B637DE-8137-8EB2-A7EF-5AD634DD9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8256" y="3679369"/>
                <a:ext cx="555175" cy="5800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E7E2789-D0F3-CBB7-DAC6-76293943C4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92043" y="5139245"/>
                <a:ext cx="446314" cy="5800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7AE0BA83-00E8-21C6-DC97-5C0ED567B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0354" y="5139244"/>
                <a:ext cx="555175" cy="5800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3992E5A-23D4-06D4-0293-CFF170BB00BA}"/>
                  </a:ext>
                </a:extLst>
              </p:cNvPr>
              <p:cNvSpPr/>
              <p:nvPr/>
            </p:nvSpPr>
            <p:spPr>
              <a:xfrm>
                <a:off x="8724900" y="5802426"/>
                <a:ext cx="1763486" cy="6904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Regression 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BCAAE7B-5BD2-F640-7FB3-9625417AC31C}"/>
                  </a:ext>
                </a:extLst>
              </p:cNvPr>
              <p:cNvSpPr/>
              <p:nvPr/>
            </p:nvSpPr>
            <p:spPr>
              <a:xfrm>
                <a:off x="5774871" y="5802426"/>
                <a:ext cx="1763486" cy="69044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Classification 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2F137B-49E8-F4DA-FDC5-AC6EA9D9F420}"/>
                    </a:ext>
                  </a:extLst>
                </p:cNvPr>
                <p:cNvSpPr txBox="1"/>
                <p:nvPr/>
              </p:nvSpPr>
              <p:spPr>
                <a:xfrm>
                  <a:off x="1883229" y="3428999"/>
                  <a:ext cx="16328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observed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>
                      <a:solidFill>
                        <a:schemeClr val="bg2">
                          <a:lumMod val="50000"/>
                        </a:schemeClr>
                      </a:solidFill>
                    </a:rPr>
                    <a:t> unobserved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02F137B-49E8-F4DA-FDC5-AC6EA9D9F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229" y="3428999"/>
                  <a:ext cx="1632857" cy="646331"/>
                </a:xfrm>
                <a:prstGeom prst="rect">
                  <a:avLst/>
                </a:prstGeom>
                <a:blipFill>
                  <a:blip r:embed="rId2"/>
                  <a:stretch>
                    <a:fillRect t="-3846" r="-775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79D4F22-4108-8778-DFED-DB4D6D823F90}"/>
                    </a:ext>
                  </a:extLst>
                </p:cNvPr>
                <p:cNvSpPr txBox="1"/>
                <p:nvPr/>
              </p:nvSpPr>
              <p:spPr>
                <a:xfrm>
                  <a:off x="6749145" y="3428999"/>
                  <a:ext cx="16328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observed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observed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79D4F22-4108-8778-DFED-DB4D6D823F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145" y="3428999"/>
                  <a:ext cx="1632857" cy="646331"/>
                </a:xfrm>
                <a:prstGeom prst="rect">
                  <a:avLst/>
                </a:prstGeom>
                <a:blipFill>
                  <a:blip r:embed="rId3"/>
                  <a:stretch>
                    <a:fillRect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24A5B4C-487F-329F-F6F4-1EC29D5DBE4C}"/>
                    </a:ext>
                  </a:extLst>
                </p:cNvPr>
                <p:cNvSpPr txBox="1"/>
                <p:nvPr/>
              </p:nvSpPr>
              <p:spPr>
                <a:xfrm>
                  <a:off x="5007428" y="5153931"/>
                  <a:ext cx="1632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discrete</a:t>
                  </a: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24A5B4C-487F-329F-F6F4-1EC29D5DBE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7428" y="5153931"/>
                  <a:ext cx="1632857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A6C89CA-AF7E-120E-5240-4629CFD44822}"/>
                    </a:ext>
                  </a:extLst>
                </p:cNvPr>
                <p:cNvSpPr txBox="1"/>
                <p:nvPr/>
              </p:nvSpPr>
              <p:spPr>
                <a:xfrm>
                  <a:off x="8262258" y="5182147"/>
                  <a:ext cx="16328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continuous</a:t>
                  </a: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A6C89CA-AF7E-120E-5240-4629CFD44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258" y="5182147"/>
                  <a:ext cx="1632857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8674C0-1E51-4748-FD0B-744D64360D7A}"/>
                    </a:ext>
                  </a:extLst>
                </p:cNvPr>
                <p:cNvSpPr txBox="1"/>
                <p:nvPr/>
              </p:nvSpPr>
              <p:spPr>
                <a:xfrm>
                  <a:off x="470807" y="6154509"/>
                  <a:ext cx="2228850" cy="83099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predictors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responce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98674C0-1E51-4748-FD0B-744D64360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07" y="6154509"/>
                  <a:ext cx="2228850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5970" b="-164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174A3AA-3F10-3E79-A849-EB7882BC56F9}"/>
              </a:ext>
            </a:extLst>
          </p:cNvPr>
          <p:cNvSpPr txBox="1"/>
          <p:nvPr/>
        </p:nvSpPr>
        <p:spPr>
          <a:xfrm>
            <a:off x="838201" y="4617007"/>
            <a:ext cx="3887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Clustering pixels in a satellite image into similar lane use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CDB65-63CF-E264-1F46-878FAD240A49}"/>
              </a:ext>
            </a:extLst>
          </p:cNvPr>
          <p:cNvSpPr txBox="1"/>
          <p:nvPr/>
        </p:nvSpPr>
        <p:spPr>
          <a:xfrm>
            <a:off x="8364639" y="6113178"/>
            <a:ext cx="3534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Estimating the abundance of a species in a given location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8E605-5D9D-BB05-9D0F-8D84B3F7FCFB}"/>
              </a:ext>
            </a:extLst>
          </p:cNvPr>
          <p:cNvSpPr txBox="1"/>
          <p:nvPr/>
        </p:nvSpPr>
        <p:spPr>
          <a:xfrm>
            <a:off x="4998820" y="6093737"/>
            <a:ext cx="2948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Identifying the species of animal in an image</a:t>
            </a:r>
          </a:p>
        </p:txBody>
      </p:sp>
    </p:spTree>
    <p:extLst>
      <p:ext uri="{BB962C8B-B14F-4D97-AF65-F5344CB8AC3E}">
        <p14:creationId xmlns:p14="http://schemas.microsoft.com/office/powerpoint/2010/main" val="37608502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ED345-B18B-72D6-E5FA-49247C54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8A22-F648-D0A5-8554-9B1E6AE1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9" y="270438"/>
            <a:ext cx="10950146" cy="1325563"/>
          </a:xfrm>
        </p:spPr>
        <p:txBody>
          <a:bodyPr/>
          <a:lstStyle/>
          <a:p>
            <a:r>
              <a:rPr lang="en-US" dirty="0"/>
              <a:t>K-fold cross-validation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8CE03-104F-4BC8-58D1-1E14418C6B06}"/>
                  </a:ext>
                </a:extLst>
              </p:cNvPr>
              <p:cNvSpPr txBox="1"/>
              <p:nvPr/>
            </p:nvSpPr>
            <p:spPr>
              <a:xfrm>
                <a:off x="484999" y="1695488"/>
                <a:ext cx="1095014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3200" dirty="0"/>
                  <a:t>Test your modeling procedure against every data point in the data set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32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3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200" dirty="0"/>
                  <a:t>Can be computationally costly because the model needs to be trained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separate times. However,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can be small.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32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3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3200" dirty="0"/>
                  <a:t>Equivalent to leave-one-out cross-validation when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468CE03-104F-4BC8-58D1-1E14418C6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99" y="1695488"/>
                <a:ext cx="10950146" cy="5262979"/>
              </a:xfrm>
              <a:prstGeom prst="rect">
                <a:avLst/>
              </a:prstGeom>
              <a:blipFill>
                <a:blip r:embed="rId2"/>
                <a:stretch>
                  <a:fillRect l="-1506" t="-1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3417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97D72-CFF5-F078-4023-F70FCD5A9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54B4-8B4C-41F9-78F1-42E386D2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What can go wrong if we do not account for the structure of the data set?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909904-B73E-2C93-BA57-6A0661B6F07D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8A31FE-0B64-7D6F-E04D-7A4ADE553798}"/>
              </a:ext>
            </a:extLst>
          </p:cNvPr>
          <p:cNvGraphicFramePr>
            <a:graphicFrameLocks noGrp="1"/>
          </p:cNvGraphicFramePr>
          <p:nvPr/>
        </p:nvGraphicFramePr>
        <p:xfrm>
          <a:off x="7355354" y="2300325"/>
          <a:ext cx="4494775" cy="3454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390">
                  <a:extLst>
                    <a:ext uri="{9D8B030D-6E8A-4147-A177-3AD203B41FA5}">
                      <a16:colId xmlns:a16="http://schemas.microsoft.com/office/drawing/2014/main" val="3873253021"/>
                    </a:ext>
                  </a:extLst>
                </a:gridCol>
                <a:gridCol w="756339">
                  <a:extLst>
                    <a:ext uri="{9D8B030D-6E8A-4147-A177-3AD203B41FA5}">
                      <a16:colId xmlns:a16="http://schemas.microsoft.com/office/drawing/2014/main" val="3369005754"/>
                    </a:ext>
                  </a:extLst>
                </a:gridCol>
                <a:gridCol w="886386">
                  <a:extLst>
                    <a:ext uri="{9D8B030D-6E8A-4147-A177-3AD203B41FA5}">
                      <a16:colId xmlns:a16="http://schemas.microsoft.com/office/drawing/2014/main" val="3466698922"/>
                    </a:ext>
                  </a:extLst>
                </a:gridCol>
                <a:gridCol w="965764">
                  <a:extLst>
                    <a:ext uri="{9D8B030D-6E8A-4147-A177-3AD203B41FA5}">
                      <a16:colId xmlns:a16="http://schemas.microsoft.com/office/drawing/2014/main" val="920951340"/>
                    </a:ext>
                  </a:extLst>
                </a:gridCol>
                <a:gridCol w="1203896">
                  <a:extLst>
                    <a:ext uri="{9D8B030D-6E8A-4147-A177-3AD203B41FA5}">
                      <a16:colId xmlns:a16="http://schemas.microsoft.com/office/drawing/2014/main" val="755352182"/>
                    </a:ext>
                  </a:extLst>
                </a:gridCol>
              </a:tblGrid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U</a:t>
                      </a:r>
                    </a:p>
                  </a:txBody>
                  <a:tcPr>
                    <a:solidFill>
                      <a:schemeClr val="accent1"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7944073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-1.0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341637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-1.0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02768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-1.0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532627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83840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444195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1.1</a:t>
                      </a:r>
                    </a:p>
                  </a:txBody>
                  <a:tcPr>
                    <a:solidFill>
                      <a:schemeClr val="accent1">
                        <a:tint val="2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103500"/>
                  </a:ext>
                </a:extLst>
              </a:tr>
              <a:tr h="431783"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5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8691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79032-C568-B2AC-4DA7-4C6389DABE53}"/>
                  </a:ext>
                </a:extLst>
              </p:cNvPr>
              <p:cNvSpPr txBox="1"/>
              <p:nvPr/>
            </p:nvSpPr>
            <p:spPr>
              <a:xfrm>
                <a:off x="449445" y="2215159"/>
                <a:ext cx="6520249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The outcome y depends on two observed factors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an unobserved factor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</m:oMath>
                </a14:m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2800" b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have fixed values between groups of observations </a:t>
                </a:r>
              </a:p>
              <a:p>
                <a:endParaRPr lang="en-US" sz="28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179032-C568-B2AC-4DA7-4C6389DAB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45" y="2215159"/>
                <a:ext cx="6520249" cy="3539430"/>
              </a:xfrm>
              <a:prstGeom prst="rect">
                <a:avLst/>
              </a:prstGeom>
              <a:blipFill>
                <a:blip r:embed="rId2"/>
                <a:stretch>
                  <a:fillRect l="-1946" t="-1786" r="-1167" b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85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A1E7C-2C3E-C20C-D728-71A961CB1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5CBBE1-740E-5291-0549-32FA8E152005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6" name="Picture 5" descr="A graph with a blue line&#10;&#10;AI-generated content may be incorrect.">
            <a:extLst>
              <a:ext uri="{FF2B5EF4-FFF2-40B4-BE49-F238E27FC236}">
                <a16:creationId xmlns:a16="http://schemas.microsoft.com/office/drawing/2014/main" id="{5B9560BD-1806-4047-6531-01FB8EE0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07" b="3753"/>
          <a:stretch>
            <a:fillRect/>
          </a:stretch>
        </p:blipFill>
        <p:spPr>
          <a:xfrm>
            <a:off x="2928551" y="1940376"/>
            <a:ext cx="5955957" cy="44727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9D4E2-4F1D-9136-653D-46AD81C6F757}"/>
              </a:ext>
            </a:extLst>
          </p:cNvPr>
          <p:cNvSpPr txBox="1"/>
          <p:nvPr/>
        </p:nvSpPr>
        <p:spPr>
          <a:xfrm>
            <a:off x="5684108" y="6313126"/>
            <a:ext cx="2075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6F9C9-3EFE-C176-BACA-5610A581F82B}"/>
              </a:ext>
            </a:extLst>
          </p:cNvPr>
          <p:cNvSpPr txBox="1"/>
          <p:nvPr/>
        </p:nvSpPr>
        <p:spPr>
          <a:xfrm rot="16200000">
            <a:off x="1628973" y="3816304"/>
            <a:ext cx="2075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4A6B9-A4A2-6D8D-230C-B8E1AE9DC608}"/>
                  </a:ext>
                </a:extLst>
              </p:cNvPr>
              <p:cNvSpPr txBox="1"/>
              <p:nvPr/>
            </p:nvSpPr>
            <p:spPr>
              <a:xfrm>
                <a:off x="2786450" y="1787989"/>
                <a:ext cx="609805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4A6B9-A4A2-6D8D-230C-B8E1AE9D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50" y="1787989"/>
                <a:ext cx="6098058" cy="542136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FF4CD3AC-ED46-F07E-3439-FC9707DE0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What can go wrong if we do not account for the structure of the data set?</a:t>
            </a:r>
          </a:p>
        </p:txBody>
      </p:sp>
    </p:spTree>
    <p:extLst>
      <p:ext uri="{BB962C8B-B14F-4D97-AF65-F5344CB8AC3E}">
        <p14:creationId xmlns:p14="http://schemas.microsoft.com/office/powerpoint/2010/main" val="1547159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4D6A0-6451-F85F-1668-44CA2536E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A6D93C-174D-0B6D-4DE0-977FB1FE45C2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DBE8C2-CBD1-05F6-772C-DD320989DFA1}"/>
              </a:ext>
            </a:extLst>
          </p:cNvPr>
          <p:cNvGrpSpPr/>
          <p:nvPr/>
        </p:nvGrpSpPr>
        <p:grpSpPr>
          <a:xfrm>
            <a:off x="5035804" y="1546732"/>
            <a:ext cx="6830364" cy="5311268"/>
            <a:chOff x="500874" y="1506620"/>
            <a:chExt cx="6830364" cy="531126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F021CF-29E9-FFB8-FBEA-9E5F2EBAA8D1}"/>
                </a:ext>
              </a:extLst>
            </p:cNvPr>
            <p:cNvSpPr txBox="1"/>
            <p:nvPr/>
          </p:nvSpPr>
          <p:spPr>
            <a:xfrm rot="16200000">
              <a:off x="-275484" y="3816303"/>
              <a:ext cx="20759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y</a:t>
              </a:r>
            </a:p>
          </p:txBody>
        </p:sp>
        <p:pic>
          <p:nvPicPr>
            <p:cNvPr id="4" name="Picture 3" descr="A graph with a line&#10;&#10;AI-generated content may be incorrect.">
              <a:extLst>
                <a:ext uri="{FF2B5EF4-FFF2-40B4-BE49-F238E27FC236}">
                  <a16:creationId xmlns:a16="http://schemas.microsoft.com/office/drawing/2014/main" id="{31F92090-76DF-F5A2-69B3-B6DDDC6E9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475" b="4397"/>
            <a:stretch>
              <a:fillRect/>
            </a:stretch>
          </p:blipFill>
          <p:spPr>
            <a:xfrm>
              <a:off x="1175527" y="1761100"/>
              <a:ext cx="6155711" cy="45951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0FB671-7DFE-446D-2E72-9C3D2674C782}"/>
                </a:ext>
              </a:extLst>
            </p:cNvPr>
            <p:cNvSpPr txBox="1"/>
            <p:nvPr/>
          </p:nvSpPr>
          <p:spPr>
            <a:xfrm>
              <a:off x="4020064" y="6356223"/>
              <a:ext cx="2075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B65BCE-216A-0B6B-9E60-AE8CA8511D83}"/>
                </a:ext>
              </a:extLst>
            </p:cNvPr>
            <p:cNvSpPr txBox="1"/>
            <p:nvPr/>
          </p:nvSpPr>
          <p:spPr>
            <a:xfrm>
              <a:off x="1659651" y="1506620"/>
              <a:ext cx="4720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Fit of a random forest model 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7F506-D8A9-E168-5600-FA4D578D4E2B}"/>
              </a:ext>
            </a:extLst>
          </p:cNvPr>
          <p:cNvSpPr txBox="1">
            <a:spLocks/>
          </p:cNvSpPr>
          <p:nvPr/>
        </p:nvSpPr>
        <p:spPr>
          <a:xfrm>
            <a:off x="484998" y="1833108"/>
            <a:ext cx="5396818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Machine learning models can capture the effect of U by fitting nonlinear function to X2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1F6BB7-3102-5D82-4352-B8DD11A60491}"/>
              </a:ext>
            </a:extLst>
          </p:cNvPr>
          <p:cNvSpPr txBox="1">
            <a:spLocks/>
          </p:cNvSpPr>
          <p:nvPr/>
        </p:nvSpPr>
        <p:spPr>
          <a:xfrm>
            <a:off x="484998" y="270438"/>
            <a:ext cx="11068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can go wrong if we do not account for the structure of the data set?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1B18E8-5C4B-EC20-BA6C-C702DE9607BC}"/>
              </a:ext>
            </a:extLst>
          </p:cNvPr>
          <p:cNvCxnSpPr/>
          <p:nvPr/>
        </p:nvCxnSpPr>
        <p:spPr>
          <a:xfrm>
            <a:off x="7030995" y="3080056"/>
            <a:ext cx="790832" cy="76289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B1512E4-CA14-4F5C-346A-27B4B7D59C8F}"/>
              </a:ext>
            </a:extLst>
          </p:cNvPr>
          <p:cNvSpPr txBox="1"/>
          <p:nvPr/>
        </p:nvSpPr>
        <p:spPr>
          <a:xfrm>
            <a:off x="6194581" y="2248930"/>
            <a:ext cx="276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 compensates for large value of U in this group</a:t>
            </a:r>
          </a:p>
        </p:txBody>
      </p:sp>
    </p:spTree>
    <p:extLst>
      <p:ext uri="{BB962C8B-B14F-4D97-AF65-F5344CB8AC3E}">
        <p14:creationId xmlns:p14="http://schemas.microsoft.com/office/powerpoint/2010/main" val="23167687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6778F-3159-EDB6-00B9-C3FAEC97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5CEA5E-ABB9-80A4-B768-15D519E6B3AB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8BD77BC-CF9A-D486-CFF8-E128CEF48497}"/>
              </a:ext>
            </a:extLst>
          </p:cNvPr>
          <p:cNvSpPr txBox="1">
            <a:spLocks/>
          </p:cNvSpPr>
          <p:nvPr/>
        </p:nvSpPr>
        <p:spPr>
          <a:xfrm>
            <a:off x="484998" y="1833108"/>
            <a:ext cx="5396818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Machine learning models can capture the effect of U by fitting nonlinear function to X2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Fitting the nonlinear function will cause  the model to overestimate the explanatory power of X2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Over-estimates the predictive skill of the model on new sites</a:t>
            </a:r>
          </a:p>
        </p:txBody>
      </p:sp>
      <p:pic>
        <p:nvPicPr>
          <p:cNvPr id="13" name="Picture 12" descr="A graph with a line&#10;&#10;AI-generated content may be incorrect.">
            <a:extLst>
              <a:ext uri="{FF2B5EF4-FFF2-40B4-BE49-F238E27FC236}">
                <a16:creationId xmlns:a16="http://schemas.microsoft.com/office/drawing/2014/main" id="{CAB4CEDB-4539-099C-EC5F-6F7ACBFF6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4918" y="1833108"/>
            <a:ext cx="4592595" cy="459259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C28554A-9267-4713-0798-EB215C227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What can go wrong if we do not account for the structure of the data set?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247007-B29E-F2BE-1DA2-D54FEB7CF1AE}"/>
              </a:ext>
            </a:extLst>
          </p:cNvPr>
          <p:cNvSpPr txBox="1"/>
          <p:nvPr/>
        </p:nvSpPr>
        <p:spPr>
          <a:xfrm>
            <a:off x="7772400" y="6168354"/>
            <a:ext cx="291050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 importance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3BEC0A-A643-F066-767E-149C259FF15A}"/>
              </a:ext>
            </a:extLst>
          </p:cNvPr>
          <p:cNvSpPr txBox="1"/>
          <p:nvPr/>
        </p:nvSpPr>
        <p:spPr>
          <a:xfrm rot="16200000">
            <a:off x="5955273" y="3657313"/>
            <a:ext cx="1079159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Variable</a:t>
            </a:r>
          </a:p>
        </p:txBody>
      </p:sp>
    </p:spTree>
    <p:extLst>
      <p:ext uri="{BB962C8B-B14F-4D97-AF65-F5344CB8AC3E}">
        <p14:creationId xmlns:p14="http://schemas.microsoft.com/office/powerpoint/2010/main" val="19457099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EC952-F454-1530-5858-C0DF1A1BA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EC782C-83A3-390F-60EB-6E16D6B6B098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3EF300-3000-CF02-532A-1C83A7B0C167}"/>
              </a:ext>
            </a:extLst>
          </p:cNvPr>
          <p:cNvSpPr txBox="1">
            <a:spLocks/>
          </p:cNvSpPr>
          <p:nvPr/>
        </p:nvSpPr>
        <p:spPr>
          <a:xfrm>
            <a:off x="313639" y="1847144"/>
            <a:ext cx="5396818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Machine learning models can capture the effect of U by fitting nonlinear function to X2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Fitting the nonlinear function will cause  the model to overestimate the explanatory power of X2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Over-estimates the predictive skill of the model on new sites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07E578-DF64-1FEA-E3F1-C771A6F9D1EF}"/>
              </a:ext>
            </a:extLst>
          </p:cNvPr>
          <p:cNvSpPr txBox="1">
            <a:spLocks/>
          </p:cNvSpPr>
          <p:nvPr/>
        </p:nvSpPr>
        <p:spPr>
          <a:xfrm>
            <a:off x="484998" y="270438"/>
            <a:ext cx="110685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can go wrong if we do not account for the structure of the data set?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5B5BC9-4D9D-09F1-1E57-BC558F978914}"/>
              </a:ext>
            </a:extLst>
          </p:cNvPr>
          <p:cNvGrpSpPr/>
          <p:nvPr/>
        </p:nvGrpSpPr>
        <p:grpSpPr>
          <a:xfrm>
            <a:off x="5710457" y="1546732"/>
            <a:ext cx="6155711" cy="5311268"/>
            <a:chOff x="1175527" y="1506620"/>
            <a:chExt cx="6155711" cy="5311268"/>
          </a:xfrm>
        </p:grpSpPr>
        <p:pic>
          <p:nvPicPr>
            <p:cNvPr id="12" name="Picture 11" descr="A graph with a line&#10;&#10;AI-generated content may be incorrect.">
              <a:extLst>
                <a:ext uri="{FF2B5EF4-FFF2-40B4-BE49-F238E27FC236}">
                  <a16:creationId xmlns:a16="http://schemas.microsoft.com/office/drawing/2014/main" id="{DD9073F9-5361-36CB-1F99-BF22E467E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475" b="4397"/>
            <a:stretch>
              <a:fillRect/>
            </a:stretch>
          </p:blipFill>
          <p:spPr>
            <a:xfrm>
              <a:off x="1175527" y="1761100"/>
              <a:ext cx="6155711" cy="4595124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068E27-8CF7-3C51-AFF3-7389E3AD8141}"/>
                </a:ext>
              </a:extLst>
            </p:cNvPr>
            <p:cNvSpPr txBox="1"/>
            <p:nvPr/>
          </p:nvSpPr>
          <p:spPr>
            <a:xfrm>
              <a:off x="4020064" y="6356223"/>
              <a:ext cx="2075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X2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3F41BF-03F9-88FD-DC16-E59D184A917C}"/>
                </a:ext>
              </a:extLst>
            </p:cNvPr>
            <p:cNvSpPr txBox="1"/>
            <p:nvPr/>
          </p:nvSpPr>
          <p:spPr>
            <a:xfrm>
              <a:off x="1659651" y="1506620"/>
              <a:ext cx="47208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Fit of a random forest model 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95A7C3-E9BD-1588-675F-FA0726E75BCF}"/>
              </a:ext>
            </a:extLst>
          </p:cNvPr>
          <p:cNvCxnSpPr/>
          <p:nvPr/>
        </p:nvCxnSpPr>
        <p:spPr>
          <a:xfrm>
            <a:off x="7030995" y="3080056"/>
            <a:ext cx="790832" cy="76289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D96CB74-BAD8-D516-958E-911970D29973}"/>
              </a:ext>
            </a:extLst>
          </p:cNvPr>
          <p:cNvSpPr txBox="1"/>
          <p:nvPr/>
        </p:nvSpPr>
        <p:spPr>
          <a:xfrm>
            <a:off x="6194581" y="2248930"/>
            <a:ext cx="2764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 compensates for large value of U in this group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F5AFD0A-A392-3D31-4B02-376AB773D754}"/>
              </a:ext>
            </a:extLst>
          </p:cNvPr>
          <p:cNvSpPr/>
          <p:nvPr/>
        </p:nvSpPr>
        <p:spPr>
          <a:xfrm>
            <a:off x="8147893" y="3694666"/>
            <a:ext cx="60853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AA9DFB-F096-4CBF-AFE8-B8104FB36AB9}"/>
              </a:ext>
            </a:extLst>
          </p:cNvPr>
          <p:cNvSpPr/>
          <p:nvPr/>
        </p:nvSpPr>
        <p:spPr>
          <a:xfrm>
            <a:off x="8136609" y="4032421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016120-1C59-4037-2BF2-4FDEE86D67BF}"/>
              </a:ext>
            </a:extLst>
          </p:cNvPr>
          <p:cNvSpPr/>
          <p:nvPr/>
        </p:nvSpPr>
        <p:spPr>
          <a:xfrm>
            <a:off x="8140725" y="4184821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111A46F-5AB0-90C8-ABD7-0915970FBC10}"/>
              </a:ext>
            </a:extLst>
          </p:cNvPr>
          <p:cNvSpPr/>
          <p:nvPr/>
        </p:nvSpPr>
        <p:spPr>
          <a:xfrm>
            <a:off x="8144841" y="4497862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D17BA6-8FDF-4605-D76D-2BED6A6F5262}"/>
              </a:ext>
            </a:extLst>
          </p:cNvPr>
          <p:cNvSpPr/>
          <p:nvPr/>
        </p:nvSpPr>
        <p:spPr>
          <a:xfrm>
            <a:off x="8140725" y="4308391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2B83C8-54FC-F8E9-54B3-332930916A0C}"/>
              </a:ext>
            </a:extLst>
          </p:cNvPr>
          <p:cNvSpPr/>
          <p:nvPr/>
        </p:nvSpPr>
        <p:spPr>
          <a:xfrm>
            <a:off x="8144841" y="4955071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E5F214C-14D7-E45F-8B4C-C56634824F2E}"/>
              </a:ext>
            </a:extLst>
          </p:cNvPr>
          <p:cNvSpPr/>
          <p:nvPr/>
        </p:nvSpPr>
        <p:spPr>
          <a:xfrm>
            <a:off x="8144841" y="4609075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205D56A-4095-3A67-2512-031168518CC6}"/>
              </a:ext>
            </a:extLst>
          </p:cNvPr>
          <p:cNvSpPr/>
          <p:nvPr/>
        </p:nvSpPr>
        <p:spPr>
          <a:xfrm>
            <a:off x="8144841" y="4831501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A1C1EE0-5424-C689-7B91-ECDA11327348}"/>
              </a:ext>
            </a:extLst>
          </p:cNvPr>
          <p:cNvSpPr/>
          <p:nvPr/>
        </p:nvSpPr>
        <p:spPr>
          <a:xfrm>
            <a:off x="8157198" y="5115712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CEFF72-536D-7166-CD03-C14EF5748A26}"/>
              </a:ext>
            </a:extLst>
          </p:cNvPr>
          <p:cNvSpPr/>
          <p:nvPr/>
        </p:nvSpPr>
        <p:spPr>
          <a:xfrm>
            <a:off x="8173671" y="5416396"/>
            <a:ext cx="66938" cy="7414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DCA7EA2-EB89-29AE-926F-D6D99056BD5B}"/>
              </a:ext>
            </a:extLst>
          </p:cNvPr>
          <p:cNvCxnSpPr>
            <a:cxnSpLocks/>
          </p:cNvCxnSpPr>
          <p:nvPr/>
        </p:nvCxnSpPr>
        <p:spPr>
          <a:xfrm flipH="1" flipV="1">
            <a:off x="8258047" y="5519881"/>
            <a:ext cx="700602" cy="19308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A343E5-0CE3-008D-F776-E1A4C7AB173E}"/>
              </a:ext>
            </a:extLst>
          </p:cNvPr>
          <p:cNvSpPr txBox="1"/>
          <p:nvPr/>
        </p:nvSpPr>
        <p:spPr>
          <a:xfrm>
            <a:off x="9119538" y="5519881"/>
            <a:ext cx="27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Data from a new site</a:t>
            </a:r>
          </a:p>
        </p:txBody>
      </p:sp>
    </p:spTree>
    <p:extLst>
      <p:ext uri="{BB962C8B-B14F-4D97-AF65-F5344CB8AC3E}">
        <p14:creationId xmlns:p14="http://schemas.microsoft.com/office/powerpoint/2010/main" val="3225197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BEACB-0F04-B322-D34E-421ADFF1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2A19-2A5B-AA9A-DD13-BA48B4AEC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Using cross validation to account for group level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112B5D-24FB-D0D0-7024-7372ADC9407A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9" name="Picture 8" descr="A graph of dots and lines&#10;&#10;AI-generated content may be incorrect.">
            <a:extLst>
              <a:ext uri="{FF2B5EF4-FFF2-40B4-BE49-F238E27FC236}">
                <a16:creationId xmlns:a16="http://schemas.microsoft.com/office/drawing/2014/main" id="{92C18F96-6D2A-8947-03C2-B3133441B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654" y="1869341"/>
            <a:ext cx="7077332" cy="47182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A154F9-3852-0BD3-E13D-A542E0B933C5}"/>
              </a:ext>
            </a:extLst>
          </p:cNvPr>
          <p:cNvSpPr txBox="1"/>
          <p:nvPr/>
        </p:nvSpPr>
        <p:spPr>
          <a:xfrm>
            <a:off x="3140219" y="1377993"/>
            <a:ext cx="61762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observations in testing splits</a:t>
            </a:r>
          </a:p>
        </p:txBody>
      </p:sp>
    </p:spTree>
    <p:extLst>
      <p:ext uri="{BB962C8B-B14F-4D97-AF65-F5344CB8AC3E}">
        <p14:creationId xmlns:p14="http://schemas.microsoft.com/office/powerpoint/2010/main" val="3711483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FAC4F-7911-38B4-62CE-EB5111B6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A0EE-8F54-F40F-993B-63A7BFCC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Using cross validation to account for group level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11B55F-CC24-14F9-D790-2648E4B2A10B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pic>
        <p:nvPicPr>
          <p:cNvPr id="4" name="Picture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E1F8E8FD-F96F-BA5B-9129-65AD1A9A8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773" y="1866059"/>
            <a:ext cx="7000876" cy="4667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32C3AF-0D81-D922-22AA-941D05D586B7}"/>
              </a:ext>
            </a:extLst>
          </p:cNvPr>
          <p:cNvSpPr txBox="1"/>
          <p:nvPr/>
        </p:nvSpPr>
        <p:spPr>
          <a:xfrm>
            <a:off x="3274540" y="1350867"/>
            <a:ext cx="68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 groups in testing splits</a:t>
            </a:r>
          </a:p>
        </p:txBody>
      </p:sp>
    </p:spTree>
    <p:extLst>
      <p:ext uri="{BB962C8B-B14F-4D97-AF65-F5344CB8AC3E}">
        <p14:creationId xmlns:p14="http://schemas.microsoft.com/office/powerpoint/2010/main" val="19525386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71271-859A-143D-81E8-3AEC2F4BA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CADD-1E0B-355C-D863-9B189819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Using cross validation to account for group level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46E4F-64BE-F8A1-41CB-6F8E057050D8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67B1-1445-BF1B-C91B-F9EE48E8F24F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377059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Would we ever not want to use testing and training splits that account for group level structure?</a:t>
            </a:r>
          </a:p>
        </p:txBody>
      </p:sp>
    </p:spTree>
    <p:extLst>
      <p:ext uri="{BB962C8B-B14F-4D97-AF65-F5344CB8AC3E}">
        <p14:creationId xmlns:p14="http://schemas.microsoft.com/office/powerpoint/2010/main" val="1111873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17859-D4A2-249A-4325-FB0840E5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94471-260E-7DF5-D7C5-43FA05E1C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Using cross validation to account for group level structure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2EA7CE-2138-E047-8D14-E6A2805D229A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2104-90D4-C231-DDF1-461F6C625D60}"/>
              </a:ext>
            </a:extLst>
          </p:cNvPr>
          <p:cNvSpPr txBox="1">
            <a:spLocks/>
          </p:cNvSpPr>
          <p:nvPr/>
        </p:nvSpPr>
        <p:spPr>
          <a:xfrm>
            <a:off x="652306" y="1713848"/>
            <a:ext cx="10339521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it can do: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Improve our estimates of the model's predictive skill on new data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What it cannot do: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Reduces biased inferences made by model that do not account for structured data.  </a:t>
            </a:r>
          </a:p>
        </p:txBody>
      </p:sp>
    </p:spTree>
    <p:extLst>
      <p:ext uri="{BB962C8B-B14F-4D97-AF65-F5344CB8AC3E}">
        <p14:creationId xmlns:p14="http://schemas.microsoft.com/office/powerpoint/2010/main" val="221397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EA58-2A93-CE31-34EC-CC64EC1D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6BCC-D8AB-5518-FE03-DC02E186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79846E3-D0E4-F92F-A421-A59A873C9625}"/>
              </a:ext>
            </a:extLst>
          </p:cNvPr>
          <p:cNvSpPr/>
          <p:nvPr/>
        </p:nvSpPr>
        <p:spPr>
          <a:xfrm>
            <a:off x="1328058" y="2933246"/>
            <a:ext cx="8675914" cy="37070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025DEA3-48C0-9C4E-D480-C33A213215AF}"/>
              </a:ext>
            </a:extLst>
          </p:cNvPr>
          <p:cNvSpPr/>
          <p:nvPr/>
        </p:nvSpPr>
        <p:spPr>
          <a:xfrm>
            <a:off x="1937657" y="3294063"/>
            <a:ext cx="5105399" cy="28829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9D324F-CC06-B6FA-568E-5F66D18D9C73}"/>
              </a:ext>
            </a:extLst>
          </p:cNvPr>
          <p:cNvSpPr/>
          <p:nvPr/>
        </p:nvSpPr>
        <p:spPr>
          <a:xfrm>
            <a:off x="3320142" y="3465048"/>
            <a:ext cx="1807028" cy="8309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Random Forest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908286F-1594-01B6-1AA5-9559CE1CD835}"/>
              </a:ext>
            </a:extLst>
          </p:cNvPr>
          <p:cNvSpPr/>
          <p:nvPr/>
        </p:nvSpPr>
        <p:spPr>
          <a:xfrm>
            <a:off x="2019302" y="4296044"/>
            <a:ext cx="2008413" cy="110762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Neural network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B3C0B-535E-1E0F-803A-A89CBE32C721}"/>
              </a:ext>
            </a:extLst>
          </p:cNvPr>
          <p:cNvSpPr txBox="1"/>
          <p:nvPr/>
        </p:nvSpPr>
        <p:spPr>
          <a:xfrm>
            <a:off x="8055429" y="4441371"/>
            <a:ext cx="1197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441DA9-641F-C59D-5441-3AD45B5AC963}"/>
              </a:ext>
            </a:extLst>
          </p:cNvPr>
          <p:cNvSpPr txBox="1"/>
          <p:nvPr/>
        </p:nvSpPr>
        <p:spPr>
          <a:xfrm>
            <a:off x="5317674" y="3909775"/>
            <a:ext cx="18070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Machine learning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C96F9B-B408-8C32-1035-1AE6FF9853BA}"/>
              </a:ext>
            </a:extLst>
          </p:cNvPr>
          <p:cNvSpPr/>
          <p:nvPr/>
        </p:nvSpPr>
        <p:spPr>
          <a:xfrm>
            <a:off x="3320142" y="4911757"/>
            <a:ext cx="2337709" cy="1172311"/>
          </a:xfrm>
          <a:prstGeom prst="ellipse">
            <a:avLst/>
          </a:prstGeom>
          <a:solidFill>
            <a:schemeClr val="accent6">
              <a:lumMod val="60000"/>
              <a:lumOff val="40000"/>
              <a:alpha val="8023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Large language models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C53DD6-4188-17F4-CC2A-AC0AF41A73C3}"/>
              </a:ext>
            </a:extLst>
          </p:cNvPr>
          <p:cNvSpPr/>
          <p:nvPr/>
        </p:nvSpPr>
        <p:spPr>
          <a:xfrm>
            <a:off x="5236029" y="5345966"/>
            <a:ext cx="1807027" cy="830997"/>
          </a:xfrm>
          <a:prstGeom prst="ellipse">
            <a:avLst/>
          </a:prstGeom>
          <a:solidFill>
            <a:schemeClr val="accent1">
              <a:lumMod val="60000"/>
              <a:lumOff val="40000"/>
              <a:alpha val="7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GPT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407956BD-E9C9-5E94-1DD8-A15380EA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Machine learning is part of the  much larger field of Artificial intelligence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945177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29EA-976D-E513-409A-69A95DEC3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F724-0F92-965A-CCC1-B01B8586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488699" cy="1325563"/>
          </a:xfrm>
        </p:spPr>
        <p:txBody>
          <a:bodyPr>
            <a:normAutofit/>
          </a:bodyPr>
          <a:lstStyle/>
          <a:p>
            <a:r>
              <a:rPr lang="en-US" dirty="0"/>
              <a:t>What are some other types of data where we need to be careful splitting testing and training sets?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B112D0-506E-AB2F-4174-4B8D42891CD4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Spatial structure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Temporal 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Group structure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Hierarchical structure  </a:t>
            </a:r>
          </a:p>
        </p:txBody>
      </p:sp>
    </p:spTree>
    <p:extLst>
      <p:ext uri="{BB962C8B-B14F-4D97-AF65-F5344CB8AC3E}">
        <p14:creationId xmlns:p14="http://schemas.microsoft.com/office/powerpoint/2010/main" val="13138483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A8EA-4CCC-302A-A0CC-07B4F4777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E0A8FC-85BB-267B-B5A9-8F2402B5D25D}"/>
              </a:ext>
            </a:extLst>
          </p:cNvPr>
          <p:cNvSpPr txBox="1">
            <a:spLocks/>
          </p:cNvSpPr>
          <p:nvPr/>
        </p:nvSpPr>
        <p:spPr>
          <a:xfrm>
            <a:off x="652306" y="1833108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b="1" dirty="0"/>
              <a:t>Think pair share: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How might you divide up training data to account for temporal correlations?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  <a:p>
            <a:pPr>
              <a:buFontTx/>
              <a:buChar char="-"/>
            </a:pPr>
            <a:r>
              <a:rPr lang="en-US" sz="3200" dirty="0"/>
              <a:t>Would you use a different approach for forecasting that you would for interpolating missing values?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9966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59672-F42F-D1CC-81BA-7874BE1E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2A8B-6CB5-3347-8F42-51137DD08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9" y="150844"/>
            <a:ext cx="11068569" cy="1325563"/>
          </a:xfrm>
        </p:spPr>
        <p:txBody>
          <a:bodyPr/>
          <a:lstStyle/>
          <a:p>
            <a:r>
              <a:rPr lang="en-US" dirty="0"/>
              <a:t>Time series data: blocking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1BFEAF1-F6EC-441F-72D0-CB8C8FDC3FC2}"/>
              </a:ext>
            </a:extLst>
          </p:cNvPr>
          <p:cNvSpPr txBox="1"/>
          <p:nvPr/>
        </p:nvSpPr>
        <p:spPr>
          <a:xfrm>
            <a:off x="4666680" y="5955958"/>
            <a:ext cx="124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E28BD9D-29B8-646E-4091-16D3BC121EAD}"/>
              </a:ext>
            </a:extLst>
          </p:cNvPr>
          <p:cNvGrpSpPr/>
          <p:nvPr/>
        </p:nvGrpSpPr>
        <p:grpSpPr>
          <a:xfrm>
            <a:off x="1564845" y="2100649"/>
            <a:ext cx="8279371" cy="3768810"/>
            <a:chOff x="662802" y="2051222"/>
            <a:chExt cx="8279371" cy="376881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7B4A272-210D-B521-C3B1-C138FCED2C64}"/>
                </a:ext>
              </a:extLst>
            </p:cNvPr>
            <p:cNvCxnSpPr>
              <a:cxnSpLocks/>
            </p:cNvCxnSpPr>
            <p:nvPr/>
          </p:nvCxnSpPr>
          <p:spPr>
            <a:xfrm>
              <a:off x="1309816" y="2051222"/>
              <a:ext cx="0" cy="37688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6D2D92C-EF07-55E1-C9BB-CBB817A1E3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816" y="5820032"/>
              <a:ext cx="7632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25AC3F26-0CB7-9A20-5570-EDF7E6F64E67}"/>
                </a:ext>
              </a:extLst>
            </p:cNvPr>
            <p:cNvSpPr/>
            <p:nvPr/>
          </p:nvSpPr>
          <p:spPr>
            <a:xfrm>
              <a:off x="1495166" y="3027405"/>
              <a:ext cx="7426510" cy="2051222"/>
            </a:xfrm>
            <a:custGeom>
              <a:avLst/>
              <a:gdLst>
                <a:gd name="connsiteX0" fmla="*/ 0 w 7426510"/>
                <a:gd name="connsiteY0" fmla="*/ 383060 h 2051222"/>
                <a:gd name="connsiteX1" fmla="*/ 234778 w 7426510"/>
                <a:gd name="connsiteY1" fmla="*/ 210065 h 2051222"/>
                <a:gd name="connsiteX2" fmla="*/ 420129 w 7426510"/>
                <a:gd name="connsiteY2" fmla="*/ 86498 h 2051222"/>
                <a:gd name="connsiteX3" fmla="*/ 481913 w 7426510"/>
                <a:gd name="connsiteY3" fmla="*/ 49427 h 2051222"/>
                <a:gd name="connsiteX4" fmla="*/ 556054 w 7426510"/>
                <a:gd name="connsiteY4" fmla="*/ 24714 h 2051222"/>
                <a:gd name="connsiteX5" fmla="*/ 667264 w 7426510"/>
                <a:gd name="connsiteY5" fmla="*/ 0 h 2051222"/>
                <a:gd name="connsiteX6" fmla="*/ 716692 w 7426510"/>
                <a:gd name="connsiteY6" fmla="*/ 49427 h 2051222"/>
                <a:gd name="connsiteX7" fmla="*/ 741405 w 7426510"/>
                <a:gd name="connsiteY7" fmla="*/ 98854 h 2051222"/>
                <a:gd name="connsiteX8" fmla="*/ 778475 w 7426510"/>
                <a:gd name="connsiteY8" fmla="*/ 160638 h 2051222"/>
                <a:gd name="connsiteX9" fmla="*/ 803189 w 7426510"/>
                <a:gd name="connsiteY9" fmla="*/ 210065 h 2051222"/>
                <a:gd name="connsiteX10" fmla="*/ 827902 w 7426510"/>
                <a:gd name="connsiteY10" fmla="*/ 247136 h 2051222"/>
                <a:gd name="connsiteX11" fmla="*/ 864973 w 7426510"/>
                <a:gd name="connsiteY11" fmla="*/ 321276 h 2051222"/>
                <a:gd name="connsiteX12" fmla="*/ 939113 w 7426510"/>
                <a:gd name="connsiteY12" fmla="*/ 296563 h 2051222"/>
                <a:gd name="connsiteX13" fmla="*/ 1050324 w 7426510"/>
                <a:gd name="connsiteY13" fmla="*/ 222422 h 2051222"/>
                <a:gd name="connsiteX14" fmla="*/ 1124464 w 7426510"/>
                <a:gd name="connsiteY14" fmla="*/ 172995 h 2051222"/>
                <a:gd name="connsiteX15" fmla="*/ 1544594 w 7426510"/>
                <a:gd name="connsiteY15" fmla="*/ 148281 h 2051222"/>
                <a:gd name="connsiteX16" fmla="*/ 1594021 w 7426510"/>
                <a:gd name="connsiteY16" fmla="*/ 123568 h 2051222"/>
                <a:gd name="connsiteX17" fmla="*/ 1729946 w 7426510"/>
                <a:gd name="connsiteY17" fmla="*/ 86498 h 2051222"/>
                <a:gd name="connsiteX18" fmla="*/ 1816443 w 7426510"/>
                <a:gd name="connsiteY18" fmla="*/ 74141 h 2051222"/>
                <a:gd name="connsiteX19" fmla="*/ 1915297 w 7426510"/>
                <a:gd name="connsiteY19" fmla="*/ 49427 h 2051222"/>
                <a:gd name="connsiteX20" fmla="*/ 1964724 w 7426510"/>
                <a:gd name="connsiteY20" fmla="*/ 37071 h 2051222"/>
                <a:gd name="connsiteX21" fmla="*/ 2063578 w 7426510"/>
                <a:gd name="connsiteY21" fmla="*/ 61784 h 2051222"/>
                <a:gd name="connsiteX22" fmla="*/ 2088292 w 7426510"/>
                <a:gd name="connsiteY22" fmla="*/ 98854 h 2051222"/>
                <a:gd name="connsiteX23" fmla="*/ 2125362 w 7426510"/>
                <a:gd name="connsiteY23" fmla="*/ 148281 h 2051222"/>
                <a:gd name="connsiteX24" fmla="*/ 2224216 w 7426510"/>
                <a:gd name="connsiteY24" fmla="*/ 210065 h 2051222"/>
                <a:gd name="connsiteX25" fmla="*/ 2261286 w 7426510"/>
                <a:gd name="connsiteY25" fmla="*/ 222422 h 2051222"/>
                <a:gd name="connsiteX26" fmla="*/ 2298356 w 7426510"/>
                <a:gd name="connsiteY26" fmla="*/ 271849 h 2051222"/>
                <a:gd name="connsiteX27" fmla="*/ 2347783 w 7426510"/>
                <a:gd name="connsiteY27" fmla="*/ 296563 h 2051222"/>
                <a:gd name="connsiteX28" fmla="*/ 2496064 w 7426510"/>
                <a:gd name="connsiteY28" fmla="*/ 345990 h 2051222"/>
                <a:gd name="connsiteX29" fmla="*/ 2619632 w 7426510"/>
                <a:gd name="connsiteY29" fmla="*/ 370703 h 2051222"/>
                <a:gd name="connsiteX30" fmla="*/ 2656702 w 7426510"/>
                <a:gd name="connsiteY30" fmla="*/ 383060 h 2051222"/>
                <a:gd name="connsiteX31" fmla="*/ 2693773 w 7426510"/>
                <a:gd name="connsiteY31" fmla="*/ 407773 h 2051222"/>
                <a:gd name="connsiteX32" fmla="*/ 2718486 w 7426510"/>
                <a:gd name="connsiteY32" fmla="*/ 444844 h 2051222"/>
                <a:gd name="connsiteX33" fmla="*/ 2780270 w 7426510"/>
                <a:gd name="connsiteY33" fmla="*/ 531341 h 2051222"/>
                <a:gd name="connsiteX34" fmla="*/ 2866767 w 7426510"/>
                <a:gd name="connsiteY34" fmla="*/ 444844 h 2051222"/>
                <a:gd name="connsiteX35" fmla="*/ 2903837 w 7426510"/>
                <a:gd name="connsiteY35" fmla="*/ 395417 h 2051222"/>
                <a:gd name="connsiteX36" fmla="*/ 3015048 w 7426510"/>
                <a:gd name="connsiteY36" fmla="*/ 308919 h 2051222"/>
                <a:gd name="connsiteX37" fmla="*/ 3064475 w 7426510"/>
                <a:gd name="connsiteY37" fmla="*/ 284206 h 2051222"/>
                <a:gd name="connsiteX38" fmla="*/ 3138616 w 7426510"/>
                <a:gd name="connsiteY38" fmla="*/ 271849 h 2051222"/>
                <a:gd name="connsiteX39" fmla="*/ 3237470 w 7426510"/>
                <a:gd name="connsiteY39" fmla="*/ 247136 h 2051222"/>
                <a:gd name="connsiteX40" fmla="*/ 3286897 w 7426510"/>
                <a:gd name="connsiteY40" fmla="*/ 234779 h 2051222"/>
                <a:gd name="connsiteX41" fmla="*/ 3373394 w 7426510"/>
                <a:gd name="connsiteY41" fmla="*/ 210065 h 2051222"/>
                <a:gd name="connsiteX42" fmla="*/ 3435178 w 7426510"/>
                <a:gd name="connsiteY42" fmla="*/ 197709 h 2051222"/>
                <a:gd name="connsiteX43" fmla="*/ 3595816 w 7426510"/>
                <a:gd name="connsiteY43" fmla="*/ 160638 h 2051222"/>
                <a:gd name="connsiteX44" fmla="*/ 3657600 w 7426510"/>
                <a:gd name="connsiteY44" fmla="*/ 135925 h 2051222"/>
                <a:gd name="connsiteX45" fmla="*/ 3756454 w 7426510"/>
                <a:gd name="connsiteY45" fmla="*/ 111211 h 2051222"/>
                <a:gd name="connsiteX46" fmla="*/ 3793524 w 7426510"/>
                <a:gd name="connsiteY46" fmla="*/ 98854 h 2051222"/>
                <a:gd name="connsiteX47" fmla="*/ 3830594 w 7426510"/>
                <a:gd name="connsiteY47" fmla="*/ 111211 h 2051222"/>
                <a:gd name="connsiteX48" fmla="*/ 3941805 w 7426510"/>
                <a:gd name="connsiteY48" fmla="*/ 234779 h 2051222"/>
                <a:gd name="connsiteX49" fmla="*/ 3966519 w 7426510"/>
                <a:gd name="connsiteY49" fmla="*/ 271849 h 2051222"/>
                <a:gd name="connsiteX50" fmla="*/ 3978875 w 7426510"/>
                <a:gd name="connsiteY50" fmla="*/ 308919 h 2051222"/>
                <a:gd name="connsiteX51" fmla="*/ 4065373 w 7426510"/>
                <a:gd name="connsiteY51" fmla="*/ 432487 h 2051222"/>
                <a:gd name="connsiteX52" fmla="*/ 4090086 w 7426510"/>
                <a:gd name="connsiteY52" fmla="*/ 481914 h 2051222"/>
                <a:gd name="connsiteX53" fmla="*/ 4127156 w 7426510"/>
                <a:gd name="connsiteY53" fmla="*/ 518984 h 2051222"/>
                <a:gd name="connsiteX54" fmla="*/ 4176583 w 7426510"/>
                <a:gd name="connsiteY54" fmla="*/ 593125 h 2051222"/>
                <a:gd name="connsiteX55" fmla="*/ 4238367 w 7426510"/>
                <a:gd name="connsiteY55" fmla="*/ 679622 h 2051222"/>
                <a:gd name="connsiteX56" fmla="*/ 4275437 w 7426510"/>
                <a:gd name="connsiteY56" fmla="*/ 729049 h 2051222"/>
                <a:gd name="connsiteX57" fmla="*/ 4300151 w 7426510"/>
                <a:gd name="connsiteY57" fmla="*/ 778476 h 2051222"/>
                <a:gd name="connsiteX58" fmla="*/ 4324864 w 7426510"/>
                <a:gd name="connsiteY58" fmla="*/ 939114 h 2051222"/>
                <a:gd name="connsiteX59" fmla="*/ 4337221 w 7426510"/>
                <a:gd name="connsiteY59" fmla="*/ 1000898 h 2051222"/>
                <a:gd name="connsiteX60" fmla="*/ 4386648 w 7426510"/>
                <a:gd name="connsiteY60" fmla="*/ 1112109 h 2051222"/>
                <a:gd name="connsiteX61" fmla="*/ 4411362 w 7426510"/>
                <a:gd name="connsiteY61" fmla="*/ 1149179 h 2051222"/>
                <a:gd name="connsiteX62" fmla="*/ 4510216 w 7426510"/>
                <a:gd name="connsiteY62" fmla="*/ 1322173 h 2051222"/>
                <a:gd name="connsiteX63" fmla="*/ 4596713 w 7426510"/>
                <a:gd name="connsiteY63" fmla="*/ 1408671 h 2051222"/>
                <a:gd name="connsiteX64" fmla="*/ 4658497 w 7426510"/>
                <a:gd name="connsiteY64" fmla="*/ 1470454 h 2051222"/>
                <a:gd name="connsiteX65" fmla="*/ 4695567 w 7426510"/>
                <a:gd name="connsiteY65" fmla="*/ 1495168 h 2051222"/>
                <a:gd name="connsiteX66" fmla="*/ 4769708 w 7426510"/>
                <a:gd name="connsiteY66" fmla="*/ 1569309 h 2051222"/>
                <a:gd name="connsiteX67" fmla="*/ 4782064 w 7426510"/>
                <a:gd name="connsiteY67" fmla="*/ 1606379 h 2051222"/>
                <a:gd name="connsiteX68" fmla="*/ 4856205 w 7426510"/>
                <a:gd name="connsiteY68" fmla="*/ 1643449 h 2051222"/>
                <a:gd name="connsiteX69" fmla="*/ 5029200 w 7426510"/>
                <a:gd name="connsiteY69" fmla="*/ 1754660 h 2051222"/>
                <a:gd name="connsiteX70" fmla="*/ 5090983 w 7426510"/>
                <a:gd name="connsiteY70" fmla="*/ 1779373 h 2051222"/>
                <a:gd name="connsiteX71" fmla="*/ 5251621 w 7426510"/>
                <a:gd name="connsiteY71" fmla="*/ 1865871 h 2051222"/>
                <a:gd name="connsiteX72" fmla="*/ 5338119 w 7426510"/>
                <a:gd name="connsiteY72" fmla="*/ 1890584 h 2051222"/>
                <a:gd name="connsiteX73" fmla="*/ 5387546 w 7426510"/>
                <a:gd name="connsiteY73" fmla="*/ 1902941 h 2051222"/>
                <a:gd name="connsiteX74" fmla="*/ 5474043 w 7426510"/>
                <a:gd name="connsiteY74" fmla="*/ 1927654 h 2051222"/>
                <a:gd name="connsiteX75" fmla="*/ 5572897 w 7426510"/>
                <a:gd name="connsiteY75" fmla="*/ 1940011 h 2051222"/>
                <a:gd name="connsiteX76" fmla="*/ 5659394 w 7426510"/>
                <a:gd name="connsiteY76" fmla="*/ 1927654 h 2051222"/>
                <a:gd name="connsiteX77" fmla="*/ 5782962 w 7426510"/>
                <a:gd name="connsiteY77" fmla="*/ 1853514 h 2051222"/>
                <a:gd name="connsiteX78" fmla="*/ 5857102 w 7426510"/>
                <a:gd name="connsiteY78" fmla="*/ 1828800 h 2051222"/>
                <a:gd name="connsiteX79" fmla="*/ 5918886 w 7426510"/>
                <a:gd name="connsiteY79" fmla="*/ 1816444 h 2051222"/>
                <a:gd name="connsiteX80" fmla="*/ 5968313 w 7426510"/>
                <a:gd name="connsiteY80" fmla="*/ 1804087 h 2051222"/>
                <a:gd name="connsiteX81" fmla="*/ 6227805 w 7426510"/>
                <a:gd name="connsiteY81" fmla="*/ 1791730 h 2051222"/>
                <a:gd name="connsiteX82" fmla="*/ 6289589 w 7426510"/>
                <a:gd name="connsiteY82" fmla="*/ 1717590 h 2051222"/>
                <a:gd name="connsiteX83" fmla="*/ 6339016 w 7426510"/>
                <a:gd name="connsiteY83" fmla="*/ 1643449 h 2051222"/>
                <a:gd name="connsiteX84" fmla="*/ 6351373 w 7426510"/>
                <a:gd name="connsiteY84" fmla="*/ 1594022 h 2051222"/>
                <a:gd name="connsiteX85" fmla="*/ 6413156 w 7426510"/>
                <a:gd name="connsiteY85" fmla="*/ 1519881 h 2051222"/>
                <a:gd name="connsiteX86" fmla="*/ 6450227 w 7426510"/>
                <a:gd name="connsiteY86" fmla="*/ 1495168 h 2051222"/>
                <a:gd name="connsiteX87" fmla="*/ 6536724 w 7426510"/>
                <a:gd name="connsiteY87" fmla="*/ 1421027 h 2051222"/>
                <a:gd name="connsiteX88" fmla="*/ 6586151 w 7426510"/>
                <a:gd name="connsiteY88" fmla="*/ 1433384 h 2051222"/>
                <a:gd name="connsiteX89" fmla="*/ 6685005 w 7426510"/>
                <a:gd name="connsiteY89" fmla="*/ 1569309 h 2051222"/>
                <a:gd name="connsiteX90" fmla="*/ 6759146 w 7426510"/>
                <a:gd name="connsiteY90" fmla="*/ 1705233 h 2051222"/>
                <a:gd name="connsiteX91" fmla="*/ 6783859 w 7426510"/>
                <a:gd name="connsiteY91" fmla="*/ 1779373 h 2051222"/>
                <a:gd name="connsiteX92" fmla="*/ 6820929 w 7426510"/>
                <a:gd name="connsiteY92" fmla="*/ 1841157 h 2051222"/>
                <a:gd name="connsiteX93" fmla="*/ 6882713 w 7426510"/>
                <a:gd name="connsiteY93" fmla="*/ 1964725 h 2051222"/>
                <a:gd name="connsiteX94" fmla="*/ 6907427 w 7426510"/>
                <a:gd name="connsiteY94" fmla="*/ 2014152 h 2051222"/>
                <a:gd name="connsiteX95" fmla="*/ 6932140 w 7426510"/>
                <a:gd name="connsiteY95" fmla="*/ 2051222 h 2051222"/>
                <a:gd name="connsiteX96" fmla="*/ 7129848 w 7426510"/>
                <a:gd name="connsiteY96" fmla="*/ 2038865 h 2051222"/>
                <a:gd name="connsiteX97" fmla="*/ 7166919 w 7426510"/>
                <a:gd name="connsiteY97" fmla="*/ 1989438 h 2051222"/>
                <a:gd name="connsiteX98" fmla="*/ 7241059 w 7426510"/>
                <a:gd name="connsiteY98" fmla="*/ 1890584 h 2051222"/>
                <a:gd name="connsiteX99" fmla="*/ 7290486 w 7426510"/>
                <a:gd name="connsiteY99" fmla="*/ 1853514 h 2051222"/>
                <a:gd name="connsiteX100" fmla="*/ 7389340 w 7426510"/>
                <a:gd name="connsiteY100" fmla="*/ 1828800 h 2051222"/>
                <a:gd name="connsiteX101" fmla="*/ 7426410 w 7426510"/>
                <a:gd name="connsiteY101" fmla="*/ 1804087 h 205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7426510" h="2051222">
                  <a:moveTo>
                    <a:pt x="0" y="383060"/>
                  </a:moveTo>
                  <a:lnTo>
                    <a:pt x="234778" y="210065"/>
                  </a:lnTo>
                  <a:cubicBezTo>
                    <a:pt x="429735" y="63847"/>
                    <a:pt x="267544" y="169727"/>
                    <a:pt x="420129" y="86498"/>
                  </a:cubicBezTo>
                  <a:cubicBezTo>
                    <a:pt x="441214" y="74997"/>
                    <a:pt x="460048" y="59365"/>
                    <a:pt x="481913" y="49427"/>
                  </a:cubicBezTo>
                  <a:cubicBezTo>
                    <a:pt x="505628" y="38647"/>
                    <a:pt x="531102" y="32199"/>
                    <a:pt x="556054" y="24714"/>
                  </a:cubicBezTo>
                  <a:cubicBezTo>
                    <a:pt x="590957" y="14243"/>
                    <a:pt x="631986" y="7056"/>
                    <a:pt x="667264" y="0"/>
                  </a:cubicBezTo>
                  <a:cubicBezTo>
                    <a:pt x="683740" y="16476"/>
                    <a:pt x="702712" y="30787"/>
                    <a:pt x="716692" y="49427"/>
                  </a:cubicBezTo>
                  <a:cubicBezTo>
                    <a:pt x="727744" y="64163"/>
                    <a:pt x="732459" y="82752"/>
                    <a:pt x="741405" y="98854"/>
                  </a:cubicBezTo>
                  <a:cubicBezTo>
                    <a:pt x="753069" y="119849"/>
                    <a:pt x="766811" y="139643"/>
                    <a:pt x="778475" y="160638"/>
                  </a:cubicBezTo>
                  <a:cubicBezTo>
                    <a:pt x="787421" y="176740"/>
                    <a:pt x="794050" y="194072"/>
                    <a:pt x="803189" y="210065"/>
                  </a:cubicBezTo>
                  <a:cubicBezTo>
                    <a:pt x="810557" y="222959"/>
                    <a:pt x="821260" y="233853"/>
                    <a:pt x="827902" y="247136"/>
                  </a:cubicBezTo>
                  <a:cubicBezTo>
                    <a:pt x="879054" y="349441"/>
                    <a:pt x="794155" y="215052"/>
                    <a:pt x="864973" y="321276"/>
                  </a:cubicBezTo>
                  <a:cubicBezTo>
                    <a:pt x="889686" y="313038"/>
                    <a:pt x="918771" y="312836"/>
                    <a:pt x="939113" y="296563"/>
                  </a:cubicBezTo>
                  <a:cubicBezTo>
                    <a:pt x="1067553" y="193811"/>
                    <a:pt x="940799" y="288138"/>
                    <a:pt x="1050324" y="222422"/>
                  </a:cubicBezTo>
                  <a:cubicBezTo>
                    <a:pt x="1075793" y="207140"/>
                    <a:pt x="1094838" y="175111"/>
                    <a:pt x="1124464" y="172995"/>
                  </a:cubicBezTo>
                  <a:cubicBezTo>
                    <a:pt x="1379731" y="154761"/>
                    <a:pt x="1239719" y="163525"/>
                    <a:pt x="1544594" y="148281"/>
                  </a:cubicBezTo>
                  <a:cubicBezTo>
                    <a:pt x="1561070" y="140043"/>
                    <a:pt x="1577090" y="130824"/>
                    <a:pt x="1594021" y="123568"/>
                  </a:cubicBezTo>
                  <a:cubicBezTo>
                    <a:pt x="1624185" y="110641"/>
                    <a:pt x="1720491" y="87849"/>
                    <a:pt x="1729946" y="86498"/>
                  </a:cubicBezTo>
                  <a:cubicBezTo>
                    <a:pt x="1758778" y="82379"/>
                    <a:pt x="1787884" y="79853"/>
                    <a:pt x="1816443" y="74141"/>
                  </a:cubicBezTo>
                  <a:cubicBezTo>
                    <a:pt x="1849749" y="67480"/>
                    <a:pt x="1882346" y="57665"/>
                    <a:pt x="1915297" y="49427"/>
                  </a:cubicBezTo>
                  <a:lnTo>
                    <a:pt x="1964724" y="37071"/>
                  </a:lnTo>
                  <a:cubicBezTo>
                    <a:pt x="1997675" y="45309"/>
                    <a:pt x="2033198" y="46594"/>
                    <a:pt x="2063578" y="61784"/>
                  </a:cubicBezTo>
                  <a:cubicBezTo>
                    <a:pt x="2076861" y="68425"/>
                    <a:pt x="2079660" y="86769"/>
                    <a:pt x="2088292" y="98854"/>
                  </a:cubicBezTo>
                  <a:cubicBezTo>
                    <a:pt x="2100262" y="115612"/>
                    <a:pt x="2110800" y="133718"/>
                    <a:pt x="2125362" y="148281"/>
                  </a:cubicBezTo>
                  <a:cubicBezTo>
                    <a:pt x="2151974" y="174893"/>
                    <a:pt x="2189955" y="195382"/>
                    <a:pt x="2224216" y="210065"/>
                  </a:cubicBezTo>
                  <a:cubicBezTo>
                    <a:pt x="2236188" y="215196"/>
                    <a:pt x="2248929" y="218303"/>
                    <a:pt x="2261286" y="222422"/>
                  </a:cubicBezTo>
                  <a:cubicBezTo>
                    <a:pt x="2273643" y="238898"/>
                    <a:pt x="2282720" y="258446"/>
                    <a:pt x="2298356" y="271849"/>
                  </a:cubicBezTo>
                  <a:cubicBezTo>
                    <a:pt x="2312342" y="283837"/>
                    <a:pt x="2330950" y="289082"/>
                    <a:pt x="2347783" y="296563"/>
                  </a:cubicBezTo>
                  <a:cubicBezTo>
                    <a:pt x="2395151" y="317616"/>
                    <a:pt x="2445087" y="335795"/>
                    <a:pt x="2496064" y="345990"/>
                  </a:cubicBezTo>
                  <a:cubicBezTo>
                    <a:pt x="2576986" y="362174"/>
                    <a:pt x="2552657" y="351567"/>
                    <a:pt x="2619632" y="370703"/>
                  </a:cubicBezTo>
                  <a:cubicBezTo>
                    <a:pt x="2632156" y="374281"/>
                    <a:pt x="2645052" y="377235"/>
                    <a:pt x="2656702" y="383060"/>
                  </a:cubicBezTo>
                  <a:cubicBezTo>
                    <a:pt x="2669985" y="389702"/>
                    <a:pt x="2681416" y="399535"/>
                    <a:pt x="2693773" y="407773"/>
                  </a:cubicBezTo>
                  <a:cubicBezTo>
                    <a:pt x="2702011" y="420130"/>
                    <a:pt x="2709854" y="432759"/>
                    <a:pt x="2718486" y="444844"/>
                  </a:cubicBezTo>
                  <a:cubicBezTo>
                    <a:pt x="2795151" y="552177"/>
                    <a:pt x="2722005" y="443946"/>
                    <a:pt x="2780270" y="531341"/>
                  </a:cubicBezTo>
                  <a:cubicBezTo>
                    <a:pt x="2849658" y="508211"/>
                    <a:pt x="2800674" y="532969"/>
                    <a:pt x="2866767" y="444844"/>
                  </a:cubicBezTo>
                  <a:cubicBezTo>
                    <a:pt x="2879124" y="428368"/>
                    <a:pt x="2890434" y="411054"/>
                    <a:pt x="2903837" y="395417"/>
                  </a:cubicBezTo>
                  <a:cubicBezTo>
                    <a:pt x="2934347" y="359822"/>
                    <a:pt x="2973215" y="329835"/>
                    <a:pt x="3015048" y="308919"/>
                  </a:cubicBezTo>
                  <a:cubicBezTo>
                    <a:pt x="3031524" y="300681"/>
                    <a:pt x="3046832" y="289499"/>
                    <a:pt x="3064475" y="284206"/>
                  </a:cubicBezTo>
                  <a:cubicBezTo>
                    <a:pt x="3088473" y="277007"/>
                    <a:pt x="3114118" y="277099"/>
                    <a:pt x="3138616" y="271849"/>
                  </a:cubicBezTo>
                  <a:cubicBezTo>
                    <a:pt x="3171827" y="264732"/>
                    <a:pt x="3204519" y="255374"/>
                    <a:pt x="3237470" y="247136"/>
                  </a:cubicBezTo>
                  <a:cubicBezTo>
                    <a:pt x="3253946" y="243017"/>
                    <a:pt x="3270786" y="240150"/>
                    <a:pt x="3286897" y="234779"/>
                  </a:cubicBezTo>
                  <a:cubicBezTo>
                    <a:pt x="3328175" y="221019"/>
                    <a:pt x="3326850" y="220408"/>
                    <a:pt x="3373394" y="210065"/>
                  </a:cubicBezTo>
                  <a:cubicBezTo>
                    <a:pt x="3393896" y="205509"/>
                    <a:pt x="3414916" y="203235"/>
                    <a:pt x="3435178" y="197709"/>
                  </a:cubicBezTo>
                  <a:cubicBezTo>
                    <a:pt x="3584451" y="156999"/>
                    <a:pt x="3430422" y="184266"/>
                    <a:pt x="3595816" y="160638"/>
                  </a:cubicBezTo>
                  <a:cubicBezTo>
                    <a:pt x="3616411" y="152400"/>
                    <a:pt x="3636400" y="142448"/>
                    <a:pt x="3657600" y="135925"/>
                  </a:cubicBezTo>
                  <a:cubicBezTo>
                    <a:pt x="3690064" y="125936"/>
                    <a:pt x="3724232" y="121952"/>
                    <a:pt x="3756454" y="111211"/>
                  </a:cubicBezTo>
                  <a:lnTo>
                    <a:pt x="3793524" y="98854"/>
                  </a:lnTo>
                  <a:cubicBezTo>
                    <a:pt x="3805881" y="102973"/>
                    <a:pt x="3819549" y="104308"/>
                    <a:pt x="3830594" y="111211"/>
                  </a:cubicBezTo>
                  <a:cubicBezTo>
                    <a:pt x="3898577" y="153701"/>
                    <a:pt x="3896887" y="167402"/>
                    <a:pt x="3941805" y="234779"/>
                  </a:cubicBezTo>
                  <a:lnTo>
                    <a:pt x="3966519" y="271849"/>
                  </a:lnTo>
                  <a:cubicBezTo>
                    <a:pt x="3970638" y="284206"/>
                    <a:pt x="3972550" y="297533"/>
                    <a:pt x="3978875" y="308919"/>
                  </a:cubicBezTo>
                  <a:cubicBezTo>
                    <a:pt x="4054006" y="444157"/>
                    <a:pt x="4000579" y="328817"/>
                    <a:pt x="4065373" y="432487"/>
                  </a:cubicBezTo>
                  <a:cubicBezTo>
                    <a:pt x="4075136" y="448107"/>
                    <a:pt x="4079379" y="466925"/>
                    <a:pt x="4090086" y="481914"/>
                  </a:cubicBezTo>
                  <a:cubicBezTo>
                    <a:pt x="4100243" y="496134"/>
                    <a:pt x="4116427" y="505190"/>
                    <a:pt x="4127156" y="518984"/>
                  </a:cubicBezTo>
                  <a:cubicBezTo>
                    <a:pt x="4145391" y="542429"/>
                    <a:pt x="4158762" y="569364"/>
                    <a:pt x="4176583" y="593125"/>
                  </a:cubicBezTo>
                  <a:cubicBezTo>
                    <a:pt x="4297696" y="754605"/>
                    <a:pt x="4148054" y="553182"/>
                    <a:pt x="4238367" y="679622"/>
                  </a:cubicBezTo>
                  <a:cubicBezTo>
                    <a:pt x="4250337" y="696381"/>
                    <a:pt x="4264522" y="711585"/>
                    <a:pt x="4275437" y="729049"/>
                  </a:cubicBezTo>
                  <a:cubicBezTo>
                    <a:pt x="4285200" y="744669"/>
                    <a:pt x="4291913" y="762000"/>
                    <a:pt x="4300151" y="778476"/>
                  </a:cubicBezTo>
                  <a:cubicBezTo>
                    <a:pt x="4309403" y="843242"/>
                    <a:pt x="4313439" y="876275"/>
                    <a:pt x="4324864" y="939114"/>
                  </a:cubicBezTo>
                  <a:cubicBezTo>
                    <a:pt x="4328621" y="959778"/>
                    <a:pt x="4331186" y="980781"/>
                    <a:pt x="4337221" y="1000898"/>
                  </a:cubicBezTo>
                  <a:cubicBezTo>
                    <a:pt x="4345581" y="1028763"/>
                    <a:pt x="4371279" y="1085213"/>
                    <a:pt x="4386648" y="1112109"/>
                  </a:cubicBezTo>
                  <a:cubicBezTo>
                    <a:pt x="4394016" y="1125003"/>
                    <a:pt x="4404251" y="1136141"/>
                    <a:pt x="4411362" y="1149179"/>
                  </a:cubicBezTo>
                  <a:cubicBezTo>
                    <a:pt x="4434624" y="1191825"/>
                    <a:pt x="4472158" y="1284114"/>
                    <a:pt x="4510216" y="1322173"/>
                  </a:cubicBezTo>
                  <a:lnTo>
                    <a:pt x="4596713" y="1408671"/>
                  </a:lnTo>
                  <a:cubicBezTo>
                    <a:pt x="4617308" y="1429266"/>
                    <a:pt x="4634264" y="1454298"/>
                    <a:pt x="4658497" y="1470454"/>
                  </a:cubicBezTo>
                  <a:cubicBezTo>
                    <a:pt x="4670854" y="1478692"/>
                    <a:pt x="4684467" y="1485301"/>
                    <a:pt x="4695567" y="1495168"/>
                  </a:cubicBezTo>
                  <a:cubicBezTo>
                    <a:pt x="4721689" y="1518388"/>
                    <a:pt x="4769708" y="1569309"/>
                    <a:pt x="4769708" y="1569309"/>
                  </a:cubicBezTo>
                  <a:cubicBezTo>
                    <a:pt x="4773827" y="1581666"/>
                    <a:pt x="4773927" y="1596208"/>
                    <a:pt x="4782064" y="1606379"/>
                  </a:cubicBezTo>
                  <a:cubicBezTo>
                    <a:pt x="4799484" y="1628154"/>
                    <a:pt x="4831786" y="1635309"/>
                    <a:pt x="4856205" y="1643449"/>
                  </a:cubicBezTo>
                  <a:cubicBezTo>
                    <a:pt x="4909459" y="1683389"/>
                    <a:pt x="4968676" y="1730451"/>
                    <a:pt x="5029200" y="1754660"/>
                  </a:cubicBezTo>
                  <a:cubicBezTo>
                    <a:pt x="5049794" y="1762898"/>
                    <a:pt x="5071144" y="1769453"/>
                    <a:pt x="5090983" y="1779373"/>
                  </a:cubicBezTo>
                  <a:cubicBezTo>
                    <a:pt x="5143258" y="1805511"/>
                    <a:pt x="5194329" y="1851549"/>
                    <a:pt x="5251621" y="1865871"/>
                  </a:cubicBezTo>
                  <a:cubicBezTo>
                    <a:pt x="5406083" y="1904484"/>
                    <a:pt x="5214069" y="1855141"/>
                    <a:pt x="5338119" y="1890584"/>
                  </a:cubicBezTo>
                  <a:cubicBezTo>
                    <a:pt x="5354448" y="1895250"/>
                    <a:pt x="5371217" y="1898275"/>
                    <a:pt x="5387546" y="1902941"/>
                  </a:cubicBezTo>
                  <a:cubicBezTo>
                    <a:pt x="5428686" y="1914696"/>
                    <a:pt x="5427679" y="1919927"/>
                    <a:pt x="5474043" y="1927654"/>
                  </a:cubicBezTo>
                  <a:cubicBezTo>
                    <a:pt x="5506799" y="1933113"/>
                    <a:pt x="5539946" y="1935892"/>
                    <a:pt x="5572897" y="1940011"/>
                  </a:cubicBezTo>
                  <a:cubicBezTo>
                    <a:pt x="5601729" y="1935892"/>
                    <a:pt x="5631295" y="1935317"/>
                    <a:pt x="5659394" y="1927654"/>
                  </a:cubicBezTo>
                  <a:cubicBezTo>
                    <a:pt x="5755575" y="1901423"/>
                    <a:pt x="5660943" y="1894188"/>
                    <a:pt x="5782962" y="1853514"/>
                  </a:cubicBezTo>
                  <a:cubicBezTo>
                    <a:pt x="5807675" y="1845276"/>
                    <a:pt x="5831558" y="1833909"/>
                    <a:pt x="5857102" y="1828800"/>
                  </a:cubicBezTo>
                  <a:cubicBezTo>
                    <a:pt x="5877697" y="1824681"/>
                    <a:pt x="5898384" y="1821000"/>
                    <a:pt x="5918886" y="1816444"/>
                  </a:cubicBezTo>
                  <a:cubicBezTo>
                    <a:pt x="5935464" y="1812760"/>
                    <a:pt x="5951384" y="1805441"/>
                    <a:pt x="5968313" y="1804087"/>
                  </a:cubicBezTo>
                  <a:cubicBezTo>
                    <a:pt x="6054633" y="1797181"/>
                    <a:pt x="6141308" y="1795849"/>
                    <a:pt x="6227805" y="1791730"/>
                  </a:cubicBezTo>
                  <a:cubicBezTo>
                    <a:pt x="6321748" y="1721273"/>
                    <a:pt x="6249155" y="1790370"/>
                    <a:pt x="6289589" y="1717590"/>
                  </a:cubicBezTo>
                  <a:cubicBezTo>
                    <a:pt x="6304014" y="1691626"/>
                    <a:pt x="6339016" y="1643449"/>
                    <a:pt x="6339016" y="1643449"/>
                  </a:cubicBezTo>
                  <a:cubicBezTo>
                    <a:pt x="6343135" y="1626973"/>
                    <a:pt x="6344683" y="1609632"/>
                    <a:pt x="6351373" y="1594022"/>
                  </a:cubicBezTo>
                  <a:cubicBezTo>
                    <a:pt x="6362173" y="1568823"/>
                    <a:pt x="6393364" y="1536375"/>
                    <a:pt x="6413156" y="1519881"/>
                  </a:cubicBezTo>
                  <a:cubicBezTo>
                    <a:pt x="6424565" y="1510374"/>
                    <a:pt x="6438951" y="1504833"/>
                    <a:pt x="6450227" y="1495168"/>
                  </a:cubicBezTo>
                  <a:cubicBezTo>
                    <a:pt x="6555113" y="1405267"/>
                    <a:pt x="6451612" y="1477770"/>
                    <a:pt x="6536724" y="1421027"/>
                  </a:cubicBezTo>
                  <a:cubicBezTo>
                    <a:pt x="6553200" y="1425146"/>
                    <a:pt x="6572565" y="1423194"/>
                    <a:pt x="6586151" y="1433384"/>
                  </a:cubicBezTo>
                  <a:cubicBezTo>
                    <a:pt x="6608812" y="1450380"/>
                    <a:pt x="6671988" y="1549783"/>
                    <a:pt x="6685005" y="1569309"/>
                  </a:cubicBezTo>
                  <a:cubicBezTo>
                    <a:pt x="6715088" y="1614433"/>
                    <a:pt x="6740454" y="1649157"/>
                    <a:pt x="6759146" y="1705233"/>
                  </a:cubicBezTo>
                  <a:cubicBezTo>
                    <a:pt x="6767384" y="1729946"/>
                    <a:pt x="6773079" y="1755658"/>
                    <a:pt x="6783859" y="1779373"/>
                  </a:cubicBezTo>
                  <a:cubicBezTo>
                    <a:pt x="6793797" y="1801238"/>
                    <a:pt x="6809627" y="1819965"/>
                    <a:pt x="6820929" y="1841157"/>
                  </a:cubicBezTo>
                  <a:cubicBezTo>
                    <a:pt x="6842600" y="1881790"/>
                    <a:pt x="6862118" y="1923536"/>
                    <a:pt x="6882713" y="1964725"/>
                  </a:cubicBezTo>
                  <a:cubicBezTo>
                    <a:pt x="6890951" y="1981201"/>
                    <a:pt x="6897209" y="1998825"/>
                    <a:pt x="6907427" y="2014152"/>
                  </a:cubicBezTo>
                  <a:lnTo>
                    <a:pt x="6932140" y="2051222"/>
                  </a:lnTo>
                  <a:cubicBezTo>
                    <a:pt x="6998043" y="2047103"/>
                    <a:pt x="7065991" y="2055670"/>
                    <a:pt x="7129848" y="2038865"/>
                  </a:cubicBezTo>
                  <a:cubicBezTo>
                    <a:pt x="7149765" y="2033624"/>
                    <a:pt x="7154948" y="2006197"/>
                    <a:pt x="7166919" y="1989438"/>
                  </a:cubicBezTo>
                  <a:cubicBezTo>
                    <a:pt x="7195440" y="1949509"/>
                    <a:pt x="7201574" y="1930069"/>
                    <a:pt x="7241059" y="1890584"/>
                  </a:cubicBezTo>
                  <a:cubicBezTo>
                    <a:pt x="7255622" y="1876021"/>
                    <a:pt x="7271476" y="1861435"/>
                    <a:pt x="7290486" y="1853514"/>
                  </a:cubicBezTo>
                  <a:cubicBezTo>
                    <a:pt x="7321839" y="1840450"/>
                    <a:pt x="7357117" y="1839540"/>
                    <a:pt x="7389340" y="1828800"/>
                  </a:cubicBezTo>
                  <a:cubicBezTo>
                    <a:pt x="7430318" y="1815142"/>
                    <a:pt x="7426410" y="1829469"/>
                    <a:pt x="7426410" y="180408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66D7477-4A1A-5638-24E3-D1882D9A2E83}"/>
                </a:ext>
              </a:extLst>
            </p:cNvPr>
            <p:cNvSpPr txBox="1"/>
            <p:nvPr/>
          </p:nvSpPr>
          <p:spPr>
            <a:xfrm rot="16200000">
              <a:off x="269618" y="3374138"/>
              <a:ext cx="1248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  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F1B5DBB-0E91-125C-F7C1-6D40E98FAF80}"/>
                </a:ext>
              </a:extLst>
            </p:cNvPr>
            <p:cNvCxnSpPr/>
            <p:nvPr/>
          </p:nvCxnSpPr>
          <p:spPr>
            <a:xfrm>
              <a:off x="27184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665F6C4-0F2E-D3AC-1613-24EAAE65B68C}"/>
                </a:ext>
              </a:extLst>
            </p:cNvPr>
            <p:cNvCxnSpPr/>
            <p:nvPr/>
          </p:nvCxnSpPr>
          <p:spPr>
            <a:xfrm>
              <a:off x="3995351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56421BE2-274C-BC08-4358-51483644C4E2}"/>
                </a:ext>
              </a:extLst>
            </p:cNvPr>
            <p:cNvCxnSpPr/>
            <p:nvPr/>
          </p:nvCxnSpPr>
          <p:spPr>
            <a:xfrm>
              <a:off x="5290696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E3AB76-9C81-03D9-2DB9-E0FCDED66498}"/>
                </a:ext>
              </a:extLst>
            </p:cNvPr>
            <p:cNvCxnSpPr/>
            <p:nvPr/>
          </p:nvCxnSpPr>
          <p:spPr>
            <a:xfrm>
              <a:off x="6456350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63AEFA4-778D-6AB5-D8C1-D2522885199B}"/>
                </a:ext>
              </a:extLst>
            </p:cNvPr>
            <p:cNvCxnSpPr/>
            <p:nvPr/>
          </p:nvCxnSpPr>
          <p:spPr>
            <a:xfrm>
              <a:off x="76837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F38727C-C031-BF5E-B094-EFFE31012955}"/>
                </a:ext>
              </a:extLst>
            </p:cNvPr>
            <p:cNvSpPr/>
            <p:nvPr/>
          </p:nvSpPr>
          <p:spPr>
            <a:xfrm>
              <a:off x="1550771" y="2137719"/>
              <a:ext cx="1112110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70D8DD7-A650-F6CF-F079-A0E2A5315626}"/>
                </a:ext>
              </a:extLst>
            </p:cNvPr>
            <p:cNvSpPr/>
            <p:nvPr/>
          </p:nvSpPr>
          <p:spPr>
            <a:xfrm>
              <a:off x="4071871" y="2137719"/>
              <a:ext cx="1160785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92C035E-C1E5-8D69-584C-5CE4D2179B8A}"/>
                </a:ext>
              </a:extLst>
            </p:cNvPr>
            <p:cNvSpPr/>
            <p:nvPr/>
          </p:nvSpPr>
          <p:spPr>
            <a:xfrm>
              <a:off x="5360843" y="2137719"/>
              <a:ext cx="1033386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53E5311-1764-7199-DCC5-032C6B8EE576}"/>
                </a:ext>
              </a:extLst>
            </p:cNvPr>
            <p:cNvSpPr/>
            <p:nvPr/>
          </p:nvSpPr>
          <p:spPr>
            <a:xfrm>
              <a:off x="6518131" y="2137719"/>
              <a:ext cx="1109848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4F01F0-45BC-BF77-BA9B-A746306709B4}"/>
                </a:ext>
              </a:extLst>
            </p:cNvPr>
            <p:cNvSpPr/>
            <p:nvPr/>
          </p:nvSpPr>
          <p:spPr>
            <a:xfrm>
              <a:off x="7734369" y="2137719"/>
              <a:ext cx="1136725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DB1DBB3-58BB-2C3D-B720-0B3562710650}"/>
                </a:ext>
              </a:extLst>
            </p:cNvPr>
            <p:cNvSpPr/>
            <p:nvPr/>
          </p:nvSpPr>
          <p:spPr>
            <a:xfrm>
              <a:off x="2764420" y="2143897"/>
              <a:ext cx="1160785" cy="3472248"/>
            </a:xfrm>
            <a:prstGeom prst="rect">
              <a:avLst/>
            </a:prstGeom>
            <a:solidFill>
              <a:schemeClr val="accent2">
                <a:lumMod val="75000"/>
                <a:alpha val="30173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FB04093E-6D3B-3D91-8265-031DD9CF4287}"/>
              </a:ext>
            </a:extLst>
          </p:cNvPr>
          <p:cNvSpPr txBox="1"/>
          <p:nvPr/>
        </p:nvSpPr>
        <p:spPr>
          <a:xfrm>
            <a:off x="2607276" y="1817814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0A0DAC3-3E62-C28A-27B0-3F15A0FEED6A}"/>
              </a:ext>
            </a:extLst>
          </p:cNvPr>
          <p:cNvSpPr txBox="1"/>
          <p:nvPr/>
        </p:nvSpPr>
        <p:spPr>
          <a:xfrm>
            <a:off x="3790595" y="1804771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27E3285-115E-5C80-A77C-32941EFF53FE}"/>
              </a:ext>
            </a:extLst>
          </p:cNvPr>
          <p:cNvSpPr txBox="1"/>
          <p:nvPr/>
        </p:nvSpPr>
        <p:spPr>
          <a:xfrm>
            <a:off x="4982834" y="1792415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AB960C4-28BE-2F63-DBC2-71D69649D03D}"/>
              </a:ext>
            </a:extLst>
          </p:cNvPr>
          <p:cNvSpPr txBox="1"/>
          <p:nvPr/>
        </p:nvSpPr>
        <p:spPr>
          <a:xfrm>
            <a:off x="6300755" y="1804771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12D98F1-145F-D48B-02D5-E3C30F27376C}"/>
              </a:ext>
            </a:extLst>
          </p:cNvPr>
          <p:cNvSpPr txBox="1"/>
          <p:nvPr/>
        </p:nvSpPr>
        <p:spPr>
          <a:xfrm>
            <a:off x="7425164" y="1792415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9157565A-6047-4119-9A10-E453B3F3FAE4}"/>
              </a:ext>
            </a:extLst>
          </p:cNvPr>
          <p:cNvSpPr txBox="1"/>
          <p:nvPr/>
        </p:nvSpPr>
        <p:spPr>
          <a:xfrm>
            <a:off x="8725950" y="1796761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470500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D85E2-4A84-1A02-E5D5-8A1747DB5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0A6B-D883-0DFB-CBE6-9C90CF55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429" y="150844"/>
            <a:ext cx="11068569" cy="1325563"/>
          </a:xfrm>
        </p:spPr>
        <p:txBody>
          <a:bodyPr/>
          <a:lstStyle/>
          <a:p>
            <a:r>
              <a:rPr lang="en-US" dirty="0"/>
              <a:t>Time series data: leave future out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46E94F3-D8AD-63B1-3965-7A568991C515}"/>
              </a:ext>
            </a:extLst>
          </p:cNvPr>
          <p:cNvSpPr txBox="1"/>
          <p:nvPr/>
        </p:nvSpPr>
        <p:spPr>
          <a:xfrm>
            <a:off x="4666680" y="5955958"/>
            <a:ext cx="124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91A5477-3650-BE56-170F-7B69E8CFE63F}"/>
              </a:ext>
            </a:extLst>
          </p:cNvPr>
          <p:cNvGrpSpPr/>
          <p:nvPr/>
        </p:nvGrpSpPr>
        <p:grpSpPr>
          <a:xfrm>
            <a:off x="1564845" y="2100649"/>
            <a:ext cx="8279371" cy="3768810"/>
            <a:chOff x="662802" y="2051222"/>
            <a:chExt cx="8279371" cy="376881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BDD672F-961E-04F3-C09C-5E6B18B74969}"/>
                </a:ext>
              </a:extLst>
            </p:cNvPr>
            <p:cNvCxnSpPr>
              <a:cxnSpLocks/>
            </p:cNvCxnSpPr>
            <p:nvPr/>
          </p:nvCxnSpPr>
          <p:spPr>
            <a:xfrm>
              <a:off x="1309816" y="2051222"/>
              <a:ext cx="0" cy="37688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30E10DC-BD5E-C5B4-0A2F-530AD88C56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816" y="5820032"/>
              <a:ext cx="7632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C1E7E5C3-FEE1-BDB2-E838-9A45A5F6AF58}"/>
                </a:ext>
              </a:extLst>
            </p:cNvPr>
            <p:cNvSpPr/>
            <p:nvPr/>
          </p:nvSpPr>
          <p:spPr>
            <a:xfrm>
              <a:off x="1495166" y="3027405"/>
              <a:ext cx="7426510" cy="2051222"/>
            </a:xfrm>
            <a:custGeom>
              <a:avLst/>
              <a:gdLst>
                <a:gd name="connsiteX0" fmla="*/ 0 w 7426510"/>
                <a:gd name="connsiteY0" fmla="*/ 383060 h 2051222"/>
                <a:gd name="connsiteX1" fmla="*/ 234778 w 7426510"/>
                <a:gd name="connsiteY1" fmla="*/ 210065 h 2051222"/>
                <a:gd name="connsiteX2" fmla="*/ 420129 w 7426510"/>
                <a:gd name="connsiteY2" fmla="*/ 86498 h 2051222"/>
                <a:gd name="connsiteX3" fmla="*/ 481913 w 7426510"/>
                <a:gd name="connsiteY3" fmla="*/ 49427 h 2051222"/>
                <a:gd name="connsiteX4" fmla="*/ 556054 w 7426510"/>
                <a:gd name="connsiteY4" fmla="*/ 24714 h 2051222"/>
                <a:gd name="connsiteX5" fmla="*/ 667264 w 7426510"/>
                <a:gd name="connsiteY5" fmla="*/ 0 h 2051222"/>
                <a:gd name="connsiteX6" fmla="*/ 716692 w 7426510"/>
                <a:gd name="connsiteY6" fmla="*/ 49427 h 2051222"/>
                <a:gd name="connsiteX7" fmla="*/ 741405 w 7426510"/>
                <a:gd name="connsiteY7" fmla="*/ 98854 h 2051222"/>
                <a:gd name="connsiteX8" fmla="*/ 778475 w 7426510"/>
                <a:gd name="connsiteY8" fmla="*/ 160638 h 2051222"/>
                <a:gd name="connsiteX9" fmla="*/ 803189 w 7426510"/>
                <a:gd name="connsiteY9" fmla="*/ 210065 h 2051222"/>
                <a:gd name="connsiteX10" fmla="*/ 827902 w 7426510"/>
                <a:gd name="connsiteY10" fmla="*/ 247136 h 2051222"/>
                <a:gd name="connsiteX11" fmla="*/ 864973 w 7426510"/>
                <a:gd name="connsiteY11" fmla="*/ 321276 h 2051222"/>
                <a:gd name="connsiteX12" fmla="*/ 939113 w 7426510"/>
                <a:gd name="connsiteY12" fmla="*/ 296563 h 2051222"/>
                <a:gd name="connsiteX13" fmla="*/ 1050324 w 7426510"/>
                <a:gd name="connsiteY13" fmla="*/ 222422 h 2051222"/>
                <a:gd name="connsiteX14" fmla="*/ 1124464 w 7426510"/>
                <a:gd name="connsiteY14" fmla="*/ 172995 h 2051222"/>
                <a:gd name="connsiteX15" fmla="*/ 1544594 w 7426510"/>
                <a:gd name="connsiteY15" fmla="*/ 148281 h 2051222"/>
                <a:gd name="connsiteX16" fmla="*/ 1594021 w 7426510"/>
                <a:gd name="connsiteY16" fmla="*/ 123568 h 2051222"/>
                <a:gd name="connsiteX17" fmla="*/ 1729946 w 7426510"/>
                <a:gd name="connsiteY17" fmla="*/ 86498 h 2051222"/>
                <a:gd name="connsiteX18" fmla="*/ 1816443 w 7426510"/>
                <a:gd name="connsiteY18" fmla="*/ 74141 h 2051222"/>
                <a:gd name="connsiteX19" fmla="*/ 1915297 w 7426510"/>
                <a:gd name="connsiteY19" fmla="*/ 49427 h 2051222"/>
                <a:gd name="connsiteX20" fmla="*/ 1964724 w 7426510"/>
                <a:gd name="connsiteY20" fmla="*/ 37071 h 2051222"/>
                <a:gd name="connsiteX21" fmla="*/ 2063578 w 7426510"/>
                <a:gd name="connsiteY21" fmla="*/ 61784 h 2051222"/>
                <a:gd name="connsiteX22" fmla="*/ 2088292 w 7426510"/>
                <a:gd name="connsiteY22" fmla="*/ 98854 h 2051222"/>
                <a:gd name="connsiteX23" fmla="*/ 2125362 w 7426510"/>
                <a:gd name="connsiteY23" fmla="*/ 148281 h 2051222"/>
                <a:gd name="connsiteX24" fmla="*/ 2224216 w 7426510"/>
                <a:gd name="connsiteY24" fmla="*/ 210065 h 2051222"/>
                <a:gd name="connsiteX25" fmla="*/ 2261286 w 7426510"/>
                <a:gd name="connsiteY25" fmla="*/ 222422 h 2051222"/>
                <a:gd name="connsiteX26" fmla="*/ 2298356 w 7426510"/>
                <a:gd name="connsiteY26" fmla="*/ 271849 h 2051222"/>
                <a:gd name="connsiteX27" fmla="*/ 2347783 w 7426510"/>
                <a:gd name="connsiteY27" fmla="*/ 296563 h 2051222"/>
                <a:gd name="connsiteX28" fmla="*/ 2496064 w 7426510"/>
                <a:gd name="connsiteY28" fmla="*/ 345990 h 2051222"/>
                <a:gd name="connsiteX29" fmla="*/ 2619632 w 7426510"/>
                <a:gd name="connsiteY29" fmla="*/ 370703 h 2051222"/>
                <a:gd name="connsiteX30" fmla="*/ 2656702 w 7426510"/>
                <a:gd name="connsiteY30" fmla="*/ 383060 h 2051222"/>
                <a:gd name="connsiteX31" fmla="*/ 2693773 w 7426510"/>
                <a:gd name="connsiteY31" fmla="*/ 407773 h 2051222"/>
                <a:gd name="connsiteX32" fmla="*/ 2718486 w 7426510"/>
                <a:gd name="connsiteY32" fmla="*/ 444844 h 2051222"/>
                <a:gd name="connsiteX33" fmla="*/ 2780270 w 7426510"/>
                <a:gd name="connsiteY33" fmla="*/ 531341 h 2051222"/>
                <a:gd name="connsiteX34" fmla="*/ 2866767 w 7426510"/>
                <a:gd name="connsiteY34" fmla="*/ 444844 h 2051222"/>
                <a:gd name="connsiteX35" fmla="*/ 2903837 w 7426510"/>
                <a:gd name="connsiteY35" fmla="*/ 395417 h 2051222"/>
                <a:gd name="connsiteX36" fmla="*/ 3015048 w 7426510"/>
                <a:gd name="connsiteY36" fmla="*/ 308919 h 2051222"/>
                <a:gd name="connsiteX37" fmla="*/ 3064475 w 7426510"/>
                <a:gd name="connsiteY37" fmla="*/ 284206 h 2051222"/>
                <a:gd name="connsiteX38" fmla="*/ 3138616 w 7426510"/>
                <a:gd name="connsiteY38" fmla="*/ 271849 h 2051222"/>
                <a:gd name="connsiteX39" fmla="*/ 3237470 w 7426510"/>
                <a:gd name="connsiteY39" fmla="*/ 247136 h 2051222"/>
                <a:gd name="connsiteX40" fmla="*/ 3286897 w 7426510"/>
                <a:gd name="connsiteY40" fmla="*/ 234779 h 2051222"/>
                <a:gd name="connsiteX41" fmla="*/ 3373394 w 7426510"/>
                <a:gd name="connsiteY41" fmla="*/ 210065 h 2051222"/>
                <a:gd name="connsiteX42" fmla="*/ 3435178 w 7426510"/>
                <a:gd name="connsiteY42" fmla="*/ 197709 h 2051222"/>
                <a:gd name="connsiteX43" fmla="*/ 3595816 w 7426510"/>
                <a:gd name="connsiteY43" fmla="*/ 160638 h 2051222"/>
                <a:gd name="connsiteX44" fmla="*/ 3657600 w 7426510"/>
                <a:gd name="connsiteY44" fmla="*/ 135925 h 2051222"/>
                <a:gd name="connsiteX45" fmla="*/ 3756454 w 7426510"/>
                <a:gd name="connsiteY45" fmla="*/ 111211 h 2051222"/>
                <a:gd name="connsiteX46" fmla="*/ 3793524 w 7426510"/>
                <a:gd name="connsiteY46" fmla="*/ 98854 h 2051222"/>
                <a:gd name="connsiteX47" fmla="*/ 3830594 w 7426510"/>
                <a:gd name="connsiteY47" fmla="*/ 111211 h 2051222"/>
                <a:gd name="connsiteX48" fmla="*/ 3941805 w 7426510"/>
                <a:gd name="connsiteY48" fmla="*/ 234779 h 2051222"/>
                <a:gd name="connsiteX49" fmla="*/ 3966519 w 7426510"/>
                <a:gd name="connsiteY49" fmla="*/ 271849 h 2051222"/>
                <a:gd name="connsiteX50" fmla="*/ 3978875 w 7426510"/>
                <a:gd name="connsiteY50" fmla="*/ 308919 h 2051222"/>
                <a:gd name="connsiteX51" fmla="*/ 4065373 w 7426510"/>
                <a:gd name="connsiteY51" fmla="*/ 432487 h 2051222"/>
                <a:gd name="connsiteX52" fmla="*/ 4090086 w 7426510"/>
                <a:gd name="connsiteY52" fmla="*/ 481914 h 2051222"/>
                <a:gd name="connsiteX53" fmla="*/ 4127156 w 7426510"/>
                <a:gd name="connsiteY53" fmla="*/ 518984 h 2051222"/>
                <a:gd name="connsiteX54" fmla="*/ 4176583 w 7426510"/>
                <a:gd name="connsiteY54" fmla="*/ 593125 h 2051222"/>
                <a:gd name="connsiteX55" fmla="*/ 4238367 w 7426510"/>
                <a:gd name="connsiteY55" fmla="*/ 679622 h 2051222"/>
                <a:gd name="connsiteX56" fmla="*/ 4275437 w 7426510"/>
                <a:gd name="connsiteY56" fmla="*/ 729049 h 2051222"/>
                <a:gd name="connsiteX57" fmla="*/ 4300151 w 7426510"/>
                <a:gd name="connsiteY57" fmla="*/ 778476 h 2051222"/>
                <a:gd name="connsiteX58" fmla="*/ 4324864 w 7426510"/>
                <a:gd name="connsiteY58" fmla="*/ 939114 h 2051222"/>
                <a:gd name="connsiteX59" fmla="*/ 4337221 w 7426510"/>
                <a:gd name="connsiteY59" fmla="*/ 1000898 h 2051222"/>
                <a:gd name="connsiteX60" fmla="*/ 4386648 w 7426510"/>
                <a:gd name="connsiteY60" fmla="*/ 1112109 h 2051222"/>
                <a:gd name="connsiteX61" fmla="*/ 4411362 w 7426510"/>
                <a:gd name="connsiteY61" fmla="*/ 1149179 h 2051222"/>
                <a:gd name="connsiteX62" fmla="*/ 4510216 w 7426510"/>
                <a:gd name="connsiteY62" fmla="*/ 1322173 h 2051222"/>
                <a:gd name="connsiteX63" fmla="*/ 4596713 w 7426510"/>
                <a:gd name="connsiteY63" fmla="*/ 1408671 h 2051222"/>
                <a:gd name="connsiteX64" fmla="*/ 4658497 w 7426510"/>
                <a:gd name="connsiteY64" fmla="*/ 1470454 h 2051222"/>
                <a:gd name="connsiteX65" fmla="*/ 4695567 w 7426510"/>
                <a:gd name="connsiteY65" fmla="*/ 1495168 h 2051222"/>
                <a:gd name="connsiteX66" fmla="*/ 4769708 w 7426510"/>
                <a:gd name="connsiteY66" fmla="*/ 1569309 h 2051222"/>
                <a:gd name="connsiteX67" fmla="*/ 4782064 w 7426510"/>
                <a:gd name="connsiteY67" fmla="*/ 1606379 h 2051222"/>
                <a:gd name="connsiteX68" fmla="*/ 4856205 w 7426510"/>
                <a:gd name="connsiteY68" fmla="*/ 1643449 h 2051222"/>
                <a:gd name="connsiteX69" fmla="*/ 5029200 w 7426510"/>
                <a:gd name="connsiteY69" fmla="*/ 1754660 h 2051222"/>
                <a:gd name="connsiteX70" fmla="*/ 5090983 w 7426510"/>
                <a:gd name="connsiteY70" fmla="*/ 1779373 h 2051222"/>
                <a:gd name="connsiteX71" fmla="*/ 5251621 w 7426510"/>
                <a:gd name="connsiteY71" fmla="*/ 1865871 h 2051222"/>
                <a:gd name="connsiteX72" fmla="*/ 5338119 w 7426510"/>
                <a:gd name="connsiteY72" fmla="*/ 1890584 h 2051222"/>
                <a:gd name="connsiteX73" fmla="*/ 5387546 w 7426510"/>
                <a:gd name="connsiteY73" fmla="*/ 1902941 h 2051222"/>
                <a:gd name="connsiteX74" fmla="*/ 5474043 w 7426510"/>
                <a:gd name="connsiteY74" fmla="*/ 1927654 h 2051222"/>
                <a:gd name="connsiteX75" fmla="*/ 5572897 w 7426510"/>
                <a:gd name="connsiteY75" fmla="*/ 1940011 h 2051222"/>
                <a:gd name="connsiteX76" fmla="*/ 5659394 w 7426510"/>
                <a:gd name="connsiteY76" fmla="*/ 1927654 h 2051222"/>
                <a:gd name="connsiteX77" fmla="*/ 5782962 w 7426510"/>
                <a:gd name="connsiteY77" fmla="*/ 1853514 h 2051222"/>
                <a:gd name="connsiteX78" fmla="*/ 5857102 w 7426510"/>
                <a:gd name="connsiteY78" fmla="*/ 1828800 h 2051222"/>
                <a:gd name="connsiteX79" fmla="*/ 5918886 w 7426510"/>
                <a:gd name="connsiteY79" fmla="*/ 1816444 h 2051222"/>
                <a:gd name="connsiteX80" fmla="*/ 5968313 w 7426510"/>
                <a:gd name="connsiteY80" fmla="*/ 1804087 h 2051222"/>
                <a:gd name="connsiteX81" fmla="*/ 6227805 w 7426510"/>
                <a:gd name="connsiteY81" fmla="*/ 1791730 h 2051222"/>
                <a:gd name="connsiteX82" fmla="*/ 6289589 w 7426510"/>
                <a:gd name="connsiteY82" fmla="*/ 1717590 h 2051222"/>
                <a:gd name="connsiteX83" fmla="*/ 6339016 w 7426510"/>
                <a:gd name="connsiteY83" fmla="*/ 1643449 h 2051222"/>
                <a:gd name="connsiteX84" fmla="*/ 6351373 w 7426510"/>
                <a:gd name="connsiteY84" fmla="*/ 1594022 h 2051222"/>
                <a:gd name="connsiteX85" fmla="*/ 6413156 w 7426510"/>
                <a:gd name="connsiteY85" fmla="*/ 1519881 h 2051222"/>
                <a:gd name="connsiteX86" fmla="*/ 6450227 w 7426510"/>
                <a:gd name="connsiteY86" fmla="*/ 1495168 h 2051222"/>
                <a:gd name="connsiteX87" fmla="*/ 6536724 w 7426510"/>
                <a:gd name="connsiteY87" fmla="*/ 1421027 h 2051222"/>
                <a:gd name="connsiteX88" fmla="*/ 6586151 w 7426510"/>
                <a:gd name="connsiteY88" fmla="*/ 1433384 h 2051222"/>
                <a:gd name="connsiteX89" fmla="*/ 6685005 w 7426510"/>
                <a:gd name="connsiteY89" fmla="*/ 1569309 h 2051222"/>
                <a:gd name="connsiteX90" fmla="*/ 6759146 w 7426510"/>
                <a:gd name="connsiteY90" fmla="*/ 1705233 h 2051222"/>
                <a:gd name="connsiteX91" fmla="*/ 6783859 w 7426510"/>
                <a:gd name="connsiteY91" fmla="*/ 1779373 h 2051222"/>
                <a:gd name="connsiteX92" fmla="*/ 6820929 w 7426510"/>
                <a:gd name="connsiteY92" fmla="*/ 1841157 h 2051222"/>
                <a:gd name="connsiteX93" fmla="*/ 6882713 w 7426510"/>
                <a:gd name="connsiteY93" fmla="*/ 1964725 h 2051222"/>
                <a:gd name="connsiteX94" fmla="*/ 6907427 w 7426510"/>
                <a:gd name="connsiteY94" fmla="*/ 2014152 h 2051222"/>
                <a:gd name="connsiteX95" fmla="*/ 6932140 w 7426510"/>
                <a:gd name="connsiteY95" fmla="*/ 2051222 h 2051222"/>
                <a:gd name="connsiteX96" fmla="*/ 7129848 w 7426510"/>
                <a:gd name="connsiteY96" fmla="*/ 2038865 h 2051222"/>
                <a:gd name="connsiteX97" fmla="*/ 7166919 w 7426510"/>
                <a:gd name="connsiteY97" fmla="*/ 1989438 h 2051222"/>
                <a:gd name="connsiteX98" fmla="*/ 7241059 w 7426510"/>
                <a:gd name="connsiteY98" fmla="*/ 1890584 h 2051222"/>
                <a:gd name="connsiteX99" fmla="*/ 7290486 w 7426510"/>
                <a:gd name="connsiteY99" fmla="*/ 1853514 h 2051222"/>
                <a:gd name="connsiteX100" fmla="*/ 7389340 w 7426510"/>
                <a:gd name="connsiteY100" fmla="*/ 1828800 h 2051222"/>
                <a:gd name="connsiteX101" fmla="*/ 7426410 w 7426510"/>
                <a:gd name="connsiteY101" fmla="*/ 1804087 h 205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7426510" h="2051222">
                  <a:moveTo>
                    <a:pt x="0" y="383060"/>
                  </a:moveTo>
                  <a:lnTo>
                    <a:pt x="234778" y="210065"/>
                  </a:lnTo>
                  <a:cubicBezTo>
                    <a:pt x="429735" y="63847"/>
                    <a:pt x="267544" y="169727"/>
                    <a:pt x="420129" y="86498"/>
                  </a:cubicBezTo>
                  <a:cubicBezTo>
                    <a:pt x="441214" y="74997"/>
                    <a:pt x="460048" y="59365"/>
                    <a:pt x="481913" y="49427"/>
                  </a:cubicBezTo>
                  <a:cubicBezTo>
                    <a:pt x="505628" y="38647"/>
                    <a:pt x="531102" y="32199"/>
                    <a:pt x="556054" y="24714"/>
                  </a:cubicBezTo>
                  <a:cubicBezTo>
                    <a:pt x="590957" y="14243"/>
                    <a:pt x="631986" y="7056"/>
                    <a:pt x="667264" y="0"/>
                  </a:cubicBezTo>
                  <a:cubicBezTo>
                    <a:pt x="683740" y="16476"/>
                    <a:pt x="702712" y="30787"/>
                    <a:pt x="716692" y="49427"/>
                  </a:cubicBezTo>
                  <a:cubicBezTo>
                    <a:pt x="727744" y="64163"/>
                    <a:pt x="732459" y="82752"/>
                    <a:pt x="741405" y="98854"/>
                  </a:cubicBezTo>
                  <a:cubicBezTo>
                    <a:pt x="753069" y="119849"/>
                    <a:pt x="766811" y="139643"/>
                    <a:pt x="778475" y="160638"/>
                  </a:cubicBezTo>
                  <a:cubicBezTo>
                    <a:pt x="787421" y="176740"/>
                    <a:pt x="794050" y="194072"/>
                    <a:pt x="803189" y="210065"/>
                  </a:cubicBezTo>
                  <a:cubicBezTo>
                    <a:pt x="810557" y="222959"/>
                    <a:pt x="821260" y="233853"/>
                    <a:pt x="827902" y="247136"/>
                  </a:cubicBezTo>
                  <a:cubicBezTo>
                    <a:pt x="879054" y="349441"/>
                    <a:pt x="794155" y="215052"/>
                    <a:pt x="864973" y="321276"/>
                  </a:cubicBezTo>
                  <a:cubicBezTo>
                    <a:pt x="889686" y="313038"/>
                    <a:pt x="918771" y="312836"/>
                    <a:pt x="939113" y="296563"/>
                  </a:cubicBezTo>
                  <a:cubicBezTo>
                    <a:pt x="1067553" y="193811"/>
                    <a:pt x="940799" y="288138"/>
                    <a:pt x="1050324" y="222422"/>
                  </a:cubicBezTo>
                  <a:cubicBezTo>
                    <a:pt x="1075793" y="207140"/>
                    <a:pt x="1094838" y="175111"/>
                    <a:pt x="1124464" y="172995"/>
                  </a:cubicBezTo>
                  <a:cubicBezTo>
                    <a:pt x="1379731" y="154761"/>
                    <a:pt x="1239719" y="163525"/>
                    <a:pt x="1544594" y="148281"/>
                  </a:cubicBezTo>
                  <a:cubicBezTo>
                    <a:pt x="1561070" y="140043"/>
                    <a:pt x="1577090" y="130824"/>
                    <a:pt x="1594021" y="123568"/>
                  </a:cubicBezTo>
                  <a:cubicBezTo>
                    <a:pt x="1624185" y="110641"/>
                    <a:pt x="1720491" y="87849"/>
                    <a:pt x="1729946" y="86498"/>
                  </a:cubicBezTo>
                  <a:cubicBezTo>
                    <a:pt x="1758778" y="82379"/>
                    <a:pt x="1787884" y="79853"/>
                    <a:pt x="1816443" y="74141"/>
                  </a:cubicBezTo>
                  <a:cubicBezTo>
                    <a:pt x="1849749" y="67480"/>
                    <a:pt x="1882346" y="57665"/>
                    <a:pt x="1915297" y="49427"/>
                  </a:cubicBezTo>
                  <a:lnTo>
                    <a:pt x="1964724" y="37071"/>
                  </a:lnTo>
                  <a:cubicBezTo>
                    <a:pt x="1997675" y="45309"/>
                    <a:pt x="2033198" y="46594"/>
                    <a:pt x="2063578" y="61784"/>
                  </a:cubicBezTo>
                  <a:cubicBezTo>
                    <a:pt x="2076861" y="68425"/>
                    <a:pt x="2079660" y="86769"/>
                    <a:pt x="2088292" y="98854"/>
                  </a:cubicBezTo>
                  <a:cubicBezTo>
                    <a:pt x="2100262" y="115612"/>
                    <a:pt x="2110800" y="133718"/>
                    <a:pt x="2125362" y="148281"/>
                  </a:cubicBezTo>
                  <a:cubicBezTo>
                    <a:pt x="2151974" y="174893"/>
                    <a:pt x="2189955" y="195382"/>
                    <a:pt x="2224216" y="210065"/>
                  </a:cubicBezTo>
                  <a:cubicBezTo>
                    <a:pt x="2236188" y="215196"/>
                    <a:pt x="2248929" y="218303"/>
                    <a:pt x="2261286" y="222422"/>
                  </a:cubicBezTo>
                  <a:cubicBezTo>
                    <a:pt x="2273643" y="238898"/>
                    <a:pt x="2282720" y="258446"/>
                    <a:pt x="2298356" y="271849"/>
                  </a:cubicBezTo>
                  <a:cubicBezTo>
                    <a:pt x="2312342" y="283837"/>
                    <a:pt x="2330950" y="289082"/>
                    <a:pt x="2347783" y="296563"/>
                  </a:cubicBezTo>
                  <a:cubicBezTo>
                    <a:pt x="2395151" y="317616"/>
                    <a:pt x="2445087" y="335795"/>
                    <a:pt x="2496064" y="345990"/>
                  </a:cubicBezTo>
                  <a:cubicBezTo>
                    <a:pt x="2576986" y="362174"/>
                    <a:pt x="2552657" y="351567"/>
                    <a:pt x="2619632" y="370703"/>
                  </a:cubicBezTo>
                  <a:cubicBezTo>
                    <a:pt x="2632156" y="374281"/>
                    <a:pt x="2645052" y="377235"/>
                    <a:pt x="2656702" y="383060"/>
                  </a:cubicBezTo>
                  <a:cubicBezTo>
                    <a:pt x="2669985" y="389702"/>
                    <a:pt x="2681416" y="399535"/>
                    <a:pt x="2693773" y="407773"/>
                  </a:cubicBezTo>
                  <a:cubicBezTo>
                    <a:pt x="2702011" y="420130"/>
                    <a:pt x="2709854" y="432759"/>
                    <a:pt x="2718486" y="444844"/>
                  </a:cubicBezTo>
                  <a:cubicBezTo>
                    <a:pt x="2795151" y="552177"/>
                    <a:pt x="2722005" y="443946"/>
                    <a:pt x="2780270" y="531341"/>
                  </a:cubicBezTo>
                  <a:cubicBezTo>
                    <a:pt x="2849658" y="508211"/>
                    <a:pt x="2800674" y="532969"/>
                    <a:pt x="2866767" y="444844"/>
                  </a:cubicBezTo>
                  <a:cubicBezTo>
                    <a:pt x="2879124" y="428368"/>
                    <a:pt x="2890434" y="411054"/>
                    <a:pt x="2903837" y="395417"/>
                  </a:cubicBezTo>
                  <a:cubicBezTo>
                    <a:pt x="2934347" y="359822"/>
                    <a:pt x="2973215" y="329835"/>
                    <a:pt x="3015048" y="308919"/>
                  </a:cubicBezTo>
                  <a:cubicBezTo>
                    <a:pt x="3031524" y="300681"/>
                    <a:pt x="3046832" y="289499"/>
                    <a:pt x="3064475" y="284206"/>
                  </a:cubicBezTo>
                  <a:cubicBezTo>
                    <a:pt x="3088473" y="277007"/>
                    <a:pt x="3114118" y="277099"/>
                    <a:pt x="3138616" y="271849"/>
                  </a:cubicBezTo>
                  <a:cubicBezTo>
                    <a:pt x="3171827" y="264732"/>
                    <a:pt x="3204519" y="255374"/>
                    <a:pt x="3237470" y="247136"/>
                  </a:cubicBezTo>
                  <a:cubicBezTo>
                    <a:pt x="3253946" y="243017"/>
                    <a:pt x="3270786" y="240150"/>
                    <a:pt x="3286897" y="234779"/>
                  </a:cubicBezTo>
                  <a:cubicBezTo>
                    <a:pt x="3328175" y="221019"/>
                    <a:pt x="3326850" y="220408"/>
                    <a:pt x="3373394" y="210065"/>
                  </a:cubicBezTo>
                  <a:cubicBezTo>
                    <a:pt x="3393896" y="205509"/>
                    <a:pt x="3414916" y="203235"/>
                    <a:pt x="3435178" y="197709"/>
                  </a:cubicBezTo>
                  <a:cubicBezTo>
                    <a:pt x="3584451" y="156999"/>
                    <a:pt x="3430422" y="184266"/>
                    <a:pt x="3595816" y="160638"/>
                  </a:cubicBezTo>
                  <a:cubicBezTo>
                    <a:pt x="3616411" y="152400"/>
                    <a:pt x="3636400" y="142448"/>
                    <a:pt x="3657600" y="135925"/>
                  </a:cubicBezTo>
                  <a:cubicBezTo>
                    <a:pt x="3690064" y="125936"/>
                    <a:pt x="3724232" y="121952"/>
                    <a:pt x="3756454" y="111211"/>
                  </a:cubicBezTo>
                  <a:lnTo>
                    <a:pt x="3793524" y="98854"/>
                  </a:lnTo>
                  <a:cubicBezTo>
                    <a:pt x="3805881" y="102973"/>
                    <a:pt x="3819549" y="104308"/>
                    <a:pt x="3830594" y="111211"/>
                  </a:cubicBezTo>
                  <a:cubicBezTo>
                    <a:pt x="3898577" y="153701"/>
                    <a:pt x="3896887" y="167402"/>
                    <a:pt x="3941805" y="234779"/>
                  </a:cubicBezTo>
                  <a:lnTo>
                    <a:pt x="3966519" y="271849"/>
                  </a:lnTo>
                  <a:cubicBezTo>
                    <a:pt x="3970638" y="284206"/>
                    <a:pt x="3972550" y="297533"/>
                    <a:pt x="3978875" y="308919"/>
                  </a:cubicBezTo>
                  <a:cubicBezTo>
                    <a:pt x="4054006" y="444157"/>
                    <a:pt x="4000579" y="328817"/>
                    <a:pt x="4065373" y="432487"/>
                  </a:cubicBezTo>
                  <a:cubicBezTo>
                    <a:pt x="4075136" y="448107"/>
                    <a:pt x="4079379" y="466925"/>
                    <a:pt x="4090086" y="481914"/>
                  </a:cubicBezTo>
                  <a:cubicBezTo>
                    <a:pt x="4100243" y="496134"/>
                    <a:pt x="4116427" y="505190"/>
                    <a:pt x="4127156" y="518984"/>
                  </a:cubicBezTo>
                  <a:cubicBezTo>
                    <a:pt x="4145391" y="542429"/>
                    <a:pt x="4158762" y="569364"/>
                    <a:pt x="4176583" y="593125"/>
                  </a:cubicBezTo>
                  <a:cubicBezTo>
                    <a:pt x="4297696" y="754605"/>
                    <a:pt x="4148054" y="553182"/>
                    <a:pt x="4238367" y="679622"/>
                  </a:cubicBezTo>
                  <a:cubicBezTo>
                    <a:pt x="4250337" y="696381"/>
                    <a:pt x="4264522" y="711585"/>
                    <a:pt x="4275437" y="729049"/>
                  </a:cubicBezTo>
                  <a:cubicBezTo>
                    <a:pt x="4285200" y="744669"/>
                    <a:pt x="4291913" y="762000"/>
                    <a:pt x="4300151" y="778476"/>
                  </a:cubicBezTo>
                  <a:cubicBezTo>
                    <a:pt x="4309403" y="843242"/>
                    <a:pt x="4313439" y="876275"/>
                    <a:pt x="4324864" y="939114"/>
                  </a:cubicBezTo>
                  <a:cubicBezTo>
                    <a:pt x="4328621" y="959778"/>
                    <a:pt x="4331186" y="980781"/>
                    <a:pt x="4337221" y="1000898"/>
                  </a:cubicBezTo>
                  <a:cubicBezTo>
                    <a:pt x="4345581" y="1028763"/>
                    <a:pt x="4371279" y="1085213"/>
                    <a:pt x="4386648" y="1112109"/>
                  </a:cubicBezTo>
                  <a:cubicBezTo>
                    <a:pt x="4394016" y="1125003"/>
                    <a:pt x="4404251" y="1136141"/>
                    <a:pt x="4411362" y="1149179"/>
                  </a:cubicBezTo>
                  <a:cubicBezTo>
                    <a:pt x="4434624" y="1191825"/>
                    <a:pt x="4472158" y="1284114"/>
                    <a:pt x="4510216" y="1322173"/>
                  </a:cubicBezTo>
                  <a:lnTo>
                    <a:pt x="4596713" y="1408671"/>
                  </a:lnTo>
                  <a:cubicBezTo>
                    <a:pt x="4617308" y="1429266"/>
                    <a:pt x="4634264" y="1454298"/>
                    <a:pt x="4658497" y="1470454"/>
                  </a:cubicBezTo>
                  <a:cubicBezTo>
                    <a:pt x="4670854" y="1478692"/>
                    <a:pt x="4684467" y="1485301"/>
                    <a:pt x="4695567" y="1495168"/>
                  </a:cubicBezTo>
                  <a:cubicBezTo>
                    <a:pt x="4721689" y="1518388"/>
                    <a:pt x="4769708" y="1569309"/>
                    <a:pt x="4769708" y="1569309"/>
                  </a:cubicBezTo>
                  <a:cubicBezTo>
                    <a:pt x="4773827" y="1581666"/>
                    <a:pt x="4773927" y="1596208"/>
                    <a:pt x="4782064" y="1606379"/>
                  </a:cubicBezTo>
                  <a:cubicBezTo>
                    <a:pt x="4799484" y="1628154"/>
                    <a:pt x="4831786" y="1635309"/>
                    <a:pt x="4856205" y="1643449"/>
                  </a:cubicBezTo>
                  <a:cubicBezTo>
                    <a:pt x="4909459" y="1683389"/>
                    <a:pt x="4968676" y="1730451"/>
                    <a:pt x="5029200" y="1754660"/>
                  </a:cubicBezTo>
                  <a:cubicBezTo>
                    <a:pt x="5049794" y="1762898"/>
                    <a:pt x="5071144" y="1769453"/>
                    <a:pt x="5090983" y="1779373"/>
                  </a:cubicBezTo>
                  <a:cubicBezTo>
                    <a:pt x="5143258" y="1805511"/>
                    <a:pt x="5194329" y="1851549"/>
                    <a:pt x="5251621" y="1865871"/>
                  </a:cubicBezTo>
                  <a:cubicBezTo>
                    <a:pt x="5406083" y="1904484"/>
                    <a:pt x="5214069" y="1855141"/>
                    <a:pt x="5338119" y="1890584"/>
                  </a:cubicBezTo>
                  <a:cubicBezTo>
                    <a:pt x="5354448" y="1895250"/>
                    <a:pt x="5371217" y="1898275"/>
                    <a:pt x="5387546" y="1902941"/>
                  </a:cubicBezTo>
                  <a:cubicBezTo>
                    <a:pt x="5428686" y="1914696"/>
                    <a:pt x="5427679" y="1919927"/>
                    <a:pt x="5474043" y="1927654"/>
                  </a:cubicBezTo>
                  <a:cubicBezTo>
                    <a:pt x="5506799" y="1933113"/>
                    <a:pt x="5539946" y="1935892"/>
                    <a:pt x="5572897" y="1940011"/>
                  </a:cubicBezTo>
                  <a:cubicBezTo>
                    <a:pt x="5601729" y="1935892"/>
                    <a:pt x="5631295" y="1935317"/>
                    <a:pt x="5659394" y="1927654"/>
                  </a:cubicBezTo>
                  <a:cubicBezTo>
                    <a:pt x="5755575" y="1901423"/>
                    <a:pt x="5660943" y="1894188"/>
                    <a:pt x="5782962" y="1853514"/>
                  </a:cubicBezTo>
                  <a:cubicBezTo>
                    <a:pt x="5807675" y="1845276"/>
                    <a:pt x="5831558" y="1833909"/>
                    <a:pt x="5857102" y="1828800"/>
                  </a:cubicBezTo>
                  <a:cubicBezTo>
                    <a:pt x="5877697" y="1824681"/>
                    <a:pt x="5898384" y="1821000"/>
                    <a:pt x="5918886" y="1816444"/>
                  </a:cubicBezTo>
                  <a:cubicBezTo>
                    <a:pt x="5935464" y="1812760"/>
                    <a:pt x="5951384" y="1805441"/>
                    <a:pt x="5968313" y="1804087"/>
                  </a:cubicBezTo>
                  <a:cubicBezTo>
                    <a:pt x="6054633" y="1797181"/>
                    <a:pt x="6141308" y="1795849"/>
                    <a:pt x="6227805" y="1791730"/>
                  </a:cubicBezTo>
                  <a:cubicBezTo>
                    <a:pt x="6321748" y="1721273"/>
                    <a:pt x="6249155" y="1790370"/>
                    <a:pt x="6289589" y="1717590"/>
                  </a:cubicBezTo>
                  <a:cubicBezTo>
                    <a:pt x="6304014" y="1691626"/>
                    <a:pt x="6339016" y="1643449"/>
                    <a:pt x="6339016" y="1643449"/>
                  </a:cubicBezTo>
                  <a:cubicBezTo>
                    <a:pt x="6343135" y="1626973"/>
                    <a:pt x="6344683" y="1609632"/>
                    <a:pt x="6351373" y="1594022"/>
                  </a:cubicBezTo>
                  <a:cubicBezTo>
                    <a:pt x="6362173" y="1568823"/>
                    <a:pt x="6393364" y="1536375"/>
                    <a:pt x="6413156" y="1519881"/>
                  </a:cubicBezTo>
                  <a:cubicBezTo>
                    <a:pt x="6424565" y="1510374"/>
                    <a:pt x="6438951" y="1504833"/>
                    <a:pt x="6450227" y="1495168"/>
                  </a:cubicBezTo>
                  <a:cubicBezTo>
                    <a:pt x="6555113" y="1405267"/>
                    <a:pt x="6451612" y="1477770"/>
                    <a:pt x="6536724" y="1421027"/>
                  </a:cubicBezTo>
                  <a:cubicBezTo>
                    <a:pt x="6553200" y="1425146"/>
                    <a:pt x="6572565" y="1423194"/>
                    <a:pt x="6586151" y="1433384"/>
                  </a:cubicBezTo>
                  <a:cubicBezTo>
                    <a:pt x="6608812" y="1450380"/>
                    <a:pt x="6671988" y="1549783"/>
                    <a:pt x="6685005" y="1569309"/>
                  </a:cubicBezTo>
                  <a:cubicBezTo>
                    <a:pt x="6715088" y="1614433"/>
                    <a:pt x="6740454" y="1649157"/>
                    <a:pt x="6759146" y="1705233"/>
                  </a:cubicBezTo>
                  <a:cubicBezTo>
                    <a:pt x="6767384" y="1729946"/>
                    <a:pt x="6773079" y="1755658"/>
                    <a:pt x="6783859" y="1779373"/>
                  </a:cubicBezTo>
                  <a:cubicBezTo>
                    <a:pt x="6793797" y="1801238"/>
                    <a:pt x="6809627" y="1819965"/>
                    <a:pt x="6820929" y="1841157"/>
                  </a:cubicBezTo>
                  <a:cubicBezTo>
                    <a:pt x="6842600" y="1881790"/>
                    <a:pt x="6862118" y="1923536"/>
                    <a:pt x="6882713" y="1964725"/>
                  </a:cubicBezTo>
                  <a:cubicBezTo>
                    <a:pt x="6890951" y="1981201"/>
                    <a:pt x="6897209" y="1998825"/>
                    <a:pt x="6907427" y="2014152"/>
                  </a:cubicBezTo>
                  <a:lnTo>
                    <a:pt x="6932140" y="2051222"/>
                  </a:lnTo>
                  <a:cubicBezTo>
                    <a:pt x="6998043" y="2047103"/>
                    <a:pt x="7065991" y="2055670"/>
                    <a:pt x="7129848" y="2038865"/>
                  </a:cubicBezTo>
                  <a:cubicBezTo>
                    <a:pt x="7149765" y="2033624"/>
                    <a:pt x="7154948" y="2006197"/>
                    <a:pt x="7166919" y="1989438"/>
                  </a:cubicBezTo>
                  <a:cubicBezTo>
                    <a:pt x="7195440" y="1949509"/>
                    <a:pt x="7201574" y="1930069"/>
                    <a:pt x="7241059" y="1890584"/>
                  </a:cubicBezTo>
                  <a:cubicBezTo>
                    <a:pt x="7255622" y="1876021"/>
                    <a:pt x="7271476" y="1861435"/>
                    <a:pt x="7290486" y="1853514"/>
                  </a:cubicBezTo>
                  <a:cubicBezTo>
                    <a:pt x="7321839" y="1840450"/>
                    <a:pt x="7357117" y="1839540"/>
                    <a:pt x="7389340" y="1828800"/>
                  </a:cubicBezTo>
                  <a:cubicBezTo>
                    <a:pt x="7430318" y="1815142"/>
                    <a:pt x="7426410" y="1829469"/>
                    <a:pt x="7426410" y="180408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711D6C2-A087-BDBE-0348-2BF42866F229}"/>
                </a:ext>
              </a:extLst>
            </p:cNvPr>
            <p:cNvSpPr txBox="1"/>
            <p:nvPr/>
          </p:nvSpPr>
          <p:spPr>
            <a:xfrm rot="16200000">
              <a:off x="269618" y="3374138"/>
              <a:ext cx="1248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  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D97F4C2-A763-7798-DB3A-C3C73023B47F}"/>
                </a:ext>
              </a:extLst>
            </p:cNvPr>
            <p:cNvCxnSpPr/>
            <p:nvPr/>
          </p:nvCxnSpPr>
          <p:spPr>
            <a:xfrm>
              <a:off x="27184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2F5348F-4C27-2E93-A7E2-A987AE27340F}"/>
                </a:ext>
              </a:extLst>
            </p:cNvPr>
            <p:cNvCxnSpPr/>
            <p:nvPr/>
          </p:nvCxnSpPr>
          <p:spPr>
            <a:xfrm>
              <a:off x="3995351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D663C46-9D23-A251-4DEF-B273318529A6}"/>
                </a:ext>
              </a:extLst>
            </p:cNvPr>
            <p:cNvCxnSpPr/>
            <p:nvPr/>
          </p:nvCxnSpPr>
          <p:spPr>
            <a:xfrm>
              <a:off x="5290696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7920358-861E-E605-FA50-057148688212}"/>
                </a:ext>
              </a:extLst>
            </p:cNvPr>
            <p:cNvCxnSpPr/>
            <p:nvPr/>
          </p:nvCxnSpPr>
          <p:spPr>
            <a:xfrm>
              <a:off x="6456350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62BF3A3-D63D-8EB4-417B-631690239216}"/>
                </a:ext>
              </a:extLst>
            </p:cNvPr>
            <p:cNvCxnSpPr/>
            <p:nvPr/>
          </p:nvCxnSpPr>
          <p:spPr>
            <a:xfrm>
              <a:off x="76837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273F68D-0A42-04B5-D93A-18B2E8373002}"/>
                </a:ext>
              </a:extLst>
            </p:cNvPr>
            <p:cNvSpPr/>
            <p:nvPr/>
          </p:nvSpPr>
          <p:spPr>
            <a:xfrm>
              <a:off x="1550771" y="2137719"/>
              <a:ext cx="1112110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56A5A89-EF4E-DF91-EAE0-5D45F3734EB1}"/>
                </a:ext>
              </a:extLst>
            </p:cNvPr>
            <p:cNvSpPr/>
            <p:nvPr/>
          </p:nvSpPr>
          <p:spPr>
            <a:xfrm>
              <a:off x="4071871" y="2137719"/>
              <a:ext cx="1160785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E8F0C36F-FA62-0800-128E-8266708EEEE5}"/>
                </a:ext>
              </a:extLst>
            </p:cNvPr>
            <p:cNvSpPr/>
            <p:nvPr/>
          </p:nvSpPr>
          <p:spPr>
            <a:xfrm>
              <a:off x="5360843" y="2137719"/>
              <a:ext cx="1033386" cy="3472248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F90070C6-2DC5-6BED-F8BC-5C315DAECAA7}"/>
                </a:ext>
              </a:extLst>
            </p:cNvPr>
            <p:cNvSpPr/>
            <p:nvPr/>
          </p:nvSpPr>
          <p:spPr>
            <a:xfrm>
              <a:off x="6518131" y="2137719"/>
              <a:ext cx="1109848" cy="3472248"/>
            </a:xfrm>
            <a:prstGeom prst="rect">
              <a:avLst/>
            </a:prstGeom>
            <a:solidFill>
              <a:schemeClr val="bg1">
                <a:alpha val="8178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2AF13E0-EE6C-73A1-87EE-73B6680D1574}"/>
                </a:ext>
              </a:extLst>
            </p:cNvPr>
            <p:cNvSpPr/>
            <p:nvPr/>
          </p:nvSpPr>
          <p:spPr>
            <a:xfrm>
              <a:off x="7734369" y="2137719"/>
              <a:ext cx="1136725" cy="3472248"/>
            </a:xfrm>
            <a:prstGeom prst="rect">
              <a:avLst/>
            </a:prstGeom>
            <a:solidFill>
              <a:schemeClr val="bg1">
                <a:alpha val="803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EA9864B-1CDB-30EA-B4D6-943F42953FD5}"/>
                </a:ext>
              </a:extLst>
            </p:cNvPr>
            <p:cNvSpPr/>
            <p:nvPr/>
          </p:nvSpPr>
          <p:spPr>
            <a:xfrm>
              <a:off x="2764420" y="2143897"/>
              <a:ext cx="1160785" cy="3472248"/>
            </a:xfrm>
            <a:prstGeom prst="rect">
              <a:avLst/>
            </a:prstGeom>
            <a:solidFill>
              <a:schemeClr val="accent1">
                <a:alpha val="30173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B8F87372-258E-682C-CA9C-1405F19BA42E}"/>
              </a:ext>
            </a:extLst>
          </p:cNvPr>
          <p:cNvSpPr txBox="1"/>
          <p:nvPr/>
        </p:nvSpPr>
        <p:spPr>
          <a:xfrm>
            <a:off x="2607276" y="1817814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B590441-3B91-4ABC-E8DF-AF3F90E99F1B}"/>
              </a:ext>
            </a:extLst>
          </p:cNvPr>
          <p:cNvSpPr txBox="1"/>
          <p:nvPr/>
        </p:nvSpPr>
        <p:spPr>
          <a:xfrm>
            <a:off x="4982834" y="1792415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150316-55B8-9BA4-DA61-64B77EFD31FB}"/>
              </a:ext>
            </a:extLst>
          </p:cNvPr>
          <p:cNvSpPr txBox="1"/>
          <p:nvPr/>
        </p:nvSpPr>
        <p:spPr>
          <a:xfrm>
            <a:off x="6300755" y="1804771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4E838C1-0C65-63B7-4451-97782C98333F}"/>
              </a:ext>
            </a:extLst>
          </p:cNvPr>
          <p:cNvSpPr txBox="1"/>
          <p:nvPr/>
        </p:nvSpPr>
        <p:spPr>
          <a:xfrm>
            <a:off x="3752335" y="1780743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5BFB785-CCAB-1E48-DE06-2B56DD4AEA96}"/>
              </a:ext>
            </a:extLst>
          </p:cNvPr>
          <p:cNvSpPr txBox="1"/>
          <p:nvPr/>
        </p:nvSpPr>
        <p:spPr>
          <a:xfrm>
            <a:off x="8725949" y="1796761"/>
            <a:ext cx="128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ED96C-2728-B8D8-57D8-6EDC5EE21029}"/>
              </a:ext>
            </a:extLst>
          </p:cNvPr>
          <p:cNvSpPr txBox="1"/>
          <p:nvPr/>
        </p:nvSpPr>
        <p:spPr>
          <a:xfrm>
            <a:off x="7420174" y="1780743"/>
            <a:ext cx="128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</a:t>
            </a:r>
          </a:p>
        </p:txBody>
      </p:sp>
    </p:spTree>
    <p:extLst>
      <p:ext uri="{BB962C8B-B14F-4D97-AF65-F5344CB8AC3E}">
        <p14:creationId xmlns:p14="http://schemas.microsoft.com/office/powerpoint/2010/main" val="2957181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8042B-54AF-9104-5B96-6805964F9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374E-30C1-9A29-2749-CA6061CF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8" y="270438"/>
            <a:ext cx="11068569" cy="1325563"/>
          </a:xfrm>
        </p:spPr>
        <p:txBody>
          <a:bodyPr/>
          <a:lstStyle/>
          <a:p>
            <a:r>
              <a:rPr lang="en-US" dirty="0"/>
              <a:t>The way the data set is split between training and testing needs to match the data’s structure</a:t>
            </a:r>
          </a:p>
        </p:txBody>
      </p:sp>
      <p:pic>
        <p:nvPicPr>
          <p:cNvPr id="5" name="Picture 4" descr="A diagram of a complex structure&#10;&#10;AI-generated content may be incorrect.">
            <a:extLst>
              <a:ext uri="{FF2B5EF4-FFF2-40B4-BE49-F238E27FC236}">
                <a16:creationId xmlns:a16="http://schemas.microsoft.com/office/drawing/2014/main" id="{734E3E46-D7F4-0BA6-F25D-C882DB1D0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270" y="1867374"/>
            <a:ext cx="5393459" cy="4621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D5676-9376-53CA-76CF-E3E6596642D6}"/>
              </a:ext>
            </a:extLst>
          </p:cNvPr>
          <p:cNvSpPr txBox="1"/>
          <p:nvPr/>
        </p:nvSpPr>
        <p:spPr>
          <a:xfrm>
            <a:off x="5115697" y="6488668"/>
            <a:ext cx="395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Roberts et al. </a:t>
            </a:r>
            <a:r>
              <a:rPr lang="en-US" dirty="0" err="1"/>
              <a:t>Ecogeography</a:t>
            </a:r>
            <a:r>
              <a:rPr lang="en-US" dirty="0"/>
              <a:t> (2017)</a:t>
            </a:r>
          </a:p>
        </p:txBody>
      </p:sp>
    </p:spTree>
    <p:extLst>
      <p:ext uri="{BB962C8B-B14F-4D97-AF65-F5344CB8AC3E}">
        <p14:creationId xmlns:p14="http://schemas.microsoft.com/office/powerpoint/2010/main" val="2505782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B7D5-0CCA-B0F2-FF6A-ADFC1B230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85C3-7A93-F089-FF0A-1F9DE6D1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95" y="357642"/>
            <a:ext cx="11364435" cy="1325563"/>
          </a:xfrm>
        </p:spPr>
        <p:txBody>
          <a:bodyPr>
            <a:normAutofit/>
          </a:bodyPr>
          <a:lstStyle/>
          <a:p>
            <a:r>
              <a:rPr lang="en-US" b="1" dirty="0"/>
              <a:t>Cross validation with and without extrapolation 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FFE90D-DB9A-FBC8-78A2-7ACB7D2356C1}"/>
              </a:ext>
            </a:extLst>
          </p:cNvPr>
          <p:cNvSpPr txBox="1"/>
          <p:nvPr/>
        </p:nvSpPr>
        <p:spPr>
          <a:xfrm>
            <a:off x="4666680" y="5955958"/>
            <a:ext cx="1248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B53F5D-FC29-011D-881E-65987FDD91E1}"/>
              </a:ext>
            </a:extLst>
          </p:cNvPr>
          <p:cNvGrpSpPr/>
          <p:nvPr/>
        </p:nvGrpSpPr>
        <p:grpSpPr>
          <a:xfrm>
            <a:off x="1564845" y="2100649"/>
            <a:ext cx="8279371" cy="3768810"/>
            <a:chOff x="662802" y="2051222"/>
            <a:chExt cx="8279371" cy="376881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6780BD-5593-4769-980A-D6E5AB31A54F}"/>
                </a:ext>
              </a:extLst>
            </p:cNvPr>
            <p:cNvCxnSpPr>
              <a:cxnSpLocks/>
            </p:cNvCxnSpPr>
            <p:nvPr/>
          </p:nvCxnSpPr>
          <p:spPr>
            <a:xfrm>
              <a:off x="1309816" y="2051222"/>
              <a:ext cx="0" cy="376881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992788-E457-04D8-C822-99EE74655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9816" y="5820032"/>
              <a:ext cx="763235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602F65B-6196-4497-BA9B-B7662F7B9698}"/>
                </a:ext>
              </a:extLst>
            </p:cNvPr>
            <p:cNvSpPr/>
            <p:nvPr/>
          </p:nvSpPr>
          <p:spPr>
            <a:xfrm>
              <a:off x="1495166" y="3027405"/>
              <a:ext cx="7426510" cy="2051222"/>
            </a:xfrm>
            <a:custGeom>
              <a:avLst/>
              <a:gdLst>
                <a:gd name="connsiteX0" fmla="*/ 0 w 7426510"/>
                <a:gd name="connsiteY0" fmla="*/ 383060 h 2051222"/>
                <a:gd name="connsiteX1" fmla="*/ 234778 w 7426510"/>
                <a:gd name="connsiteY1" fmla="*/ 210065 h 2051222"/>
                <a:gd name="connsiteX2" fmla="*/ 420129 w 7426510"/>
                <a:gd name="connsiteY2" fmla="*/ 86498 h 2051222"/>
                <a:gd name="connsiteX3" fmla="*/ 481913 w 7426510"/>
                <a:gd name="connsiteY3" fmla="*/ 49427 h 2051222"/>
                <a:gd name="connsiteX4" fmla="*/ 556054 w 7426510"/>
                <a:gd name="connsiteY4" fmla="*/ 24714 h 2051222"/>
                <a:gd name="connsiteX5" fmla="*/ 667264 w 7426510"/>
                <a:gd name="connsiteY5" fmla="*/ 0 h 2051222"/>
                <a:gd name="connsiteX6" fmla="*/ 716692 w 7426510"/>
                <a:gd name="connsiteY6" fmla="*/ 49427 h 2051222"/>
                <a:gd name="connsiteX7" fmla="*/ 741405 w 7426510"/>
                <a:gd name="connsiteY7" fmla="*/ 98854 h 2051222"/>
                <a:gd name="connsiteX8" fmla="*/ 778475 w 7426510"/>
                <a:gd name="connsiteY8" fmla="*/ 160638 h 2051222"/>
                <a:gd name="connsiteX9" fmla="*/ 803189 w 7426510"/>
                <a:gd name="connsiteY9" fmla="*/ 210065 h 2051222"/>
                <a:gd name="connsiteX10" fmla="*/ 827902 w 7426510"/>
                <a:gd name="connsiteY10" fmla="*/ 247136 h 2051222"/>
                <a:gd name="connsiteX11" fmla="*/ 864973 w 7426510"/>
                <a:gd name="connsiteY11" fmla="*/ 321276 h 2051222"/>
                <a:gd name="connsiteX12" fmla="*/ 939113 w 7426510"/>
                <a:gd name="connsiteY12" fmla="*/ 296563 h 2051222"/>
                <a:gd name="connsiteX13" fmla="*/ 1050324 w 7426510"/>
                <a:gd name="connsiteY13" fmla="*/ 222422 h 2051222"/>
                <a:gd name="connsiteX14" fmla="*/ 1124464 w 7426510"/>
                <a:gd name="connsiteY14" fmla="*/ 172995 h 2051222"/>
                <a:gd name="connsiteX15" fmla="*/ 1544594 w 7426510"/>
                <a:gd name="connsiteY15" fmla="*/ 148281 h 2051222"/>
                <a:gd name="connsiteX16" fmla="*/ 1594021 w 7426510"/>
                <a:gd name="connsiteY16" fmla="*/ 123568 h 2051222"/>
                <a:gd name="connsiteX17" fmla="*/ 1729946 w 7426510"/>
                <a:gd name="connsiteY17" fmla="*/ 86498 h 2051222"/>
                <a:gd name="connsiteX18" fmla="*/ 1816443 w 7426510"/>
                <a:gd name="connsiteY18" fmla="*/ 74141 h 2051222"/>
                <a:gd name="connsiteX19" fmla="*/ 1915297 w 7426510"/>
                <a:gd name="connsiteY19" fmla="*/ 49427 h 2051222"/>
                <a:gd name="connsiteX20" fmla="*/ 1964724 w 7426510"/>
                <a:gd name="connsiteY20" fmla="*/ 37071 h 2051222"/>
                <a:gd name="connsiteX21" fmla="*/ 2063578 w 7426510"/>
                <a:gd name="connsiteY21" fmla="*/ 61784 h 2051222"/>
                <a:gd name="connsiteX22" fmla="*/ 2088292 w 7426510"/>
                <a:gd name="connsiteY22" fmla="*/ 98854 h 2051222"/>
                <a:gd name="connsiteX23" fmla="*/ 2125362 w 7426510"/>
                <a:gd name="connsiteY23" fmla="*/ 148281 h 2051222"/>
                <a:gd name="connsiteX24" fmla="*/ 2224216 w 7426510"/>
                <a:gd name="connsiteY24" fmla="*/ 210065 h 2051222"/>
                <a:gd name="connsiteX25" fmla="*/ 2261286 w 7426510"/>
                <a:gd name="connsiteY25" fmla="*/ 222422 h 2051222"/>
                <a:gd name="connsiteX26" fmla="*/ 2298356 w 7426510"/>
                <a:gd name="connsiteY26" fmla="*/ 271849 h 2051222"/>
                <a:gd name="connsiteX27" fmla="*/ 2347783 w 7426510"/>
                <a:gd name="connsiteY27" fmla="*/ 296563 h 2051222"/>
                <a:gd name="connsiteX28" fmla="*/ 2496064 w 7426510"/>
                <a:gd name="connsiteY28" fmla="*/ 345990 h 2051222"/>
                <a:gd name="connsiteX29" fmla="*/ 2619632 w 7426510"/>
                <a:gd name="connsiteY29" fmla="*/ 370703 h 2051222"/>
                <a:gd name="connsiteX30" fmla="*/ 2656702 w 7426510"/>
                <a:gd name="connsiteY30" fmla="*/ 383060 h 2051222"/>
                <a:gd name="connsiteX31" fmla="*/ 2693773 w 7426510"/>
                <a:gd name="connsiteY31" fmla="*/ 407773 h 2051222"/>
                <a:gd name="connsiteX32" fmla="*/ 2718486 w 7426510"/>
                <a:gd name="connsiteY32" fmla="*/ 444844 h 2051222"/>
                <a:gd name="connsiteX33" fmla="*/ 2780270 w 7426510"/>
                <a:gd name="connsiteY33" fmla="*/ 531341 h 2051222"/>
                <a:gd name="connsiteX34" fmla="*/ 2866767 w 7426510"/>
                <a:gd name="connsiteY34" fmla="*/ 444844 h 2051222"/>
                <a:gd name="connsiteX35" fmla="*/ 2903837 w 7426510"/>
                <a:gd name="connsiteY35" fmla="*/ 395417 h 2051222"/>
                <a:gd name="connsiteX36" fmla="*/ 3015048 w 7426510"/>
                <a:gd name="connsiteY36" fmla="*/ 308919 h 2051222"/>
                <a:gd name="connsiteX37" fmla="*/ 3064475 w 7426510"/>
                <a:gd name="connsiteY37" fmla="*/ 284206 h 2051222"/>
                <a:gd name="connsiteX38" fmla="*/ 3138616 w 7426510"/>
                <a:gd name="connsiteY38" fmla="*/ 271849 h 2051222"/>
                <a:gd name="connsiteX39" fmla="*/ 3237470 w 7426510"/>
                <a:gd name="connsiteY39" fmla="*/ 247136 h 2051222"/>
                <a:gd name="connsiteX40" fmla="*/ 3286897 w 7426510"/>
                <a:gd name="connsiteY40" fmla="*/ 234779 h 2051222"/>
                <a:gd name="connsiteX41" fmla="*/ 3373394 w 7426510"/>
                <a:gd name="connsiteY41" fmla="*/ 210065 h 2051222"/>
                <a:gd name="connsiteX42" fmla="*/ 3435178 w 7426510"/>
                <a:gd name="connsiteY42" fmla="*/ 197709 h 2051222"/>
                <a:gd name="connsiteX43" fmla="*/ 3595816 w 7426510"/>
                <a:gd name="connsiteY43" fmla="*/ 160638 h 2051222"/>
                <a:gd name="connsiteX44" fmla="*/ 3657600 w 7426510"/>
                <a:gd name="connsiteY44" fmla="*/ 135925 h 2051222"/>
                <a:gd name="connsiteX45" fmla="*/ 3756454 w 7426510"/>
                <a:gd name="connsiteY45" fmla="*/ 111211 h 2051222"/>
                <a:gd name="connsiteX46" fmla="*/ 3793524 w 7426510"/>
                <a:gd name="connsiteY46" fmla="*/ 98854 h 2051222"/>
                <a:gd name="connsiteX47" fmla="*/ 3830594 w 7426510"/>
                <a:gd name="connsiteY47" fmla="*/ 111211 h 2051222"/>
                <a:gd name="connsiteX48" fmla="*/ 3941805 w 7426510"/>
                <a:gd name="connsiteY48" fmla="*/ 234779 h 2051222"/>
                <a:gd name="connsiteX49" fmla="*/ 3966519 w 7426510"/>
                <a:gd name="connsiteY49" fmla="*/ 271849 h 2051222"/>
                <a:gd name="connsiteX50" fmla="*/ 3978875 w 7426510"/>
                <a:gd name="connsiteY50" fmla="*/ 308919 h 2051222"/>
                <a:gd name="connsiteX51" fmla="*/ 4065373 w 7426510"/>
                <a:gd name="connsiteY51" fmla="*/ 432487 h 2051222"/>
                <a:gd name="connsiteX52" fmla="*/ 4090086 w 7426510"/>
                <a:gd name="connsiteY52" fmla="*/ 481914 h 2051222"/>
                <a:gd name="connsiteX53" fmla="*/ 4127156 w 7426510"/>
                <a:gd name="connsiteY53" fmla="*/ 518984 h 2051222"/>
                <a:gd name="connsiteX54" fmla="*/ 4176583 w 7426510"/>
                <a:gd name="connsiteY54" fmla="*/ 593125 h 2051222"/>
                <a:gd name="connsiteX55" fmla="*/ 4238367 w 7426510"/>
                <a:gd name="connsiteY55" fmla="*/ 679622 h 2051222"/>
                <a:gd name="connsiteX56" fmla="*/ 4275437 w 7426510"/>
                <a:gd name="connsiteY56" fmla="*/ 729049 h 2051222"/>
                <a:gd name="connsiteX57" fmla="*/ 4300151 w 7426510"/>
                <a:gd name="connsiteY57" fmla="*/ 778476 h 2051222"/>
                <a:gd name="connsiteX58" fmla="*/ 4324864 w 7426510"/>
                <a:gd name="connsiteY58" fmla="*/ 939114 h 2051222"/>
                <a:gd name="connsiteX59" fmla="*/ 4337221 w 7426510"/>
                <a:gd name="connsiteY59" fmla="*/ 1000898 h 2051222"/>
                <a:gd name="connsiteX60" fmla="*/ 4386648 w 7426510"/>
                <a:gd name="connsiteY60" fmla="*/ 1112109 h 2051222"/>
                <a:gd name="connsiteX61" fmla="*/ 4411362 w 7426510"/>
                <a:gd name="connsiteY61" fmla="*/ 1149179 h 2051222"/>
                <a:gd name="connsiteX62" fmla="*/ 4510216 w 7426510"/>
                <a:gd name="connsiteY62" fmla="*/ 1322173 h 2051222"/>
                <a:gd name="connsiteX63" fmla="*/ 4596713 w 7426510"/>
                <a:gd name="connsiteY63" fmla="*/ 1408671 h 2051222"/>
                <a:gd name="connsiteX64" fmla="*/ 4658497 w 7426510"/>
                <a:gd name="connsiteY64" fmla="*/ 1470454 h 2051222"/>
                <a:gd name="connsiteX65" fmla="*/ 4695567 w 7426510"/>
                <a:gd name="connsiteY65" fmla="*/ 1495168 h 2051222"/>
                <a:gd name="connsiteX66" fmla="*/ 4769708 w 7426510"/>
                <a:gd name="connsiteY66" fmla="*/ 1569309 h 2051222"/>
                <a:gd name="connsiteX67" fmla="*/ 4782064 w 7426510"/>
                <a:gd name="connsiteY67" fmla="*/ 1606379 h 2051222"/>
                <a:gd name="connsiteX68" fmla="*/ 4856205 w 7426510"/>
                <a:gd name="connsiteY68" fmla="*/ 1643449 h 2051222"/>
                <a:gd name="connsiteX69" fmla="*/ 5029200 w 7426510"/>
                <a:gd name="connsiteY69" fmla="*/ 1754660 h 2051222"/>
                <a:gd name="connsiteX70" fmla="*/ 5090983 w 7426510"/>
                <a:gd name="connsiteY70" fmla="*/ 1779373 h 2051222"/>
                <a:gd name="connsiteX71" fmla="*/ 5251621 w 7426510"/>
                <a:gd name="connsiteY71" fmla="*/ 1865871 h 2051222"/>
                <a:gd name="connsiteX72" fmla="*/ 5338119 w 7426510"/>
                <a:gd name="connsiteY72" fmla="*/ 1890584 h 2051222"/>
                <a:gd name="connsiteX73" fmla="*/ 5387546 w 7426510"/>
                <a:gd name="connsiteY73" fmla="*/ 1902941 h 2051222"/>
                <a:gd name="connsiteX74" fmla="*/ 5474043 w 7426510"/>
                <a:gd name="connsiteY74" fmla="*/ 1927654 h 2051222"/>
                <a:gd name="connsiteX75" fmla="*/ 5572897 w 7426510"/>
                <a:gd name="connsiteY75" fmla="*/ 1940011 h 2051222"/>
                <a:gd name="connsiteX76" fmla="*/ 5659394 w 7426510"/>
                <a:gd name="connsiteY76" fmla="*/ 1927654 h 2051222"/>
                <a:gd name="connsiteX77" fmla="*/ 5782962 w 7426510"/>
                <a:gd name="connsiteY77" fmla="*/ 1853514 h 2051222"/>
                <a:gd name="connsiteX78" fmla="*/ 5857102 w 7426510"/>
                <a:gd name="connsiteY78" fmla="*/ 1828800 h 2051222"/>
                <a:gd name="connsiteX79" fmla="*/ 5918886 w 7426510"/>
                <a:gd name="connsiteY79" fmla="*/ 1816444 h 2051222"/>
                <a:gd name="connsiteX80" fmla="*/ 5968313 w 7426510"/>
                <a:gd name="connsiteY80" fmla="*/ 1804087 h 2051222"/>
                <a:gd name="connsiteX81" fmla="*/ 6227805 w 7426510"/>
                <a:gd name="connsiteY81" fmla="*/ 1791730 h 2051222"/>
                <a:gd name="connsiteX82" fmla="*/ 6289589 w 7426510"/>
                <a:gd name="connsiteY82" fmla="*/ 1717590 h 2051222"/>
                <a:gd name="connsiteX83" fmla="*/ 6339016 w 7426510"/>
                <a:gd name="connsiteY83" fmla="*/ 1643449 h 2051222"/>
                <a:gd name="connsiteX84" fmla="*/ 6351373 w 7426510"/>
                <a:gd name="connsiteY84" fmla="*/ 1594022 h 2051222"/>
                <a:gd name="connsiteX85" fmla="*/ 6413156 w 7426510"/>
                <a:gd name="connsiteY85" fmla="*/ 1519881 h 2051222"/>
                <a:gd name="connsiteX86" fmla="*/ 6450227 w 7426510"/>
                <a:gd name="connsiteY86" fmla="*/ 1495168 h 2051222"/>
                <a:gd name="connsiteX87" fmla="*/ 6536724 w 7426510"/>
                <a:gd name="connsiteY87" fmla="*/ 1421027 h 2051222"/>
                <a:gd name="connsiteX88" fmla="*/ 6586151 w 7426510"/>
                <a:gd name="connsiteY88" fmla="*/ 1433384 h 2051222"/>
                <a:gd name="connsiteX89" fmla="*/ 6685005 w 7426510"/>
                <a:gd name="connsiteY89" fmla="*/ 1569309 h 2051222"/>
                <a:gd name="connsiteX90" fmla="*/ 6759146 w 7426510"/>
                <a:gd name="connsiteY90" fmla="*/ 1705233 h 2051222"/>
                <a:gd name="connsiteX91" fmla="*/ 6783859 w 7426510"/>
                <a:gd name="connsiteY91" fmla="*/ 1779373 h 2051222"/>
                <a:gd name="connsiteX92" fmla="*/ 6820929 w 7426510"/>
                <a:gd name="connsiteY92" fmla="*/ 1841157 h 2051222"/>
                <a:gd name="connsiteX93" fmla="*/ 6882713 w 7426510"/>
                <a:gd name="connsiteY93" fmla="*/ 1964725 h 2051222"/>
                <a:gd name="connsiteX94" fmla="*/ 6907427 w 7426510"/>
                <a:gd name="connsiteY94" fmla="*/ 2014152 h 2051222"/>
                <a:gd name="connsiteX95" fmla="*/ 6932140 w 7426510"/>
                <a:gd name="connsiteY95" fmla="*/ 2051222 h 2051222"/>
                <a:gd name="connsiteX96" fmla="*/ 7129848 w 7426510"/>
                <a:gd name="connsiteY96" fmla="*/ 2038865 h 2051222"/>
                <a:gd name="connsiteX97" fmla="*/ 7166919 w 7426510"/>
                <a:gd name="connsiteY97" fmla="*/ 1989438 h 2051222"/>
                <a:gd name="connsiteX98" fmla="*/ 7241059 w 7426510"/>
                <a:gd name="connsiteY98" fmla="*/ 1890584 h 2051222"/>
                <a:gd name="connsiteX99" fmla="*/ 7290486 w 7426510"/>
                <a:gd name="connsiteY99" fmla="*/ 1853514 h 2051222"/>
                <a:gd name="connsiteX100" fmla="*/ 7389340 w 7426510"/>
                <a:gd name="connsiteY100" fmla="*/ 1828800 h 2051222"/>
                <a:gd name="connsiteX101" fmla="*/ 7426410 w 7426510"/>
                <a:gd name="connsiteY101" fmla="*/ 1804087 h 2051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7426510" h="2051222">
                  <a:moveTo>
                    <a:pt x="0" y="383060"/>
                  </a:moveTo>
                  <a:lnTo>
                    <a:pt x="234778" y="210065"/>
                  </a:lnTo>
                  <a:cubicBezTo>
                    <a:pt x="429735" y="63847"/>
                    <a:pt x="267544" y="169727"/>
                    <a:pt x="420129" y="86498"/>
                  </a:cubicBezTo>
                  <a:cubicBezTo>
                    <a:pt x="441214" y="74997"/>
                    <a:pt x="460048" y="59365"/>
                    <a:pt x="481913" y="49427"/>
                  </a:cubicBezTo>
                  <a:cubicBezTo>
                    <a:pt x="505628" y="38647"/>
                    <a:pt x="531102" y="32199"/>
                    <a:pt x="556054" y="24714"/>
                  </a:cubicBezTo>
                  <a:cubicBezTo>
                    <a:pt x="590957" y="14243"/>
                    <a:pt x="631986" y="7056"/>
                    <a:pt x="667264" y="0"/>
                  </a:cubicBezTo>
                  <a:cubicBezTo>
                    <a:pt x="683740" y="16476"/>
                    <a:pt x="702712" y="30787"/>
                    <a:pt x="716692" y="49427"/>
                  </a:cubicBezTo>
                  <a:cubicBezTo>
                    <a:pt x="727744" y="64163"/>
                    <a:pt x="732459" y="82752"/>
                    <a:pt x="741405" y="98854"/>
                  </a:cubicBezTo>
                  <a:cubicBezTo>
                    <a:pt x="753069" y="119849"/>
                    <a:pt x="766811" y="139643"/>
                    <a:pt x="778475" y="160638"/>
                  </a:cubicBezTo>
                  <a:cubicBezTo>
                    <a:pt x="787421" y="176740"/>
                    <a:pt x="794050" y="194072"/>
                    <a:pt x="803189" y="210065"/>
                  </a:cubicBezTo>
                  <a:cubicBezTo>
                    <a:pt x="810557" y="222959"/>
                    <a:pt x="821260" y="233853"/>
                    <a:pt x="827902" y="247136"/>
                  </a:cubicBezTo>
                  <a:cubicBezTo>
                    <a:pt x="879054" y="349441"/>
                    <a:pt x="794155" y="215052"/>
                    <a:pt x="864973" y="321276"/>
                  </a:cubicBezTo>
                  <a:cubicBezTo>
                    <a:pt x="889686" y="313038"/>
                    <a:pt x="918771" y="312836"/>
                    <a:pt x="939113" y="296563"/>
                  </a:cubicBezTo>
                  <a:cubicBezTo>
                    <a:pt x="1067553" y="193811"/>
                    <a:pt x="940799" y="288138"/>
                    <a:pt x="1050324" y="222422"/>
                  </a:cubicBezTo>
                  <a:cubicBezTo>
                    <a:pt x="1075793" y="207140"/>
                    <a:pt x="1094838" y="175111"/>
                    <a:pt x="1124464" y="172995"/>
                  </a:cubicBezTo>
                  <a:cubicBezTo>
                    <a:pt x="1379731" y="154761"/>
                    <a:pt x="1239719" y="163525"/>
                    <a:pt x="1544594" y="148281"/>
                  </a:cubicBezTo>
                  <a:cubicBezTo>
                    <a:pt x="1561070" y="140043"/>
                    <a:pt x="1577090" y="130824"/>
                    <a:pt x="1594021" y="123568"/>
                  </a:cubicBezTo>
                  <a:cubicBezTo>
                    <a:pt x="1624185" y="110641"/>
                    <a:pt x="1720491" y="87849"/>
                    <a:pt x="1729946" y="86498"/>
                  </a:cubicBezTo>
                  <a:cubicBezTo>
                    <a:pt x="1758778" y="82379"/>
                    <a:pt x="1787884" y="79853"/>
                    <a:pt x="1816443" y="74141"/>
                  </a:cubicBezTo>
                  <a:cubicBezTo>
                    <a:pt x="1849749" y="67480"/>
                    <a:pt x="1882346" y="57665"/>
                    <a:pt x="1915297" y="49427"/>
                  </a:cubicBezTo>
                  <a:lnTo>
                    <a:pt x="1964724" y="37071"/>
                  </a:lnTo>
                  <a:cubicBezTo>
                    <a:pt x="1997675" y="45309"/>
                    <a:pt x="2033198" y="46594"/>
                    <a:pt x="2063578" y="61784"/>
                  </a:cubicBezTo>
                  <a:cubicBezTo>
                    <a:pt x="2076861" y="68425"/>
                    <a:pt x="2079660" y="86769"/>
                    <a:pt x="2088292" y="98854"/>
                  </a:cubicBezTo>
                  <a:cubicBezTo>
                    <a:pt x="2100262" y="115612"/>
                    <a:pt x="2110800" y="133718"/>
                    <a:pt x="2125362" y="148281"/>
                  </a:cubicBezTo>
                  <a:cubicBezTo>
                    <a:pt x="2151974" y="174893"/>
                    <a:pt x="2189955" y="195382"/>
                    <a:pt x="2224216" y="210065"/>
                  </a:cubicBezTo>
                  <a:cubicBezTo>
                    <a:pt x="2236188" y="215196"/>
                    <a:pt x="2248929" y="218303"/>
                    <a:pt x="2261286" y="222422"/>
                  </a:cubicBezTo>
                  <a:cubicBezTo>
                    <a:pt x="2273643" y="238898"/>
                    <a:pt x="2282720" y="258446"/>
                    <a:pt x="2298356" y="271849"/>
                  </a:cubicBezTo>
                  <a:cubicBezTo>
                    <a:pt x="2312342" y="283837"/>
                    <a:pt x="2330950" y="289082"/>
                    <a:pt x="2347783" y="296563"/>
                  </a:cubicBezTo>
                  <a:cubicBezTo>
                    <a:pt x="2395151" y="317616"/>
                    <a:pt x="2445087" y="335795"/>
                    <a:pt x="2496064" y="345990"/>
                  </a:cubicBezTo>
                  <a:cubicBezTo>
                    <a:pt x="2576986" y="362174"/>
                    <a:pt x="2552657" y="351567"/>
                    <a:pt x="2619632" y="370703"/>
                  </a:cubicBezTo>
                  <a:cubicBezTo>
                    <a:pt x="2632156" y="374281"/>
                    <a:pt x="2645052" y="377235"/>
                    <a:pt x="2656702" y="383060"/>
                  </a:cubicBezTo>
                  <a:cubicBezTo>
                    <a:pt x="2669985" y="389702"/>
                    <a:pt x="2681416" y="399535"/>
                    <a:pt x="2693773" y="407773"/>
                  </a:cubicBezTo>
                  <a:cubicBezTo>
                    <a:pt x="2702011" y="420130"/>
                    <a:pt x="2709854" y="432759"/>
                    <a:pt x="2718486" y="444844"/>
                  </a:cubicBezTo>
                  <a:cubicBezTo>
                    <a:pt x="2795151" y="552177"/>
                    <a:pt x="2722005" y="443946"/>
                    <a:pt x="2780270" y="531341"/>
                  </a:cubicBezTo>
                  <a:cubicBezTo>
                    <a:pt x="2849658" y="508211"/>
                    <a:pt x="2800674" y="532969"/>
                    <a:pt x="2866767" y="444844"/>
                  </a:cubicBezTo>
                  <a:cubicBezTo>
                    <a:pt x="2879124" y="428368"/>
                    <a:pt x="2890434" y="411054"/>
                    <a:pt x="2903837" y="395417"/>
                  </a:cubicBezTo>
                  <a:cubicBezTo>
                    <a:pt x="2934347" y="359822"/>
                    <a:pt x="2973215" y="329835"/>
                    <a:pt x="3015048" y="308919"/>
                  </a:cubicBezTo>
                  <a:cubicBezTo>
                    <a:pt x="3031524" y="300681"/>
                    <a:pt x="3046832" y="289499"/>
                    <a:pt x="3064475" y="284206"/>
                  </a:cubicBezTo>
                  <a:cubicBezTo>
                    <a:pt x="3088473" y="277007"/>
                    <a:pt x="3114118" y="277099"/>
                    <a:pt x="3138616" y="271849"/>
                  </a:cubicBezTo>
                  <a:cubicBezTo>
                    <a:pt x="3171827" y="264732"/>
                    <a:pt x="3204519" y="255374"/>
                    <a:pt x="3237470" y="247136"/>
                  </a:cubicBezTo>
                  <a:cubicBezTo>
                    <a:pt x="3253946" y="243017"/>
                    <a:pt x="3270786" y="240150"/>
                    <a:pt x="3286897" y="234779"/>
                  </a:cubicBezTo>
                  <a:cubicBezTo>
                    <a:pt x="3328175" y="221019"/>
                    <a:pt x="3326850" y="220408"/>
                    <a:pt x="3373394" y="210065"/>
                  </a:cubicBezTo>
                  <a:cubicBezTo>
                    <a:pt x="3393896" y="205509"/>
                    <a:pt x="3414916" y="203235"/>
                    <a:pt x="3435178" y="197709"/>
                  </a:cubicBezTo>
                  <a:cubicBezTo>
                    <a:pt x="3584451" y="156999"/>
                    <a:pt x="3430422" y="184266"/>
                    <a:pt x="3595816" y="160638"/>
                  </a:cubicBezTo>
                  <a:cubicBezTo>
                    <a:pt x="3616411" y="152400"/>
                    <a:pt x="3636400" y="142448"/>
                    <a:pt x="3657600" y="135925"/>
                  </a:cubicBezTo>
                  <a:cubicBezTo>
                    <a:pt x="3690064" y="125936"/>
                    <a:pt x="3724232" y="121952"/>
                    <a:pt x="3756454" y="111211"/>
                  </a:cubicBezTo>
                  <a:lnTo>
                    <a:pt x="3793524" y="98854"/>
                  </a:lnTo>
                  <a:cubicBezTo>
                    <a:pt x="3805881" y="102973"/>
                    <a:pt x="3819549" y="104308"/>
                    <a:pt x="3830594" y="111211"/>
                  </a:cubicBezTo>
                  <a:cubicBezTo>
                    <a:pt x="3898577" y="153701"/>
                    <a:pt x="3896887" y="167402"/>
                    <a:pt x="3941805" y="234779"/>
                  </a:cubicBezTo>
                  <a:lnTo>
                    <a:pt x="3966519" y="271849"/>
                  </a:lnTo>
                  <a:cubicBezTo>
                    <a:pt x="3970638" y="284206"/>
                    <a:pt x="3972550" y="297533"/>
                    <a:pt x="3978875" y="308919"/>
                  </a:cubicBezTo>
                  <a:cubicBezTo>
                    <a:pt x="4054006" y="444157"/>
                    <a:pt x="4000579" y="328817"/>
                    <a:pt x="4065373" y="432487"/>
                  </a:cubicBezTo>
                  <a:cubicBezTo>
                    <a:pt x="4075136" y="448107"/>
                    <a:pt x="4079379" y="466925"/>
                    <a:pt x="4090086" y="481914"/>
                  </a:cubicBezTo>
                  <a:cubicBezTo>
                    <a:pt x="4100243" y="496134"/>
                    <a:pt x="4116427" y="505190"/>
                    <a:pt x="4127156" y="518984"/>
                  </a:cubicBezTo>
                  <a:cubicBezTo>
                    <a:pt x="4145391" y="542429"/>
                    <a:pt x="4158762" y="569364"/>
                    <a:pt x="4176583" y="593125"/>
                  </a:cubicBezTo>
                  <a:cubicBezTo>
                    <a:pt x="4297696" y="754605"/>
                    <a:pt x="4148054" y="553182"/>
                    <a:pt x="4238367" y="679622"/>
                  </a:cubicBezTo>
                  <a:cubicBezTo>
                    <a:pt x="4250337" y="696381"/>
                    <a:pt x="4264522" y="711585"/>
                    <a:pt x="4275437" y="729049"/>
                  </a:cubicBezTo>
                  <a:cubicBezTo>
                    <a:pt x="4285200" y="744669"/>
                    <a:pt x="4291913" y="762000"/>
                    <a:pt x="4300151" y="778476"/>
                  </a:cubicBezTo>
                  <a:cubicBezTo>
                    <a:pt x="4309403" y="843242"/>
                    <a:pt x="4313439" y="876275"/>
                    <a:pt x="4324864" y="939114"/>
                  </a:cubicBezTo>
                  <a:cubicBezTo>
                    <a:pt x="4328621" y="959778"/>
                    <a:pt x="4331186" y="980781"/>
                    <a:pt x="4337221" y="1000898"/>
                  </a:cubicBezTo>
                  <a:cubicBezTo>
                    <a:pt x="4345581" y="1028763"/>
                    <a:pt x="4371279" y="1085213"/>
                    <a:pt x="4386648" y="1112109"/>
                  </a:cubicBezTo>
                  <a:cubicBezTo>
                    <a:pt x="4394016" y="1125003"/>
                    <a:pt x="4404251" y="1136141"/>
                    <a:pt x="4411362" y="1149179"/>
                  </a:cubicBezTo>
                  <a:cubicBezTo>
                    <a:pt x="4434624" y="1191825"/>
                    <a:pt x="4472158" y="1284114"/>
                    <a:pt x="4510216" y="1322173"/>
                  </a:cubicBezTo>
                  <a:lnTo>
                    <a:pt x="4596713" y="1408671"/>
                  </a:lnTo>
                  <a:cubicBezTo>
                    <a:pt x="4617308" y="1429266"/>
                    <a:pt x="4634264" y="1454298"/>
                    <a:pt x="4658497" y="1470454"/>
                  </a:cubicBezTo>
                  <a:cubicBezTo>
                    <a:pt x="4670854" y="1478692"/>
                    <a:pt x="4684467" y="1485301"/>
                    <a:pt x="4695567" y="1495168"/>
                  </a:cubicBezTo>
                  <a:cubicBezTo>
                    <a:pt x="4721689" y="1518388"/>
                    <a:pt x="4769708" y="1569309"/>
                    <a:pt x="4769708" y="1569309"/>
                  </a:cubicBezTo>
                  <a:cubicBezTo>
                    <a:pt x="4773827" y="1581666"/>
                    <a:pt x="4773927" y="1596208"/>
                    <a:pt x="4782064" y="1606379"/>
                  </a:cubicBezTo>
                  <a:cubicBezTo>
                    <a:pt x="4799484" y="1628154"/>
                    <a:pt x="4831786" y="1635309"/>
                    <a:pt x="4856205" y="1643449"/>
                  </a:cubicBezTo>
                  <a:cubicBezTo>
                    <a:pt x="4909459" y="1683389"/>
                    <a:pt x="4968676" y="1730451"/>
                    <a:pt x="5029200" y="1754660"/>
                  </a:cubicBezTo>
                  <a:cubicBezTo>
                    <a:pt x="5049794" y="1762898"/>
                    <a:pt x="5071144" y="1769453"/>
                    <a:pt x="5090983" y="1779373"/>
                  </a:cubicBezTo>
                  <a:cubicBezTo>
                    <a:pt x="5143258" y="1805511"/>
                    <a:pt x="5194329" y="1851549"/>
                    <a:pt x="5251621" y="1865871"/>
                  </a:cubicBezTo>
                  <a:cubicBezTo>
                    <a:pt x="5406083" y="1904484"/>
                    <a:pt x="5214069" y="1855141"/>
                    <a:pt x="5338119" y="1890584"/>
                  </a:cubicBezTo>
                  <a:cubicBezTo>
                    <a:pt x="5354448" y="1895250"/>
                    <a:pt x="5371217" y="1898275"/>
                    <a:pt x="5387546" y="1902941"/>
                  </a:cubicBezTo>
                  <a:cubicBezTo>
                    <a:pt x="5428686" y="1914696"/>
                    <a:pt x="5427679" y="1919927"/>
                    <a:pt x="5474043" y="1927654"/>
                  </a:cubicBezTo>
                  <a:cubicBezTo>
                    <a:pt x="5506799" y="1933113"/>
                    <a:pt x="5539946" y="1935892"/>
                    <a:pt x="5572897" y="1940011"/>
                  </a:cubicBezTo>
                  <a:cubicBezTo>
                    <a:pt x="5601729" y="1935892"/>
                    <a:pt x="5631295" y="1935317"/>
                    <a:pt x="5659394" y="1927654"/>
                  </a:cubicBezTo>
                  <a:cubicBezTo>
                    <a:pt x="5755575" y="1901423"/>
                    <a:pt x="5660943" y="1894188"/>
                    <a:pt x="5782962" y="1853514"/>
                  </a:cubicBezTo>
                  <a:cubicBezTo>
                    <a:pt x="5807675" y="1845276"/>
                    <a:pt x="5831558" y="1833909"/>
                    <a:pt x="5857102" y="1828800"/>
                  </a:cubicBezTo>
                  <a:cubicBezTo>
                    <a:pt x="5877697" y="1824681"/>
                    <a:pt x="5898384" y="1821000"/>
                    <a:pt x="5918886" y="1816444"/>
                  </a:cubicBezTo>
                  <a:cubicBezTo>
                    <a:pt x="5935464" y="1812760"/>
                    <a:pt x="5951384" y="1805441"/>
                    <a:pt x="5968313" y="1804087"/>
                  </a:cubicBezTo>
                  <a:cubicBezTo>
                    <a:pt x="6054633" y="1797181"/>
                    <a:pt x="6141308" y="1795849"/>
                    <a:pt x="6227805" y="1791730"/>
                  </a:cubicBezTo>
                  <a:cubicBezTo>
                    <a:pt x="6321748" y="1721273"/>
                    <a:pt x="6249155" y="1790370"/>
                    <a:pt x="6289589" y="1717590"/>
                  </a:cubicBezTo>
                  <a:cubicBezTo>
                    <a:pt x="6304014" y="1691626"/>
                    <a:pt x="6339016" y="1643449"/>
                    <a:pt x="6339016" y="1643449"/>
                  </a:cubicBezTo>
                  <a:cubicBezTo>
                    <a:pt x="6343135" y="1626973"/>
                    <a:pt x="6344683" y="1609632"/>
                    <a:pt x="6351373" y="1594022"/>
                  </a:cubicBezTo>
                  <a:cubicBezTo>
                    <a:pt x="6362173" y="1568823"/>
                    <a:pt x="6393364" y="1536375"/>
                    <a:pt x="6413156" y="1519881"/>
                  </a:cubicBezTo>
                  <a:cubicBezTo>
                    <a:pt x="6424565" y="1510374"/>
                    <a:pt x="6438951" y="1504833"/>
                    <a:pt x="6450227" y="1495168"/>
                  </a:cubicBezTo>
                  <a:cubicBezTo>
                    <a:pt x="6555113" y="1405267"/>
                    <a:pt x="6451612" y="1477770"/>
                    <a:pt x="6536724" y="1421027"/>
                  </a:cubicBezTo>
                  <a:cubicBezTo>
                    <a:pt x="6553200" y="1425146"/>
                    <a:pt x="6572565" y="1423194"/>
                    <a:pt x="6586151" y="1433384"/>
                  </a:cubicBezTo>
                  <a:cubicBezTo>
                    <a:pt x="6608812" y="1450380"/>
                    <a:pt x="6671988" y="1549783"/>
                    <a:pt x="6685005" y="1569309"/>
                  </a:cubicBezTo>
                  <a:cubicBezTo>
                    <a:pt x="6715088" y="1614433"/>
                    <a:pt x="6740454" y="1649157"/>
                    <a:pt x="6759146" y="1705233"/>
                  </a:cubicBezTo>
                  <a:cubicBezTo>
                    <a:pt x="6767384" y="1729946"/>
                    <a:pt x="6773079" y="1755658"/>
                    <a:pt x="6783859" y="1779373"/>
                  </a:cubicBezTo>
                  <a:cubicBezTo>
                    <a:pt x="6793797" y="1801238"/>
                    <a:pt x="6809627" y="1819965"/>
                    <a:pt x="6820929" y="1841157"/>
                  </a:cubicBezTo>
                  <a:cubicBezTo>
                    <a:pt x="6842600" y="1881790"/>
                    <a:pt x="6862118" y="1923536"/>
                    <a:pt x="6882713" y="1964725"/>
                  </a:cubicBezTo>
                  <a:cubicBezTo>
                    <a:pt x="6890951" y="1981201"/>
                    <a:pt x="6897209" y="1998825"/>
                    <a:pt x="6907427" y="2014152"/>
                  </a:cubicBezTo>
                  <a:lnTo>
                    <a:pt x="6932140" y="2051222"/>
                  </a:lnTo>
                  <a:cubicBezTo>
                    <a:pt x="6998043" y="2047103"/>
                    <a:pt x="7065991" y="2055670"/>
                    <a:pt x="7129848" y="2038865"/>
                  </a:cubicBezTo>
                  <a:cubicBezTo>
                    <a:pt x="7149765" y="2033624"/>
                    <a:pt x="7154948" y="2006197"/>
                    <a:pt x="7166919" y="1989438"/>
                  </a:cubicBezTo>
                  <a:cubicBezTo>
                    <a:pt x="7195440" y="1949509"/>
                    <a:pt x="7201574" y="1930069"/>
                    <a:pt x="7241059" y="1890584"/>
                  </a:cubicBezTo>
                  <a:cubicBezTo>
                    <a:pt x="7255622" y="1876021"/>
                    <a:pt x="7271476" y="1861435"/>
                    <a:pt x="7290486" y="1853514"/>
                  </a:cubicBezTo>
                  <a:cubicBezTo>
                    <a:pt x="7321839" y="1840450"/>
                    <a:pt x="7357117" y="1839540"/>
                    <a:pt x="7389340" y="1828800"/>
                  </a:cubicBezTo>
                  <a:cubicBezTo>
                    <a:pt x="7430318" y="1815142"/>
                    <a:pt x="7426410" y="1829469"/>
                    <a:pt x="7426410" y="1804087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9EABED-432A-E811-8821-54726DF17F61}"/>
                </a:ext>
              </a:extLst>
            </p:cNvPr>
            <p:cNvSpPr txBox="1"/>
            <p:nvPr/>
          </p:nvSpPr>
          <p:spPr>
            <a:xfrm rot="16200000">
              <a:off x="269618" y="3374138"/>
              <a:ext cx="12480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Value  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2D877A-E67A-DB57-950B-A12ABFF96C55}"/>
                </a:ext>
              </a:extLst>
            </p:cNvPr>
            <p:cNvCxnSpPr/>
            <p:nvPr/>
          </p:nvCxnSpPr>
          <p:spPr>
            <a:xfrm>
              <a:off x="27184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AFB0F89-3425-46D7-3463-E3D43B7B2B44}"/>
                </a:ext>
              </a:extLst>
            </p:cNvPr>
            <p:cNvCxnSpPr/>
            <p:nvPr/>
          </p:nvCxnSpPr>
          <p:spPr>
            <a:xfrm>
              <a:off x="3995351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F84981-52A4-818A-01AB-74A5DD894451}"/>
                </a:ext>
              </a:extLst>
            </p:cNvPr>
            <p:cNvCxnSpPr/>
            <p:nvPr/>
          </p:nvCxnSpPr>
          <p:spPr>
            <a:xfrm>
              <a:off x="5290696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1DB5E9-766E-6881-DA42-F423C95B8E65}"/>
                </a:ext>
              </a:extLst>
            </p:cNvPr>
            <p:cNvCxnSpPr/>
            <p:nvPr/>
          </p:nvCxnSpPr>
          <p:spPr>
            <a:xfrm>
              <a:off x="6456350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8B5EFF-91C0-FCC0-C4CD-0EC2F3AC3D86}"/>
                </a:ext>
              </a:extLst>
            </p:cNvPr>
            <p:cNvCxnSpPr/>
            <p:nvPr/>
          </p:nvCxnSpPr>
          <p:spPr>
            <a:xfrm>
              <a:off x="7683787" y="2137719"/>
              <a:ext cx="0" cy="3472248"/>
            </a:xfrm>
            <a:prstGeom prst="line">
              <a:avLst/>
            </a:prstGeom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A80E20-37B3-8ECB-52BF-93418529C046}"/>
                </a:ext>
              </a:extLst>
            </p:cNvPr>
            <p:cNvSpPr/>
            <p:nvPr/>
          </p:nvSpPr>
          <p:spPr>
            <a:xfrm>
              <a:off x="1550771" y="2137719"/>
              <a:ext cx="1112110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3E002D8-2019-53A0-B239-19C5BB8D854A}"/>
                </a:ext>
              </a:extLst>
            </p:cNvPr>
            <p:cNvSpPr/>
            <p:nvPr/>
          </p:nvSpPr>
          <p:spPr>
            <a:xfrm>
              <a:off x="4071871" y="2137719"/>
              <a:ext cx="1160785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A0AFEF3-A34E-BB08-73A5-52CB6EE7CDC5}"/>
                </a:ext>
              </a:extLst>
            </p:cNvPr>
            <p:cNvSpPr/>
            <p:nvPr/>
          </p:nvSpPr>
          <p:spPr>
            <a:xfrm>
              <a:off x="5360843" y="2137719"/>
              <a:ext cx="1033386" cy="347224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D964CAC-97F6-29B1-C3E0-68D903BAA046}"/>
                </a:ext>
              </a:extLst>
            </p:cNvPr>
            <p:cNvSpPr/>
            <p:nvPr/>
          </p:nvSpPr>
          <p:spPr>
            <a:xfrm>
              <a:off x="6518131" y="2137719"/>
              <a:ext cx="1109848" cy="3472248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A11FB44-51FF-9856-8833-DD01DCADB2C9}"/>
                </a:ext>
              </a:extLst>
            </p:cNvPr>
            <p:cNvSpPr/>
            <p:nvPr/>
          </p:nvSpPr>
          <p:spPr>
            <a:xfrm>
              <a:off x="7734369" y="2137719"/>
              <a:ext cx="1136725" cy="3472248"/>
            </a:xfrm>
            <a:prstGeom prst="rect">
              <a:avLst/>
            </a:prstGeom>
            <a:solidFill>
              <a:schemeClr val="bg1">
                <a:alpha val="80357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93583D-80FD-9E69-9837-5F9450EA7735}"/>
                </a:ext>
              </a:extLst>
            </p:cNvPr>
            <p:cNvSpPr/>
            <p:nvPr/>
          </p:nvSpPr>
          <p:spPr>
            <a:xfrm>
              <a:off x="2764420" y="2143897"/>
              <a:ext cx="1160785" cy="3472248"/>
            </a:xfrm>
            <a:prstGeom prst="rect">
              <a:avLst/>
            </a:prstGeom>
            <a:solidFill>
              <a:schemeClr val="accent1">
                <a:alpha val="30173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82A75BB-794E-AD6F-866A-FB02A856D230}"/>
              </a:ext>
            </a:extLst>
          </p:cNvPr>
          <p:cNvSpPr txBox="1"/>
          <p:nvPr/>
        </p:nvSpPr>
        <p:spPr>
          <a:xfrm>
            <a:off x="2607276" y="1817814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706B8-456E-21F5-2DF6-96059E152802}"/>
              </a:ext>
            </a:extLst>
          </p:cNvPr>
          <p:cNvSpPr txBox="1"/>
          <p:nvPr/>
        </p:nvSpPr>
        <p:spPr>
          <a:xfrm>
            <a:off x="4982834" y="1792415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48A567-8559-71D3-68F9-2E1F80C93191}"/>
              </a:ext>
            </a:extLst>
          </p:cNvPr>
          <p:cNvSpPr txBox="1"/>
          <p:nvPr/>
        </p:nvSpPr>
        <p:spPr>
          <a:xfrm>
            <a:off x="6300755" y="1804771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F93616D-3636-8A15-A986-0A00AC7CC2B5}"/>
              </a:ext>
            </a:extLst>
          </p:cNvPr>
          <p:cNvSpPr txBox="1"/>
          <p:nvPr/>
        </p:nvSpPr>
        <p:spPr>
          <a:xfrm>
            <a:off x="3752335" y="1780743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977FC5-1284-A6D1-D6E9-9E7C4F0A21F1}"/>
              </a:ext>
            </a:extLst>
          </p:cNvPr>
          <p:cNvSpPr txBox="1"/>
          <p:nvPr/>
        </p:nvSpPr>
        <p:spPr>
          <a:xfrm>
            <a:off x="8725949" y="1796761"/>
            <a:ext cx="1288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673D35E-A9B2-1328-2ACA-337A3BD50687}"/>
              </a:ext>
            </a:extLst>
          </p:cNvPr>
          <p:cNvSpPr txBox="1"/>
          <p:nvPr/>
        </p:nvSpPr>
        <p:spPr>
          <a:xfrm>
            <a:off x="7473672" y="1780743"/>
            <a:ext cx="95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AE96150-5546-C1B8-538E-CCA5460F99AA}"/>
              </a:ext>
            </a:extLst>
          </p:cNvPr>
          <p:cNvSpPr txBox="1"/>
          <p:nvPr/>
        </p:nvSpPr>
        <p:spPr>
          <a:xfrm>
            <a:off x="7667465" y="5918885"/>
            <a:ext cx="431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Testing data set is not well represented in training data!!</a:t>
            </a:r>
          </a:p>
        </p:txBody>
      </p:sp>
    </p:spTree>
    <p:extLst>
      <p:ext uri="{BB962C8B-B14F-4D97-AF65-F5344CB8AC3E}">
        <p14:creationId xmlns:p14="http://schemas.microsoft.com/office/powerpoint/2010/main" val="302153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585F-C505-94B7-BB9D-BF46C5C9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D10F-37B0-0BD5-BB0C-AD567721C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95" y="357642"/>
            <a:ext cx="11364435" cy="1325563"/>
          </a:xfrm>
        </p:spPr>
        <p:txBody>
          <a:bodyPr>
            <a:normAutofit/>
          </a:bodyPr>
          <a:lstStyle/>
          <a:p>
            <a:r>
              <a:rPr lang="en-US" b="1" dirty="0"/>
              <a:t>Cross validation with and without extrapolation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7093-5E35-0CA7-94E5-CFA12B93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2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may want to introduce extrapolations into cross validation for forecasting </a:t>
            </a:r>
          </a:p>
          <a:p>
            <a:r>
              <a:rPr lang="en-US" sz="2400" dirty="0"/>
              <a:t>Leave future out cross validation</a:t>
            </a:r>
          </a:p>
          <a:p>
            <a:r>
              <a:rPr lang="en-US" sz="2400" dirty="0"/>
              <a:t>Creating blocks based on the value of of predictors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Reducing extrapolation can improve interpolation </a:t>
            </a:r>
          </a:p>
          <a:p>
            <a:r>
              <a:rPr lang="en-US" sz="2400" dirty="0"/>
              <a:t>Use multiple blocks within each testing set </a:t>
            </a:r>
          </a:p>
          <a:p>
            <a:r>
              <a:rPr lang="en-US" sz="2400" dirty="0"/>
              <a:t>Algorithms that optimize distribution of predictors across blocks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4111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B0C39-7A09-9509-7E17-432256EFC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49EA-B53B-316E-A1EF-9A22D53F0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95" y="357642"/>
            <a:ext cx="11364435" cy="1325563"/>
          </a:xfrm>
        </p:spPr>
        <p:txBody>
          <a:bodyPr>
            <a:normAutofit/>
          </a:bodyPr>
          <a:lstStyle/>
          <a:p>
            <a:r>
              <a:rPr lang="en-US" b="1" dirty="0"/>
              <a:t>Cross validation with and without extrapolation  </a:t>
            </a:r>
            <a:endParaRPr lang="en-US" dirty="0"/>
          </a:p>
        </p:txBody>
      </p:sp>
      <p:pic>
        <p:nvPicPr>
          <p:cNvPr id="7" name="Content Placeholder 6" descr="A grid with different colors&#10;&#10;AI-generated content may be incorrect.">
            <a:extLst>
              <a:ext uri="{FF2B5EF4-FFF2-40B4-BE49-F238E27FC236}">
                <a16:creationId xmlns:a16="http://schemas.microsoft.com/office/drawing/2014/main" id="{629BC761-5B9F-FE2A-D252-73E328558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3211"/>
          <a:stretch>
            <a:fillRect/>
          </a:stretch>
        </p:blipFill>
        <p:spPr>
          <a:xfrm>
            <a:off x="3499811" y="2422852"/>
            <a:ext cx="7490019" cy="2588323"/>
          </a:xfrm>
        </p:spPr>
      </p:pic>
      <p:pic>
        <p:nvPicPr>
          <p:cNvPr id="9" name="Content Placeholder 6" descr="A grid with different colors&#10;&#10;AI-generated content may be incorrect.">
            <a:extLst>
              <a:ext uri="{FF2B5EF4-FFF2-40B4-BE49-F238E27FC236}">
                <a16:creationId xmlns:a16="http://schemas.microsoft.com/office/drawing/2014/main" id="{B5E3F8F2-F8D2-EB9A-8E69-B8E6EF7E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43" t="4057" r="1895" b="47876"/>
          <a:stretch>
            <a:fillRect/>
          </a:stretch>
        </p:blipFill>
        <p:spPr>
          <a:xfrm>
            <a:off x="1087395" y="2385781"/>
            <a:ext cx="2449487" cy="2712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346692-2C79-B043-C9AF-34AE5DFA59B5}"/>
              </a:ext>
            </a:extLst>
          </p:cNvPr>
          <p:cNvSpPr txBox="1"/>
          <p:nvPr/>
        </p:nvSpPr>
        <p:spPr>
          <a:xfrm>
            <a:off x="904621" y="5581972"/>
            <a:ext cx="103827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Roberts, D. R., et al.  2017. Cross‐validation strategies for data with temporal, spatial, hierarchical, or phylogenetic structure. </a:t>
            </a:r>
            <a:r>
              <a:rPr lang="en-US" sz="2400" dirty="0" err="1"/>
              <a:t>Ecography</a:t>
            </a:r>
            <a:r>
              <a:rPr lang="en-US" sz="2400" dirty="0"/>
              <a:t> 40:913–929.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179660-619F-B5F4-5213-2ECFCA2D6CD9}"/>
              </a:ext>
            </a:extLst>
          </p:cNvPr>
          <p:cNvSpPr txBox="1"/>
          <p:nvPr/>
        </p:nvSpPr>
        <p:spPr>
          <a:xfrm>
            <a:off x="654738" y="1730782"/>
            <a:ext cx="10873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blocking techniques minimize extrapolation in the testing sets? </a:t>
            </a:r>
          </a:p>
        </p:txBody>
      </p:sp>
    </p:spTree>
    <p:extLst>
      <p:ext uri="{BB962C8B-B14F-4D97-AF65-F5344CB8AC3E}">
        <p14:creationId xmlns:p14="http://schemas.microsoft.com/office/powerpoint/2010/main" val="35306842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2D1F-4CB6-1593-C8D1-CF5F6356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07" y="377482"/>
            <a:ext cx="10908955" cy="1325563"/>
          </a:xfrm>
        </p:spPr>
        <p:txBody>
          <a:bodyPr/>
          <a:lstStyle/>
          <a:p>
            <a:r>
              <a:rPr lang="en-US" dirty="0"/>
              <a:t>Cross validation is can be useful at multiple steps in the model build process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F0AD69D-20C2-ACA7-6455-3960004EE301}"/>
              </a:ext>
            </a:extLst>
          </p:cNvPr>
          <p:cNvGrpSpPr/>
          <p:nvPr/>
        </p:nvGrpSpPr>
        <p:grpSpPr>
          <a:xfrm>
            <a:off x="5839249" y="2541244"/>
            <a:ext cx="5777484" cy="3662868"/>
            <a:chOff x="3501637" y="2853220"/>
            <a:chExt cx="4629225" cy="293829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F06E09F-4D1A-BB97-98C0-F150636E0E1C}"/>
                </a:ext>
              </a:extLst>
            </p:cNvPr>
            <p:cNvGrpSpPr/>
            <p:nvPr/>
          </p:nvGrpSpPr>
          <p:grpSpPr>
            <a:xfrm>
              <a:off x="3992349" y="2930919"/>
              <a:ext cx="4138513" cy="2437536"/>
              <a:chOff x="1121229" y="3412674"/>
              <a:chExt cx="3243942" cy="2030182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ADD7296-76E9-FF1D-AF88-EDA110ED72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672E4B1-2B0F-0A81-8461-4DD31A745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31FBA5-BC63-4634-4F91-48802D3C1BB4}"/>
                    </a:ext>
                  </a:extLst>
                </p:cNvPr>
                <p:cNvSpPr txBox="1"/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Regularization parameter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C31FBA5-BC63-4634-4F91-48802D3C1B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321" y="5421170"/>
                  <a:ext cx="3077607" cy="370340"/>
                </a:xfrm>
                <a:prstGeom prst="rect">
                  <a:avLst/>
                </a:prstGeom>
                <a:blipFill>
                  <a:blip r:embed="rId2"/>
                  <a:stretch>
                    <a:fillRect l="-2303" t="-10811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253E3E-0779-0B7D-0630-10BD535E5D93}"/>
                </a:ext>
              </a:extLst>
            </p:cNvPr>
            <p:cNvSpPr txBox="1"/>
            <p:nvPr/>
          </p:nvSpPr>
          <p:spPr>
            <a:xfrm rot="16200000">
              <a:off x="2503763" y="3851094"/>
              <a:ext cx="2365658" cy="3699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Prediction accuracy </a:t>
              </a:r>
            </a:p>
          </p:txBody>
        </p:sp>
      </p:grpSp>
      <p:sp>
        <p:nvSpPr>
          <p:cNvPr id="24" name="Freeform 23">
            <a:extLst>
              <a:ext uri="{FF2B5EF4-FFF2-40B4-BE49-F238E27FC236}">
                <a16:creationId xmlns:a16="http://schemas.microsoft.com/office/drawing/2014/main" id="{46F38915-626F-957C-04C2-3C0C6BA4F799}"/>
              </a:ext>
            </a:extLst>
          </p:cNvPr>
          <p:cNvSpPr/>
          <p:nvPr/>
        </p:nvSpPr>
        <p:spPr>
          <a:xfrm>
            <a:off x="6674619" y="2715417"/>
            <a:ext cx="4855028" cy="2808514"/>
          </a:xfrm>
          <a:custGeom>
            <a:avLst/>
            <a:gdLst>
              <a:gd name="connsiteX0" fmla="*/ 0 w 4855028"/>
              <a:gd name="connsiteY0" fmla="*/ 0 h 2808514"/>
              <a:gd name="connsiteX1" fmla="*/ 1284514 w 4855028"/>
              <a:gd name="connsiteY1" fmla="*/ 2100943 h 2808514"/>
              <a:gd name="connsiteX2" fmla="*/ 4855028 w 4855028"/>
              <a:gd name="connsiteY2" fmla="*/ 2808514 h 2808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55028" h="2808514">
                <a:moveTo>
                  <a:pt x="0" y="0"/>
                </a:moveTo>
                <a:cubicBezTo>
                  <a:pt x="237671" y="816428"/>
                  <a:pt x="475343" y="1632857"/>
                  <a:pt x="1284514" y="2100943"/>
                </a:cubicBezTo>
                <a:cubicBezTo>
                  <a:pt x="2093685" y="2569029"/>
                  <a:pt x="3474356" y="2688771"/>
                  <a:pt x="4855028" y="2808514"/>
                </a:cubicBezTo>
              </a:path>
            </a:pathLst>
          </a:cu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F01345-805F-F9E9-3D8A-A9B337BE6E4E}"/>
              </a:ext>
            </a:extLst>
          </p:cNvPr>
          <p:cNvSpPr txBox="1"/>
          <p:nvPr/>
        </p:nvSpPr>
        <p:spPr>
          <a:xfrm>
            <a:off x="10517276" y="4957874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Training data </a:t>
            </a: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B22AA0D9-1388-D020-4AC8-5C8FF3246ED6}"/>
              </a:ext>
            </a:extLst>
          </p:cNvPr>
          <p:cNvSpPr/>
          <p:nvPr/>
        </p:nvSpPr>
        <p:spPr>
          <a:xfrm>
            <a:off x="6729047" y="2737188"/>
            <a:ext cx="4767943" cy="1832979"/>
          </a:xfrm>
          <a:custGeom>
            <a:avLst/>
            <a:gdLst>
              <a:gd name="connsiteX0" fmla="*/ 0 w 4767943"/>
              <a:gd name="connsiteY0" fmla="*/ 0 h 1832979"/>
              <a:gd name="connsiteX1" fmla="*/ 1012372 w 4767943"/>
              <a:gd name="connsiteY1" fmla="*/ 1513115 h 1832979"/>
              <a:gd name="connsiteX2" fmla="*/ 2558143 w 4767943"/>
              <a:gd name="connsiteY2" fmla="*/ 1709057 h 1832979"/>
              <a:gd name="connsiteX3" fmla="*/ 4767943 w 4767943"/>
              <a:gd name="connsiteY3" fmla="*/ 10886 h 183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7943" h="1832979">
                <a:moveTo>
                  <a:pt x="0" y="0"/>
                </a:moveTo>
                <a:cubicBezTo>
                  <a:pt x="293007" y="614136"/>
                  <a:pt x="586015" y="1228272"/>
                  <a:pt x="1012372" y="1513115"/>
                </a:cubicBezTo>
                <a:cubicBezTo>
                  <a:pt x="1438729" y="1797958"/>
                  <a:pt x="1932215" y="1959428"/>
                  <a:pt x="2558143" y="1709057"/>
                </a:cubicBezTo>
                <a:cubicBezTo>
                  <a:pt x="3184071" y="1458686"/>
                  <a:pt x="3976007" y="734786"/>
                  <a:pt x="4767943" y="10886"/>
                </a:cubicBezTo>
              </a:path>
            </a:pathLst>
          </a:cu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C7776-BCFA-FEAA-C932-9EE94EF9029C}"/>
              </a:ext>
            </a:extLst>
          </p:cNvPr>
          <p:cNvSpPr txBox="1"/>
          <p:nvPr/>
        </p:nvSpPr>
        <p:spPr>
          <a:xfrm>
            <a:off x="9836918" y="2884263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New data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628219-C837-362B-2647-7C798CBA8810}"/>
              </a:ext>
            </a:extLst>
          </p:cNvPr>
          <p:cNvCxnSpPr>
            <a:cxnSpLocks/>
          </p:cNvCxnSpPr>
          <p:nvPr/>
        </p:nvCxnSpPr>
        <p:spPr>
          <a:xfrm>
            <a:off x="8590504" y="2802505"/>
            <a:ext cx="0" cy="2808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78858A-3DBE-D8B0-1EFB-F54BBADAC194}"/>
              </a:ext>
            </a:extLst>
          </p:cNvPr>
          <p:cNvSpPr txBox="1"/>
          <p:nvPr/>
        </p:nvSpPr>
        <p:spPr>
          <a:xfrm>
            <a:off x="8759233" y="2418440"/>
            <a:ext cx="2623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Best model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50451-603F-9901-FBDA-A8A6B0CD1E34}"/>
              </a:ext>
            </a:extLst>
          </p:cNvPr>
          <p:cNvSpPr txBox="1"/>
          <p:nvPr/>
        </p:nvSpPr>
        <p:spPr>
          <a:xfrm>
            <a:off x="408757" y="2513695"/>
            <a:ext cx="52507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Parameter selection: </a:t>
            </a:r>
            <a:r>
              <a:rPr lang="en-US" sz="2800" dirty="0"/>
              <a:t>Optimize the bias-variance tradeoff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dirty="0"/>
              <a:t>Model validation: </a:t>
            </a:r>
            <a:r>
              <a:rPr lang="en-US" sz="2800" dirty="0"/>
              <a:t>Estimate performance on new data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120926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D833A-51D8-CA72-C72C-96DAF7BC1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3C37-136D-7B04-A0BD-B3B864F7D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08" y="286630"/>
            <a:ext cx="10908955" cy="1325563"/>
          </a:xfrm>
        </p:spPr>
        <p:txBody>
          <a:bodyPr/>
          <a:lstStyle/>
          <a:p>
            <a:r>
              <a:rPr lang="en-US" dirty="0"/>
              <a:t>Two stage cross validation: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CDE5ED-A94C-617C-18EF-0E0B7FC09272}"/>
              </a:ext>
            </a:extLst>
          </p:cNvPr>
          <p:cNvSpPr/>
          <p:nvPr/>
        </p:nvSpPr>
        <p:spPr>
          <a:xfrm>
            <a:off x="409319" y="1712269"/>
            <a:ext cx="1160508" cy="477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data set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F0E8BE-71FD-EF98-8BB0-A0F635D37374}"/>
              </a:ext>
            </a:extLst>
          </p:cNvPr>
          <p:cNvGrpSpPr/>
          <p:nvPr/>
        </p:nvGrpSpPr>
        <p:grpSpPr>
          <a:xfrm>
            <a:off x="1781435" y="1706091"/>
            <a:ext cx="1160507" cy="3644385"/>
            <a:chOff x="1781435" y="1706091"/>
            <a:chExt cx="1160507" cy="37950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D613E0-4227-A73D-3C69-1042B7FC9A4E}"/>
                </a:ext>
              </a:extLst>
            </p:cNvPr>
            <p:cNvSpPr/>
            <p:nvPr/>
          </p:nvSpPr>
          <p:spPr>
            <a:xfrm>
              <a:off x="1781435" y="1706091"/>
              <a:ext cx="1160507" cy="866208"/>
            </a:xfrm>
            <a:prstGeom prst="rect">
              <a:avLst/>
            </a:prstGeom>
            <a:solidFill>
              <a:schemeClr val="accent2">
                <a:alpha val="6081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DE31D-5DFF-C16F-5D2D-A362B5ABB16D}"/>
                </a:ext>
              </a:extLst>
            </p:cNvPr>
            <p:cNvSpPr/>
            <p:nvPr/>
          </p:nvSpPr>
          <p:spPr>
            <a:xfrm>
              <a:off x="1781435" y="2682382"/>
              <a:ext cx="1160507" cy="866208"/>
            </a:xfrm>
            <a:prstGeom prst="rect">
              <a:avLst/>
            </a:prstGeom>
            <a:solidFill>
              <a:schemeClr val="accent2">
                <a:alpha val="6081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346BE04-9318-DACE-120B-7B2B61DB31BF}"/>
                </a:ext>
              </a:extLst>
            </p:cNvPr>
            <p:cNvSpPr/>
            <p:nvPr/>
          </p:nvSpPr>
          <p:spPr>
            <a:xfrm>
              <a:off x="1781435" y="3658673"/>
              <a:ext cx="1160507" cy="866208"/>
            </a:xfrm>
            <a:prstGeom prst="rect">
              <a:avLst/>
            </a:prstGeom>
            <a:solidFill>
              <a:schemeClr val="accent2">
                <a:alpha val="6081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253D6E3-E642-11A6-90FC-E69032E87FC7}"/>
                </a:ext>
              </a:extLst>
            </p:cNvPr>
            <p:cNvSpPr/>
            <p:nvPr/>
          </p:nvSpPr>
          <p:spPr>
            <a:xfrm>
              <a:off x="1781435" y="4634963"/>
              <a:ext cx="1160507" cy="866208"/>
            </a:xfrm>
            <a:prstGeom prst="rect">
              <a:avLst/>
            </a:prstGeom>
            <a:solidFill>
              <a:schemeClr val="accent2">
                <a:alpha val="6081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Fold 4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A70EB8-BEEA-5C6F-C740-F68A3F4D8119}"/>
              </a:ext>
            </a:extLst>
          </p:cNvPr>
          <p:cNvSpPr/>
          <p:nvPr/>
        </p:nvSpPr>
        <p:spPr>
          <a:xfrm>
            <a:off x="1781435" y="5611254"/>
            <a:ext cx="1160507" cy="866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Fold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B2AA43-EB25-5470-F523-FAED631F7E18}"/>
              </a:ext>
            </a:extLst>
          </p:cNvPr>
          <p:cNvSpPr/>
          <p:nvPr/>
        </p:nvSpPr>
        <p:spPr>
          <a:xfrm>
            <a:off x="9567208" y="5606175"/>
            <a:ext cx="1410744" cy="866208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Validation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777DF5A-0566-DD3E-CFAE-8D6FC237E014}"/>
              </a:ext>
            </a:extLst>
          </p:cNvPr>
          <p:cNvGrpSpPr/>
          <p:nvPr/>
        </p:nvGrpSpPr>
        <p:grpSpPr>
          <a:xfrm>
            <a:off x="3343528" y="1769603"/>
            <a:ext cx="6070267" cy="3450080"/>
            <a:chOff x="5364878" y="1706085"/>
            <a:chExt cx="6070267" cy="379508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EC53C76-3096-9335-86D4-67B136A41C55}"/>
                </a:ext>
              </a:extLst>
            </p:cNvPr>
            <p:cNvSpPr/>
            <p:nvPr/>
          </p:nvSpPr>
          <p:spPr>
            <a:xfrm>
              <a:off x="5364878" y="1706093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779697-0089-BF4D-5109-84F6C56330C8}"/>
                </a:ext>
              </a:extLst>
            </p:cNvPr>
            <p:cNvSpPr/>
            <p:nvPr/>
          </p:nvSpPr>
          <p:spPr>
            <a:xfrm>
              <a:off x="5364878" y="2682384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6804F5C-63F0-7820-CCC9-1BC5AE60A32A}"/>
                </a:ext>
              </a:extLst>
            </p:cNvPr>
            <p:cNvSpPr/>
            <p:nvPr/>
          </p:nvSpPr>
          <p:spPr>
            <a:xfrm>
              <a:off x="5364878" y="3658675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7C9812-0F2F-3377-0FB8-3FED297D9A21}"/>
                </a:ext>
              </a:extLst>
            </p:cNvPr>
            <p:cNvSpPr/>
            <p:nvPr/>
          </p:nvSpPr>
          <p:spPr>
            <a:xfrm>
              <a:off x="5364878" y="4634965"/>
              <a:ext cx="1410744" cy="8662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93FB4D4-9FC1-0F0C-8F35-11906CF4DD71}"/>
                </a:ext>
              </a:extLst>
            </p:cNvPr>
            <p:cNvSpPr/>
            <p:nvPr/>
          </p:nvSpPr>
          <p:spPr>
            <a:xfrm>
              <a:off x="6929034" y="1706093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23F0480-03D4-F0F0-0ED8-F48A04F58447}"/>
                </a:ext>
              </a:extLst>
            </p:cNvPr>
            <p:cNvSpPr/>
            <p:nvPr/>
          </p:nvSpPr>
          <p:spPr>
            <a:xfrm>
              <a:off x="6929034" y="2682384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4327923-033D-A628-B523-F3DED47A419E}"/>
                </a:ext>
              </a:extLst>
            </p:cNvPr>
            <p:cNvSpPr/>
            <p:nvPr/>
          </p:nvSpPr>
          <p:spPr>
            <a:xfrm>
              <a:off x="6929034" y="4634965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66E270A-2A4C-5263-1926-CA55CDB27E34}"/>
                </a:ext>
              </a:extLst>
            </p:cNvPr>
            <p:cNvSpPr/>
            <p:nvPr/>
          </p:nvSpPr>
          <p:spPr>
            <a:xfrm>
              <a:off x="6929034" y="3658673"/>
              <a:ext cx="1410744" cy="8662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8B1347F-C4F7-D28F-D85C-C5A31A7B69A7}"/>
                </a:ext>
              </a:extLst>
            </p:cNvPr>
            <p:cNvSpPr/>
            <p:nvPr/>
          </p:nvSpPr>
          <p:spPr>
            <a:xfrm>
              <a:off x="8468473" y="1706091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C502D4-889F-2E3A-6B99-A32CB6A27F40}"/>
                </a:ext>
              </a:extLst>
            </p:cNvPr>
            <p:cNvSpPr/>
            <p:nvPr/>
          </p:nvSpPr>
          <p:spPr>
            <a:xfrm>
              <a:off x="8468473" y="3658671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4D71ACF-D6B2-F5E4-0605-D7FDA91A251A}"/>
                </a:ext>
              </a:extLst>
            </p:cNvPr>
            <p:cNvSpPr/>
            <p:nvPr/>
          </p:nvSpPr>
          <p:spPr>
            <a:xfrm>
              <a:off x="8468473" y="4634963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CB8C545-E869-B620-2BBD-B3B139ECE05E}"/>
                </a:ext>
              </a:extLst>
            </p:cNvPr>
            <p:cNvSpPr/>
            <p:nvPr/>
          </p:nvSpPr>
          <p:spPr>
            <a:xfrm>
              <a:off x="8468473" y="2682379"/>
              <a:ext cx="1410744" cy="8662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173D42A-7265-EE7B-C929-9A7676AAFFF7}"/>
                </a:ext>
              </a:extLst>
            </p:cNvPr>
            <p:cNvSpPr/>
            <p:nvPr/>
          </p:nvSpPr>
          <p:spPr>
            <a:xfrm>
              <a:off x="10024402" y="2682377"/>
              <a:ext cx="1410743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32BA6C-6837-16FC-9417-0061F9874E90}"/>
                </a:ext>
              </a:extLst>
            </p:cNvPr>
            <p:cNvSpPr/>
            <p:nvPr/>
          </p:nvSpPr>
          <p:spPr>
            <a:xfrm>
              <a:off x="10016683" y="3658669"/>
              <a:ext cx="1410743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B3B09A3-509F-1B73-A679-CA1E62596CDF}"/>
                </a:ext>
              </a:extLst>
            </p:cNvPr>
            <p:cNvSpPr/>
            <p:nvPr/>
          </p:nvSpPr>
          <p:spPr>
            <a:xfrm>
              <a:off x="10016683" y="4634960"/>
              <a:ext cx="1410743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95C6F1-90B3-CDD8-E3F2-26C75EE92165}"/>
                </a:ext>
              </a:extLst>
            </p:cNvPr>
            <p:cNvSpPr/>
            <p:nvPr/>
          </p:nvSpPr>
          <p:spPr>
            <a:xfrm>
              <a:off x="10016683" y="1706085"/>
              <a:ext cx="1410743" cy="86620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Testing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925963-CE8F-28C1-AC60-6864110E5589}"/>
              </a:ext>
            </a:extLst>
          </p:cNvPr>
          <p:cNvGrpSpPr/>
          <p:nvPr/>
        </p:nvGrpSpPr>
        <p:grpSpPr>
          <a:xfrm>
            <a:off x="3351247" y="5611254"/>
            <a:ext cx="6062548" cy="866213"/>
            <a:chOff x="5364878" y="5611251"/>
            <a:chExt cx="6062548" cy="8662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3F028-171B-9534-B4A1-9D5148449315}"/>
                </a:ext>
              </a:extLst>
            </p:cNvPr>
            <p:cNvSpPr/>
            <p:nvPr/>
          </p:nvSpPr>
          <p:spPr>
            <a:xfrm>
              <a:off x="5364878" y="5611256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260AC6D-3390-2674-3B69-CE574F3DD1EB}"/>
                </a:ext>
              </a:extLst>
            </p:cNvPr>
            <p:cNvSpPr/>
            <p:nvPr/>
          </p:nvSpPr>
          <p:spPr>
            <a:xfrm>
              <a:off x="6929034" y="5611256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5B80B41-94E9-1CB0-4335-EFB456389A34}"/>
                </a:ext>
              </a:extLst>
            </p:cNvPr>
            <p:cNvSpPr/>
            <p:nvPr/>
          </p:nvSpPr>
          <p:spPr>
            <a:xfrm>
              <a:off x="8468473" y="5611254"/>
              <a:ext cx="1410744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C12A07C-CA6E-45CA-B233-3EE5475C8A9D}"/>
                </a:ext>
              </a:extLst>
            </p:cNvPr>
            <p:cNvSpPr/>
            <p:nvPr/>
          </p:nvSpPr>
          <p:spPr>
            <a:xfrm>
              <a:off x="10016683" y="5611251"/>
              <a:ext cx="1410743" cy="86620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Training</a:t>
              </a:r>
            </a:p>
          </p:txBody>
        </p:sp>
      </p:grpSp>
      <p:sp>
        <p:nvSpPr>
          <p:cNvPr id="56" name="Right Brace 55">
            <a:extLst>
              <a:ext uri="{FF2B5EF4-FFF2-40B4-BE49-F238E27FC236}">
                <a16:creationId xmlns:a16="http://schemas.microsoft.com/office/drawing/2014/main" id="{E31B6921-36EA-6C9D-4437-2590992BF6EF}"/>
              </a:ext>
            </a:extLst>
          </p:cNvPr>
          <p:cNvSpPr/>
          <p:nvPr/>
        </p:nvSpPr>
        <p:spPr>
          <a:xfrm>
            <a:off x="9514702" y="1616548"/>
            <a:ext cx="426306" cy="3647431"/>
          </a:xfrm>
          <a:prstGeom prst="rightBrace">
            <a:avLst>
              <a:gd name="adj1" fmla="val 4021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7CC326-3E6D-7068-67CA-556BF3118B28}"/>
              </a:ext>
            </a:extLst>
          </p:cNvPr>
          <p:cNvSpPr txBox="1"/>
          <p:nvPr/>
        </p:nvSpPr>
        <p:spPr>
          <a:xfrm>
            <a:off x="9916248" y="2984303"/>
            <a:ext cx="1941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Model tuning </a:t>
            </a:r>
          </a:p>
        </p:txBody>
      </p:sp>
      <p:sp>
        <p:nvSpPr>
          <p:cNvPr id="58" name="Right Brace 57">
            <a:extLst>
              <a:ext uri="{FF2B5EF4-FFF2-40B4-BE49-F238E27FC236}">
                <a16:creationId xmlns:a16="http://schemas.microsoft.com/office/drawing/2014/main" id="{4AB7B726-B16A-A094-B50F-014FE34470B6}"/>
              </a:ext>
            </a:extLst>
          </p:cNvPr>
          <p:cNvSpPr/>
          <p:nvPr/>
        </p:nvSpPr>
        <p:spPr>
          <a:xfrm>
            <a:off x="11098928" y="5562924"/>
            <a:ext cx="305270" cy="952710"/>
          </a:xfrm>
          <a:prstGeom prst="rightBrace">
            <a:avLst>
              <a:gd name="adj1" fmla="val 4021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6DC4BD9-B023-0D67-7DF9-AC8D46E413E9}"/>
              </a:ext>
            </a:extLst>
          </p:cNvPr>
          <p:cNvSpPr txBox="1"/>
          <p:nvPr/>
        </p:nvSpPr>
        <p:spPr>
          <a:xfrm>
            <a:off x="10147907" y="4775178"/>
            <a:ext cx="22073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Final training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2857710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E4475-DFF3-D2FC-161A-A7E5E9CB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016A-F7D2-FD3C-8E3D-3A077D9B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some examples of machine learning algorithms? (some examples)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59026-7950-6C54-5B5E-2069AC725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35286" cy="580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Supervised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086AB3-7E5D-96FD-3D7D-43123203D749}"/>
              </a:ext>
            </a:extLst>
          </p:cNvPr>
          <p:cNvSpPr txBox="1">
            <a:spLocks/>
          </p:cNvSpPr>
          <p:nvPr/>
        </p:nvSpPr>
        <p:spPr>
          <a:xfrm>
            <a:off x="968829" y="1825625"/>
            <a:ext cx="1051560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DFFD279-16D2-3BD5-57B8-28329BBA1ACB}"/>
              </a:ext>
            </a:extLst>
          </p:cNvPr>
          <p:cNvSpPr txBox="1">
            <a:spLocks/>
          </p:cNvSpPr>
          <p:nvPr/>
        </p:nvSpPr>
        <p:spPr>
          <a:xfrm>
            <a:off x="7260771" y="1825625"/>
            <a:ext cx="370114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Unsupervised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72FEA8-7E19-365F-546A-C562EF998178}"/>
              </a:ext>
            </a:extLst>
          </p:cNvPr>
          <p:cNvSpPr txBox="1">
            <a:spLocks/>
          </p:cNvSpPr>
          <p:nvPr/>
        </p:nvSpPr>
        <p:spPr>
          <a:xfrm>
            <a:off x="707572" y="2405742"/>
            <a:ext cx="2694216" cy="3929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Classification:</a:t>
            </a:r>
          </a:p>
          <a:p>
            <a:r>
              <a:rPr lang="en-US" sz="2000" dirty="0"/>
              <a:t>Logistic regression</a:t>
            </a:r>
          </a:p>
          <a:p>
            <a:r>
              <a:rPr lang="en-US" sz="2000" dirty="0"/>
              <a:t>generalized additive models (GAMs)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 dirty="0"/>
              <a:t>Support vector machines</a:t>
            </a:r>
          </a:p>
          <a:p>
            <a:r>
              <a:rPr lang="en-US" sz="2000" dirty="0"/>
              <a:t>Neural networks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5D6971C-3471-4234-0CF9-2E0166711A4F}"/>
              </a:ext>
            </a:extLst>
          </p:cNvPr>
          <p:cNvSpPr txBox="1">
            <a:spLocks/>
          </p:cNvSpPr>
          <p:nvPr/>
        </p:nvSpPr>
        <p:spPr>
          <a:xfrm>
            <a:off x="3717473" y="2416626"/>
            <a:ext cx="3020784" cy="407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Regression</a:t>
            </a:r>
          </a:p>
          <a:p>
            <a:r>
              <a:rPr lang="en-US" sz="2000" dirty="0"/>
              <a:t>Linear regression</a:t>
            </a:r>
          </a:p>
          <a:p>
            <a:r>
              <a:rPr lang="en-US" sz="2000" dirty="0"/>
              <a:t>Ridge regression</a:t>
            </a:r>
          </a:p>
          <a:p>
            <a:r>
              <a:rPr lang="en-US" sz="2000" dirty="0"/>
              <a:t>generalized additive models (GAMs)</a:t>
            </a:r>
          </a:p>
          <a:p>
            <a:r>
              <a:rPr lang="en-US" sz="2000" dirty="0"/>
              <a:t>Random forest</a:t>
            </a:r>
          </a:p>
          <a:p>
            <a:r>
              <a:rPr lang="en-US" sz="2000" dirty="0"/>
              <a:t>Support vector machines</a:t>
            </a:r>
          </a:p>
          <a:p>
            <a:r>
              <a:rPr lang="en-US" sz="2000" dirty="0"/>
              <a:t>Neural networks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E874EC0-C840-3300-E3BD-D1358E388921}"/>
              </a:ext>
            </a:extLst>
          </p:cNvPr>
          <p:cNvSpPr txBox="1">
            <a:spLocks/>
          </p:cNvSpPr>
          <p:nvPr/>
        </p:nvSpPr>
        <p:spPr>
          <a:xfrm>
            <a:off x="7214510" y="2416626"/>
            <a:ext cx="3382730" cy="4076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Principal component analysis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K- means clustering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Nonmetric multidimensional scaling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Autoencoder networks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Support vector machines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Random forest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9A8B43-3A6B-187E-B9F0-81B0D64F7F14}"/>
              </a:ext>
            </a:extLst>
          </p:cNvPr>
          <p:cNvCxnSpPr>
            <a:cxnSpLocks/>
          </p:cNvCxnSpPr>
          <p:nvPr/>
        </p:nvCxnSpPr>
        <p:spPr>
          <a:xfrm>
            <a:off x="6498771" y="1905000"/>
            <a:ext cx="0" cy="4587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5C5E45-6B31-F86E-DD28-144BFCBE569C}"/>
              </a:ext>
            </a:extLst>
          </p:cNvPr>
          <p:cNvCxnSpPr>
            <a:cxnSpLocks/>
          </p:cNvCxnSpPr>
          <p:nvPr/>
        </p:nvCxnSpPr>
        <p:spPr>
          <a:xfrm>
            <a:off x="707572" y="2270125"/>
            <a:ext cx="5464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E6A5FE-DB57-90BC-DE7A-6D8FDE545B70}"/>
              </a:ext>
            </a:extLst>
          </p:cNvPr>
          <p:cNvCxnSpPr>
            <a:cxnSpLocks/>
          </p:cNvCxnSpPr>
          <p:nvPr/>
        </p:nvCxnSpPr>
        <p:spPr>
          <a:xfrm>
            <a:off x="3418120" y="2270125"/>
            <a:ext cx="0" cy="38149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B0517C2-6424-F458-C0E6-721E25C874EB}"/>
              </a:ext>
            </a:extLst>
          </p:cNvPr>
          <p:cNvCxnSpPr>
            <a:cxnSpLocks/>
          </p:cNvCxnSpPr>
          <p:nvPr/>
        </p:nvCxnSpPr>
        <p:spPr>
          <a:xfrm>
            <a:off x="6934201" y="2270125"/>
            <a:ext cx="39406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841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34EF-6C69-C95B-9E89-20524F3F5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379A-F7BE-1C87-2A49-E80F94E2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machine learning 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DB06B-6CEE-4204-F5D8-2A8E5464D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05"/>
            <a:ext cx="10515600" cy="482554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Problem definition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collection and processing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development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Training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dirty="0"/>
              <a:t>Model selection</a:t>
            </a:r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Validation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Interpretation and deployment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092543-65E1-A5A8-63D1-0BFAC9B88D30}"/>
              </a:ext>
            </a:extLst>
          </p:cNvPr>
          <p:cNvCxnSpPr>
            <a:cxnSpLocks/>
          </p:cNvCxnSpPr>
          <p:nvPr/>
        </p:nvCxnSpPr>
        <p:spPr>
          <a:xfrm>
            <a:off x="6585857" y="1683205"/>
            <a:ext cx="0" cy="4608738"/>
          </a:xfrm>
          <a:prstGeom prst="straightConnector1">
            <a:avLst/>
          </a:prstGeom>
          <a:ln w="41275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E3844B0-981B-30A5-8664-3F963B73DD6F}"/>
              </a:ext>
            </a:extLst>
          </p:cNvPr>
          <p:cNvSpPr/>
          <p:nvPr/>
        </p:nvSpPr>
        <p:spPr>
          <a:xfrm>
            <a:off x="7260771" y="2775857"/>
            <a:ext cx="3450772" cy="229688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Interpretability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Overfitting</a:t>
            </a:r>
          </a:p>
        </p:txBody>
      </p:sp>
    </p:spTree>
    <p:extLst>
      <p:ext uri="{BB962C8B-B14F-4D97-AF65-F5344CB8AC3E}">
        <p14:creationId xmlns:p14="http://schemas.microsoft.com/office/powerpoint/2010/main" val="2668448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23C8-1A0F-B8CA-8BA4-DB5855EB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56BD4-D070-F52A-BECD-8938FD03F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complex relationships in high dimensional data 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F3206B2-C181-E97B-E9D4-1D8529E22B89}"/>
              </a:ext>
            </a:extLst>
          </p:cNvPr>
          <p:cNvGrpSpPr/>
          <p:nvPr/>
        </p:nvGrpSpPr>
        <p:grpSpPr>
          <a:xfrm>
            <a:off x="1055914" y="3176358"/>
            <a:ext cx="3907969" cy="2658383"/>
            <a:chOff x="1148443" y="2849787"/>
            <a:chExt cx="3907969" cy="265838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79EAD9D-D717-D998-0580-C79B7FAB079C}"/>
                </a:ext>
              </a:extLst>
            </p:cNvPr>
            <p:cNvGrpSpPr/>
            <p:nvPr/>
          </p:nvGrpSpPr>
          <p:grpSpPr>
            <a:xfrm>
              <a:off x="1262743" y="3477988"/>
              <a:ext cx="3243942" cy="2030182"/>
              <a:chOff x="1121229" y="3412674"/>
              <a:chExt cx="3243942" cy="203018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0E4219-6666-1D9E-BCF0-E2BF8EE10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14E83A-B661-5B06-B0DC-8B10F80F36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457F3DF-C33E-735F-7B43-3E5A15433E29}"/>
                </a:ext>
              </a:extLst>
            </p:cNvPr>
            <p:cNvSpPr/>
            <p:nvPr/>
          </p:nvSpPr>
          <p:spPr>
            <a:xfrm>
              <a:off x="1322614" y="3609753"/>
              <a:ext cx="3124200" cy="1763480"/>
            </a:xfrm>
            <a:custGeom>
              <a:avLst/>
              <a:gdLst>
                <a:gd name="connsiteX0" fmla="*/ 0 w 3124200"/>
                <a:gd name="connsiteY0" fmla="*/ 700745 h 1234145"/>
                <a:gd name="connsiteX1" fmla="*/ 1785257 w 3124200"/>
                <a:gd name="connsiteY1" fmla="*/ 4059 h 1234145"/>
                <a:gd name="connsiteX2" fmla="*/ 2492829 w 3124200"/>
                <a:gd name="connsiteY2" fmla="*/ 983773 h 1234145"/>
                <a:gd name="connsiteX3" fmla="*/ 3124200 w 3124200"/>
                <a:gd name="connsiteY3" fmla="*/ 1234145 h 12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24200" h="1234145">
                  <a:moveTo>
                    <a:pt x="0" y="700745"/>
                  </a:moveTo>
                  <a:cubicBezTo>
                    <a:pt x="684893" y="328816"/>
                    <a:pt x="1369786" y="-43112"/>
                    <a:pt x="1785257" y="4059"/>
                  </a:cubicBezTo>
                  <a:cubicBezTo>
                    <a:pt x="2200728" y="51230"/>
                    <a:pt x="2269672" y="778759"/>
                    <a:pt x="2492829" y="983773"/>
                  </a:cubicBezTo>
                  <a:cubicBezTo>
                    <a:pt x="2715986" y="1188787"/>
                    <a:pt x="2920093" y="1211466"/>
                    <a:pt x="3124200" y="1234145"/>
                  </a:cubicBezTo>
                </a:path>
              </a:pathLst>
            </a:cu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B144B1-ABB0-6245-DE25-A345D1D2AECD}"/>
                </a:ext>
              </a:extLst>
            </p:cNvPr>
            <p:cNvSpPr txBox="1"/>
            <p:nvPr/>
          </p:nvSpPr>
          <p:spPr>
            <a:xfrm>
              <a:off x="1148443" y="2849787"/>
              <a:ext cx="390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Nonlinear relationships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85F676-B0FC-B6B5-D9ED-CC41719AD377}"/>
              </a:ext>
            </a:extLst>
          </p:cNvPr>
          <p:cNvGrpSpPr/>
          <p:nvPr/>
        </p:nvGrpSpPr>
        <p:grpSpPr>
          <a:xfrm>
            <a:off x="6955971" y="3165473"/>
            <a:ext cx="3907969" cy="2658383"/>
            <a:chOff x="1148443" y="2849787"/>
            <a:chExt cx="3907969" cy="265838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1F2D7A-EEB2-6B66-B200-26235909283E}"/>
                </a:ext>
              </a:extLst>
            </p:cNvPr>
            <p:cNvGrpSpPr/>
            <p:nvPr/>
          </p:nvGrpSpPr>
          <p:grpSpPr>
            <a:xfrm>
              <a:off x="1262743" y="3477988"/>
              <a:ext cx="3243942" cy="2030182"/>
              <a:chOff x="1121229" y="3412674"/>
              <a:chExt cx="3243942" cy="203018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4FABB32-530F-4D04-EE85-A8449546E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1229" y="3412674"/>
                <a:ext cx="0" cy="20192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54DEEA0-E567-AFD0-D31D-C129A3AD64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229" y="5442856"/>
                <a:ext cx="32439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F78CE69-ED1E-72CC-5A74-E205D7B1BFFB}"/>
                </a:ext>
              </a:extLst>
            </p:cNvPr>
            <p:cNvSpPr txBox="1"/>
            <p:nvPr/>
          </p:nvSpPr>
          <p:spPr>
            <a:xfrm>
              <a:off x="1148443" y="2849787"/>
              <a:ext cx="3907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Interactions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099531A-1216-C856-6FE5-136EDC927E39}"/>
              </a:ext>
            </a:extLst>
          </p:cNvPr>
          <p:cNvSpPr txBox="1"/>
          <p:nvPr/>
        </p:nvSpPr>
        <p:spPr>
          <a:xfrm>
            <a:off x="1807027" y="5864448"/>
            <a:ext cx="197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Predictor: 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A3B5E2-E6B3-31EA-6BF7-86C8DEA83271}"/>
              </a:ext>
            </a:extLst>
          </p:cNvPr>
          <p:cNvSpPr txBox="1"/>
          <p:nvPr/>
        </p:nvSpPr>
        <p:spPr>
          <a:xfrm rot="16200000">
            <a:off x="-211783" y="4548000"/>
            <a:ext cx="197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Response: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BD5B9-1C07-FA41-352F-FF5E2FA3488B}"/>
              </a:ext>
            </a:extLst>
          </p:cNvPr>
          <p:cNvSpPr txBox="1"/>
          <p:nvPr/>
        </p:nvSpPr>
        <p:spPr>
          <a:xfrm rot="16200000">
            <a:off x="5658824" y="4392348"/>
            <a:ext cx="197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Response: 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BF95D-65BE-ACFE-9EC2-DE768E0C4EF6}"/>
              </a:ext>
            </a:extLst>
          </p:cNvPr>
          <p:cNvSpPr txBox="1"/>
          <p:nvPr/>
        </p:nvSpPr>
        <p:spPr>
          <a:xfrm>
            <a:off x="7848597" y="5891851"/>
            <a:ext cx="1970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Predictor: X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541F63-5A47-A42F-B63B-21D9184B94FE}"/>
              </a:ext>
            </a:extLst>
          </p:cNvPr>
          <p:cNvCxnSpPr/>
          <p:nvPr/>
        </p:nvCxnSpPr>
        <p:spPr>
          <a:xfrm>
            <a:off x="7228113" y="5127171"/>
            <a:ext cx="292825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5521D0-0DFE-5858-AE1E-7FC7B9B2C439}"/>
              </a:ext>
            </a:extLst>
          </p:cNvPr>
          <p:cNvCxnSpPr>
            <a:cxnSpLocks/>
          </p:cNvCxnSpPr>
          <p:nvPr/>
        </p:nvCxnSpPr>
        <p:spPr>
          <a:xfrm flipV="1">
            <a:off x="7365930" y="4001294"/>
            <a:ext cx="2790440" cy="167341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EE39D8-B5A4-4BF0-F26A-3B1F43716C5E}"/>
              </a:ext>
            </a:extLst>
          </p:cNvPr>
          <p:cNvSpPr txBox="1"/>
          <p:nvPr/>
        </p:nvSpPr>
        <p:spPr>
          <a:xfrm>
            <a:off x="9497784" y="5149116"/>
            <a:ext cx="251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Predictor 2 (low)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E8D799-8FBF-A85E-3E03-A761DC1D5C78}"/>
              </a:ext>
            </a:extLst>
          </p:cNvPr>
          <p:cNvSpPr txBox="1"/>
          <p:nvPr/>
        </p:nvSpPr>
        <p:spPr>
          <a:xfrm>
            <a:off x="9497784" y="3546271"/>
            <a:ext cx="2514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Predictor 2 (high)</a:t>
            </a:r>
          </a:p>
        </p:txBody>
      </p:sp>
    </p:spTree>
    <p:extLst>
      <p:ext uri="{BB962C8B-B14F-4D97-AF65-F5344CB8AC3E}">
        <p14:creationId xmlns:p14="http://schemas.microsoft.com/office/powerpoint/2010/main" val="525440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B589A-9977-D94A-73D6-AC1CE0E3E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506E-C6F5-F72E-5BB7-0EE88695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F0B74-3AA0-E89F-FC0E-BB6C3672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complex relationships in high dimensional data sets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Process data set that are too large to manage with traditional statistical methods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2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FA35-3C48-059D-7C71-187586184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4E927-4EC6-67CB-5D06-2D872CB0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821" y="365125"/>
            <a:ext cx="10515600" cy="1325563"/>
          </a:xfrm>
        </p:spPr>
        <p:txBody>
          <a:bodyPr/>
          <a:lstStyle/>
          <a:p>
            <a:r>
              <a:rPr lang="en-US" dirty="0"/>
              <a:t>Machine learning can be use for a wide range of problems in earth sciences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D7B3F-DB65-CE99-6D1E-0C97AEB3E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06191"/>
            <a:ext cx="10673615" cy="480995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Species distribution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Categorizing patterns of land use from satellite images </a:t>
            </a:r>
          </a:p>
          <a:p>
            <a:pPr>
              <a:lnSpc>
                <a:spcPct val="150000"/>
              </a:lnSpc>
            </a:pPr>
            <a:r>
              <a:rPr lang="en-US" dirty="0"/>
              <a:t>Weather prediction </a:t>
            </a:r>
          </a:p>
          <a:p>
            <a:pPr>
              <a:lnSpc>
                <a:spcPct val="150000"/>
              </a:lnSpc>
            </a:pPr>
            <a:r>
              <a:rPr lang="en-US" dirty="0"/>
              <a:t>Indirectly measurement from remote sensing data (e.g. atmospheric particulate matter)</a:t>
            </a:r>
          </a:p>
          <a:p>
            <a:pPr>
              <a:lnSpc>
                <a:spcPct val="150000"/>
              </a:lnSpc>
            </a:pPr>
            <a:r>
              <a:rPr lang="en-US" dirty="0"/>
              <a:t>Species identification from image and audio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338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18458</TotalTime>
  <Words>2495</Words>
  <Application>Microsoft Macintosh PowerPoint</Application>
  <PresentationFormat>Widescreen</PresentationFormat>
  <Paragraphs>711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Aptos</vt:lpstr>
      <vt:lpstr>Aptos Display</vt:lpstr>
      <vt:lpstr>Arial</vt:lpstr>
      <vt:lpstr>Cambria Math</vt:lpstr>
      <vt:lpstr>Office Theme</vt:lpstr>
      <vt:lpstr>Machine learning workflows for earth and environmental science </vt:lpstr>
      <vt:lpstr>Learning objectives for the week</vt:lpstr>
      <vt:lpstr>What is machine learning?</vt:lpstr>
      <vt:lpstr>What is machine learning?</vt:lpstr>
      <vt:lpstr>What is machine learning?</vt:lpstr>
      <vt:lpstr>What are some examples of machine learning algorithms? (some examples)</vt:lpstr>
      <vt:lpstr>Why use machine learning?</vt:lpstr>
      <vt:lpstr>Why use machine learning?</vt:lpstr>
      <vt:lpstr>Machine learning can be use for a wide range of problems in earth sciences </vt:lpstr>
      <vt:lpstr>What are the problems with machine learning?</vt:lpstr>
      <vt:lpstr>What are the problems with machine learning?</vt:lpstr>
      <vt:lpstr>Bias variance trade-off</vt:lpstr>
      <vt:lpstr>Two approaches to the bias variance tradeoff:</vt:lpstr>
      <vt:lpstr>Things to watch for in the examples</vt:lpstr>
      <vt:lpstr>Internal complexity optimization with ensembles</vt:lpstr>
      <vt:lpstr>Internal complexity optimization with ensembles</vt:lpstr>
      <vt:lpstr>Internal complexity optimization with ensembles</vt:lpstr>
      <vt:lpstr>Random forest and boosted regression trees</vt:lpstr>
      <vt:lpstr>CART algorithm</vt:lpstr>
      <vt:lpstr>CART algorithm</vt:lpstr>
      <vt:lpstr>Example of a CART for categorization</vt:lpstr>
      <vt:lpstr>Individual CART models are quite flexible and can easily over fit a data set.</vt:lpstr>
      <vt:lpstr>Individual CART models are quite flexible and can easily over fit a data set.</vt:lpstr>
      <vt:lpstr>Random forest builds an ensemble of CARTs with bootstrapping </vt:lpstr>
      <vt:lpstr>Random forest builds an ensemble of CARTs with bootstrapping </vt:lpstr>
      <vt:lpstr>Random forests predict the outcome by majority voting for categorization and averaging for regression</vt:lpstr>
      <vt:lpstr>The model's ability to predict new data increases with the number of CARTS in the ensemble</vt:lpstr>
      <vt:lpstr>Some advantages of random forests</vt:lpstr>
      <vt:lpstr>External complexity optimization:</vt:lpstr>
      <vt:lpstr>External complexity optimization:</vt:lpstr>
      <vt:lpstr>How do we select the value of the regularization parameter λ? </vt:lpstr>
      <vt:lpstr>How do we select the value of the regularization parameter λ? </vt:lpstr>
      <vt:lpstr>How do we select the value of the regularization parameter λ? </vt:lpstr>
      <vt:lpstr>How do we select the value of the regularization parameter λ? </vt:lpstr>
      <vt:lpstr>Cross-validation:</vt:lpstr>
      <vt:lpstr>There are problems with the basic procedure: </vt:lpstr>
      <vt:lpstr>There are problems with the basic procedure: </vt:lpstr>
      <vt:lpstr>K-fold cross-validation </vt:lpstr>
      <vt:lpstr>K-fold cross-validation </vt:lpstr>
      <vt:lpstr>K-fold cross-validation  </vt:lpstr>
      <vt:lpstr>What can go wrong if we do not account for the structure of the data set?</vt:lpstr>
      <vt:lpstr>What can go wrong if we do not account for the structure of the data set?</vt:lpstr>
      <vt:lpstr>PowerPoint Presentation</vt:lpstr>
      <vt:lpstr>What can go wrong if we do not account for the structure of the data set?</vt:lpstr>
      <vt:lpstr>PowerPoint Presentation</vt:lpstr>
      <vt:lpstr>Using cross validation to account for group level structure</vt:lpstr>
      <vt:lpstr>Using cross validation to account for group level structure</vt:lpstr>
      <vt:lpstr>Using cross validation to account for group level structure</vt:lpstr>
      <vt:lpstr>Using cross validation to account for group level structure</vt:lpstr>
      <vt:lpstr>What are some other types of data where we need to be careful splitting testing and training sets?  </vt:lpstr>
      <vt:lpstr>PowerPoint Presentation</vt:lpstr>
      <vt:lpstr>Time series data: blocking</vt:lpstr>
      <vt:lpstr>Time series data: leave future out</vt:lpstr>
      <vt:lpstr>The way the data set is split between training and testing needs to match the data’s structure</vt:lpstr>
      <vt:lpstr>Cross validation with and without extrapolation  </vt:lpstr>
      <vt:lpstr>Cross validation with and without extrapolation  </vt:lpstr>
      <vt:lpstr>Cross validation with and without extrapolation  </vt:lpstr>
      <vt:lpstr>Cross validation is can be useful at multiple steps in the model build process</vt:lpstr>
      <vt:lpstr>Two stage cross validation: </vt:lpstr>
      <vt:lpstr>A basic machine learning workflow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Buckner, John H</dc:creator>
  <cp:lastModifiedBy>Buckner, John H</cp:lastModifiedBy>
  <cp:revision>22</cp:revision>
  <dcterms:created xsi:type="dcterms:W3CDTF">2025-05-05T15:56:33Z</dcterms:created>
  <dcterms:modified xsi:type="dcterms:W3CDTF">2025-05-23T17:17:05Z</dcterms:modified>
</cp:coreProperties>
</file>