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3" r:id="rId6"/>
    <p:sldId id="261" r:id="rId7"/>
    <p:sldId id="264" r:id="rId8"/>
    <p:sldId id="265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95E1DC7-9C7B-C84A-B9F4-18CD0DE268B9}">
          <p14:sldIdLst>
            <p14:sldId id="257"/>
            <p14:sldId id="258"/>
            <p14:sldId id="259"/>
            <p14:sldId id="260"/>
            <p14:sldId id="263"/>
            <p14:sldId id="261"/>
            <p14:sldId id="264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20"/>
    <a:srgbClr val="0071CE"/>
    <a:srgbClr val="9A97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48"/>
  </p:normalViewPr>
  <p:slideViewPr>
    <p:cSldViewPr snapToGrid="0">
      <p:cViewPr varScale="1">
        <p:scale>
          <a:sx n="107" d="100"/>
          <a:sy n="107" d="100"/>
        </p:scale>
        <p:origin x="5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BF1A3-6FE8-624A-BC49-92BF35D13F99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EFE23-5E63-8542-8134-36CA88DA3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9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EFE23-5E63-8542-8134-36CA88DA3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5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F12A3-5AF7-5570-250B-0D83DBB42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8E2B4-DA71-1667-48CF-5303531BF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8507D1-A4A5-9164-B98E-E04F0D102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22DD-D7DD-94EC-E38F-FA65B62D5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EFE23-5E63-8542-8134-36CA88DA3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2364F-8B19-8EF5-804A-336AB5DC9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7F7ECE-2725-DC77-12C9-26E2B3203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3397D5-A83D-B01E-4FF1-4018529DD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C5F7E-BF2A-DEF7-7969-AC93F548A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EFE23-5E63-8542-8134-36CA88DA30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0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C0A23-F68F-A378-193A-98CAC9A98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5B3422-CF5A-E52A-94AA-06C9C0E14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45709-1230-8837-1349-DC88AF752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9A8A6-4D3E-AFB5-6A0E-252A7C55A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EFE23-5E63-8542-8134-36CA88DA30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30F1F-054B-382F-467A-5B7627294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A4B502-C86C-0C2B-DEE9-E5FE623CC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E70CF2-53AE-81D4-09C1-77154474D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D5E54-A3BA-EC50-389C-1A1C11651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EFE23-5E63-8542-8134-36CA88DA30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8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8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7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25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46907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57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6000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09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11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2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97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98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39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6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8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83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1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26339D-704C-FE0D-825D-F1E8749DC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5F9788-9EBF-53D0-AF47-71BFC23738A6}"/>
              </a:ext>
            </a:extLst>
          </p:cNvPr>
          <p:cNvSpPr txBox="1"/>
          <p:nvPr/>
        </p:nvSpPr>
        <p:spPr>
          <a:xfrm>
            <a:off x="839266" y="3527649"/>
            <a:ext cx="103486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b="1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Walmart Q2 Sales Root Cause Analysis – Executive Insights</a:t>
            </a:r>
            <a:endParaRPr lang="en-GB" sz="4800" dirty="0">
              <a:solidFill>
                <a:srgbClr val="FFC2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5DBAFE91-F3AF-E0F7-0D63-8D2E0982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96" y="1169040"/>
            <a:ext cx="9908055" cy="235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1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1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757F71-D301-03A0-206C-BDEF18E5A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2B0C6E-5D0F-BBC2-BB1A-C9FF07DF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85597" y="2377644"/>
            <a:ext cx="9516005" cy="4359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420270-CA8A-846C-491A-02FA68F2CDF2}"/>
              </a:ext>
            </a:extLst>
          </p:cNvPr>
          <p:cNvSpPr txBox="1"/>
          <p:nvPr/>
        </p:nvSpPr>
        <p:spPr>
          <a:xfrm>
            <a:off x="478972" y="722821"/>
            <a:ext cx="8229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Trend with Holiday Spikes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0E599-FDFD-335F-905F-779157F118DB}"/>
              </a:ext>
            </a:extLst>
          </p:cNvPr>
          <p:cNvSpPr txBox="1"/>
          <p:nvPr/>
        </p:nvSpPr>
        <p:spPr>
          <a:xfrm>
            <a:off x="676727" y="1442127"/>
            <a:ext cx="80318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are steady at around $40–50M per week.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Sharp spikes during the Super Bowl, Thanksgiving, and Christmas.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Q2 (Apr–Jun) looks flat, but promo cuts &amp; CPI shifts are hidden drivers.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C52D400C-9B1C-1DE2-4D2E-5C06B2ED9B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DEB98FE6-1095-6B59-363C-11C44130AA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-1883229"/>
            <a:ext cx="5617029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84F291F7-0A0A-D0E8-E34C-174F61B9E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5" y="216510"/>
            <a:ext cx="2232068" cy="53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0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1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74A118-FEAF-DC1B-87AE-25950C36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926DCC-F5C6-3886-C64B-5BE0108F95BF}"/>
              </a:ext>
            </a:extLst>
          </p:cNvPr>
          <p:cNvSpPr txBox="1"/>
          <p:nvPr/>
        </p:nvSpPr>
        <p:spPr>
          <a:xfrm>
            <a:off x="478972" y="747853"/>
            <a:ext cx="1137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Type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534E6-C554-DDE0-B000-549F43745E26}"/>
              </a:ext>
            </a:extLst>
          </p:cNvPr>
          <p:cNvSpPr txBox="1"/>
          <p:nvPr/>
        </p:nvSpPr>
        <p:spPr>
          <a:xfrm>
            <a:off x="672935" y="1461417"/>
            <a:ext cx="8031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A (Supercentres) dominate sales and remain relatively stable.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B stores show sharper declines during Q2.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 stores contribute the least but are also sensitive to dips.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 formats are more vulnerable when promotions are reduced.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8A3DAFB7-25FE-279F-AB81-6F5377157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2D15CF9-F491-61D4-A683-E8928A85E8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-1883229"/>
            <a:ext cx="5617029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E3F62BDB-42C3-3A3B-624E-883CCA6DB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5" y="216510"/>
            <a:ext cx="2232068" cy="5313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4775047-2015-CE85-F3A1-6737CF4F54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14898" y="2728979"/>
            <a:ext cx="9013862" cy="412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89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1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DA4711-FD4B-B1F3-DD13-DC609D862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D6645-B603-8FC7-FD10-E493223CD35C}"/>
              </a:ext>
            </a:extLst>
          </p:cNvPr>
          <p:cNvSpPr txBox="1"/>
          <p:nvPr/>
        </p:nvSpPr>
        <p:spPr>
          <a:xfrm>
            <a:off x="478972" y="747853"/>
            <a:ext cx="1137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ABDC0-F3E1-C013-B4B9-946502FF6255}"/>
              </a:ext>
            </a:extLst>
          </p:cNvPr>
          <p:cNvSpPr txBox="1"/>
          <p:nvPr/>
        </p:nvSpPr>
        <p:spPr>
          <a:xfrm>
            <a:off x="672935" y="1461417"/>
            <a:ext cx="80318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b="1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72</a:t>
            </a: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shows sharp spikes during holiday periods (seasonal goods).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top departments (</a:t>
            </a:r>
            <a:r>
              <a:rPr lang="en-GB" b="1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92, 95, 38, 90</a:t>
            </a: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are </a:t>
            </a:r>
            <a:r>
              <a:rPr lang="en-GB" b="1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steadier but</a:t>
            </a: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soften in Q2.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Reliance on holiday peaks suggests vulnerability in non-holiday periods.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dirty="0">
              <a:solidFill>
                <a:srgbClr val="FFC2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F454CA17-D51F-3E51-31F3-BB2D65A0A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DE066BA9-8BCC-A1E3-5D80-0E1476992C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-1883229"/>
            <a:ext cx="5617029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B29DADB9-C43A-529C-F585-52490BBD5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5" y="216510"/>
            <a:ext cx="2232068" cy="5313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8818D0-620E-2005-3C2F-6C2A835F3C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414898" y="2728979"/>
            <a:ext cx="9013862" cy="412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9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1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E8CB7C-918F-96AC-D6D8-18502CC71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99F7BB-4853-648D-FCF9-B861B48EBA50}"/>
              </a:ext>
            </a:extLst>
          </p:cNvPr>
          <p:cNvSpPr txBox="1"/>
          <p:nvPr/>
        </p:nvSpPr>
        <p:spPr>
          <a:xfrm>
            <a:off x="478972" y="747853"/>
            <a:ext cx="1137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Holiday Peaks vs January Dips – 2023 &amp;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F1DB1F-F522-E201-63AB-36E41A502F16}"/>
              </a:ext>
            </a:extLst>
          </p:cNvPr>
          <p:cNvSpPr txBox="1"/>
          <p:nvPr/>
        </p:nvSpPr>
        <p:spPr>
          <a:xfrm>
            <a:off x="672935" y="1461417"/>
            <a:ext cx="8946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years show massive holiday spikes (Christmas week) followed by sharp January drops.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dropped by –41.3M in 2023 and –37.2M in 2024.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dip is consistent year-on-year, confirming a structural post-holiday pattern.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quickly resets to baseline (~$40M/week) once the holiday uplift ends.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82E19570-7002-53EB-0565-A74566AEFE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363F901A-C182-64DA-5338-E7A11BE293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-1883229"/>
            <a:ext cx="5617029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A6F61ECC-9831-D3AE-6DC8-A0B981AE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5" y="216510"/>
            <a:ext cx="2232068" cy="5313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B543EA8-507F-1A36-D77B-94800AF7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9735" y="3276598"/>
            <a:ext cx="5817718" cy="2966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2BB39D-9F82-D59B-CBFD-22D31953B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8950" y="3276601"/>
            <a:ext cx="5973316" cy="296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1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1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1BAA25-D492-94AC-A3D4-E82C8EDA4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F4C0D2-AB8B-19AF-D5B9-453E5A996FC8}"/>
              </a:ext>
            </a:extLst>
          </p:cNvPr>
          <p:cNvSpPr txBox="1"/>
          <p:nvPr/>
        </p:nvSpPr>
        <p:spPr>
          <a:xfrm>
            <a:off x="478972" y="747853"/>
            <a:ext cx="1137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Type % Change in Sales (Peak vs. Dip)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DA4A9-B90A-92B1-5C74-7E6453AEC31C}"/>
              </a:ext>
            </a:extLst>
          </p:cNvPr>
          <p:cNvSpPr txBox="1"/>
          <p:nvPr/>
        </p:nvSpPr>
        <p:spPr>
          <a:xfrm>
            <a:off x="788524" y="1363506"/>
            <a:ext cx="81159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Promotions collapsed →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MD1 ↓ –30%, MD2 ↓ –85%, MD4 ↓ –70%, MD5 ↓ –6%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 ↑ slightly → added inflation pressure.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↓ → not a negative factor.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Holiday uplift small (~7%) → limited impact outside seasonal peaks.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707939D7-6DDF-7B74-CABB-A97EB55F8E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D2AFEEF-E1D8-FF84-DB9F-7DE53DCA98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-1883229"/>
            <a:ext cx="5617029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2E67D7A5-900C-7A60-ED48-488BE46BE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5" y="216510"/>
            <a:ext cx="2232068" cy="5313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434B50A-B56B-E194-9E01-7D0FFC30C9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575955" y="2840834"/>
            <a:ext cx="6887689" cy="40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3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1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5C1F7D-109F-787B-4B8D-4DC6D0C36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02906-C868-E168-E24E-331BE89FA56F}"/>
              </a:ext>
            </a:extLst>
          </p:cNvPr>
          <p:cNvSpPr txBox="1"/>
          <p:nvPr/>
        </p:nvSpPr>
        <p:spPr>
          <a:xfrm>
            <a:off x="478971" y="747853"/>
            <a:ext cx="1157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Departments Driving Post-Holiday Sales Decline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1A057-23B7-C63F-03AE-62788F624677}"/>
              </a:ext>
            </a:extLst>
          </p:cNvPr>
          <p:cNvSpPr txBox="1"/>
          <p:nvPr/>
        </p:nvSpPr>
        <p:spPr>
          <a:xfrm>
            <a:off x="788524" y="1363506"/>
            <a:ext cx="81159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Promotions collapsed →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MD1 ↓ –30%, MD2 ↓ –85%, MD4 ↓ –70%, MD5 ↓ –6%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 ↑ slightly → added inflation pressure.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Unemployment ↓ → not a negative factor.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Holiday uplift small (~7%) → limited impact outside seasonal peaks.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10840EE-89E8-FF7B-0B62-65892979DD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077418D9-EFB0-9148-5FA5-3B3745DDC8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-1883229"/>
            <a:ext cx="5617029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A76FAA5D-EBB1-C731-0B2B-EBB6338A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5" y="216510"/>
            <a:ext cx="2232068" cy="5313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BBF5F9-E501-FA00-BDF6-126C0D5A0B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67543" y="2933206"/>
            <a:ext cx="8638503" cy="36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4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1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74CD90-316A-95DA-947D-F97F8BF2E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38A54D-9F7D-635B-284F-4DF70E5BF460}"/>
              </a:ext>
            </a:extLst>
          </p:cNvPr>
          <p:cNvSpPr txBox="1"/>
          <p:nvPr/>
        </p:nvSpPr>
        <p:spPr>
          <a:xfrm>
            <a:off x="478971" y="747853"/>
            <a:ext cx="11573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Drivers Behind Sales Drop – Peak vs. Dip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F7079-0556-9CB3-682F-502E78CD2547}"/>
              </a:ext>
            </a:extLst>
          </p:cNvPr>
          <p:cNvSpPr txBox="1"/>
          <p:nvPr/>
        </p:nvSpPr>
        <p:spPr>
          <a:xfrm>
            <a:off x="788524" y="1363506"/>
            <a:ext cx="8115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Weekly Sales collapsed (–13.8K units in average weekly sales) → main driver.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Markdowns (1–5) = 0 → no promotional support during dip weeks.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 ↑ slightly, Unemployment ↓ → macro not significant.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Confirms dip is seasonal + promotional withdrawal → not structural weakness.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6B6C095A-F68E-D8CA-D2FE-791F9A4DD2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491D053A-6000-B02B-0D08-8942A0965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-1883229"/>
            <a:ext cx="5617029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1093855B-EE2E-E238-0106-7C55573C7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5" y="216510"/>
            <a:ext cx="2232068" cy="5313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9857A33-FBD8-335B-15EE-B3DFA7781A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57548" y="2719449"/>
            <a:ext cx="7992094" cy="384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6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71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A52DA-C755-F058-8AA4-FFB4CC4EA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CF62A1-ABFC-3AA3-675C-D1D0665D6547}"/>
              </a:ext>
            </a:extLst>
          </p:cNvPr>
          <p:cNvSpPr txBox="1"/>
          <p:nvPr/>
        </p:nvSpPr>
        <p:spPr>
          <a:xfrm>
            <a:off x="478972" y="747853"/>
            <a:ext cx="1137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 to Manage Post-Holiday Sales Dips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B2A2991-C071-0EA0-A6B2-0FE4773FE8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819988F5-7700-0556-0735-F111BB2BD4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-1883229"/>
            <a:ext cx="5617029" cy="561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73DA0800-378B-173C-90A2-79433816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5" y="216510"/>
            <a:ext cx="2232068" cy="531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AD2D64-340D-80DE-F520-166D49D89E0F}"/>
              </a:ext>
            </a:extLst>
          </p:cNvPr>
          <p:cNvSpPr txBox="1"/>
          <p:nvPr/>
        </p:nvSpPr>
        <p:spPr>
          <a:xfrm>
            <a:off x="771896" y="1347610"/>
            <a:ext cx="969026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 Promotions</a:t>
            </a:r>
            <a:endParaRPr lang="en-GB" dirty="0">
              <a:solidFill>
                <a:srgbClr val="FFC2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baseline markdowns in high-elasticity categories.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 a softer landing after peaks, reducing reliance on spikes.</a:t>
            </a:r>
          </a:p>
          <a:p>
            <a:endParaRPr lang="en-GB" dirty="0">
              <a:solidFill>
                <a:srgbClr val="FFC2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Diversify Beyond Seasonal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grocery, household, and everyday essentials in January.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Balance sales mix, decrease volatility.</a:t>
            </a:r>
          </a:p>
          <a:p>
            <a:endParaRPr lang="en-GB" dirty="0">
              <a:solidFill>
                <a:srgbClr val="FFC2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Target Store Types B &amp; C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tailored promotions for smaller-format stores.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 traffic in vulnerable geographies.</a:t>
            </a:r>
          </a:p>
          <a:p>
            <a:endParaRPr lang="en-GB" dirty="0">
              <a:solidFill>
                <a:srgbClr val="FFC2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Value Messaging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Strengthen bundles, own-label, price packs, loyalty points.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 basket size and fight CPI squeeze.</a:t>
            </a:r>
          </a:p>
          <a:p>
            <a:endParaRPr lang="en-GB" dirty="0">
              <a:solidFill>
                <a:srgbClr val="FFC2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Dashboard Monitoring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Power BI to track Sales, Promotions, and CPI.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solidFill>
                  <a:srgbClr val="FFC2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early-warning alerts for sharper-than-normal dips.</a:t>
            </a:r>
          </a:p>
        </p:txBody>
      </p:sp>
    </p:spTree>
    <p:extLst>
      <p:ext uri="{BB962C8B-B14F-4D97-AF65-F5344CB8AC3E}">
        <p14:creationId xmlns:p14="http://schemas.microsoft.com/office/powerpoint/2010/main" val="1341847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611</TotalTime>
  <Words>516</Words>
  <Application>Microsoft Macintosh PowerPoint</Application>
  <PresentationFormat>Widescreen</PresentationFormat>
  <Paragraphs>61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Gupta (Student)</dc:creator>
  <cp:lastModifiedBy>Piyush Gupta (Student)</cp:lastModifiedBy>
  <cp:revision>8</cp:revision>
  <cp:lastPrinted>2025-08-26T23:23:44Z</cp:lastPrinted>
  <dcterms:created xsi:type="dcterms:W3CDTF">2025-08-26T22:47:12Z</dcterms:created>
  <dcterms:modified xsi:type="dcterms:W3CDTF">2025-08-27T18:49:11Z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618d1e0-f5d7-4da7-8ddd-3b83021a2c85_Enabled">
    <vt:lpwstr>true</vt:lpwstr>
  </property>
  <property fmtid="{D5CDD505-2E9C-101B-9397-08002B2CF9AE}" pid="3" name="MSIP_Label_a618d1e0-f5d7-4da7-8ddd-3b83021a2c85_SetDate">
    <vt:lpwstr>2025-08-26T22:58:05Z</vt:lpwstr>
  </property>
  <property fmtid="{D5CDD505-2E9C-101B-9397-08002B2CF9AE}" pid="4" name="MSIP_Label_a618d1e0-f5d7-4da7-8ddd-3b83021a2c85_Method">
    <vt:lpwstr>Standard</vt:lpwstr>
  </property>
  <property fmtid="{D5CDD505-2E9C-101B-9397-08002B2CF9AE}" pid="5" name="MSIP_Label_a618d1e0-f5d7-4da7-8ddd-3b83021a2c85_Name">
    <vt:lpwstr>Private</vt:lpwstr>
  </property>
  <property fmtid="{D5CDD505-2E9C-101B-9397-08002B2CF9AE}" pid="6" name="MSIP_Label_a618d1e0-f5d7-4da7-8ddd-3b83021a2c85_SiteId">
    <vt:lpwstr>ae323139-093a-4d2a-81a6-5d334bcd9019</vt:lpwstr>
  </property>
  <property fmtid="{D5CDD505-2E9C-101B-9397-08002B2CF9AE}" pid="7" name="MSIP_Label_a618d1e0-f5d7-4da7-8ddd-3b83021a2c85_ActionId">
    <vt:lpwstr>3d821c71-89bb-44af-9424-fb6001c16656</vt:lpwstr>
  </property>
  <property fmtid="{D5CDD505-2E9C-101B-9397-08002B2CF9AE}" pid="8" name="MSIP_Label_a618d1e0-f5d7-4da7-8ddd-3b83021a2c85_ContentBits">
    <vt:lpwstr>0</vt:lpwstr>
  </property>
  <property fmtid="{D5CDD505-2E9C-101B-9397-08002B2CF9AE}" pid="9" name="MSIP_Label_a618d1e0-f5d7-4da7-8ddd-3b83021a2c85_Tag">
    <vt:lpwstr>50, 3, 0, 1</vt:lpwstr>
  </property>
</Properties>
</file>