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6023C-20EC-4CC4-A1E1-8DAA80D9CFBB}" v="114" dt="2024-01-28T05:20:57.831"/>
    <p1510:client id="{99782488-6A0A-42B9-B894-23F34F071D94}" v="170" dt="2024-01-28T06:15:37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89831" autoAdjust="0"/>
  </p:normalViewPr>
  <p:slideViewPr>
    <p:cSldViewPr>
      <p:cViewPr varScale="1">
        <p:scale>
          <a:sx n="52" d="100"/>
          <a:sy n="52" d="100"/>
        </p:scale>
        <p:origin x="-178" y="-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c13d61eab086c37/Task%203_Final%20Content%20Data%20set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c13d61eab086c37/Task%203_Final%20Content%20Data%20set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c13d61eab086c37/Task%203_Final%20Content%20Data%20set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Unique Categories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Category</c:v>
          </c:tx>
          <c:spPr>
            <a:solidFill>
              <a:srgbClr val="7030A0"/>
            </a:solidFill>
            <a:ln w="25400">
              <a:noFill/>
            </a:ln>
            <a:effectLst/>
          </c:spPr>
          <c:invertIfNegative val="0"/>
          <c:cat>
            <c:strRef>
              <c:f>'[Task 3_Final Content Data set 2.xlsx]Sheet1'!$A$2:$A$17</c:f>
              <c:strCache>
                <c:ptCount val="16"/>
                <c:pt idx="0">
                  <c:v>studying</c:v>
                </c:pt>
                <c:pt idx="1">
                  <c:v>healthy eating</c:v>
                </c:pt>
                <c:pt idx="2">
                  <c:v>technology</c:v>
                </c:pt>
                <c:pt idx="3">
                  <c:v>food</c:v>
                </c:pt>
                <c:pt idx="4">
                  <c:v>cooking</c:v>
                </c:pt>
                <c:pt idx="5">
                  <c:v>dogs</c:v>
                </c:pt>
                <c:pt idx="6">
                  <c:v>soccer</c:v>
                </c:pt>
                <c:pt idx="7">
                  <c:v>public speaking</c:v>
                </c:pt>
                <c:pt idx="8">
                  <c:v>science</c:v>
                </c:pt>
                <c:pt idx="9">
                  <c:v>tennis</c:v>
                </c:pt>
                <c:pt idx="10">
                  <c:v>travel</c:v>
                </c:pt>
                <c:pt idx="11">
                  <c:v>fitness</c:v>
                </c:pt>
                <c:pt idx="12">
                  <c:v>education</c:v>
                </c:pt>
                <c:pt idx="13">
                  <c:v>veganism</c:v>
                </c:pt>
                <c:pt idx="14">
                  <c:v>animals</c:v>
                </c:pt>
                <c:pt idx="15">
                  <c:v>culture</c:v>
                </c:pt>
              </c:strCache>
            </c:strRef>
          </c:cat>
          <c:val>
            <c:numRef>
              <c:f>'[Task 3_Final Content Data set 2.xlsx]Sheet1'!$B$2:$B$17</c:f>
              <c:numCache>
                <c:formatCode>General</c:formatCode>
                <c:ptCount val="16"/>
                <c:pt idx="0">
                  <c:v>1363</c:v>
                </c:pt>
                <c:pt idx="1">
                  <c:v>1717</c:v>
                </c:pt>
                <c:pt idx="2">
                  <c:v>1698</c:v>
                </c:pt>
                <c:pt idx="3">
                  <c:v>1699</c:v>
                </c:pt>
                <c:pt idx="4">
                  <c:v>1664</c:v>
                </c:pt>
                <c:pt idx="5">
                  <c:v>1338</c:v>
                </c:pt>
                <c:pt idx="6">
                  <c:v>1457</c:v>
                </c:pt>
                <c:pt idx="7">
                  <c:v>1217</c:v>
                </c:pt>
                <c:pt idx="8">
                  <c:v>1796</c:v>
                </c:pt>
                <c:pt idx="9">
                  <c:v>1328</c:v>
                </c:pt>
                <c:pt idx="10">
                  <c:v>1647</c:v>
                </c:pt>
                <c:pt idx="11">
                  <c:v>1395</c:v>
                </c:pt>
                <c:pt idx="12">
                  <c:v>1433</c:v>
                </c:pt>
                <c:pt idx="13">
                  <c:v>1248</c:v>
                </c:pt>
                <c:pt idx="14">
                  <c:v>1897</c:v>
                </c:pt>
                <c:pt idx="15">
                  <c:v>1676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22-4094-BB29-2DBB95213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736840"/>
        <c:axId val="588183048"/>
      </c:barChart>
      <c:catAx>
        <c:axId val="5837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183048"/>
        <c:crosses val="autoZero"/>
        <c:auto val="1"/>
        <c:lblAlgn val="ctr"/>
        <c:lblOffset val="100"/>
        <c:noMultiLvlLbl val="0"/>
      </c:catAx>
      <c:valAx>
        <c:axId val="588183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7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Posts Trend Over 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7030A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Posts</c:v>
          </c:tx>
          <c:spPr>
            <a:ln w="28575" cap="rnd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'[Task 3_Final Content Data set 2.xlsx]Sheet1'!$G$2:$G$13</c:f>
              <c:strCache>
                <c:ptCount val="12"/>
                <c:pt idx="0">
                  <c:v>July</c:v>
                </c:pt>
                <c:pt idx="1">
                  <c:v>June</c:v>
                </c:pt>
                <c:pt idx="2">
                  <c:v>April</c:v>
                </c:pt>
                <c:pt idx="3">
                  <c:v>August</c:v>
                </c:pt>
                <c:pt idx="4">
                  <c:v>November</c:v>
                </c:pt>
                <c:pt idx="5">
                  <c:v>January</c:v>
                </c:pt>
                <c:pt idx="6">
                  <c:v>February</c:v>
                </c:pt>
                <c:pt idx="7">
                  <c:v>March</c:v>
                </c:pt>
                <c:pt idx="8">
                  <c:v>September</c:v>
                </c:pt>
                <c:pt idx="9">
                  <c:v>May</c:v>
                </c:pt>
                <c:pt idx="10">
                  <c:v>October</c:v>
                </c:pt>
                <c:pt idx="11">
                  <c:v>December</c:v>
                </c:pt>
              </c:strCache>
            </c:strRef>
          </c:cat>
          <c:val>
            <c:numRef>
              <c:f>'[Task 3_Final Content Data set 2.xlsx]Sheet1'!$H$2:$H$13</c:f>
              <c:numCache>
                <c:formatCode>General</c:formatCode>
                <c:ptCount val="12"/>
                <c:pt idx="0">
                  <c:v>2116</c:v>
                </c:pt>
                <c:pt idx="1">
                  <c:v>2068</c:v>
                </c:pt>
                <c:pt idx="2">
                  <c:v>1978</c:v>
                </c:pt>
                <c:pt idx="3">
                  <c:v>2055</c:v>
                </c:pt>
                <c:pt idx="4">
                  <c:v>2055</c:v>
                </c:pt>
                <c:pt idx="5">
                  <c:v>2142</c:v>
                </c:pt>
                <c:pt idx="6">
                  <c:v>1890</c:v>
                </c:pt>
                <c:pt idx="7">
                  <c:v>1982</c:v>
                </c:pt>
                <c:pt idx="8">
                  <c:v>1991</c:v>
                </c:pt>
                <c:pt idx="9">
                  <c:v>2110</c:v>
                </c:pt>
                <c:pt idx="10">
                  <c:v>2087</c:v>
                </c:pt>
                <c:pt idx="11">
                  <c:v>2099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4F-4A00-8383-B81ECCE904E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8168"/>
        <c:axId val="38920"/>
      </c:lineChart>
      <c:catAx>
        <c:axId val="28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20"/>
        <c:crosses val="autoZero"/>
        <c:auto val="1"/>
        <c:lblAlgn val="ctr"/>
        <c:lblOffset val="100"/>
        <c:noMultiLvlLbl val="0"/>
      </c:catAx>
      <c:valAx>
        <c:axId val="38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rgbClr val="7030A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Categories Based on Popularity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7030A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Popular Categories</c:v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'[Task 3_Final Content Data set 2.xlsx]Sheet1'!$K$2:$K$6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'[Task 3_Final Content Data set 2.xlsx]Sheet1'!$L$2:$L$6</c:f>
              <c:numCache>
                <c:formatCode>General</c:formatCode>
                <c:ptCount val="5"/>
                <c:pt idx="0">
                  <c:v>75036</c:v>
                </c:pt>
                <c:pt idx="1">
                  <c:v>70743</c:v>
                </c:pt>
                <c:pt idx="2">
                  <c:v>69117</c:v>
                </c:pt>
                <c:pt idx="3">
                  <c:v>68771</c:v>
                </c:pt>
                <c:pt idx="4">
                  <c:v>66627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EB-443D-841C-F579ECD2D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7626119"/>
        <c:axId val="1105029639"/>
      </c:barChart>
      <c:catAx>
        <c:axId val="10176261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029639"/>
        <c:crosses val="autoZero"/>
        <c:auto val="1"/>
        <c:lblAlgn val="ctr"/>
        <c:lblOffset val="100"/>
        <c:noMultiLvlLbl val="0"/>
      </c:catAx>
      <c:valAx>
        <c:axId val="1105029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626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rgbClr val="7030A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27.01.2024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438400" y="1866900"/>
            <a:ext cx="5257800" cy="5693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4000" dirty="0">
                <a:solidFill>
                  <a:schemeClr val="bg1"/>
                </a:solidFill>
              </a:rPr>
              <a:t>"Unveiling Insights: Social Buzz Analytics - Navigating Trends, Enhancing Engagement"</a:t>
            </a:r>
            <a:endParaRPr lang="en-US" sz="4000" spc="-105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371722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371722" y="2494527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371722" y="7572252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681246" y="2082141"/>
            <a:ext cx="5021910" cy="616724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61" y="8264204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461" y="7928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AF79BE-C148-6831-5ACC-6CD51EA1B7B5}"/>
              </a:ext>
            </a:extLst>
          </p:cNvPr>
          <p:cNvSpPr txBox="1"/>
          <p:nvPr/>
        </p:nvSpPr>
        <p:spPr>
          <a:xfrm>
            <a:off x="10171958" y="1395351"/>
            <a:ext cx="7419107" cy="88947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Key Takeaways:</a:t>
            </a:r>
          </a:p>
          <a:p>
            <a:endParaRPr lang="en-US" sz="32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Our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content is diverse, covering a wide array of categories to cater to various interests.</a:t>
            </a:r>
            <a:endParaRPr lang="en-US" sz="2800">
              <a:solidFill>
                <a:srgbClr val="000000"/>
              </a:solidFill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ea typeface="+mn-lt"/>
                <a:cs typeface="+mn-lt"/>
              </a:rPr>
              <a:t>January 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stands out as a month with high posting activity, indicating potential trends or events during that time.</a:t>
            </a:r>
            <a:endParaRPr lang="en-US" sz="2800">
              <a:solidFill>
                <a:srgbClr val="000000"/>
              </a:solidFill>
              <a:cs typeface="Calibr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The top 5 categories—</a:t>
            </a:r>
            <a:r>
              <a:rPr lang="en-US" sz="2800" b="1" dirty="0">
                <a:solidFill>
                  <a:srgbClr val="000000"/>
                </a:solidFill>
                <a:ea typeface="+mn-lt"/>
                <a:cs typeface="+mn-lt"/>
              </a:rPr>
              <a:t>Animals, Science, Healthy Eating, Technology, and Food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—reflect the preferences of our audience, providing valuable insights for future content strategies</a:t>
            </a:r>
          </a:p>
          <a:p>
            <a:endParaRPr lang="en-US" sz="3200" dirty="0"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724400" y="2019300"/>
            <a:ext cx="11817104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838201" y="2019301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905000" y="39243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96200" y="2324100"/>
            <a:ext cx="8534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öhne"/>
                <a:ea typeface="Arial Unicode MS" pitchFamily="34" charset="-128"/>
                <a:cs typeface="Times New Roman" pitchFamily="18" charset="0"/>
              </a:rPr>
              <a:t>A rising star in the tech realm, Social Buzz, born in 2010, has captivated over 500 million monthly users globally. Facing the need for rapid adaptation, Social Buzz has embarked on a dynamic 3-month journey with Accenture. </a:t>
            </a:r>
          </a:p>
          <a:p>
            <a:endParaRPr lang="en-US" sz="2400" dirty="0">
              <a:latin typeface="Söhne"/>
              <a:ea typeface="Arial Unicode MS" pitchFamily="34" charset="-128"/>
              <a:cs typeface="Times New Roman" pitchFamily="18" charset="0"/>
            </a:endParaRPr>
          </a:p>
          <a:p>
            <a:r>
              <a:rPr lang="en-US" sz="2400" dirty="0">
                <a:latin typeface="Söhne"/>
                <a:ea typeface="Arial Unicode MS" pitchFamily="34" charset="-128"/>
                <a:cs typeface="Times New Roman" pitchFamily="18" charset="0"/>
              </a:rPr>
              <a:t>Task at Hand:</a:t>
            </a:r>
          </a:p>
          <a:p>
            <a:endParaRPr lang="en-US" sz="2400" dirty="0">
              <a:latin typeface="Söhne"/>
              <a:ea typeface="Arial Unicode MS" pitchFamily="34" charset="-128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Söhne"/>
                <a:ea typeface="Arial Unicode MS" pitchFamily="34" charset="-128"/>
                <a:cs typeface="Times New Roman" pitchFamily="18" charset="0"/>
              </a:rPr>
              <a:t>An Audit Extravaganza: Delving into the heart of Social Buzz's big data practice, we're deciphering complexities and unlocking untapped potential.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Söhne"/>
                <a:ea typeface="Arial Unicode MS" pitchFamily="34" charset="-128"/>
                <a:cs typeface="Times New Roman" pitchFamily="18" charset="0"/>
              </a:rPr>
              <a:t>IPO Magic: Crafting recommendations to ensure Social Buzz's IPO journey is not just a milestone but a blockbuster success.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Söhne"/>
                <a:ea typeface="Arial Unicode MS" pitchFamily="34" charset="-128"/>
                <a:cs typeface="Times New Roman" pitchFamily="18" charset="0"/>
              </a:rPr>
              <a:t>Unveiling the top 5 Categories defining what truly makes the Social Buzz community buzz with excitement.</a:t>
            </a:r>
          </a:p>
          <a:p>
            <a:endParaRPr lang="en-US" sz="2400" dirty="0">
              <a:latin typeface="Söhne"/>
              <a:ea typeface="Arial Unicode MS" pitchFamily="34" charset="-128"/>
              <a:cs typeface="Times New Roman" pitchFamily="18" charset="0"/>
            </a:endParaRPr>
          </a:p>
          <a:p>
            <a:endParaRPr lang="en-US" sz="2400" dirty="0">
              <a:latin typeface="Söhne"/>
              <a:ea typeface="Arial Unicode MS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r>
              <a:rPr lang="en-US" sz="2400" dirty="0">
                <a:solidFill>
                  <a:schemeClr val="bg1"/>
                </a:solidFill>
                <a:latin typeface="Söhne"/>
              </a:rPr>
              <a:t>			with the immense volume of data generated daily 		          100,000+ pieces of diverse content in various 				formats, from text to images, videos, and GIFs and 			highly unstructured—poses a significant challenge.</a:t>
            </a:r>
          </a:p>
          <a:p>
            <a:endParaRPr lang="en-US" sz="2400" dirty="0">
              <a:solidFill>
                <a:schemeClr val="bg1"/>
              </a:solidFill>
              <a:latin typeface="Söhne"/>
            </a:endParaRPr>
          </a:p>
          <a:p>
            <a:r>
              <a:rPr lang="en-US" sz="2400" dirty="0">
                <a:solidFill>
                  <a:schemeClr val="bg1"/>
                </a:solidFill>
                <a:latin typeface="Söhne"/>
              </a:rPr>
              <a:t>			How can the Analytics Team at Social Buzz 				effectively capitalize on the wealth of diverse 				content flooding the platform?</a:t>
            </a:r>
          </a:p>
          <a:p>
            <a:endParaRPr lang="en-US" sz="2400" dirty="0">
              <a:solidFill>
                <a:schemeClr val="bg1"/>
              </a:solidFill>
              <a:latin typeface="Söhne"/>
            </a:endParaRPr>
          </a:p>
          <a:p>
            <a:r>
              <a:rPr lang="en-US" sz="2400" dirty="0">
                <a:solidFill>
                  <a:schemeClr val="bg1"/>
                </a:solidFill>
                <a:latin typeface="Söhne"/>
              </a:rPr>
              <a:t>			Analytics Team is tasked with identifying the top 5 			content categories by popularity to optimize user 			engagement</a:t>
            </a:r>
            <a:r>
              <a:rPr lang="en-US" sz="2000" dirty="0">
                <a:solidFill>
                  <a:schemeClr val="bg1"/>
                </a:solidFill>
                <a:latin typeface="Söhne"/>
              </a:rPr>
              <a:t>.</a:t>
            </a:r>
            <a:endParaRPr lang="en-AU" sz="2000" dirty="0">
              <a:solidFill>
                <a:schemeClr val="bg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1"/>
            <a:ext cx="2107520" cy="10287000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30000" y="1104900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153400" y="43815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2" name="TextBox 31"/>
          <p:cNvSpPr txBox="1"/>
          <p:nvPr/>
        </p:nvSpPr>
        <p:spPr>
          <a:xfrm>
            <a:off x="14478000" y="1866900"/>
            <a:ext cx="32396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Andrew</a:t>
            </a:r>
            <a:r>
              <a:rPr lang="en-US" sz="2800" dirty="0"/>
              <a:t> </a:t>
            </a:r>
            <a:r>
              <a:rPr lang="en-US" sz="2800" b="1" dirty="0"/>
              <a:t>Fleming </a:t>
            </a:r>
          </a:p>
          <a:p>
            <a:r>
              <a:rPr lang="en-US" sz="2400" dirty="0"/>
              <a:t>Chief Technical Architect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630400" y="4762500"/>
            <a:ext cx="27444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Marcus Rompton</a:t>
            </a:r>
          </a:p>
          <a:p>
            <a:r>
              <a:rPr lang="en-US" sz="2400" dirty="0"/>
              <a:t>Senior Principle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30400" y="7658100"/>
            <a:ext cx="31672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Bhanu Sri Vanamala</a:t>
            </a:r>
          </a:p>
          <a:p>
            <a:r>
              <a:rPr lang="en-US" sz="2400" dirty="0"/>
              <a:t>Data Analyst</a:t>
            </a:r>
          </a:p>
        </p:txBody>
      </p:sp>
      <p:pic>
        <p:nvPicPr>
          <p:cNvPr id="35" name="Picture 34" descr="Picsart_23-12-11_17-05-19-335.jpg"/>
          <p:cNvPicPr>
            <a:picLocks noChangeAspect="1"/>
          </p:cNvPicPr>
          <p:nvPr/>
        </p:nvPicPr>
        <p:blipFill>
          <a:blip r:embed="rId8"/>
          <a:srcRect l="29114" t="22431" r="27444" b="13659"/>
          <a:stretch>
            <a:fillRect/>
          </a:stretch>
        </p:blipFill>
        <p:spPr>
          <a:xfrm>
            <a:off x="11277600" y="6896100"/>
            <a:ext cx="2209800" cy="2209800"/>
          </a:xfrm>
          <a:prstGeom prst="ellipse">
            <a:avLst/>
          </a:prstGeom>
          <a:ln w="28575" cap="rnd">
            <a:solidFill>
              <a:srgbClr val="0066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14800" y="1409700"/>
            <a:ext cx="3172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Understanding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9800" y="2933700"/>
            <a:ext cx="219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400" y="4533900"/>
            <a:ext cx="240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Modeling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53600" y="6134100"/>
            <a:ext cx="219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Analysis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582400" y="7886700"/>
            <a:ext cx="312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Uncovering Insights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0241" name="AutoShape 1" descr="data:image/png;base64,iVBORw0KGgoAAAANSUhEUgAAAeIAAAEiCAYAAAAlAdEXAAAAAXNSR0IArs4c6QAAIABJREFUeF7tfQeYVdXV9kJAmiAwdIYmTXov0kQxEhQVoiImUaKx/GoSy4clGjWWRAxEk5joZ74kBo0NNWCLoqKA9CqdoQ8OUocydEH48+5xX89c7p3T9jn33Hvf8zw+MjPnnH32u9de71prr712GeFFBIgAESACRIAIpAyBMmh58+bNJw8fPpyyj2DDRIAIEAEiQASyFIHPFBHn5eWdbNWqVZZiwG4TASJABIgAEUgNAmvWrBEScWqwZ6tEgAgQASJABIRETCEgAkSACBABIpBCBEjEKQSfTRMBIkAEiAARIBFTBogAESACRIAIpBABEnEKwWfTRIAIEAEiQARIxJQBIkAEiAARIAIpRIBEnELw2TQRIAJEgAgQARIxZYAIEAEiQASIQAoRIBGnEHw2TQSIABEgAkSAREwZIAJEgAgQASKQQgRIxCkEn00TASJABIgAESARUwaIABEgAkSACKQQARJxCsFn00SACBABIkAESMSUASLwLQLr16+XMWPGyMUXXyzDhg0jLilCAMexjhs3TrU+evRoqVSpUoq+hM0SgXAQIBGHgzNbMYjA7t275dFHHxUc23nrrbee8uZJkybJ+++/L/fdd580b97cccvpQMQLFiyQp556qkSfRowYkVGGA4nYscjyxgxBgEScIQOZTd0IioijjuGzzz4rixcvLmFgaNIaMmSIdO/e3VEXQObPP/+8a0PF0ct5ExEgAq4RIBG7howPpBqBbCRi7Qnfddddjgk32TiRiFMtwWyfCJREgERMiUg7BNwSsb7/xz/+sRQUFMiECRNUn9u0aVNiDVLfN3DgwBKhXms4uEqVKnL77bfLxIkTpUOHDrH74K1iMj300ENSs2ZN9f5k79Mh8IMHDyb8jvgBcRuqxbfMmDEj9hodutbvWbVqVYkm+vXrFwvxO/m2ROHxeDwTtWVtB/ejrT/+8Y9y0003KTzxXfoe9KGwsLDE+MS/E2MRv/yAZQk9von+nnbCzg/OCgRIxFkxzJnVSa9EvGPHDtGklOgdiYgz3hO1EpV1bdYpEev3xZMjSMdK4tYRc7p2nShMrYnJ6kkn84idfFsyPKwJbhrHnJycGJEm+p0Vy3hPP56IEz0f37f4fuH9IPjbbruNCV+ZpQIyrjck4owb0szvkFcijk/ugiKfOnVqjADjiVgTGwjFmhSWiBidELHd+26++eaEYWenRJxo5JMZF/FrxE6/LZGnGv+7eFz1dyUiSmSpd+nS5ZSkOyfvjP9mtLts2TJmWme+Csi4HpKIM25IM79DXok4PuQcn10dT1rJQsuJfu+EiN28z4tHXBoRW42QRB6x02+zI2J8Q7KtR/EGhf45kQES306idtGW9fcrVqxQGeXxSw6ZPyPYw3RHgESc7iOYhd8fFhEn80S9EnH8+mv80CXbhuTGI3ayDpyIiJ1+m11oOplnjb7G4+aUiDW5x69ta/ysxBu/nu92C1sWTid2OQIIkIgjMAj8BHcIlKbs8Sa7kLNuLSoesV3vE62Plub9Jlqb9eoRx7djTYbSf7MaEKUllgXhESfDTmOGvydbe7fDnX8nAmEhQCIOC2m2YxSBRKFgNJCICJKFXe2IOBnhxyc1JSJ//C6eeOwMiNIAclKkJNEWp0TRg0QesZNv0/dYs8UTfbPbNWInoelk7ywNM27TMjrl+LIAESARBwguXx0cAsm8xESE5ZWINcFiO4zO6k2WNZ3M28MWJavHmIwsx44dKzfccEPSSmCaBDdv3pywoAfIEf9ZS3Raw9SJtijFl/J08m3Jti4ler81CUvjk+h3Tog42XIEDLIGDRrI4MGD1dq0tbBJMmMtOKnkm4mANwRIxN5w41MRQCDRemidOnVOCUX6IWIrGePfeP/Pf/5zeeaZZyRR8pfew4r77rnnHvn73/9eYr+x1VPW+4jd7He1Cw3HE+Wll14qa9eulfjMb+t7SttHHP9tiZKmEq1ha8yxZUxf8WvgTteIda3pRONtfWd8m4lkIQJiy08gAqcgQCKmUBABlwgkI3aXr0m725MRp5Owdtp1lh9MBEJEgEQcIthsKjMQyFYiThYeTlQ0JDNGmr0gAuEgQCIOB2e2kkEIZCsRYwgThZzdhNYzSAzYFSJgDAESsTEo+SIiQASIABEgAu4RIBG7x4xPEAEiQASIABEwhgCJ2BiUfBERIAJEgAgQAfcIkIjdY8YniAARIAJEgAgYQ4BEbAxKvogIEAEiQASIgHsESMTuMeMTRIAIEAEiQASMIUAiNgYlX0QEiAARIAJEwD0CJGL3mPEJIkAEiAARIALGECARG4OSLyICRIAIEAEi4B4BErF7zPgEESACRIAIEAFjCJCIjUHJFxEBIkAEiAARcI8Aidg9ZnyCCBABIkAEiIAxBEjExqDki4gAESACRIAIuEfAFREfPXRcXrxvmqz8vEC1dOMzg6Rtv1z17zd+M0dmvZmn/j1sdA8590dtS/39tJdXyqRx89U9fa5oLVc+0Nv91/MJIkAEiAARIAJpjoArIl45o0B25hcpksW/Z07Ik2vHnCvrF22L/fvowWMy/t6pMvzunlJUeDjh74HZxLHzZNSTA6VClfKK3PuOaB0j9TTHlJ9PBIgAESACRMAxAq6I2PrWglWFMTKd/Ncl0u7c3BLeMX5eMa0g4e9B5ri01wzv2Pqz46/njUSACBABIkAE0hwBz0QMjxhEi5AywtLxRFynaTXZsako4e81ZlYixr0MT6e5NPHziQARIAJEwDUCnoi4aOdhef2xWXLVg32kWu1KpxCx9nDjiVj/Pp6IraTuugd8gAgQASJABIhAGiPgmoh1wpZ1TTeRR8zQdBpLBT+dCBABIkAEQkPAFRHDE37ulo/kkju6lUissiZu7czfF1s7LsgrjCVrWX9ftOtQ7B70VCd35bbJCa3jbIgIEAEiQASIQBQQcEXE1i1H+uP1Fibr9qVk25qsv7e+y7rdKQqg8BuIABEgAkSACISFgCsiDuuj2A4RIAJEgAgQgWxBgEScLSPNfhIBIkAEiEAkESARR3JY+FFEgAgQASKQLQiQiLNlpNlPIkAEiAARiCQCJOJIDgs/iggQASJABO7sMr5UEJ5ePCojQHJNxHofcfW6VWKVsOIPg7Ae4pDsMAge+pAR8sNOEAEiQAQCQ4BEnABa1Jd++VczpMv3m8m+HYdiRGytjAVSfuPx2TLwmrY89CEw8eSLiQARIAKZjwCJuJQxji9JGU/E7zy9QAbf1EmSHQbBQx8yfwKxh0SACBABvwiQiF0QMW7VIegzalaUm/98gaBKVrLDIPSreeiDXzHl80SACBCBzEWAROyCiPUacZMOtSV/2U71JM4phmdsPZWJhz5k7oRhz4gAESACphEgEbsgYni+OPZQe7jaE+Z5xKbFku8jAkSACGQPAiRij0RsPZ0Jr5g5IU95xzz0IXsmD3uaeQhki0LMvJFL7x5li9y52r6ErOnnf/aJHNh9JDa6OMght3WOOpVp2/q96vfJti/x0If0nhT8+uxFIFsUYvaOcDR7ni1y54qIozlU/CoiQASCRiBbFGLQOPL97hDIFrkjEbuTC95NBLISgWxRiFk5uBHudLbIHYk4wkLITyMCUUEgWxRiVPDmdxQjkC1yRyI2IPF2woImMqUmqgG4+Io0RMBOxinfaTioafDJ2SJ3JGIDwmgnLCaJ2K4tUwoxrHYMwM9XhIAA5SEEkNnEKQhki9y5JuJEhz4APWtGdb3m1eWW5y6UarUrxSpu4Z5ho3vE9hpn0qEPdsJCIqaGSXcE7GTclAGY7jjx+80iEJbchdVOMnRcEXGyQx+Kdh6W8fdOleF391SlLfWFGtR6H/HRg8di9+DvE8fOk1FPDpQKVcrLi/dNk74jWkvbfrlmRzGkt9kNIok4+UCEiV1I4pCRzdiNE4k4I4c95Z0KS+7CascIEVsJFlWzrnygt/pV/CEQ+r5EtaZR8jLTDn2wG0QSMYk45RrN5wfYyXi6EbFdf0zOWZ/QZ/XjduNkSu7CaidQIraGmdFQ2/65CWtN61KY+mMy5dAHu0E0Oant2ko3wbTrj0nsslqj+ey83TiZkjufn+n4cbv+UO4cQxnojXbjZEruwmoncCJGAyBWa4nL+FrTmXrog90gmpzUdm2lm2Da9cckdoFqjAx/ud04mZK7sGC06w/lLqyRKL0du3EyJXdhtRMaEaMhTbg7NhWVOH1Jh6oZmvYu5GEJTFTaoUL0LismnwxLHkx+c2nvsusP5S6skSARAwFXyVoasvg14WRJWUWFh7Pi0IcwJ7VdW+lmIdr1hwoxuxRiWL2l3IWFtL927MYp3fSdEY842aEPyHaGtzvrzTzVjnWbkvX3mXrog52wmCQTu7bSTTDt+mMSO38qIbufthsnU3IXFsp2/aHchTUS9Ig9e8TRGKLofEWYk9quLVMKMSrtUCFGQ87DkoewemvXH8pdWCNBIiYRG5K1MCe1XVskYkODyteUQCAsuQsLdrv+kIjDGgkSMYnYkKyFOant2iIRGxpUvoZEvHgUpSDFCGSavksGp6dkrRSPTeSatxMWk9a1XVsk4siJR0Z8UFhyFxZYdv0xOWfD6lMmtmM3Tumm70jEAUqpnbCYnNR2baWbYNr1xyR2AYpAxr/abpxMyV1YQNr1h3IX1kgwNO0pNJ3s0Ae8TGdVX3B9h9jhDsmyqXnogzdBt1MgphRiVNqhQvQmJ6afCkseTH93svfZ9YdyF9ZIkIhdE3GyQx/wIhD0G4/PVqg2apejiJiHPnwnZJlGkGH1Jx0Vop2SN4VdmKoy0/pk1590lLsw5SGstuzGydRcCqsdo6HpRIc8JCpfyUMfSMR2E9ZuAqSjQrTrkynlYYetyb9nWp/s+pOOcmdyvKPyLrtxMjWXwmonUCLGMYiT/7pELr2zu8yZuEa1BY84ERHXaVot9i089MG9uIclMFFpJx0VYljYuZce709kWp/s+kO58y4rJp+0GycSseUYRCvhas84ERHz0Af/IpppgmnXHypE/zJj4g1242RKIZr4VifvsOsP5c4JisHfYzdOpuQurHYC84h18tbKzwtKtIEylzz0gaFpu6lqNwGoEO0QDOfvduNkSiGG0xsRu/6YlDu7tkxhF1Y7YY0R2gmrT2G1ExgRx7/Y6hFbk7V25u+TiWPnyagnB0rRrkOxf+P58fdOleF395TcNjlhjrGxtuwGkZM6OdRhYmdswG1eZNcnU4o3rP6EqRDD6pPdGHHOhjUSpbdjN06m5lJY7Rgh4tIOfdANWIkYv0vloQ9hgWvXDic1idiKgCnlEaaqtJPxdOuTXX84Z8OULu/6wZTc2cmDqXaMEHE0hsb5V4QFrl07nNTeJ5pJ7JxLjr877eQh6Ent7+sTP51pfbLrj0m5s2vLlDyE1U4Q8pXsnWH1Kax2SMQJEAhrAnBSR4OIw5psYbWTiQoxrD7ZjRHnbFgjwdA0EMjoWtN2k41E7J0giV3qsQtTVUZlLlHuKHdBLPOEJd/0iOkRu9LbYQmmXTv0TFwNW2A3241TWAQZVjuUu8BEydWLM03ujBFxolrT8VuYbnxmkLTtl6vaTGWt6agMIie1dyue2LnSW4HdHJW5RCL2PpdMYReYkCV4cabJnREiTlZrGtuUduYXnVJfev2ibTJzQp5cO+ZcOXrwWGybEj5Gb2WqUKW8vHjfNOk7onWMvE0NdFQGkWTiXXkQO1Ozwd97ojKXTJGJXX8od/7kxdTTduMUljyYascIEeuXJKo1rf8GstYki7KX7c7NLeEd42eQNi5riUvrz5k2iJzUJGIrAkFPalPzx/qeTFOIdv3hnA1City/026cTM2lsNoJjYitJJ3qWtNhgWvXDic1iZhE7EwJ282lsBQv5yznbJhz1lPWdDKPGIc/vP7YLLnqwT5SrXalUw59CLvWNCe1M+WX6C5iF33svH+h+yejIg8kYu8ESexSj13gHrFO2LKu9ab6GMSoKA9a194nALEjdkF4Jna6gXJHuQtC7gIlYnjCz93ykVxyR7cSCVeprjVtN9loIXqfbMSO2AWhqDhn3Ucr9BPELvrYGSHiZLWmkXw1adz8Em3oLUysNV0MS1jElWntEDvvhE/siF0qjCXKnXuDwNMasftmUvMELUTvuBM7YmdFICryEJahSTKhEROEEWPEI/aumlLzZFSUByc1J3UQk9pOvil3lDvKnTPusZtLpgxAEnECBEyBazeIVIhUiFSI0VKInLPOxiPRXcTOO3YkYhKxK+mxm2w0YrwbF8SO2KXCMKPcpV7uSMQkYhJxl/GlYhCWogqrHUZivCteYkfsgjCWjBFxokMf8PJkhzvw0Idi6MNSvpnWDrGjQgxCIdpFfCh3lLsg5M4IEZd26EOiwx2KCg/z0Idvkc80ggyrP1SIVIhBKEQSsasAWYmbiZ137IwQsX5JfInLZBW0Vkwr4KEPJOJSpZaT2vukJnbEzoqAnTzQePZu1JrCLnQirtO0muzYVHQKEeP3+rKevoR7r3ygt/eZleBJCqZ3OIkdsYuikjelEO3km5EY76RF7NzrDk8FPew8Yn24QzwR89AH9wMU/4SdAglLUYXVDic1FSJD0870RlR0A+ess/Gy3hUIEetQNUPT30EdFnFlWjuc1CRiErEzxU4idoZTorvCwi7Q0HSywx0K8gpjyVo78/fJxLHzZNSTA6Vo16HYv/Fh4++dKsPv7im5bXK8I8nQtEKAROyduIgdsUsF6VPuskfujBBxskMf2vbLLbF9SR/4gEZ56EMx9Jk22cLqD7HzrqSIHbFLhWFBuXPvT3oKTbtvJjVPhBVusGuHgkmFSIXoTAfYzSUagN7nErFLPXZGPGJnUyk6d3FSex8LYkfsrAhERR5IJqknEztZoOPhXnfQI3aP2SlPUDC9g0jsiF0UCZ9k4p3wiZ37OU0ido8ZiTjENW9OaipEhvWdKSk7o5bRBO9zyRR2DE0nQMAUuHYTgGTifQIQO2JHIiYRJ0MgLB1uqp1AiVgfBLHy8wLVTp8rWseqZPHQh2LoTQ2kHelnWjvEjkRMIiYRk4gdyIC10hZI+Y3HZ8vAa9oKD334DrxMI8iw+kMiJhGTiB0oYRGJipHOOetsvKx3GVkjjifid55eIINv6iST/7qEhz58i3ZYxJVp7XBSk4hJxM4UO4nYGU6J7goLu0BD03i5DkGfUbOi3PznC1SVrESnMvHQB+/CgifDEpiotEMiJhGTiJ3pDM5ZZzhlLBHrNeImHWpL/rKdqp/XjjlX4Bm3OzdXUHkLFw998C4o+smoTLawPG8SMYmYROxMb0RFN3DOOhsv46FpeL7wdPWxhjz04dSBCIu4Mq0dTmoSMYnYmWInETvDKWM9YisRa++474jWqr8zJ+Qp75iHPozyLiWWJ6My2cIifBIxiZhE7Ex1REU3cM46Gy/jHnHRzsPy3C0fybb1e9W7k21fsh4GgTD1pHHz1f3DRveIedPuu+BdUZFMiF0qlDzljnJHuXOm6aNiXJias8l6bSRr2hmk4d8VlUGkhehd8RI7YpcK0qLcUe6CkDsScQIETFk5doTPSc1JHcSkptx5N+6JHbGzImAnD6a4gkRMInY188ISTLt2aMTQiKER42zq2s0lU2Ri1w7nrLPxst7F0LR7zE55goLpHURiR+xS4ZlQ7ih3qZA7esT0iF3NPDtFRevau6dK7IhdKrx8yl3q5S5wIi5YVSjP/+wTObD7iNRrXl1uee5CqVa7UqziFj7Amh1tzZq2Zlm7Ygubm0km3tEkdsQuFR4D5Y5yl8lyFygRY/vS+HunyvC7e6rSlvpCDWq9j/jowWOxe/D3iWPnyagnB0qFKuXlxfumCfYd6wpc3kWx5JOc1N6RJHbELpMVop18o+9heZCZ1g6xc687jKwRWw99sH5ColrTKHm5M79I3aYrcenSl/pn991I/ITdZAtrAlAwvYeEiB2xS0UYl3JHuQtC7gL1iK1hZjTUtn9uwlrTugKX/hgrEe/YVBQ7w5hE7H0ShGVchNUOFaJ3WSB2xC4IMrFzcCh37hnMiEds9WitJS5XTCvgoQ/fjklYxJVp7XBSk0xIJs4Uux1BhqUbOGedjZf1LuNEjJdrYoaXaz19SYeqGZp2P1D6iahMNk5q7wRJ7IhdKowLyl3q5S7Q0HSypKyiwsM89IEecalWh51hQevau/IgdsQuFYRPuXPvaBnxiNEsvN1Zb+apL7BuU7L+noc+uB+g+CfsiCssqzesdjipSSYkE2d6Iyq6gXPW2XgZD027bzacJyiY3nEmdsTOikBU5IEGoHfDjNilHrtAQ9PeVVawT0ZFedBC9D4BiB2xo0fsTE9S3znDKdFdYWFHIk6AAC1E70qe2BG7VBAk5Y5yl85yRyImEbsyF8OyEO3aoUfsXfESO2KXCtKi3LlStepmY8la7psO/gk7JU/r2ruiInbELhVKnnJHuUtnuQvFI9YHP1xwfYdY+cpk2dQ89MGbIRIV44IKkQoxnRWi3TyiV+ddvomde91uzCNGRa03Hp+tvqBRuxxFxDz04bsBCYu4Mq0dTmoqxFQQPuWOcheE3AXuEetqWrohEDEPfSAR29mG9EzsEKJCDEIhUu4od1YE7OTBlIMTKBHjGMTJf10il97ZXeZMXKPaSkbEdZpWi30LD31wPxnCEpiotEPPhERMInamJzhnneGU6K6wsAuUiK2er/UAiHiPOJHXjA9Ldoyid1iLnwwLXLt2SCYkE5KJs9lsN5dMeSZ27XDOcs4GMWcDI2J92tLKzwtKtIEylzz04TtIwlIgmdYOFSIVYhAKkUTszDDy4j1yzrrH1liylm7a6hFbk7V25u+TiWPnyagnB0rRrkOxf+O58fdOleF395TcNjnue1DKE3aTLSzSomCSTEgmzqY256wznLwQJPWddz1kCrvAPOL4F1uJGH/joQ/FCJkayKgoqrD6Q+y8Kw9iR+xoADozbMLSq6ERsbNuh3NXWODatUOFSIVIhehsztvNJRqA3ucSsUs9diTiBAhQMFMvmHaKl0aM9zEidsSOBmC0DEASMYnYmUR+e5cdQdKI8a7kiR2xSwVBUu5SL3ckYhIxibjL+FIxCEtRhdUOPWLvipfYEbsgjCUSMYmYREwidiUD1pujEiGhEeOdIIld6rELlIjj9xLf+MwgadsvV7XJQx+KoQ9rEmRaO8TOu/IgdsQuCK/Oziij3Lm3d43sI8Z+4Z35Racc9LB+0TaZOSFPrh1zrhw9eCy2XxifqfcUV6hSXl68b5r0HdE6Rt7uu5H4CTuBCYu0KJhUiFSIzmY156wznBLdReyij12gHrH15TgKUZMs6k+3Oze3hHeMn0HauKy1pq0/e4ez5JMUTO9IEjtiZ0UgKvJA49m7UUvsUo9daERsrRud6PQlHvrgXcHjSSpE7/gRO2KnEbCTBUaxvJMWsXM/z4yEpnWzOIXp9cdmyVUP9pFqtSudcgwiD31wP0DxT9gpkLCs3rDa4aSmQmRY35neiIpu4Jx1Nl7Wu4wRsU7Ysq718jzi76AOi7gyrR1OahIxidiZYicRO8Mp0V1hYRdoaBqe8HO3fCSX3NGtRMIVD30gEdtNDbsJQCImEZOI7WZR8d/t5lJYRjrnrLPxMu4RI+Q8adz8Eq3rLUw89KEYlrAmQaa1Q+xIxCRiZ4qdROwMp4z1iL13P9gnKZje8SV2xM6KQFTkISxDkwYgDcAgDMBAQ9PeVVawT0ZFeXBSc1IHMant5JtyR7mj3DnjGLu5ZMoAJBEnQMAUuHaDSIVIhUiFGC2FyDnrbDy8hHGp79xjayxr2n3TwT9hN9lIxN4JktgRu1QYF5Q7yl06y13kPGJrglefK1rLlQ/0Ns7MJGLvkBI7YmdFICryQCImEZOIveumEk9ay2Cy1rQ7UKkQ3eFFMhnlHTDLk5Q77zASO2Jnh0BKQtO6whZrTdsNz6l/56R2j5l+gtgRO6eywHVO7543sXM/zyJDxDs2FRkPT0dF8VIwOalTEU6j3FHuKHfOSDEsrkj2NZEgYutBEc5gc3ZXWODatUOFSIVIhcg5mwyBsNa9w2qH+s6ZrFvvigQRx4eq3Xcj8RN2BEnB9E6QxI7YpcK4oNxR7tJZ7iLlEVuTtfBh4++dKsPv7im5bXIcc3BhYaHgP15EgAgQASJABFKNQE5OjuA/L1dKPGJ8qHX70rDRPUQnbnnpBJ8hAkSACBABIpCuCKSMiNMVMH43ESACRIAIEAGTCJCITaLJdxEBIkAEiAARcIkAidglYLydCBABIkAEiIBJBEjEJtHku4gAESACRIAIuESAROwSMN5OBIgAESACRMAkAiRik2jyXUSACBABIkAEXCJAInYJGG8nAkSACBABImASARKxSTT5LiJABIgAESACLhEgEbsELBtuP7DniKyY9qV0/f5ZUr5i2WzoMvuYRQh8c/yE7NtxSGrUP0PKlMmijrOrkUUg44n4yIFjMv3VVdJ7WEupVrtSYANx8qTIuvlbpU7TM+XMOpUDawcv/mrNHvlqzW7pPrR5IO1AUb3z9AI5eeKkXHJ791DIGIqxUtXT5fRK5QLpk35p0c7DSgnnts0JVAkfPXRc3n9mobQ7t5G07t0g0D7tzC+Sg3uPStNOtQNtJ6yXn/jmpBw5eEzJQxBEifF/+VefS98RZ0vHQU0CaSMsrNhOZiCQ0URctOuwvP3UfNm77aAM/UU3ada5TiCjBsWx8D8bZOYbeTLiV+dIg1Y1AmlHv3TXl/sVUV75wDlSNadiIG2FScablu6UD55dLFfef47Ualw1kP7gpV+uKJSp/1ohF97YSeo0OzMwBQzsNizaLkunbJZhd/eQsuVOC6xPW9fukQmPz5beP2glPYY2l9PKpreLB8N50rh50qBVTTnnB60CMwL3bD0orzw0Q/pdFTwZHzvyjSyavFFqN64mZ3UJRgcFJmCJJp0RAAAgAElEQVQpfjEcnI1f7JAdG/dJz0tbyGnlgpNvzFuMVcUzyofe64wl4hPHT8o7f1ggnb/XVKSMyMf/t1R++Gg/qVKjgnGQ505aK0WFh6VBixry6Ysr5EeP9ZOaDc4w3o5+IYTz478tlao1K8o5l7cy3g7ej9A06oHvyN8nnQY1CcwzXvl5gSz+aJPUrF9FNizeIaOePFfOqBmMcfGfPy+Wpp1rKw91/cLtcmjfUWnbP9e4Fw6P6593T5WGZ9eUK37Z2/j46Bdu27BXPhu/QskA5BuKqtP3mgTSHgyLt59aIEW7DilZ6PL9ZkYMGWC14P0NihArVC4niydvkr3bD8p517YTkPL+wsNSs+EZgRgzYZAx9NB/nl0suW1qSsfzmwRqKOXN/krefGKO1G5STcldUDoIY/bWmLlyeP/XMuSWznJW17rGZA5kWKZMmRhO0A9r529T7QQZLQN2bz+9QL4+fFyad60rl93VXSqfaZ4rkgGVsUS8v/CIsqyHje4pp1csq0AefHMnObO22bAxBm7iuHkyaFQH5c1BWYH8m3SoZUw48SJ4wa/+eqZ0HdxMelzSXHZvPSAgFnjgpokrf9ku+eyl5TLyob7KIwkqTH3s6Dfq3ef+sK3kNKqqxqvL4GbStKPZEKsO3R7af1TeemKumuSdLmgqRw8ek8pnni5Dbu1idKzwMij5l+6fLuePai/tBzYy/n68cMbrq1X4tttFZwnO9P4qb49c8NMOxtva/dUB+ej/lsqld3RTIfA3fjtHrry/t1L4fi/kI6yZu1Xan9tIyp1eVnk/k34/XxmZaAv9Q4Rp6M+7GfOGrJ5P0GQMY++N38yRS+7oJlgWWfD+eqnVuJr0H3m2UeMC+u7D//1Cvv//OsuqmQUyZ+Ja5XjUamQ+wvTZiyskJ7eqlK9QVrWJaGPLHvX8ioJ6fvLzS+RQ0VG59M7uCh/oOBgxjdvVknnvrpcDuw/LoOs6GF3+O7jnqLz/50Vy8c+7yvFj38i/n5wng2/qFHhk0wpYxhIxvLrPX10lX3y8Sc6oUVHa9G2oLKr//GWx5DQ8Q64dY87z+vy11bJpyQ5p3L6WbF23V50khVAr1rcuv6+377VprAmvmVesrOClwkrsc0Vr2bPtgLTsXt+4FwTrcNGHG+WqB/so5QfF9erDM6VytdONesYYo//8ZZGUr1BOWvWqr4gFpLjs03wlo+ijXyu4tNBt3pyvlGd80W3+iRgGGchq1pt50qp3ffnBPb3km2MnAiXjLXm7ZeLYYuMFZAbSXz1ri6yY/qVccns3admzvhHlCJw2LdmpyAOGZr8RZ0uD1jWU9wCiNHF99NclysMaens39V4s98AjgREw5R/LBCe0+ZUFfGcizwfr+abD1Pj+zSt2Sa3carJ82mYl21jDR9Ri1ht5asxan2Mmd2DX5v3y6iMzpU2fhsoQw7xaOiVf6QqTZIwIxYYvtsvyz75UhI+cmy9XFiov3BQZ6yUxjBXIePuGfUrGQfpY09+/67Bs37hXLvufHibETr1j+8Z9Mu1fK2XQ9R0EcojoTMNWNeWrdXukYeuaRiI/dh+bUUSMkMnrj80SeEBQhK37NJRVMwokf+lOqVClvBzce0S+f0tnefcPC5XX2rybt5AKBP3LlbuUcsJ74JEu+SRf1i3YJt2HniVTXlguF93aRZZ+mi+1cqv6SqpCSPDfv5unLEJ8e7ValVRIdc6ktSosCW/hunHnGVnXgEKCtwhPcfy905RBAW8OnisMmBbd6srZfRv6tuQx2bas3q2sdXhBH/99qVoDwuT+6G9Lpd2ARsqwadnDn5GRLHSr1uw+3CBLP92sQng16lexmye2f8dY1GhQRTqe10Q+eWGZHD/6jVz0sy7KM8YaLpRK/RbVbd9T2g2QOyyDfPDcYmnTN1d5qPCEYMyc/5MOMmfiGjmrS12pXq+KylmA11q2vPf1ae05wkOZ8NhsNe4Yo0btcmTtvK3Ke73wpk6++qQfxpi898xCOe20MoqMTyt7mhQW7FdLMB3Oa2wkqlCa54NxmvLPZWre+g1JAjd4cgipY93eakDgb5PGzlc6wVTUDHKx6IMNMvftdWpZDMmimowxz6A3/OYOQDe8NWaOChtvWLxdyUHXIWcpkgIZw6Mc+VAfJXt+r3gytuZYwEHAWA26rr3fZpQMQ28PuaWLWsbcum6PylOBfEO2V0wvUPIQ5Lq07kRGETGEAWt+FSqVV4QMDwEKa8aEVSpsd8X9vZXVDUV26R3dPYd09bomPG14C1f/uq/UO6u6EkZ4rtePO08pZfzcaZD3MLUOCV7yi24y/711cmDPURn6i64xAYTn8O8n50r7gf4UFd4D42T17C3y9ZHjKpkp9+wchaGKJFQsp8jYhFDCqn7jt7PlcNHXyhLFmDTrVEd5JF+t3SM/fry/NOlYWylgJNf5CXklC91CScGqzmlQ1UgyEDB7+/cLZOCP26o+bF6+S5EwcIUSNpWshcgIFNF517STmW/mKWMQspc3Z6siYyhHhKmhXHZvOSDnjWrnWVmhrX//bq4yhgZe004prcl/XaLkD97ejNdWq7HzY8RAFhZ/tFGq162i1u0RQdBkfPEvuikjuk6TM6XuWWd67of1wbA8HzgCU15YJsPv6SWHi46qNU7tWWGJrPMFTaXX8Ja+PS0QFsapYpXyktOomiz+cIMywK56qI/R0K0ap8kbBcsI37uhoyJCzNfew1vGyNjIAFleEk/GMNSw1n7s6HG57M4evh0PODMfPPdFzCFDn/71wHRpeHaOSqqD7CEZ1o98u8EkbYkYSg4eafPudUVOilqnhUd89SP9VAgVa6oQFnh1bfrlyhu/mS3V61SWgtW7VSiyUdscRzhBaX996JicXrm8mjgIB2L9BRmd8EZXzdwi//nzIhnxYB/1zrd/P1/qtagh2zfsVQqm/9VtPE84hNEQcoSHULCqUL74aJP6t3VLBwyB1TO3+ArVTH9llcIC34rkmNcfmSUdBzVWRgzWtBBNiLfsHYEXdxMmEwyVPVsPqPAPLOkJj82Si37WVRE+wp4Iv8MA2bZ+ryIzPyQWdOjWus0G4VNY0fWaV1ffjSSdd/+0UPpfdbantVTIHaICWItDFASyjhAg1se6DG6qyHD6Kytl/aLtioyB5bLPNkvTTnUkb/YWtSTiNfsT3475FB81QhvwyKvVrix9r2jtK/FRe1hQepDx3LNrKtlG2yBjhLxhWJi4oHQxFhf+tJN8+PwXgXs+6Ntrj8xU41e7yZlKpmG8D7+7pzLQYdj6vaDrEGmBrtu2YZ/yrpFEt3zqZln4wQaV32FquyaIGP2BPkNkB961JmPowa5DmvntjjJa3/vTQpk7aZ0yIEH4uJBDggvtwlArX7GcZ31q/UgsJ059aYVcN26g5LYp5gJ8AwxOXFjWMbEU4hSYtCViWJ2zJ66RwTd1VtmWsHZff3SWfO+nHaVNv4aq/yDjyc9/oQQUF0IPIEs3oSesv0ABwvpHKHX51C/l/WcWyTVPDIgt5oOMsSYMI6Bc+dNk3rvrpEW3etKqdwNPQqMVPMJAr/16huAlCHVi/WfRBxtl6Wf50uvSljLk27VN7Pf1GnqCcCMDEpm32jgBCcJahGWNie710h471sWQWQli/NvtU+TSO3soMsFlJWNg9/6fF6swJBK4vBQTQULMkin5KtkHIW6QehChW60IkZkKmcOkheEH4uxzRSu1PgdvzqshBqMFUYHOFzZVcgYPAeFvhNsRTgfJKjJ+dZVS7N0vPkutT0NR+TWaEP1487dz1HqmXr5BJKlwywFFmH4vKHYs2+B9yIbFz1gHhKyBjHFBLk0pQhg17/1xodRpWk1a9WoQiOeDPmBrHKIhiCBAkWuDGWOJ/p3747ZSt5k37x7LRRhbPc+R1ASjr9MFTdSWm3f/uEDOqFlJLvhpR9m6drfy6vzihz7NfXutnN2noUpyfe3RmdK0Q20Z8MO26jsQ6kdyk9+6CRgf6On6LWpIi+71VMQMcwfJtZqM6zarruaV3wtbWuFsYHsccoiwnIh1dK9Gq9/v0c+nLRHrDnzy92VSpXoFtY9yx6Z9yvOF1wAPy9QFQVk5/UspU7aMtO2Xq8gYk27kw31jWYnYq1y1ViVfHhy+F4KBcDMKGqA4yOX39VJWYv2W1ZVVjWzfxm1z5N0/LlR/c2NUJMMDGELRImsQEwwkA+sUoTU/RAzcYDDphB7secZe3gm/mS0jHihei8GFhAxcfkOQCNMh4xaZ5ZuW7ZTdW/bLjx7vr7ZFmQ7dAjOErRAK1hcMDxhhBSsLVTKOV0PMOk7wsue/t14tpcAwARnv3FykvCvTygNkrwkQMg5i12FOJLWtnb/ViJeayMPSZFw1p5KKWHk1LK3YwVApc1oZRYgwLhFaVwmIZcsY9XxAhKhXAMOvet3K8uaYuQonLKsgefPTfy5Tyy19rzzbk2EOj/7lB2cogw8JXxgjZK73GtZCLevgglGDaBz6Z2KLJrz6ib+bq0LoTTvWUd+txi2OjE3o2AO7jwgysYEZInyIBB4+8LXafgUy9hMVi/8+zB0knmLZEsV2okLGaUvEIAv8h+QAWO8gXisZX3hDJ5W96vUCiZw4fkJOK3eaykCc/e81ajsF0trhsSUiY69t6edA5iBYZCCiX0jAQBj8kju6K6UIaxr7K9F2wepCGXxzZ08TGwoKIc1NS3eo9SooP3hzIJYel7RQGZ7NOtWWXsNa+u2Seh6e8GuPzIqRbyIydtsQlB+Uq7VCFta5kSMAL05nzRdu2a/WlEAipkK3+FaMU4OWNWJEDC8ShgAy501VgwKxQ/6mvvgd+Woy3vVlkTKUEA0ycSEyARnAnELkBV7P7LfWqPAdCGXvjkNKyftZM4PcHTtyXC11JFLq6C8IwESRGqzbI8Fsz7aDxXtdO9dVORtIejS91xrROBTzgbGEeXrixEkZcHUbtWQGA/fo4WNG9vRiWyFyGzBH5729VoX0YSjB80Xk7pN/LPUsE/HRKxjQH/3fErnsrh6yeeUuWfpJvrTsVV/a9mskHzy7SPqPbONpyaU0WQUhw9Mfcmtn2b5pn0x/eZVaWjRdMU5HT61kDDnB3uFUXWlLxFgz/fjvy9T6GCadlYxBaLj8KA0Vkh4zR2WhwtNGOHDfzkNKWcEyBRmj6AXWZ7xm8GG7C7xFrJdCecPrwHarH9zbS/0MMkHIqVGbWio8OfF389R6BooqICvcqUcEpQcFDssSa3Dv/2WRUoh1z6quFAjWMTtf2EwltWEtss/lraTtgEauCSW+hi+UOjKTse0lnnzxM74DyVle9kGjTxgLhLIQ/j35zUnlaSPkrUtKon14DiAQEJbf0C2UFbxTyFXVGpXk7afnq3HA2EBepr2yUq1lYauF2wsE9NmLy1XuAUJ9WIP75B/L1PvKnX5aCU8YY4ltWfVb1jDiLWDcsB8Uyx3YV4396k3a11ZrddgusqtgvyIwP6FOvaYIowxriiAtEHMQHhaMiuXTvpQuFzaTr48cUxnMiDC17ddQtq7fqyJZpgwYjDNCtJA9eMOoXw0SLtp5SC0bIGPZz5owDDzIk64+B12HfvW5srW8+4cFKucFa/lYG0boGxE7L1d89ApygLwHzF+8E5nrU8YvEzg4JioHQub0+2HwI+yMyBjkELKBZUcUQDGRWa6TKbHMo5M/rWQc1D5/N+OQtkQMQoEihKULCxexf5AxPCJk8/m9IJhIhkEI8qd/OD9WZAIDaCVjP+0g5ARPEetJIGMkMSFsgrCjFnaEbJAkASGC8oVCgXA6Ddfoso7wskEg8Nrg6ejSi1CQULzYCqOTFrz2Kb6GL4wlZMViYuEy4Qlbvw344duR2QsyRqbj1H+tjG3hwD7OeW+vU4lsXsjR2hY8cOQKoEQhjBYockQmsPaH3+3dfkj1U4fb3WKot6DorFfkByCUCiJGW3qN2LQnjDAnkn6wboa99TDutJED8gUZO5W1ZH0G4cLgQwQB74RxefzrE2pvMP6GZQNTHhbGBDkCWMvGdh4UvGnSobZsW7dH5T1ATyBBx++6Jr4bERks3SB6hXZBIlhvBCEjYgLygj7yekG+X3m4eF0W0Ssk4GE7GpIpsQcZ+2qxlWjL6kK1c8JE8Y746JX+dnwLln0QPjZRsWvjkh2yZs5WVesb+TWQi4HXtpMF761XUUBE/vzUAce2PswbRCTKlS+rCiBZ9ztjvqGAEHJKht/TUyVEpvKKPBEjnIj9hFC0sDyx1w/rco3a1lKJEQidjfx1sYWLvyPF3u9aIwYERI8MXwzk9FdXqv1lmhxBxvBecZCE3z1m8WQMLxsKGCFwKN/5765TFrwXrxH9QJgZnhxCjahKs2f7QVVQYMSv+sSSoUD2ICoYA34va6UiTFhkeqOqkL78esLW70P47PPXV6vJCwXRb2QbmTlhtQrRYV0LkQPruPnpGwyYT8cvV1sarN4Uxq9g1W5V/cfver2VjFHYBH3BsgRyIHBBHkx6wlYlazUI9XogIggoquI08pIMXxRJQBnTm565QBmDemsKjBtThTrQNgwIZFwjgfPkyZNq3Rb7aKEfTFZrw/cj+Qt6AP9dcH0H6TW8layd+5XaYoMLW/1M5AiA4P/1q8/l6of7xkLqMCY0GXtNBixtLsQbzFizxV5/RAL9FiGBAZO/fKdaB8YyDrxtvUyR2zrHiOGHviErGkuKiEYg9wW6WyeGQlcgqRLGIRwUk9ERrzom8kRsHSSEXrAugoldrkJZGXxjJ1n88UYVmjF1wg2U4Zo5X6l1kR5DWyjrFlnRWC8ZPrqnbPhih6pF6nT7k5OBsZIxrFxse/j8tVVSo14VlYHpx1rTpRax5xl7GQdc3VYmPD5LhXQR3jrxzQm1hxjWu9cCJ/F91GSMtR0cfID1ZpSwRC1uGFAmtlUge/jdpxcqjxEEiD5pzxhrTVgbRn/9esK6b1iWePWhmSqSgD3juBC2q3JmBWO44Z2ajGEcQeFDNo4eOqaiIkhCRHlTv5cupI8konrNa8j53+43jidjv+3o5+OLdcDDRt9gJCL86GcJSWMG7xRjAaxQSAMy3W3IWWrZ6q0n56ooCeTB76WK0eTtVtWlsGsBy2CIkHX9fjOVo2IqP0B/J5I3YUiDCLG/Xyehgoyxt7f38Fa+iSS+EBKK9iDhUCdVoooa1rv9FIfR/cGYr1u4TfZtP6SypLUhBj2PugUYM6+hYutSH4z0F0Z/prLHrVnRMJwQAUIkKIwDepzKW+SJWFu6WEvSFhOq7qCYAcLGSDo6+5wGymv0st3FCpRO8EH4r0r14mIdukQcJgS2+WBr1MU/6+o7XBe/zQYb1YNQhPDsUekJkQP0BUKuyVlnlMKwQIUkvyFI4IcIAgoMYHLDkkcGM7ZZYBsR1hqx/uw3LIgxQ21lREvg2UP5gbDQ3tnnNPS8ZSh+0sB6R5Yl1tOx3QFZ61CIqCCEPrzzh4Uy8Jq2MWJ2Ouni74s3/vBuJOrpMDWS6VAApWLV8r7HCG1jryQMpPN/0l6FcbGEMOLBc9QWOcggQoLYDuXnQqgeEQTIwYU3dlTbUayVs/zKmvXbkDGMqk9ILEJCo3X5BTkXFSuXN1IRDm2iP/+46zNpNyA3VlVMG54myVivc2P+IMKHPmFbzwXXdZAjh45JxSqnq28wcSUqhAQZABn7yePAt0H/IGqoZRzGK6IFkGVEFb4+8o1KkvKTf6AxsDo03S9uLkcOfK3mUEFeodpXjSRBP1s9TWCd7B2RJ2J90gcsUViBOAnIum4FywdrFwgP+T3mEGQBwsK+Y6wpYBsRkiVM1mvFQCTbZgPvzZQitA44rPajh4+rfdb6EALgCS8CyWImDkhXluZjs9RaKdbNUOAEXrjpGr66XxgrbOkYdlcPtS6rT9tC2wjD+w2n6uP4gBvkDt7W5b/sraIVWP/DhRKSfkN1yYw/hM4UGfsszoD3L3x/vVrHRBQEF9ZKW/eqr8Yd5IgSf1hGgGF2/Otv1D1+IgmISGBODvhhG7XHFYoeRI9KZqaLdeikSkQp4F1pw/3Vh2fI7q0HpW7TM1UNAD/ygKUPHNSAZQF42zAq4g/00Ls4EG71eyVa50ZoXc8xFFRBAqKfPuEb4RWWVgjJzxot3o8cDUQmcKJalRoVVQQExHj9789TUTEd4oeOhRHl15FCm/FLfYj4YcsfvgV7rpHchkqFfpcU/Y5x/PORJ2LrNpFkawlLPs5XxciR5OTnQggIa8zw6N770yJV3QXvRTm/n4z1n+Chv620bTbffHPCtyJMhoGuNmb6RCBk/CIRYsDINsV1iOdvU/uQr36kryo3aqqGb3y/oLD0ejo8LHjJXrOW4989/931cnDfUbV9AlY0EvdguFz5q3OMeKVWgyKZ8Qcy/mqN/+IMWI/D8gb2pSO8iOpY2GcNeQcJI8kHa2ooeGFiiQfjj/3P2E2AjGWQE5Y+cGHt1m+xDmsiTtlyZSVvzpYSdZYVyRw/IUf2H5NK1U73tCfZutUKa6b/vGeqwgY6BoQR1OlaYa1za/mzK4TkZxkJRiCiSZg3yHGB4QcyRkRm5MN91JISxgnGlInzwfW+cZQVtUYXMX9RIRB1+5F7YSIi54dnEj2bFkSMgxP0ubuwPP/31o+l12UtYhVeYHUjtOs1WQYeI5KYUF8ZngAUF7L6sE932r9WqLKByOozUmTgeOnbbEzsoSxNSEDGWCPB6Tym1rkRlUDI9vJ7e6nwDy5kZiMT19ShAMn6hO1WWL/H2KNPpiYZCATbg3QFsENFX6t1aBCX1+pIifoQlvEHZYflHXgeWDd7+cHPVbgdZLlu/ja1bQ5ZuV4SV+CFKJI9IarSEjL7UfYVY4KqTPCskNmLLUUmylbGJ+JgnKyhfL8ygCpWX64qVNm7WEdEmBhhdkRGUERHJ36ZPNBDywaICXXCg1znRlIrKmbBMENWN5ZfgiiEpPtkrbkA4zKejE2RGpwnOFGImGIMg1jqM/WtaeERI8yICkWwQHHyi7UYBNazlv23shUK7Ps9gg0W28w3VsuqGVtUZiqys5FhiXR3hJ4QpmvRo56RNWFr1SKsNQa1zcaJoOh1Gyf3OrkHVjzwwv5JHarF5IM3FzQRO/k+p/foo+tqN6omX63drfbxYlkCih3FXJCFiwxME2dah2n86f5jLyq2W2FPPI4CRXILSk0iYQrruF4NWcizTpRBOBrki4pFIF7s8y/OYF6g2jCRMLVj06mJOLGMc5+hfBjgIAp4vtAvCEsjwVBl3X5bFQ5kjEQj1BcwZcwiBwUYdRvSTCVoBrXODeMB23aQ0Y1kL9TBxlKOJmO/hZCscw1GJiIwiFbFkzH0buWqFYzUqdZtxkdMNRmbyHlwqkO83hdJj9h6nuY1vx2g6utijzDCnrDm/OzXtAKFTFjU88WaMEj4s5dWyFAo2jqV1dowBAnKyW8mZLKqRUFss/EqCG6fg9AjWQoYYTsZvGKciQoDCSGoT/+5XC77n+6+E5ncfpfX++OPrkNdX5AJjhZEZioUJSq14SxeP1eYxh++M17BW8nYFIkgVAwPGwllWMJBFjSMGoQDEXavVquy2sJmgoTRJ8gekgLjE3GK9/bu8VVnGSQMA7zfVW1UvXAkbKItGBR6Cwz2rleoVE6VMTWxfQj4gRxh5Ok9uuijyXVuLbPq6NTWxTWdId8zJuRJvxGtFRkj2ojLRBY7cIR+w1njCEOjvSCqEQInRC/wfmsZTp3YC5nA5Sfnwc98d/pspIgYoMF6hgUVT8YImYHQEBY0ceYlAEK25YfPLVaKFuf7goQrV6ugsmOxpmViQb+0qkWH9qGQvtltNk4H3s99ersDTmeCZ4f91lBUGDdUh8KFrTa1m1Tz00yozyY6ug6h25MnTigyw0THEWl+jbKwjD+Al0jB4/cgY1Rlwk4DE2OEpaH9uw+rdWGEcxFFUGT8bcZsUAOpi5yYTMSxbvfD+dGI6CBihlwETcYIxe/beVjpIhPLVfB+kUeB+ut6aQcRGLwbGHpd57bijrB6cbJZVXUKHaIVWDpClbOXfjld6TsTdQSgt6ETQMQ4hQw6G7tNkLuBqlZ+qxHGy1J8UR/Mz0TLl0HJoKn3RoqIsTaLMoHICNSHWy/5ZJNM+9dKVfXHr6UWD5o+cg17k6/7/XnKGkV7hQUH1NYOv0o3jKpFpgTBzXus5/ziOVi6KDzyw8f6e1pjdNN2UPcmO7oOYUgTZKW/OwzjT7eVTMHDO0ACi/U0HxO46vAwCoHAw1o9a4tak/ab3Vvat2nP21QiTqLtflrGrWRsAi/sR8bWtAr/3V712q9nqvXa7kObK72Do0lB9H6z8vGd2MmAZEocFnPete2Vs4Ns6UGjOqhuLPjPeqXv/JTi1HggF+Fvd0xRJ3fhnbh0SF+TsSnsUJELThQq2yFKgW2YkDssiZlavjTxrU7ekVIi1mEFhKzWzt0q7QY2kvnvrFMhT33qC9ZsZk7IUwPbqpf3QxwABhQFykhat+voU1+w3gNPGyGnYaPNnWwTn05vumqRk0E2fQ8KqkCB6AQ6rMVg8/+gn3QwUofW9Pd6eZ+Jo+us7eqlDuz/fP/PC1VhmiCMP7SJPerwCmo3PVNefyQ4BZ8IV71fFBGmC2/oqBLe0u1KtN0PfUBWPi6v9ZzjccCRpjhMBhEEXMjMRjlOJNNtXr7T15nSui29lazvla1V3g22kA26voMKSyOhEh44jE1TyxRoN9HyBzxjHEOLAyv8OjjYujhp3HzlZeuyntCzSEJFRAPb8JA46rXcbCrkNeVEjH2mKKCBUGbXIcVFBOb8e41aX8LvVkwvUFVrTFR90mEMFORAkQl9QXno9RF44m4FJf6wAyhCZKGishQSPeLT6d2+PxWCEd9m8bm+i6VJ+1rqbGGEm3A4BWr64m/Ymzp8dA/PCT9R6KP+BhNH11n7A48Aa6io8oRMVdTJifsAABJYSURBVCQCYQ09CONP1xZHFSZsCQGpBKHgozReQX1LUNv9rHpHn7AGMkZyGNa9cSHvwkQkQe8AQbY6El1xaAmiFCAr6EMU0vC7fgqjFZFMbEtCaV7ohyByETRuMIhWTCuQKx/oHRt6RB+xGrxz0z4VTfWaeBiULNm9N6VEDC/h/WcWKQ8Y+zV14gOIEYOKWqA45BznRpoiL+yhRIWni27rauyd1sMOQFQoZoCtUCBjnCyCtRdNxumQwRcvNKr83KOz1OkueusGwtGo9IOC9CicgDNkTZ4BbSe4Qf4dCYGmjq6DkYaEwO4XNVdbUrAfGWvqP3qsv0oIxOXF+EvWf2y7atq5ttpxgHroULY4QQxzzKSCDxL/KL3b73Y/kBScChSTADkg8RRGGGocY2+3Dudb19ZN9h+6Cc4Owt5Yquh4fmO1DQueOMrpYhuonwuhfNTXrt24qqDQCA6+QN+wHmw6F0F/J/I5sN3qivvPUXvfcWH7ZLv+jdI2IpcyIoZy37p+jzRsVVMppNce+e4UHZAWsu1MVFrRoTIIfb0WNQShGgyiNazhRxD1s7rMHTxtnDKDsK2eBDgZBWRsomqRiW91+w5Y0lNfWqmKWeh9piCYowePq20PWMsyYb27/a6o368PcN++Ya86wQuVxoAbthA1apNj7LxnKw7wFt56Yq5K9Ol0QVO1nxJH2qGQAS9vCPhJOtOV03AeNpK9KlWroBKZ8mZvUdXnoJeUIf/gDGnZs55a3vGbABZfXrRqzUry7p+Ka2/jtCZ4we3+e0rdh88vkasePMeX94iCIDjhDFHGvLlfqWIxONtXkzHkz3QuAkZRF/MZ+ouuKqENuT0mz+f2Jinen0oJEYO03nl6gSqBhzURCJ4OG0NZ4d8IpZhYX8JEQKYejlrDNgpk8uG0HLSBA9BNXujXi/dNE9Q5xYEKOoMPFimOMcRZs+l4AauX7v9cFX/QZRLnvbNO7ac1kUySjpjYfbM+AzpRYQGTp13ZfQe238AzRsSCV2oQSEbGOEMYe7qx/Qb1EvxujUPvkpUXRZUxFKSBcYZMcNTqxxo1toL62R2CZDkUcTm0FyfjLVeEvH7hNnVWPM4ar9W4aiCg64NLPvn7UlV+FCWO/RyOE8hHunhpSogYm+RRPhBnkBasLlQHQiMBAh4wjkuDR+kleQCEAcFAOTUMFIQNlZdwOhN+B2sQiUbY1oEtAdc+McDIVihkP+oMPiSexddX1pWH0m3dwipHWHvEPmGQMZJJQCbD/qeHsUpWLmQ20rfqfcIIA+LYOGT664Q9FDfAOiDWbXGcouldAFZgEBJd9OEGdUIUlH2QbUV6QCLwcdBBWJ7Yvmmfyk354SPFnvHiDzeqOtzYn37ZnWayy0srL4pSk1NeWKb2P2OXA5JSTckFIjHY5nfRrV1VpTuscZusQBeBYQz0E1JCxFBS8ByRvIK9qGfUqKDCMyiq7ydxAMKA9Rfsj0QiDEgdHja8AoSFQO5QlDgk/P2/LFbhGZ356xXlRBl81jN5/RZO9/pdQTwHg+nD579Qr8YJKia39QTxval4J7Ynwdj7wT091VGdKFeIDHMUn8ch70huQ/UiP16Ik35Bzrdv3KuyZE0s8Thpk/ecigD0Aw6PQWIjdmsgW1mHqU0a5vrQCWRBJysvitr5SAaD19zrspZSpUbxOdcmLlXV6pGZai85ysD2Gt7SWA6Oie+L+jtSQsTxoMBSQ/1YnJ7ih4jxXl29BV4bPG5Uw8F5whBOrMloTxtt4vAFZCv6EchkGXzY8P/p+GWKsExOuKgLVLZ/H7zfF385Xe3JhDGILGlUZvrxb/or2U6n+rfZPpYm+g+nAwlMKJ2Lk8FgIE1+/gt1ChA8Y1O6AXkcKDOKbZ8g26DKi5rAhO84FYGUEjEW2UFkyI7GGpaXcDS6hPfgOokE9pOiiBfZ2Nc8MSCWRYffIXx89SP9BBVz8Awq8mCvmZ+zUTMxg48TxR8CSD6Eh4AkqTJSRiY9NV96D2upZBFEjQxZZKx6OWDB35fx6bARwBIBDtto0r52bFcIwtTwjlHn2VSSI/TZ20/Pl7M615UO5zcOrLxo2PhlS3spJWKADCJD6M6PQMICBNHC48CRa0iKSlTXFGtzVWtV8kW8Okng038uk3rNa8j5o9rJhsU7VAm8TMngyxbhD7qfIGPUqkZOApIE/Rh8QX8r328OAVT5wgEORbsOqTr2OL3t5V9Nl7pnVVfrpsgp8XrSlfUrEY5GJBEHRWBHCE64it/dYK5XfFOQCKSciL12DkKIVHmUNMOF03+wNQSlMBECsoapsWasK7B4bU8/h/3NS6dsVuXblkzJV5vksa1ny+rdkikZfH4xypbnYZQh4QZ7GIfc0lkd92e9UNsXe6yxv9rvlpRswTTd+4k1YYSIL72jmzqx643fzpEr7++tnA04DEcPHTO2PovEVDgg8LBx/B92mmA3Q6fvNTFyrnS6j0U6fX/aErEu+I59rN+7saNaj0OiAKpaoXKR9rBNFxlHBanWveqr0NJ7zyxUiQmoUY1KNaaKjqSTAGXzt+osVHg3fiI62YxhpvUdiaHIku4/8mzlFWNLEk47willfo9tTYYVCBk7QqCbYPxhB8rVj/RVRxDySg8E0paIAa+VjEG+yA6d/PwSlYGNfWWorYoN8n6UJMKKWMtDwg3OKV4+bbNsWrZTTSyQMDxthIdQ4QXVjHhlLgIofYmoB2rzIskG5QMRFcFWJG2EwRBE8h/D0JkrB6X1DB7xhMdmq/GHh4ocFETR4CQEfTY3IjQgYhC+qW1J2TmK4fc6rYk4GRlPfxnnbK5WW0hQHtPPBZJdOiVfZcHq80JRNxhH5GFP7br521QpSxNrPn6+k88Gh4BOBoThV/jVfnWgOYw7GGevPjxTLVPgQBIoQmTnY58mErN4ZScCJao+fXNSZry2Wq64n3u5s1ManPU6LYkY3iiKl5c7vax0HdxM7cnEgdcIU1vD0s4gKP2uHZuK5IXRn6kiFtjqBAWMzFesAy39NF86nt9ELryxo7FtCCa+me8wiwDW9pZ8kh8bfxhn8HIgD0g2hGGGg0lAxJBNJmaZxT8d34bThpDDgvrLfa9o7WuLZDr2n9/sDoG0I2Jkor41Zo7ktslRazFVcyqqzERNxjjJyWTNUbQHzwfKuCCvUEY+1FcdHYbzXJmA407Y0vVuXaIQlYNAvhh/FGbQP4N8UdgfuQLtBjRiAY10HWh+NxFIEQJpR8RLPs5XxIjKLSjhN+Ufy1T9Y03GWCNBjWrTa3R6PRp7j3GSCjbkX/KLboFXSEqRXLDZOATsyNhPHgLBJgJEILsRSDsi3rfzkJQ/vazg1I+VnxcIyra9+cQcVcpy6M+DJUZkJ8LzwT5BnGaD4+t4ZT4CMPxOK3uaOrXG6glrzxinzVx2V/fMB4I9JAJEIBAE0oaIUYxjz/aD6pxfFO545w8LpP2ARmqT/NSXVqjzjHGwAy8i4AcBrP9P+M1slW2P5Q8Q77SXV6q1374jWssFP+0os97Ii4Wl6Qn7QZvPEgEiAAQiT8T6NJtVM7ZIleoVpLBgv6rbigMIQMbYyH7hjZ2k/UB/2dEUByKgEcCB5jgzePDNndS2E2xDwXGGOLShcbtaioxnvLZKnbtKT5hyQwSIgF8EIk/ECEWjcgzWgEHCn720Qob+vKsKC+uQIWv2+hUDPh+PAMj4pV9OV1WKcGYrLr1HdPg9PXnEG0WGCBABYwhEnohxrNyHzy2W3sNbyZxJaxUJV65WQa0PdzivMZOljIkCX6QRwL5hZOFrzxjn+eJAEnjFOmzNfcKUFyJABEwhEFkixpocSrTh9BqUklwzd6tc9/vz1BaRJZ9sksKCA6qQAstKmhIFvgcIbNuwVyaNm6/2o6NAP8j4rSfmSOP2teXgviNSs/4ZqrCL6ax8ok8EiED2IhAJIo5PkJnx+mr55B9LpXyFcjLy4T4qQQtrdqgnXb1eFalQqZwMG/1dPensHT72PAgEUBnp0/HL1dmumozf+9NCVT0NR2jyIgJEgAiYRCASRIwO6TDghTd0VMcKojoRqtO8NWauXHpnd7VXGDWkcWF9mJ6wSTHguzYv36XkSm9JiydjhKXLVyzHIi4UFSJABIwjEBki1mSMBJm+V7ZWYWdcX64oVOtyIOOWPeoZB4AvJALIzEc9cWxTuua3A2IF8z97cYWqqHbduIGSk1uVQBEBIkAEAkEgUkRs9Yx1gowi45WFsnXdHulxSQt6woGIQfa+1FqsQ5MxyliCeD94drG07Z+rErW4Jpy9MsKeE4GgEYgcEScj46CB4PuzCwFdsjK+WAey8d/9wwJVrL9x2xwZens3knB2iQZ7SwRCRyCSRKzJGApx5MN9pXaTaqEDwwYzFwGQ8L7tB2XGhDwZcmtxsY5Xfz1TmrSvLYOu7yAHdh+RA3uOqEQtHuyRuXLAnhGBqCAQWSIGQEyQiYqYZNZ37Nq8X/55z1Rp1bs+i3Vk1tCyN0QgLRGINBGnJaL86LRAgMU60mKY+JFEICsQIBFnxTCzk4kQYLEOygURIAJRQIBEHIVR4DekDAGQ8euPzlKVtFr1qp+y72DDRIAIZC8CJOLsHXv2/FsE4sPUBIYIEAEiECYCJOIw0WZbkUUgf9ku2Zm/T7oPbR7Zb+SHEQEikJkIkIgzc1zZKyJABIgAEUgTBEjEaTJQ/EwiQASIABHITARIxJk5ruwVESACRIAIpAkCJOI0GSh+JhEgAkSACGQmAiTizBxX9ooIEAEiQATSBAEScZoMFD+TCBABIkAEMhMBEnFmjit7RQSIABEgAmmCAIk4TQaKn0kEiAARIAKZiQCJODPHlb0iAkSACBCBNEGARJwmA8XPJAJEgAgQgcxEgEScmePKXhEBIkAEiECaIEAiTpOB4mcSASJABIhAZiJAIs7McWWviAARIAJEIE0QIBGnyUDxM4kAESACRCAzESARZ+a4sldEgAgQASKQJgiQiNNkoPiZRIAIEAEikJkIkIgzc1zZqzRGYNKkSTJhwgTVgzZt2sjo0aOlUqVKadwjfjoRIAKlIUAipnwQgQghABJetmxZjHwXLFigvq579+4JvxL34xo2bFiEesFPIQJEwA0CJGI3aPFeIuARgTu7jE/45NOLR8V+f/jwYfnLX/4iw4cPl+bNm5e4/9lnn5UZM2aU8JInT54c85zr1KkjDz30kOzZs0fGjBkjBw8eFP07eNPjxo2TVatWxd551113KXK3et/9+vWTW2+9VdavXy+vvPKKHDp0SPBNl112mXoWf8NF8vcoBHyMCCRBgERM0SACISDghIh3796tiPi2226TmjVrJv0qkHLPnj1jRKo9YpDmCy+8ICNHjlTPw5ueN2+euhf/B5Hq3+l/f/DBB8r7xgWyHjJkiNSoUUOR+c0336zasH4XSD2ZsRACjGyCCGQkAiTijBxWdipqCDghYniif/vb3+Tuu+8+hYjxN+3pom9Wj1YTMQjz0UcflR07dsS6jzXmQYMGyRdffHEKEcOzzc3NjYW9NUkPHjxYJk6cqAwCvTatyR8kHf+3qGHN7yEC6YYAiTjdRozfm5YIOCFiEOnYsWPlhhtuKBGajg9ZJ/OIQdaJSNJK4lWqVJH77rtPvd/6HoBaGhHrvzVo0EDhzzXptBRDfnREESARR3Rg+FmZhYATIkaPEyVrbdy4UfLz89XaMYhQh5D1Gq81NG39m0Yw3vPVvwe5JgtNxxO6NhLwbLyhkFkjxd4QgfARIBGHjzlbzEIEnBIxoLFLzGrSpIlcfvnlKqSsvV14uvHJWnjXiBEjVPj5qaeeKhGu1luirG1Zk7USeda4t7CwkNupslB+2eVgESARB4sv304EFAJuiNg0ZNYQdGmZ2Xbt4j3wyBmWtkOKfycC7hAgEbvDi3cTgbRDID7RS3u+bjriNKPbzTt5LxEgAsUIkIgpCUSACBABIkAEUogAiTiF4LNpIkAEiAARIAIkYsoAESACRIAIEIEUIkAiTiH4bJoIEAEiQASIAImYMkAEiAARIAJEIIUIkIhTCD6bJgJEgAgQASJAIqYMEAEiQASIABFIIQIk4hSCz6aJABEgAkSACJCIKQNEgAgQASJABFKIAIk4heCzaSJABIgAESACJGLKABEgAkSACBCBFCJAIk4h+GyaCBABIkAEiACJmDJABIgAESACRCCFCJCIUwg+myYCRIAIEAEiQCKmDBABIkAEiAARSCECViL+VETOS+G3sGkiQASIABEgAlmHwMmTJ6f+f/gPEHTxkqSB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" name="AutoShape 2" descr="data:image/png;base64,iVBORw0KGgoAAAANSUhEUgAAAeIAAAEiCAYAAAAlAdEXAAAAAXNSR0IArs4c6QAAIABJREFUeF7tfQeYVdXV9kJAmiAwdIYmTXov0kQxEhQVoiImUaKx/GoSy4clGjWWRAxEk5joZ74kBo0NNWCLoqKA9CqdoQ8OUocydEH48+5xX89c7p3T9jn33Hvf8zw+MjPnnH32u9de71prr712GeFFBIgAESACRIAIpAyBMmh58+bNJw8fPpyyj2DDRIAIEAEiQASyFIHPFBHn5eWdbNWqVZZiwG4TASJABIgAEUgNAmvWrBEScWqwZ6tEgAgQASJABIRETCEgAkSACBABIpBCBEjEKQSfTRMBIkAEiAARIBFTBogAESACRIAIpBABEnEKwWfTRIAIEAEiQARIxJQBIkAEiAARIAIpRIBEnELw2TQRIAJEgAgQARIxZYAIEAEiQASIQAoRIBGnEHw2TQSIABEgAkSAREwZIAJEgAgQASKQQgRIxCkEn00TASJABIgAESARUwaIABEgAkSACKQQARJxCsFn00SACBABIkAESMSUASLwLQLr16+XMWPGyMUXXyzDhg0jLilCAMexjhs3TrU+evRoqVSpUoq+hM0SgXAQIBGHgzNbMYjA7t275dFHHxUc23nrrbee8uZJkybJ+++/L/fdd580b97cccvpQMQLFiyQp556qkSfRowYkVGGA4nYscjyxgxBgEScIQOZTd0IioijjuGzzz4rixcvLmFgaNIaMmSIdO/e3VEXQObPP/+8a0PF0ct5ExEgAq4RIBG7howPpBqBbCRi7Qnfddddjgk32TiRiFMtwWyfCJREgERMiUg7BNwSsb7/xz/+sRQUFMiECRNUn9u0aVNiDVLfN3DgwBKhXms4uEqVKnL77bfLxIkTpUOHDrH74K1iMj300ENSs2ZN9f5k79Mh8IMHDyb8jvgBcRuqxbfMmDEj9hodutbvWbVqVYkm+vXrFwvxO/m2ROHxeDwTtWVtB/ejrT/+8Y9y0003KTzxXfoe9KGwsLDE+MS/E2MRv/yAZQk9von+nnbCzg/OCgRIxFkxzJnVSa9EvGPHDtGklOgdiYgz3hO1EpV1bdYpEev3xZMjSMdK4tYRc7p2nShMrYnJ6kkn84idfFsyPKwJbhrHnJycGJEm+p0Vy3hPP56IEz0f37f4fuH9IPjbbruNCV+ZpQIyrjck4owb0szvkFcijk/ugiKfOnVqjADjiVgTGwjFmhSWiBidELHd+26++eaEYWenRJxo5JMZF/FrxE6/LZGnGv+7eFz1dyUiSmSpd+nS5ZSkOyfvjP9mtLts2TJmWme+Csi4HpKIM25IM79DXok4PuQcn10dT1rJQsuJfu+EiN28z4tHXBoRW42QRB6x02+zI2J8Q7KtR/EGhf45kQES306idtGW9fcrVqxQGeXxSw6ZPyPYw3RHgESc7iOYhd8fFhEn80S9EnH8+mv80CXbhuTGI3ayDpyIiJ1+m11oOplnjb7G4+aUiDW5x69ta/ysxBu/nu92C1sWTid2OQIIkIgjMAj8BHcIlKbs8Sa7kLNuLSoesV3vE62Plub9Jlqb9eoRx7djTYbSf7MaEKUllgXhESfDTmOGvydbe7fDnX8nAmEhQCIOC2m2YxSBRKFgNJCICJKFXe2IOBnhxyc1JSJ//C6eeOwMiNIAclKkJNEWp0TRg0QesZNv0/dYs8UTfbPbNWInoelk7ywNM27TMjrl+LIAESARBwguXx0cAsm8xESE5ZWINcFiO4zO6k2WNZ3M28MWJavHmIwsx44dKzfccEPSSmCaBDdv3pywoAfIEf9ZS3Raw9SJtijFl/J08m3Jti4ler81CUvjk+h3Tog42XIEDLIGDRrI4MGD1dq0tbBJMmMtOKnkm4mANwRIxN5w41MRQCDRemidOnVOCUX6IWIrGePfeP/Pf/5zeeaZZyRR8pfew4r77rnnHvn73/9eYr+x1VPW+4jd7He1Cw3HE+Wll14qa9eulfjMb+t7SttHHP9tiZKmEq1ha8yxZUxf8WvgTteIda3pRONtfWd8m4lkIQJiy08gAqcgQCKmUBABlwgkI3aXr0m725MRp5Owdtp1lh9MBEJEgEQcIthsKjMQyFYiThYeTlQ0JDNGmr0gAuEgQCIOB2e2kkEIZCsRYwgThZzdhNYzSAzYFSJgDAESsTEo+SIiQASIABEgAu4RIBG7x4xPEAEiQASIABEwhgCJ2BiUfBERIAJEgAgQAfcIkIjdY8YniAARIAJEgAgYQ4BEbAxKvogIEAEiQASIgHsESMTuMeMTRIAIEAEiQASMIUAiNgYlX0QEiAARIAJEwD0CJGL3mPEJIkAEiAARIALGECARG4OSLyICRIAIEAEi4B4BErF7zPgEESACRIAIEAFjCJCIjUHJFxEBIkAEiAARcI8Aidg9ZnyCCBABIkAEiIAxBEjExqDki4gAESACRIAIuEfAFREfPXRcXrxvmqz8vEC1dOMzg6Rtv1z17zd+M0dmvZmn/j1sdA8590dtS/39tJdXyqRx89U9fa5oLVc+0Nv91/MJIkAEiAARIAJpjoArIl45o0B25hcpksW/Z07Ik2vHnCvrF22L/fvowWMy/t6pMvzunlJUeDjh74HZxLHzZNSTA6VClfKK3PuOaB0j9TTHlJ9PBIgAESACRMAxAq6I2PrWglWFMTKd/Ncl0u7c3BLeMX5eMa0g4e9B5ri01wzv2Pqz46/njUSACBABIkAE0hwBz0QMjxhEi5AywtLxRFynaTXZsako4e81ZlYixr0MT6e5NPHziQARIAJEwDUCnoi4aOdhef2xWXLVg32kWu1KpxCx9nDjiVj/Pp6IraTuugd8gAgQASJABIhAGiPgmoh1wpZ1TTeRR8zQdBpLBT+dCBABIkAEQkPAFRHDE37ulo/kkju6lUissiZu7czfF1s7LsgrjCVrWX9ftOtQ7B70VCd35bbJCa3jbIgIEAEiQASIQBQQcEXE1i1H+uP1Fibr9qVk25qsv7e+y7rdKQqg8BuIABEgAkSACISFgCsiDuuj2A4RIAJEgAgQgWxBgEScLSPNfhIBIkAEiEAkESARR3JY+FFEgAgQASKQLQiQiLNlpNlPIkAEiAARiCQCJOJIDgs/iggQASJABO7sMr5UEJ5ePCojQHJNxHofcfW6VWKVsOIPg7Ae4pDsMAge+pAR8sNOEAEiQAQCQ4BEnABa1Jd++VczpMv3m8m+HYdiRGytjAVSfuPx2TLwmrY89CEw8eSLiQARIAKZjwCJuJQxji9JGU/E7zy9QAbf1EmSHQbBQx8yfwKxh0SACBABvwiQiF0QMW7VIegzalaUm/98gaBKVrLDIPSreeiDXzHl80SACBCBzEWAROyCiPUacZMOtSV/2U71JM4phmdsPZWJhz5k7oRhz4gAESACphEgEbsgYni+OPZQe7jaE+Z5xKbFku8jAkSACGQPAiRij0RsPZ0Jr5g5IU95xzz0IXsmD3uaeQhki0LMvJFL7x5li9y52r6ErOnnf/aJHNh9JDa6OMght3WOOpVp2/q96vfJti/x0If0nhT8+uxFIFsUYvaOcDR7ni1y54qIozlU/CoiQASCRiBbFGLQOPL97hDIFrkjEbuTC95NBLISgWxRiFk5uBHudLbIHYk4wkLITyMCUUEgWxRiVPDmdxQjkC1yRyI2IPF2woImMqUmqgG4+Io0RMBOxinfaTioafDJ2SJ3JGIDwmgnLCaJ2K4tUwoxrHYMwM9XhIAA5SEEkNnEKQhki9y5JuJEhz4APWtGdb3m1eWW5y6UarUrxSpu4Z5ho3vE9hpn0qEPdsJCIqaGSXcE7GTclAGY7jjx+80iEJbchdVOMnRcEXGyQx+Kdh6W8fdOleF391SlLfWFGtR6H/HRg8di9+DvE8fOk1FPDpQKVcrLi/dNk74jWkvbfrlmRzGkt9kNIok4+UCEiV1I4pCRzdiNE4k4I4c95Z0KS+7CascIEVsJFlWzrnygt/pV/CEQ+r5EtaZR8jLTDn2wG0QSMYk45RrN5wfYyXi6EbFdf0zOWZ/QZ/XjduNkSu7CaidQIraGmdFQ2/65CWtN61KY+mMy5dAHu0E0Oant2ko3wbTrj0nsslqj+ey83TiZkjufn+n4cbv+UO4cQxnojXbjZEruwmoncCJGAyBWa4nL+FrTmXrog90gmpzUdm2lm2Da9cckdoFqjAx/ud04mZK7sGC06w/lLqyRKL0du3EyJXdhtRMaEaMhTbg7NhWVOH1Jh6oZmvYu5GEJTFTaoUL0LismnwxLHkx+c2nvsusP5S6skSARAwFXyVoasvg14WRJWUWFh7Pi0IcwJ7VdW+lmIdr1hwoxuxRiWL2l3IWFtL927MYp3fSdEY842aEPyHaGtzvrzTzVjnWbkvX3mXrog52wmCQTu7bSTTDt+mMSO38qIbufthsnU3IXFsp2/aHchTUS9Ig9e8TRGKLofEWYk9quLVMKMSrtUCFGQ87DkoewemvXH8pdWCNBIiYRG5K1MCe1XVskYkODyteUQCAsuQsLdrv+kIjDGgkSMYnYkKyFOant2iIRGxpUvoZEvHgUpSDFCGSavksGp6dkrRSPTeSatxMWk9a1XVsk4siJR0Z8UFhyFxZYdv0xOWfD6lMmtmM3Tumm70jEAUqpnbCYnNR2baWbYNr1xyR2AYpAxr/abpxMyV1YQNr1h3IX1kgwNO0pNJ3s0Ae8TGdVX3B9h9jhDsmyqXnogzdBt1MgphRiVNqhQvQmJ6afCkseTH93svfZ9YdyF9ZIkIhdE3GyQx/wIhD0G4/PVqg2apejiJiHPnwnZJlGkGH1Jx0Vop2SN4VdmKoy0/pk1590lLsw5SGstuzGydRcCqsdo6HpRIc8JCpfyUMfSMR2E9ZuAqSjQrTrkynlYYetyb9nWp/s+pOOcmdyvKPyLrtxMjWXwmonUCLGMYiT/7pELr2zu8yZuEa1BY84ERHXaVot9i089MG9uIclMFFpJx0VYljYuZce709kWp/s+kO58y4rJp+0GycSseUYRCvhas84ERHz0Af/IpppgmnXHypE/zJj4g1242RKIZr4VifvsOsP5c4JisHfYzdOpuQurHYC84h18tbKzwtKtIEylzz0gaFpu6lqNwGoEO0QDOfvduNkSiGG0xsRu/6YlDu7tkxhF1Y7YY0R2gmrT2G1ExgRx7/Y6hFbk7V25u+TiWPnyagnB0rRrkOxf+P58fdOleF395TcNjlhjrGxtuwGkZM6OdRhYmdswG1eZNcnU4o3rP6EqRDD6pPdGHHOhjUSpbdjN06m5lJY7Rgh4tIOfdANWIkYv0vloQ9hgWvXDic1idiKgCnlEaaqtJPxdOuTXX84Z8OULu/6wZTc2cmDqXaMEHE0hsb5V4QFrl07nNTeJ5pJ7JxLjr877eQh6Ent7+sTP51pfbLrj0m5s2vLlDyE1U4Q8pXsnWH1Kax2SMQJEAhrAnBSR4OIw5psYbWTiQoxrD7ZjRHnbFgjwdA0EMjoWtN2k41E7J0giV3qsQtTVUZlLlHuKHdBLPOEJd/0iOkRu9LbYQmmXTv0TFwNW2A3241TWAQZVjuUu8BEydWLM03ujBFxolrT8VuYbnxmkLTtl6vaTGWt6agMIie1dyue2LnSW4HdHJW5RCL2PpdMYReYkCV4cabJnREiTlZrGtuUduYXnVJfev2ibTJzQp5cO+ZcOXrwWGybEj5Gb2WqUKW8vHjfNOk7onWMvE0NdFQGkWTiXXkQO1Ozwd97ojKXTJGJXX8od/7kxdTTduMUljyYascIEeuXJKo1rf8GstYki7KX7c7NLeEd42eQNi5riUvrz5k2iJzUJGIrAkFPalPzx/qeTFOIdv3hnA1City/026cTM2lsNoJjYitJJ3qWtNhgWvXDic1iZhE7EwJ282lsBQv5yznbJhz1lPWdDKPGIc/vP7YLLnqwT5SrXalUw59CLvWNCe1M+WX6C5iF33svH+h+yejIg8kYu8ESexSj13gHrFO2LKu9ab6GMSoKA9a194nALEjdkF4Jna6gXJHuQtC7gIlYnjCz93ykVxyR7cSCVeprjVtN9loIXqfbMSO2AWhqDhn3Ucr9BPELvrYGSHiZLWmkXw1adz8Em3oLUysNV0MS1jElWntEDvvhE/siF0qjCXKnXuDwNMasftmUvMELUTvuBM7YmdFICryEJahSTKhEROEEWPEI/aumlLzZFSUByc1J3UQk9pOvil3lDvKnTPusZtLpgxAEnECBEyBazeIVIhUiFSI0VKInLPOxiPRXcTOO3YkYhKxK+mxm2w0YrwbF8SO2KXCMKPcpV7uSMQkYhJxl/GlYhCWogqrHUZivCteYkfsgjCWjBFxokMf8PJkhzvw0Idi6MNSvpnWDrGjQgxCIdpFfCh3lLsg5M4IEZd26EOiwx2KCg/z0Idvkc80ggyrP1SIVIhBKEQSsasAWYmbiZ137IwQsX5JfInLZBW0Vkwr4KEPJOJSpZaT2vukJnbEzoqAnTzQePZu1JrCLnQirtO0muzYVHQKEeP3+rKevoR7r3ygt/eZleBJCqZ3OIkdsYuikjelEO3km5EY76RF7NzrDk8FPew8Yn24QzwR89AH9wMU/4SdAglLUYXVDic1FSJD0870RlR0A+ess/Gy3hUIEetQNUPT30EdFnFlWjuc1CRiErEzxU4idoZTorvCwi7Q0HSywx0K8gpjyVo78/fJxLHzZNSTA6Vo16HYv/Fh4++dKsPv7im5bXK8I8nQtEKAROyduIgdsUsF6VPuskfujBBxskMf2vbLLbF9SR/4gEZ56EMx9Jk22cLqD7HzrqSIHbFLhWFBuXPvT3oKTbtvJjVPhBVusGuHgkmFSIXoTAfYzSUagN7nErFLPXZGPGJnUyk6d3FSex8LYkfsrAhERR5IJqknEztZoOPhXnfQI3aP2SlPUDC9g0jsiF0UCZ9k4p3wiZ37OU0ido8ZiTjENW9OaipEhvWdKSk7o5bRBO9zyRR2DE0nQMAUuHYTgGTifQIQO2JHIiYRJ0MgLB1uqp1AiVgfBLHy8wLVTp8rWseqZPHQh2LoTQ2kHelnWjvEjkRMIiYRk4gdyIC10hZI+Y3HZ8vAa9oKD334DrxMI8iw+kMiJhGTiB0oYRGJipHOOetsvKx3GVkjjifid55eIINv6iST/7qEhz58i3ZYxJVp7XBSk4hJxM4UO4nYGU6J7goLu0BD03i5DkGfUbOi3PznC1SVrESnMvHQB+/CgifDEpiotEMiJhGTiJ3pDM5ZZzhlLBHrNeImHWpL/rKdqp/XjjlX4Bm3OzdXUHkLFw998C4o+smoTLawPG8SMYmYROxMb0RFN3DOOhsv46FpeL7wdPWxhjz04dSBCIu4Mq0dTmoSMYnYmWInETvDKWM9YisRa++474jWqr8zJ+Qp75iHPozyLiWWJ6My2cIifBIxiZhE7Ex1REU3cM46Gy/jHnHRzsPy3C0fybb1e9W7k21fsh4GgTD1pHHz1f3DRveIedPuu+BdUZFMiF0qlDzljnJHuXOm6aNiXJias8l6bSRr2hmk4d8VlUGkhehd8RI7YpcK0qLcUe6CkDsScQIETFk5doTPSc1JHcSkptx5N+6JHbGzImAnD6a4gkRMInY188ISTLt2aMTQiKER42zq2s0lU2Ri1w7nrLPxst7F0LR7zE55goLpHURiR+xS4ZlQ7ih3qZA7esT0iF3NPDtFRevau6dK7IhdKrx8yl3q5S5wIi5YVSjP/+wTObD7iNRrXl1uee5CqVa7UqziFj7Amh1tzZq2Zlm7Ygubm0km3tEkdsQuFR4D5Y5yl8lyFygRY/vS+HunyvC7e6rSlvpCDWq9j/jowWOxe/D3iWPnyagnB0qFKuXlxfumCfYd6wpc3kWx5JOc1N6RJHbELpMVop18o+9heZCZ1g6xc687jKwRWw99sH5ColrTKHm5M79I3aYrcenSl/pn991I/ITdZAtrAlAwvYeEiB2xS0UYl3JHuQtC7gL1iK1hZjTUtn9uwlrTugKX/hgrEe/YVBQ7w5hE7H0ShGVchNUOFaJ3WSB2xC4IMrFzcCh37hnMiEds9WitJS5XTCvgoQ/fjklYxJVp7XBSk0xIJs4Uux1BhqUbOGedjZf1LuNEjJdrYoaXaz19SYeqGZp2P1D6iahMNk5q7wRJ7IhdKowLyl3q5S7Q0HSypKyiwsM89IEecalWh51hQevau/IgdsQuFYRPuXPvaBnxiNEsvN1Zb+apL7BuU7L+noc+uB+g+CfsiCssqzesdjipSSYkE2d6Iyq6gXPW2XgZD027bzacJyiY3nEmdsTOikBU5IEGoHfDjNilHrtAQ9PeVVawT0ZFedBC9D4BiB2xo0fsTE9S3znDKdFdYWFHIk6AAC1E70qe2BG7VBAk5Y5yl85yRyImEbsyF8OyEO3aoUfsXfESO2KXCtKi3LlStepmY8la7psO/gk7JU/r2ruiInbELhVKnnJHuUtnuQvFI9YHP1xwfYdY+cpk2dQ89MGbIRIV44IKkQoxnRWi3TyiV+ddvomde91uzCNGRa03Hp+tvqBRuxxFxDz04bsBCYu4Mq0dTmoqxFQQPuWOcheE3AXuEetqWrohEDEPfSAR29mG9EzsEKJCDEIhUu4od1YE7OTBlIMTKBHjGMTJf10il97ZXeZMXKPaSkbEdZpWi30LD31wPxnCEpiotEPPhERMInamJzhnneGU6K6wsAuUiK2er/UAiHiPOJHXjA9Ldoyid1iLnwwLXLt2SCYkE5KJs9lsN5dMeSZ27XDOcs4GMWcDI2J92tLKzwtKtIEylzz04TtIwlIgmdYOFSIVYhAKkUTszDDy4j1yzrrH1liylm7a6hFbk7V25u+TiWPnyagnB0rRrkOxf+O58fdOleF395TcNjnue1DKE3aTLSzSomCSTEgmzqY256wznLwQJPWddz1kCrvAPOL4F1uJGH/joQ/FCJkayKgoqrD6Q+y8Kw9iR+xoADozbMLSq6ERsbNuh3NXWODatUOFSIVIhehsztvNJRqA3ucSsUs9diTiBAhQMFMvmHaKl0aM9zEidsSOBmC0DEASMYnYmUR+e5cdQdKI8a7kiR2xSwVBUu5SL3ckYhIxibjL+FIxCEtRhdUOPWLvipfYEbsgjCUSMYmYREwidiUD1pujEiGhEeOdIIld6rELlIjj9xLf+MwgadsvV7XJQx+KoQ9rEmRaO8TOu/IgdsQuCK/Oziij3Lm3d43sI8Z+4Z35Racc9LB+0TaZOSFPrh1zrhw9eCy2XxifqfcUV6hSXl68b5r0HdE6Rt7uu5H4CTuBCYu0KJhUiFSIzmY156wznBLdReyij12gHrH15TgKUZMs6k+3Oze3hHeMn0HauKy1pq0/e4ez5JMUTO9IEjtiZ0UgKvJA49m7UUvsUo9daERsrRud6PQlHvrgXcHjSSpE7/gRO2KnEbCTBUaxvJMWsXM/z4yEpnWzOIXp9cdmyVUP9pFqtSudcgwiD31wP0DxT9gpkLCs3rDa4aSmQmRY35neiIpu4Jx1Nl7Wu4wRsU7Ysq718jzi76AOi7gyrR1OahIxidiZYicRO8Mp0V1hYRdoaBqe8HO3fCSX3NGtRMIVD30gEdtNDbsJQCImEZOI7WZR8d/t5lJYRjrnrLPxMu4RI+Q8adz8Eq3rLUw89KEYlrAmQaa1Q+xIxCRiZ4qdROwMp4z1iL13P9gnKZje8SV2xM6KQFTkISxDkwYgDcAgDMBAQ9PeVVawT0ZFeXBSc1IHMant5JtyR7mj3DnjGLu5ZMoAJBEnQMAUuHaDSIVIhUiFGC2FyDnrbDy8hHGp79xjayxr2n3TwT9hN9lIxN4JktgRu1QYF5Q7yl06y13kPGJrglefK1rLlQ/0Ns7MJGLvkBI7YmdFICryQCImEZOIveumEk9ay2Cy1rQ7UKkQ3eFFMhnlHTDLk5Q77zASO2Jnh0BKQtO6whZrTdsNz6l/56R2j5l+gtgRO6eywHVO7543sXM/zyJDxDs2FRkPT0dF8VIwOalTEU6j3FHuKHfOSDEsrkj2NZEgYutBEc5gc3ZXWODatUOFSIVIhcg5mwyBsNa9w2qH+s6ZrFvvigQRx4eq3Xcj8RN2BEnB9E6QxI7YpcK4oNxR7tJZ7iLlEVuTtfBh4++dKsPv7im5bXIcc3BhYaHgP15EgAgQASJABFKNQE5OjuA/L1dKPGJ8qHX70rDRPUQnbnnpBJ8hAkSACBABIpCuCKSMiNMVMH43ESACRIAIEAGTCJCITaLJdxEBIkAEiAARcIkAidglYLydCBABIkAEiIBJBEjEJtHku4gAESACRIAIuESAROwSMN5OBIgAESACRMAkAiRik2jyXUSACBABIkAEXCJAInYJGG8nAkSACBABImASARKxSTT5LiJABIgAESACLhEgEbsELBtuP7DniKyY9qV0/f5ZUr5i2WzoMvuYRQh8c/yE7NtxSGrUP0PKlMmijrOrkUUg44n4yIFjMv3VVdJ7WEupVrtSYANx8qTIuvlbpU7TM+XMOpUDawcv/mrNHvlqzW7pPrR5IO1AUb3z9AI5eeKkXHJ791DIGIqxUtXT5fRK5QLpk35p0c7DSgnnts0JVAkfPXRc3n9mobQ7t5G07t0g0D7tzC+Sg3uPStNOtQNtJ6yXn/jmpBw5eEzJQxBEifF/+VefS98RZ0vHQU0CaSMsrNhOZiCQ0URctOuwvP3UfNm77aAM/UU3ada5TiCjBsWx8D8bZOYbeTLiV+dIg1Y1AmlHv3TXl/sVUV75wDlSNadiIG2FScablu6UD55dLFfef47Ualw1kP7gpV+uKJSp/1ohF97YSeo0OzMwBQzsNizaLkunbJZhd/eQsuVOC6xPW9fukQmPz5beP2glPYY2l9PKpreLB8N50rh50qBVTTnnB60CMwL3bD0orzw0Q/pdFTwZHzvyjSyavFFqN64mZ3UJRgcFJmCJJp0RAAAgAElEQVQpfjEcnI1f7JAdG/dJz0tbyGnlgpNvzFuMVcUzyofe64wl4hPHT8o7f1ggnb/XVKSMyMf/t1R++Gg/qVKjgnGQ505aK0WFh6VBixry6Ysr5EeP9ZOaDc4w3o5+IYTz478tlao1K8o5l7cy3g7ej9A06oHvyN8nnQY1CcwzXvl5gSz+aJPUrF9FNizeIaOePFfOqBmMcfGfPy+Wpp1rKw91/cLtcmjfUWnbP9e4Fw6P6593T5WGZ9eUK37Z2/j46Bdu27BXPhu/QskA5BuKqtP3mgTSHgyLt59aIEW7DilZ6PL9ZkYMGWC14P0NihArVC4niydvkr3bD8p517YTkPL+wsNSs+EZgRgzYZAx9NB/nl0suW1qSsfzmwRqKOXN/krefGKO1G5STcldUDoIY/bWmLlyeP/XMuSWznJW17rGZA5kWKZMmRhO0A9r529T7QQZLQN2bz+9QL4+fFyad60rl93VXSqfaZ4rkgGVsUS8v/CIsqyHje4pp1csq0AefHMnObO22bAxBm7iuHkyaFQH5c1BWYH8m3SoZUw48SJ4wa/+eqZ0HdxMelzSXHZvPSAgFnjgpokrf9ku+eyl5TLyob7KIwkqTH3s6Dfq3ef+sK3kNKqqxqvL4GbStKPZEKsO3R7af1TeemKumuSdLmgqRw8ek8pnni5Dbu1idKzwMij5l+6fLuePai/tBzYy/n68cMbrq1X4tttFZwnO9P4qb49c8NMOxtva/dUB+ej/lsqld3RTIfA3fjtHrry/t1L4fi/kI6yZu1Xan9tIyp1eVnk/k34/XxmZaAv9Q4Rp6M+7GfOGrJ5P0GQMY++N38yRS+7oJlgWWfD+eqnVuJr0H3m2UeMC+u7D//1Cvv//OsuqmQUyZ+Ja5XjUamQ+wvTZiyskJ7eqlK9QVrWJaGPLHvX8ioJ6fvLzS+RQ0VG59M7uCh/oOBgxjdvVknnvrpcDuw/LoOs6GF3+O7jnqLz/50Vy8c+7yvFj38i/n5wng2/qFHhk0wpYxhIxvLrPX10lX3y8Sc6oUVHa9G2oLKr//GWx5DQ8Q64dY87z+vy11bJpyQ5p3L6WbF23V50khVAr1rcuv6+377VprAmvmVesrOClwkrsc0Vr2bPtgLTsXt+4FwTrcNGHG+WqB/so5QfF9erDM6VytdONesYYo//8ZZGUr1BOWvWqr4gFpLjs03wlo+ijXyu4tNBt3pyvlGd80W3+iRgGGchq1pt50qp3ffnBPb3km2MnAiXjLXm7ZeLYYuMFZAbSXz1ri6yY/qVccns3admzvhHlCJw2LdmpyAOGZr8RZ0uD1jWU9wCiNHF99NclysMaens39V4s98AjgREw5R/LBCe0+ZUFfGcizwfr+abD1Pj+zSt2Sa3carJ82mYl21jDR9Ri1ht5asxan2Mmd2DX5v3y6iMzpU2fhsoQw7xaOiVf6QqTZIwIxYYvtsvyz75UhI+cmy9XFiov3BQZ6yUxjBXIePuGfUrGQfpY09+/67Bs37hXLvufHibETr1j+8Z9Mu1fK2XQ9R0EcojoTMNWNeWrdXukYeuaRiI/dh+bUUSMkMnrj80SeEBQhK37NJRVMwokf+lOqVClvBzce0S+f0tnefcPC5XX2rybt5AKBP3LlbuUcsJ74JEu+SRf1i3YJt2HniVTXlguF93aRZZ+mi+1cqv6SqpCSPDfv5unLEJ8e7ValVRIdc6ktSosCW/hunHnGVnXgEKCtwhPcfy905RBAW8OnisMmBbd6srZfRv6tuQx2bas3q2sdXhBH/99qVoDwuT+6G9Lpd2ARsqwadnDn5GRLHSr1uw+3CBLP92sQng16lexmye2f8dY1GhQRTqe10Q+eWGZHD/6jVz0sy7KM8YaLpRK/RbVbd9T2g2QOyyDfPDcYmnTN1d5qPCEYMyc/5MOMmfiGjmrS12pXq+KylmA11q2vPf1ae05wkOZ8NhsNe4Yo0btcmTtvK3Ke73wpk6++qQfxpi898xCOe20MoqMTyt7mhQW7FdLMB3Oa2wkqlCa54NxmvLPZWre+g1JAjd4cgipY93eakDgb5PGzlc6wVTUDHKx6IMNMvftdWpZDMmimowxz6A3/OYOQDe8NWaOChtvWLxdyUHXIWcpkgIZw6Mc+VAfJXt+r3gytuZYwEHAWA26rr3fZpQMQ28PuaWLWsbcum6PylOBfEO2V0wvUPIQ5Lq07kRGETGEAWt+FSqVV4QMDwEKa8aEVSpsd8X9vZXVDUV26R3dPYd09bomPG14C1f/uq/UO6u6EkZ4rtePO08pZfzcaZD3MLUOCV7yi24y/711cmDPURn6i64xAYTn8O8n50r7gf4UFd4D42T17C3y9ZHjKpkp9+wchaGKJFQsp8jYhFDCqn7jt7PlcNHXyhLFmDTrVEd5JF+t3SM/fry/NOlYWylgJNf5CXklC91CScGqzmlQ1UgyEDB7+/cLZOCP26o+bF6+S5EwcIUSNpWshcgIFNF517STmW/mKWMQspc3Z6siYyhHhKmhXHZvOSDnjWrnWVmhrX//bq4yhgZe004prcl/XaLkD97ejNdWq7HzY8RAFhZ/tFGq162i1u0RQdBkfPEvuikjuk6TM6XuWWd67of1wbA8HzgCU15YJsPv6SWHi46qNU7tWWGJrPMFTaXX8Ja+PS0QFsapYpXyktOomiz+cIMywK56qI/R0K0ap8kbBcsI37uhoyJCzNfew1vGyNjIAFleEk/GMNSw1n7s6HG57M4evh0PODMfPPdFzCFDn/71wHRpeHaOSqqD7CEZ1o98u8EkbYkYSg4eafPudUVOilqnhUd89SP9VAgVa6oQFnh1bfrlyhu/mS3V61SWgtW7VSiyUdscRzhBaX996JicXrm8mjgIB2L9BRmd8EZXzdwi//nzIhnxYB/1zrd/P1/qtagh2zfsVQqm/9VtPE84hNEQcoSHULCqUL74aJP6t3VLBwyB1TO3+ArVTH9llcIC34rkmNcfmSUdBzVWRgzWtBBNiLfsHYEXdxMmEwyVPVsPqPAPLOkJj82Si37WVRE+wp4Iv8MA2bZ+ryIzPyQWdOjWus0G4VNY0fWaV1ffjSSdd/+0UPpfdbantVTIHaICWItDFASyjhAg1se6DG6qyHD6Kytl/aLtioyB5bLPNkvTTnUkb/YWtSTiNfsT3475FB81QhvwyKvVrix9r2jtK/FRe1hQepDx3LNrKtlG2yBjhLxhWJi4oHQxFhf+tJN8+PwXgXs+6Ntrj8xU41e7yZlKpmG8D7+7pzLQYdj6vaDrEGmBrtu2YZ/yrpFEt3zqZln4wQaV32FquyaIGP2BPkNkB961JmPowa5DmvntjjJa3/vTQpk7aZ0yIEH4uJBDggvtwlArX7GcZ31q/UgsJ059aYVcN26g5LYp5gJ8AwxOXFjWMbEU4hSYtCViWJ2zJ66RwTd1VtmWsHZff3SWfO+nHaVNv4aq/yDjyc9/oQQUF0IPIEs3oSesv0ABwvpHKHX51C/l/WcWyTVPDIgt5oOMsSYMI6Bc+dNk3rvrpEW3etKqdwNPQqMVPMJAr/16huAlCHVi/WfRBxtl6Wf50uvSljLk27VN7Pf1GnqCcCMDEpm32jgBCcJahGWNie710h471sWQWQli/NvtU+TSO3soMsFlJWNg9/6fF6swJBK4vBQTQULMkin5KtkHIW6QehChW60IkZkKmcOkheEH4uxzRSu1PgdvzqshBqMFUYHOFzZVcgYPAeFvhNsRTgfJKjJ+dZVS7N0vPkutT0NR+TWaEP1487dz1HqmXr5BJKlwywFFmH4vKHYs2+B9yIbFz1gHhKyBjHFBLk0pQhg17/1xodRpWk1a9WoQiOeDPmBrHKIhiCBAkWuDGWOJ/p3747ZSt5k37x7LRRhbPc+R1ASjr9MFTdSWm3f/uEDOqFlJLvhpR9m6drfy6vzihz7NfXutnN2noUpyfe3RmdK0Q20Z8MO26jsQ6kdyk9+6CRgf6On6LWpIi+71VMQMcwfJtZqM6zarruaV3wtbWuFsYHsccoiwnIh1dK9Gq9/v0c+nLRHrDnzy92VSpXoFtY9yx6Z9yvOF1wAPy9QFQVk5/UspU7aMtO2Xq8gYk27kw31jWYnYq1y1ViVfHhy+F4KBcDMKGqA4yOX39VJWYv2W1ZVVjWzfxm1z5N0/LlR/c2NUJMMDGELRImsQEwwkA+sUoTU/RAzcYDDphB7secZe3gm/mS0jHihei8GFhAxcfkOQCNMh4xaZ5ZuW7ZTdW/bLjx7vr7ZFmQ7dAjOErRAK1hcMDxhhBSsLVTKOV0PMOk7wsue/t14tpcAwARnv3FykvCvTygNkrwkQMg5i12FOJLWtnb/ViJeayMPSZFw1p5KKWHk1LK3YwVApc1oZRYgwLhFaVwmIZcsY9XxAhKhXAMOvet3K8uaYuQonLKsgefPTfy5Tyy19rzzbk2EOj/7lB2cogw8JXxgjZK73GtZCLevgglGDaBz6Z2KLJrz6ib+bq0LoTTvWUd+txi2OjE3o2AO7jwgysYEZInyIBB4+8LXafgUy9hMVi/8+zB0knmLZEsV2okLGaUvEIAv8h+QAWO8gXisZX3hDJ5W96vUCiZw4fkJOK3eaykCc/e81ajsF0trhsSUiY69t6edA5iBYZCCiX0jAQBj8kju6K6UIaxr7K9F2wepCGXxzZ08TGwoKIc1NS3eo9SooP3hzIJYel7RQGZ7NOtWWXsNa+u2Seh6e8GuPzIqRbyIydtsQlB+Uq7VCFta5kSMAL05nzRdu2a/WlEAipkK3+FaMU4OWNWJEDC8ShgAy501VgwKxQ/6mvvgd+Woy3vVlkTKUEA0ycSEyARnAnELkBV7P7LfWqPAdCGXvjkNKyftZM4PcHTtyXC11JFLq6C8IwESRGqzbI8Fsz7aDxXtdO9dVORtIejS91xrROBTzgbGEeXrixEkZcHUbtWQGA/fo4WNG9vRiWyFyGzBH5729VoX0YSjB80Xk7pN/LPUsE/HRKxjQH/3fErnsrh6yeeUuWfpJvrTsVV/a9mskHzy7SPqPbONpyaU0WQUhw9Mfcmtn2b5pn0x/eZVaWjRdMU5HT61kDDnB3uFUXWlLxFgz/fjvy9T6GCadlYxBaLj8KA0Vkh4zR2WhwtNGOHDfzkNKWcEyBRmj6AXWZ7xm8GG7C7xFrJdCecPrwHarH9zbS/0MMkHIqVGbWio8OfF389R6BooqICvcqUcEpQcFDssSa3Dv/2WRUoh1z6quFAjWMTtf2EwltWEtss/lraTtgEauCSW+hi+UOjKTse0lnnzxM74DyVle9kGjTxgLhLIQ/j35zUnlaSPkrUtKon14DiAQEJbf0C2UFbxTyFXVGpXk7afnq3HA2EBepr2yUq1lYauF2wsE9NmLy1XuAUJ9WIP75B/L1PvKnX5aCU8YY4ltWfVb1jDiLWDcsB8Uyx3YV4396k3a11ZrddgusqtgvyIwP6FOvaYIowxriiAtEHMQHhaMiuXTvpQuFzaTr48cUxnMiDC17ddQtq7fqyJZpgwYjDNCtJA9eMOoXw0SLtp5SC0bIGPZz5owDDzIk64+B12HfvW5srW8+4cFKucFa/lYG0boGxE7L1d89ApygLwHzF+8E5nrU8YvEzg4JioHQub0+2HwI+yMyBjkELKBZUcUQDGRWa6TKbHMo5M/rWQc1D5/N+OQtkQMQoEihKULCxexf5AxPCJk8/m9IJhIhkEI8qd/OD9WZAIDaCVjP+0g5ARPEetJIGMkMSFsgrCjFnaEbJAkASGC8oVCgXA6Ddfoso7wskEg8Nrg6ejSi1CQULzYCqOTFrz2Kb6GL4wlZMViYuEy4Qlbvw344duR2QsyRqbj1H+tjG3hwD7OeW+vU4lsXsjR2hY8cOQKoEQhjBYockQmsPaH3+3dfkj1U4fb3WKot6DorFfkByCUCiJGW3qN2LQnjDAnkn6wboa99TDutJED8gUZO5W1ZH0G4cLgQwQB74RxefzrE2pvMP6GZQNTHhbGBDkCWMvGdh4UvGnSobZsW7dH5T1ATyBBx++6Jr4bERks3SB6hXZBIlhvBCEjYgLygj7yekG+X3m4eF0W0Ssk4GE7GpIpsQcZ+2qxlWjL6kK1c8JE8Y746JX+dnwLln0QPjZRsWvjkh2yZs5WVesb+TWQi4HXtpMF761XUUBE/vzUAce2PswbRCTKlS+rCiBZ9ztjvqGAEHJKht/TUyVEpvKKPBEjnIj9hFC0sDyx1w/rco3a1lKJEQidjfx1sYWLvyPF3u9aIwYERI8MXwzk9FdXqv1lmhxBxvBecZCE3z1m8WQMLxsKGCFwKN/5765TFrwXrxH9QJgZnhxCjahKs2f7QVVQYMSv+sSSoUD2ICoYA34va6UiTFhkeqOqkL78esLW70P47PPXV6vJCwXRb2QbmTlhtQrRYV0LkQPruPnpGwyYT8cvV1sarN4Uxq9g1W5V/cfver2VjFHYBH3BsgRyIHBBHkx6wlYlazUI9XogIggoquI08pIMXxRJQBnTm565QBmDemsKjBtThTrQNgwIZFwjgfPkyZNq3Rb7aKEfTFZrw/cj+Qt6AP9dcH0H6TW8layd+5XaYoMLW/1M5AiA4P/1q8/l6of7xkLqMCY0GXtNBixtLsQbzFizxV5/RAL9FiGBAZO/fKdaB8YyDrxtvUyR2zrHiOGHviErGkuKiEYg9wW6WyeGQlcgqRLGIRwUk9ERrzom8kRsHSSEXrAugoldrkJZGXxjJ1n88UYVmjF1wg2U4Zo5X6l1kR5DWyjrFlnRWC8ZPrqnbPhih6pF6nT7k5OBsZIxrFxse/j8tVVSo14VlYHpx1rTpRax5xl7GQdc3VYmPD5LhXQR3jrxzQm1hxjWu9cCJ/F91GSMtR0cfID1ZpSwRC1uGFAmtlUge/jdpxcqjxEEiD5pzxhrTVgbRn/9esK6b1iWePWhmSqSgD3juBC2q3JmBWO44Z2ajGEcQeFDNo4eOqaiIkhCRHlTv5cupI8konrNa8j53+43jidjv+3o5+OLdcDDRt9gJCL86GcJSWMG7xRjAaxQSAMy3W3IWWrZ6q0n56ooCeTB76WK0eTtVtWlsGsBy2CIkHX9fjOVo2IqP0B/J5I3YUiDCLG/Xyehgoyxt7f38Fa+iSS+EBKK9iDhUCdVoooa1rv9FIfR/cGYr1u4TfZtP6SypLUhBj2PugUYM6+hYutSH4z0F0Z/prLHrVnRMJwQAUIkKIwDepzKW+SJWFu6WEvSFhOq7qCYAcLGSDo6+5wGymv0st3FCpRO8EH4r0r14mIdukQcJgS2+WBr1MU/6+o7XBe/zQYb1YNQhPDsUekJkQP0BUKuyVlnlMKwQIUkvyFI4IcIAgoMYHLDkkcGM7ZZYBsR1hqx/uw3LIgxQ21lREvg2UP5gbDQ3tnnNPS8ZSh+0sB6R5Yl1tOx3QFZ61CIqCCEPrzzh4Uy8Jq2MWJ2Ouni74s3/vBuJOrpMDWS6VAApWLV8r7HCG1jryQMpPN/0l6FcbGEMOLBc9QWOcggQoLYDuXnQqgeEQTIwYU3dlTbUayVs/zKmvXbkDGMqk9ILEJCo3X5BTkXFSuXN1IRDm2iP/+46zNpNyA3VlVMG54myVivc2P+IMKHPmFbzwXXdZAjh45JxSqnq28wcSUqhAQZABn7yePAt0H/IGqoZRzGK6IFkGVEFb4+8o1KkvKTf6AxsDo03S9uLkcOfK3mUEFeodpXjSRBP1s9TWCd7B2RJ2J90gcsUViBOAnIum4FywdrFwgP+T3mEGQBwsK+Y6wpYBsRkiVM1mvFQCTbZgPvzZQitA44rPajh4+rfdb6EALgCS8CyWImDkhXluZjs9RaKdbNUOAEXrjpGr66XxgrbOkYdlcPtS6rT9tC2wjD+w2n6uP4gBvkDt7W5b/sraIVWP/DhRKSfkN1yYw/hM4UGfsszoD3L3x/vVrHRBQEF9ZKW/eqr8Yd5IgSf1hGgGF2/Otv1D1+IgmISGBODvhhG7XHFYoeRI9KZqaLdeikSkQp4F1pw/3Vh2fI7q0HpW7TM1UNAD/ygKUPHNSAZQF42zAq4g/00Ls4EG71eyVa50ZoXc8xFFRBAqKfPuEb4RWWVgjJzxot3o8cDUQmcKJalRoVVQQExHj9789TUTEd4oeOhRHl15FCm/FLfYj4YcsfvgV7rpHchkqFfpcU/Y5x/PORJ2LrNpFkawlLPs5XxciR5OTnQggIa8zw6N770yJV3QXvRTm/n4z1n+Chv620bTbffHPCtyJMhoGuNmb6RCBk/CIRYsDINsV1iOdvU/uQr36kryo3aqqGb3y/oLD0ejo8LHjJXrOW4989/931cnDfUbV9AlY0EvdguFz5q3OMeKVWgyKZ8Qcy/mqN/+IMWI/D8gb2pSO8iOpY2GcNeQcJI8kHa2ooeGFiiQfjj/3P2E2AjGWQE5Y+cGHt1m+xDmsiTtlyZSVvzpYSdZYVyRw/IUf2H5NK1U73tCfZutUKa6b/vGeqwgY6BoQR1OlaYa1za/mzK4TkZxkJRiCiSZg3yHGB4QcyRkRm5MN91JISxgnGlInzwfW+cZQVtUYXMX9RIRB1+5F7YSIi54dnEj2bFkSMgxP0ubuwPP/31o+l12UtYhVeYHUjtOs1WQYeI5KYUF8ZngAUF7L6sE932r9WqLKByOozUmTgeOnbbEzsoSxNSEDGWCPB6Tym1rkRlUDI9vJ7e6nwDy5kZiMT19ShAMn6hO1WWL/H2KNPpiYZCATbg3QFsENFX6t1aBCX1+pIifoQlvEHZYflHXgeWDd7+cHPVbgdZLlu/ja1bQ5ZuV4SV+CFKJI9IarSEjL7UfYVY4KqTPCskNmLLUUmylbGJ+JgnKyhfL8ygCpWX64qVNm7WEdEmBhhdkRGUERHJ36ZPNBDywaICXXCg1znRlIrKmbBMENWN5ZfgiiEpPtkrbkA4zKejE2RGpwnOFGImGIMg1jqM/WtaeERI8yICkWwQHHyi7UYBNazlv23shUK7Ps9gg0W28w3VsuqGVtUZiqys5FhiXR3hJ4QpmvRo56RNWFr1SKsNQa1zcaJoOh1Gyf3OrkHVjzwwv5JHarF5IM3FzQRO/k+p/foo+tqN6omX63drfbxYlkCih3FXJCFiwxME2dah2n86f5jLyq2W2FPPI4CRXILSk0iYQrruF4NWcizTpRBOBrki4pFIF7s8y/OYF6g2jCRMLVj06mJOLGMc5+hfBjgIAp4vtAvCEsjwVBl3X5bFQ5kjEQj1BcwZcwiBwUYdRvSTCVoBrXODeMB23aQ0Y1kL9TBxlKOJmO/hZCscw1GJiIwiFbFkzH0buWqFYzUqdZtxkdMNRmbyHlwqkO83hdJj9h6nuY1vx2g6utijzDCnrDm/OzXtAKFTFjU88WaMEj4s5dWyFAo2jqV1dowBAnKyW8mZLKqRUFss/EqCG6fg9AjWQoYYTsZvGKciQoDCSGoT/+5XC77n+6+E5ncfpfX++OPrkNdX5AJjhZEZioUJSq14SxeP1eYxh++M17BW8nYFIkgVAwPGwllWMJBFjSMGoQDEXavVquy2sJmgoTRJ8gekgLjE3GK9/bu8VVnGSQMA7zfVW1UvXAkbKItGBR6Cwz2rleoVE6VMTWxfQj4gRxh5Ok9uuijyXVuLbPq6NTWxTWdId8zJuRJvxGtFRkj2ojLRBY7cIR+w1njCEOjvSCqEQInRC/wfmsZTp3YC5nA5Sfnwc98d/pspIgYoMF6hgUVT8YImYHQEBY0ceYlAEK25YfPLVaKFuf7goQrV6ugsmOxpmViQb+0qkWH9qGQvtltNk4H3s99ersDTmeCZ4f91lBUGDdUh8KFrTa1m1Tz00yozyY6ug6h25MnTigyw0THEWl+jbKwjD+Al0jB4/cgY1Rlwk4DE2OEpaH9uw+rdWGEcxFFUGT8bcZsUAOpi5yYTMSxbvfD+dGI6CBihlwETcYIxe/beVjpIhPLVfB+kUeB+ut6aQcRGLwbGHpd57bijrB6cbJZVXUKHaIVWDpClbOXfjld6TsTdQSgt6ETQMQ4hQw6G7tNkLuBqlZ+qxHGy1J8UR/Mz0TLl0HJoKn3RoqIsTaLMoHICNSHWy/5ZJNM+9dKVfXHr6UWD5o+cg17k6/7/XnKGkV7hQUH1NYOv0o3jKpFpgTBzXus5/ziOVi6KDzyw8f6e1pjdNN2UPcmO7oOYUgTZKW/OwzjT7eVTMHDO0ACi/U0HxO46vAwCoHAw1o9a4tak/ab3Vvat2nP21QiTqLtflrGrWRsAi/sR8bWtAr/3V712q9nqvXa7kObK72Do0lB9H6z8vGd2MmAZEocFnPete2Vs4Ns6UGjOqhuLPjPeqXv/JTi1HggF+Fvd0xRJ3fhnbh0SF+TsSnsUJELThQq2yFKgW2YkDssiZlavjTxrU7ekVIi1mEFhKzWzt0q7QY2kvnvrFMhT33qC9ZsZk7IUwPbqpf3QxwABhQFykhat+voU1+w3gNPGyGnYaPNnWwTn05vumqRk0E2fQ8KqkCB6AQ6rMVg8/+gn3QwUofW9Pd6eZ+Jo+us7eqlDuz/fP/PC1VhmiCMP7SJPerwCmo3PVNefyQ4BZ8IV71fFBGmC2/oqBLe0u1KtN0PfUBWPi6v9ZzjccCRpjhMBhEEXMjMRjlOJNNtXr7T15nSui29lazvla1V3g22kA26voMKSyOhEh44jE1TyxRoN9HyBzxjHEOLAyv8OjjYujhp3HzlZeuyntCzSEJFRAPb8JA46rXcbCrkNeVEjH2mKKCBUGbXIcVFBOb8e41aX8LvVkwvUFVrTFR90mEMFORAkQl9QXno9RF44m4FJf6wAyhCZKGishQSPeLT6d2+PxWCEd9m8bm+i6VJ+1rqbGGEm3A4BWr64m/Ymzp8dA/PCT9R6KP+BhNH11n7A48Aa6io8oRMVdTJifsAABJYSURBVCQCYQ09CONP1xZHFSZsCQGpBKHgozReQX1LUNv9rHpHn7AGMkZyGNa9cSHvwkQkQe8AQbY6El1xaAmiFCAr6EMU0vC7fgqjFZFMbEtCaV7ohyByETRuMIhWTCuQKx/oHRt6RB+xGrxz0z4VTfWaeBiULNm9N6VEDC/h/WcWKQ8Y+zV14gOIEYOKWqA45BznRpoiL+yhRIWni27rauyd1sMOQFQoZoCtUCBjnCyCtRdNxumQwRcvNKr83KOz1OkueusGwtGo9IOC9CicgDNkTZ4BbSe4Qf4dCYGmjq6DkYaEwO4XNVdbUrAfGWvqP3qsv0oIxOXF+EvWf2y7atq5ttpxgHroULY4QQxzzKSCDxL/KL3b73Y/kBScChSTADkg8RRGGGocY2+3Dudb19ZN9h+6Cc4Owt5Yquh4fmO1DQueOMrpYhuonwuhfNTXrt24qqDQCA6+QN+wHmw6F0F/J/I5sN3qivvPUXvfcWH7ZLv+jdI2IpcyIoZy37p+jzRsVVMppNce+e4UHZAWsu1MVFrRoTIIfb0WNQShGgyiNazhRxD1s7rMHTxtnDKDsK2eBDgZBWRsomqRiW91+w5Y0lNfWqmKWeh9piCYowePq20PWMsyYb27/a6o368PcN++Ya86wQuVxoAbthA1apNj7LxnKw7wFt56Yq5K9Ol0QVO1nxJH2qGQAS9vCPhJOtOV03AeNpK9KlWroBKZ8mZvUdXnoJeUIf/gDGnZs55a3vGbABZfXrRqzUry7p+Ka2/jtCZ4we3+e0rdh88vkasePMeX94iCIDjhDFHGvLlfqWIxONtXkzHkz3QuAkZRF/MZ+ouuKqENuT0mz+f2Jinen0oJEYO03nl6gSqBhzURCJ4OG0NZ4d8IpZhYX8JEQKYejlrDNgpk8uG0HLSBA9BNXujXi/dNE9Q5xYEKOoMPFimOMcRZs+l4AauX7v9cFX/QZRLnvbNO7ac1kUySjpjYfbM+AzpRYQGTp13ZfQe238AzRsSCV2oQSEbGOEMYe7qx/Qb1EvxujUPvkpUXRZUxFKSBcYZMcNTqxxo1toL62R2CZDkUcTm0FyfjLVeEvH7hNnVWPM4ar9W4aiCg64NLPvn7UlV+FCWO/RyOE8hHunhpSogYm+RRPhBnkBasLlQHQiMBAh4wjkuDR+kleQCEAcFAOTUMFIQNlZdwOhN+B2sQiUbY1oEtAdc+McDIVihkP+oMPiSexddX1pWH0m3dwipHWHvEPmGQMZJJQCbD/qeHsUpWLmQ20rfqfcIIA+LYOGT664Q9FDfAOiDWbXGcouldAFZgEBJd9OEGdUIUlH2QbUV6QCLwcdBBWJ7Yvmmfyk354SPFnvHiDzeqOtzYn37ZnWayy0srL4pSk1NeWKb2P2OXA5JSTckFIjHY5nfRrV1VpTuscZusQBeBYQz0E1JCxFBS8ByRvIK9qGfUqKDCMyiq7ydxAMKA9Rfsj0QiDEgdHja8AoSFQO5QlDgk/P2/LFbhGZ356xXlRBl81jN5/RZO9/pdQTwHg+nD579Qr8YJKia39QTxval4J7Ynwdj7wT091VGdKFeIDHMUn8ch70huQ/UiP16Ik35Bzrdv3KuyZE0s8Thpk/ecigD0Aw6PQWIjdmsgW1mHqU0a5vrQCWRBJysvitr5SAaD19zrspZSpUbxOdcmLlXV6pGZai85ysD2Gt7SWA6Oie+L+jtSQsTxoMBSQ/1YnJ7ih4jxXl29BV4bPG5Uw8F5whBOrMloTxtt4vAFZCv6EchkGXzY8P/p+GWKsExOuKgLVLZ/H7zfF385Xe3JhDGILGlUZvrxb/or2U6n+rfZPpYm+g+nAwlMKJ2Lk8FgIE1+/gt1ChA8Y1O6AXkcKDOKbZ8g26DKi5rAhO84FYGUEjEW2UFkyI7GGpaXcDS6hPfgOokE9pOiiBfZ2Nc8MSCWRYffIXx89SP9BBVz8Awq8mCvmZ+zUTMxg48TxR8CSD6Eh4AkqTJSRiY9NV96D2upZBFEjQxZZKx6OWDB35fx6bARwBIBDtto0r52bFcIwtTwjlHn2VSSI/TZ20/Pl7M615UO5zcOrLxo2PhlS3spJWKADCJD6M6PQMICBNHC48CRa0iKSlTXFGtzVWtV8kW8Okng038uk3rNa8j5o9rJhsU7VAm8TMngyxbhD7qfIGPUqkZOApIE/Rh8QX8r328OAVT5wgEORbsOqTr2OL3t5V9Nl7pnVVfrpsgp8XrSlfUrEY5GJBEHRWBHCE64it/dYK5XfFOQCKSciL12DkKIVHmUNMOF03+wNQSlMBECsoapsWasK7B4bU8/h/3NS6dsVuXblkzJV5vksa1ny+rdkikZfH4xypbnYZQh4QZ7GIfc0lkd92e9UNsXe6yxv9rvlpRswTTd+4k1YYSIL72jmzqx643fzpEr7++tnA04DEcPHTO2PovEVDgg8LBx/B92mmA3Q6fvNTFyrnS6j0U6fX/aErEu+I59rN+7saNaj0OiAKpaoXKR9rBNFxlHBanWveqr0NJ7zyxUiQmoUY1KNaaKjqSTAGXzt+osVHg3fiI62YxhpvUdiaHIku4/8mzlFWNLEk47willfo9tTYYVCBk7QqCbYPxhB8rVj/RVRxDySg8E0paIAa+VjEG+yA6d/PwSlYGNfWWorYoN8n6UJMKKWMtDwg3OKV4+bbNsWrZTTSyQMDxthIdQ4QXVjHhlLgIofYmoB2rzIskG5QMRFcFWJG2EwRBE8h/D0JkrB6X1DB7xhMdmq/GHh4ocFETR4CQEfTY3IjQgYhC+qW1J2TmK4fc6rYk4GRlPfxnnbK5WW0hQHtPPBZJdOiVfZcHq80JRNxhH5GFP7br521QpSxNrPn6+k88Gh4BOBoThV/jVfnWgOYw7GGevPjxTLVPgQBIoQmTnY58mErN4ZScCJao+fXNSZry2Wq64n3u5s1ManPU6LYkY3iiKl5c7vax0HdxM7cnEgdcIU1vD0s4gKP2uHZuK5IXRn6kiFtjqBAWMzFesAy39NF86nt9ELryxo7FtCCa+me8wiwDW9pZ8kh8bfxhn8HIgD0g2hGGGg0lAxJBNJmaZxT8d34bThpDDgvrLfa9o7WuLZDr2n9/sDoG0I2Jkor41Zo7ktslRazFVcyqqzERNxjjJyWTNUbQHzwfKuCCvUEY+1FcdHYbzXJmA407Y0vVuXaIQlYNAvhh/FGbQP4N8UdgfuQLtBjRiAY10HWh+NxFIEQJpR8RLPs5XxIjKLSjhN+Ufy1T9Y03GWCNBjWrTa3R6PRp7j3GSCjbkX/KLboFXSEqRXLDZOATsyNhPHgLBJgJEILsRSDsi3rfzkJQ/vazg1I+VnxcIyra9+cQcVcpy6M+DJUZkJ8LzwT5BnGaD4+t4ZT4CMPxOK3uaOrXG6glrzxinzVx2V/fMB4I9JAJEIBAE0oaIUYxjz/aD6pxfFO545w8LpP2ARmqT/NSXVqjzjHGwAy8i4AcBrP9P+M1slW2P5Q8Q77SXV6q1374jWssFP+0os97Ii4Wl6Qn7QZvPEgEiAAQiT8T6NJtVM7ZIleoVpLBgv6rbigMIQMbYyH7hjZ2k/UB/2dEUByKgEcCB5jgzePDNndS2E2xDwXGGOLShcbtaioxnvLZKnbtKT5hyQwSIgF8EIk/ECEWjcgzWgEHCn720Qob+vKsKC+uQIWv2+hUDPh+PAMj4pV9OV1WKcGYrLr1HdPg9PXnEG0WGCBABYwhEnohxrNyHzy2W3sNbyZxJaxUJV65WQa0PdzivMZOljIkCX6QRwL5hZOFrzxjn+eJAEnjFOmzNfcKUFyJABEwhEFkixpocSrTh9BqUklwzd6tc9/vz1BaRJZ9sksKCA6qQAstKmhIFvgcIbNuwVyaNm6/2o6NAP8j4rSfmSOP2teXgviNSs/4ZqrCL6ax8ok8EiED2IhAJIo5PkJnx+mr55B9LpXyFcjLy4T4qQQtrdqgnXb1eFalQqZwMG/1dPensHT72PAgEUBnp0/HL1dmumozf+9NCVT0NR2jyIgJEgAiYRCASRIwO6TDghTd0VMcKojoRqtO8NWauXHpnd7VXGDWkcWF9mJ6wSTHguzYv36XkSm9JiydjhKXLVyzHIi4UFSJABIwjEBki1mSMBJm+V7ZWYWdcX64oVOtyIOOWPeoZB4AvJALIzEc9cWxTuua3A2IF8z97cYWqqHbduIGSk1uVQBEBIkAEAkEgUkRs9Yx1gowi45WFsnXdHulxSQt6woGIQfa+1FqsQ5MxyliCeD94drG07Z+rErW4Jpy9MsKeE4GgEYgcEScj46CB4PuzCwFdsjK+WAey8d/9wwJVrL9x2xwZens3knB2iQZ7SwRCRyCSRKzJGApx5MN9pXaTaqEDwwYzFwGQ8L7tB2XGhDwZcmtxsY5Xfz1TmrSvLYOu7yAHdh+RA3uOqEQtHuyRuXLAnhGBqCAQWSIGQEyQiYqYZNZ37Nq8X/55z1Rp1bs+i3Vk1tCyN0QgLRGINBGnJaL86LRAgMU60mKY+JFEICsQIBFnxTCzk4kQYLEOygURIAJRQIBEHIVR4DekDAGQ8euPzlKVtFr1qp+y72DDRIAIZC8CJOLsHXv2/FsE4sPUBIYIEAEiECYCJOIw0WZbkUUgf9ku2Zm/T7oPbR7Zb+SHEQEikJkIkIgzc1zZKyJABIgAEUgTBEjEaTJQ/EwiQASIABHITARIxJk5ruwVESACRIAIpAkCJOI0GSh+JhEgAkSACGQmAiTizBxX9ooIEAEiQATSBAEScZoMFD+TCBABIkAEMhMBEnFmjit7RQSIABEgAmmCAIk4TQaKn0kEiAARIAKZiQCJODPHlb0iAkSACBCBNEGARJwmA8XPJAJEgAgQgcxEgEScmePKXhEBIkAEiECaIEAiTpOB4mcSASJABIhAZiJAIs7McWWviAARIAJEIE0QIBGnyUDxM4kAESACRCAzESARZ+a4sldEgAgQASKQJgiQiNNkoPiZRIAIEAEikJkIkIgzc1zZqzRGYNKkSTJhwgTVgzZt2sjo0aOlUqVKadwjfjoRIAKlIUAipnwQgQghABJetmxZjHwXLFigvq579+4JvxL34xo2bFiEesFPIQJEwA0CJGI3aPFeIuARgTu7jE/45NOLR8V+f/jwYfnLX/4iw4cPl+bNm5e4/9lnn5UZM2aU8JInT54c85zr1KkjDz30kOzZs0fGjBkjBw8eFP07eNPjxo2TVatWxd551113KXK3et/9+vWTW2+9VdavXy+vvPKKHDp0SPBNl112mXoWf8NF8vcoBHyMCCRBgERM0SACISDghIh3796tiPi2226TmjVrJv0qkHLPnj1jRKo9YpDmCy+8ICNHjlTPw5ueN2+euhf/B5Hq3+l/f/DBB8r7xgWyHjJkiNSoUUOR+c0336zasH4XSD2ZsRACjGyCCGQkAiTijBxWdipqCDghYniif/vb3+Tuu+8+hYjxN+3pom9Wj1YTMQjz0UcflR07dsS6jzXmQYMGyRdffHEKEcOzzc3NjYW9NUkPHjxYJk6cqAwCvTatyR8kHf+3qGHN7yEC6YYAiTjdRozfm5YIOCFiEOnYsWPlhhtuKBGajg9ZJ/OIQdaJSNJK4lWqVJH77rtPvd/6HoBaGhHrvzVo0EDhzzXptBRDfnREESARR3Rg+FmZhYATIkaPEyVrbdy4UfLz89XaMYhQh5D1Gq81NG39m0Yw3vPVvwe5JgtNxxO6NhLwbLyhkFkjxd4QgfARIBGHjzlbzEIEnBIxoLFLzGrSpIlcfvnlKqSsvV14uvHJWnjXiBEjVPj5qaeeKhGu1luirG1Zk7USeda4t7CwkNupslB+2eVgESARB4sv304EFAJuiNg0ZNYQdGmZ2Xbt4j3wyBmWtkOKfycC7hAgEbvDi3cTgbRDID7RS3u+bjriNKPbzTt5LxEgAsUIkIgpCUSACBABIkAEUogAiTiF4LNpIkAEiAARIAIkYsoAESACRIAIEIEUIkAiTiH4bJoIEAEiQASIAImYMkAEiAARIAJEIIUIkIhTCD6bJgJEgAgQASJAIqYMEAEiQASIABFIIQIk4hSCz6aJABEgAkSACJCIKQNEgAgQASJABFKIAIk4heCzaSJABIgAESACJGLKABEgAkSACBCBFCJAIk4h+GyaCBABIkAEiACJmDJABIgAESACRCCFCJCIUwg+myYCRIAIEAEiQCKmDBABIkAEiAARSCECViL+VETOS+G3sGkiQASIABEgAlmHwMmTJ6f+f/gPEHTxkqSB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3" name="AutoShape 3" descr="data:image/png;base64,iVBORw0KGgoAAAANSUhEUgAAAeIAAAEiCAYAAAAlAdEXAAAAAXNSR0IArs4c6QAAIABJREFUeF7tfQeYVdXV9kJAmiAwdIYmTXov0kQxEhQVoiImUaKx/GoSy4clGjWWRAxEk5joZ74kBo0NNWCLoqKA9CqdoQ8OUocydEH48+5xX89c7p3T9jn33Hvf8zw+MjPnnH32u9de71prr712GeFFBIgAESACRIAIpAyBMmh58+bNJw8fPpyyj2DDRIAIEAEiQASyFIHPFBHn5eWdbNWqVZZiwG4TASJABIgAEUgNAmvWrBEScWqwZ6tEgAgQASJABIRETCEgAkSACBABIpBCBEjEKQSfTRMBIkAEiAARIBFTBogAESACRIAIpBABEnEKwWfTRIAIEAEiQARIxJQBIkAEiAARIAIpRIBEnELw2TQRIAJEgAgQARIxZYAIEAEiQASIQAoRIBGnEHw2TQSIABEgAkSAREwZIAJEgAgQASKQQgRIxCkEn00TASJABIgAESARUwaIABEgAkSACKQQARJxCsFn00SACBABIkAESMSUASLwLQLr16+XMWPGyMUXXyzDhg0jLilCAMexjhs3TrU+evRoqVSpUoq+hM0SgXAQIBGHgzNbMYjA7t275dFHHxUc23nrrbee8uZJkybJ+++/L/fdd580b97cccvpQMQLFiyQp556qkSfRowYkVGGA4nYscjyxgxBgEScIQOZTd0IioijjuGzzz4rixcvLmFgaNIaMmSIdO/e3VEXQObPP/+8a0PF0ct5ExEgAq4RIBG7howPpBqBbCRi7Qnfddddjgk32TiRiFMtwWyfCJREgERMiUg7BNwSsb7/xz/+sRQUFMiECRNUn9u0aVNiDVLfN3DgwBKhXms4uEqVKnL77bfLxIkTpUOHDrH74K1iMj300ENSs2ZN9f5k79Mh8IMHDyb8jvgBcRuqxbfMmDEj9hodutbvWbVqVYkm+vXrFwvxO/m2ROHxeDwTtWVtB/ejrT/+8Y9y0003KTzxXfoe9KGwsLDE+MS/E2MRv/yAZQk9von+nnbCzg/OCgRIxFkxzJnVSa9EvGPHDtGklOgdiYgz3hO1EpV1bdYpEev3xZMjSMdK4tYRc7p2nShMrYnJ6kkn84idfFsyPKwJbhrHnJycGJEm+p0Vy3hPP56IEz0f37f4fuH9IPjbbruNCV+ZpQIyrjck4owb0szvkFcijk/ugiKfOnVqjADjiVgTGwjFmhSWiBidELHd+26++eaEYWenRJxo5JMZF/FrxE6/LZGnGv+7eFz1dyUiSmSpd+nS5ZSkOyfvjP9mtLts2TJmWme+Csi4HpKIM25IM79DXok4PuQcn10dT1rJQsuJfu+EiN28z4tHXBoRW42QRB6x02+zI2J8Q7KtR/EGhf45kQES306idtGW9fcrVqxQGeXxSw6ZPyPYw3RHgESc7iOYhd8fFhEn80S9EnH8+mv80CXbhuTGI3ayDpyIiJ1+m11oOplnjb7G4+aUiDW5x69ta/ysxBu/nu92C1sWTid2OQIIkIgjMAj8BHcIlKbs8Sa7kLNuLSoesV3vE62Plub9Jlqb9eoRx7djTYbSf7MaEKUllgXhESfDTmOGvydbe7fDnX8nAmEhQCIOC2m2YxSBRKFgNJCICJKFXe2IOBnhxyc1JSJ//C6eeOwMiNIAclKkJNEWp0TRg0QesZNv0/dYs8UTfbPbNWInoelk7ywNM27TMjrl+LIAESARBwguXx0cAsm8xESE5ZWINcFiO4zO6k2WNZ3M28MWJavHmIwsx44dKzfccEPSSmCaBDdv3pywoAfIEf9ZS3Raw9SJtijFl/J08m3Jti4ler81CUvjk+h3Tog42XIEDLIGDRrI4MGD1dq0tbBJMmMtOKnkm4mANwRIxN5w41MRQCDRemidOnVOCUX6IWIrGePfeP/Pf/5zeeaZZyRR8pfew4r77rnnHvn73/9eYr+x1VPW+4jd7He1Cw3HE+Wll14qa9eulfjMb+t7SttHHP9tiZKmEq1ha8yxZUxf8WvgTteIda3pRONtfWd8m4lkIQJiy08gAqcgQCKmUBABlwgkI3aXr0m725MRp5Owdtp1lh9MBEJEgEQcIthsKjMQyFYiThYeTlQ0JDNGmr0gAuEgQCIOB2e2kkEIZCsRYwgThZzdhNYzSAzYFSJgDAESsTEo+SIiQASIABEgAu4RIBG7x4xPEAEiQASIABEwhgCJ2BiUfBERIAJEgAgQAfcIkIjdY8YniAARIAJEgAgYQ4BEbAxKvogIEAEiQASIgHsESMTuMeMTRIAIEAEiQASMIUAiNgYlX0QEiAARIAJEwD0CJGL3mPEJIkAEiAARIALGECARG4OSLyICRIAIEAEi4B4BErF7zPgEESACRIAIEAFjCJCIjUHJFxEBIkAEiAARcI8Aidg9ZnyCCBABIkAEiIAxBEjExqDki4gAESACRIAIuEfAFREfPXRcXrxvmqz8vEC1dOMzg6Rtv1z17zd+M0dmvZmn/j1sdA8590dtS/39tJdXyqRx89U9fa5oLVc+0Nv91/MJIkAEiAARIAJpjoArIl45o0B25hcpksW/Z07Ik2vHnCvrF22L/fvowWMy/t6pMvzunlJUeDjh74HZxLHzZNSTA6VClfKK3PuOaB0j9TTHlJ9PBIgAESACRMAxAq6I2PrWglWFMTKd/Ncl0u7c3BLeMX5eMa0g4e9B5ri01wzv2Pqz46/njUSACBABIkAE0hwBz0QMjxhEi5AywtLxRFynaTXZsako4e81ZlYixr0MT6e5NPHziQARIAJEwDUCnoi4aOdhef2xWXLVg32kWu1KpxCx9nDjiVj/Pp6IraTuugd8gAgQASJABIhAGiPgmoh1wpZ1TTeRR8zQdBpLBT+dCBABIkAEQkPAFRHDE37ulo/kkju6lUissiZu7czfF1s7LsgrjCVrWX9ftOtQ7B70VCd35bbJCa3jbIgIEAEiQASIQBQQcEXE1i1H+uP1Fibr9qVk25qsv7e+y7rdKQqg8BuIABEgAkSACISFgCsiDuuj2A4RIAJEgAgQgWxBgEScLSPNfhIBIkAEiEAkESARR3JY+FFEgAgQASKQLQiQiLNlpNlPIkAEiAARiCQCJOJIDgs/iggQASJABO7sMr5UEJ5ePCojQHJNxHofcfW6VWKVsOIPg7Ae4pDsMAge+pAR8sNOEAEiQAQCQ4BEnABa1Jd++VczpMv3m8m+HYdiRGytjAVSfuPx2TLwmrY89CEw8eSLiQARIAKZjwCJuJQxji9JGU/E7zy9QAbf1EmSHQbBQx8yfwKxh0SACBABvwiQiF0QMW7VIegzalaUm/98gaBKVrLDIPSreeiDXzHl80SACBCBzEWAROyCiPUacZMOtSV/2U71JM4phmdsPZWJhz5k7oRhz4gAESACphEgEbsgYni+OPZQe7jaE+Z5xKbFku8jAkSACGQPAiRij0RsPZ0Jr5g5IU95xzz0IXsmD3uaeQhki0LMvJFL7x5li9y52r6ErOnnf/aJHNh9JDa6OMght3WOOpVp2/q96vfJti/x0If0nhT8+uxFIFsUYvaOcDR7ni1y54qIozlU/CoiQASCRiBbFGLQOPL97hDIFrkjEbuTC95NBLISgWxRiFk5uBHudLbIHYk4wkLITyMCUUEgWxRiVPDmdxQjkC1yRyI2IPF2woImMqUmqgG4+Io0RMBOxinfaTioafDJ2SJ3JGIDwmgnLCaJ2K4tUwoxrHYMwM9XhIAA5SEEkNnEKQhki9y5JuJEhz4APWtGdb3m1eWW5y6UarUrxSpu4Z5ho3vE9hpn0qEPdsJCIqaGSXcE7GTclAGY7jjx+80iEJbchdVOMnRcEXGyQx+Kdh6W8fdOleF391SlLfWFGtR6H/HRg8di9+DvE8fOk1FPDpQKVcrLi/dNk74jWkvbfrlmRzGkt9kNIok4+UCEiV1I4pCRzdiNE4k4I4c95Z0KS+7CascIEVsJFlWzrnygt/pV/CEQ+r5EtaZR8jLTDn2wG0QSMYk45RrN5wfYyXi6EbFdf0zOWZ/QZ/XjduNkSu7CaidQIraGmdFQ2/65CWtN61KY+mMy5dAHu0E0Oant2ko3wbTrj0nsslqj+ey83TiZkjufn+n4cbv+UO4cQxnojXbjZEruwmoncCJGAyBWa4nL+FrTmXrog90gmpzUdm2lm2Da9cckdoFqjAx/ud04mZK7sGC06w/lLqyRKL0du3EyJXdhtRMaEaMhTbg7NhWVOH1Jh6oZmvYu5GEJTFTaoUL0LismnwxLHkx+c2nvsusP5S6skSARAwFXyVoasvg14WRJWUWFh7Pi0IcwJ7VdW+lmIdr1hwoxuxRiWL2l3IWFtL927MYp3fSdEY842aEPyHaGtzvrzTzVjnWbkvX3mXrog52wmCQTu7bSTTDt+mMSO38qIbufthsnU3IXFsp2/aHchTUS9Ig9e8TRGKLofEWYk9quLVMKMSrtUCFGQ87DkoewemvXH8pdWCNBIiYRG5K1MCe1XVskYkODyteUQCAsuQsLdrv+kIjDGgkSMYnYkKyFOant2iIRGxpUvoZEvHgUpSDFCGSavksGp6dkrRSPTeSatxMWk9a1XVsk4siJR0Z8UFhyFxZYdv0xOWfD6lMmtmM3Tumm70jEAUqpnbCYnNR2baWbYNr1xyR2AYpAxr/abpxMyV1YQNr1h3IX1kgwNO0pNJ3s0Ae8TGdVX3B9h9jhDsmyqXnogzdBt1MgphRiVNqhQvQmJ6afCkseTH93svfZ9YdyF9ZIkIhdE3GyQx/wIhD0G4/PVqg2apejiJiHPnwnZJlGkGH1Jx0Vop2SN4VdmKoy0/pk1590lLsw5SGstuzGydRcCqsdo6HpRIc8JCpfyUMfSMR2E9ZuAqSjQrTrkynlYYetyb9nWp/s+pOOcmdyvKPyLrtxMjWXwmonUCLGMYiT/7pELr2zu8yZuEa1BY84ERHXaVot9i089MG9uIclMFFpJx0VYljYuZce709kWp/s+kO58y4rJp+0GycSseUYRCvhas84ERHz0Af/IpppgmnXHypE/zJj4g1242RKIZr4VifvsOsP5c4JisHfYzdOpuQurHYC84h18tbKzwtKtIEylzz0gaFpu6lqNwGoEO0QDOfvduNkSiGG0xsRu/6YlDu7tkxhF1Y7YY0R2gmrT2G1ExgRx7/Y6hFbk7V25u+TiWPnyagnB0rRrkOxf+P58fdOleF395TcNjlhjrGxtuwGkZM6OdRhYmdswG1eZNcnU4o3rP6EqRDD6pPdGHHOhjUSpbdjN06m5lJY7Rgh4tIOfdANWIkYv0vloQ9hgWvXDic1idiKgCnlEaaqtJPxdOuTXX84Z8OULu/6wZTc2cmDqXaMEHE0hsb5V4QFrl07nNTeJ5pJ7JxLjr877eQh6Ent7+sTP51pfbLrj0m5s2vLlDyE1U4Q8pXsnWH1Kax2SMQJEAhrAnBSR4OIw5psYbWTiQoxrD7ZjRHnbFgjwdA0EMjoWtN2k41E7J0giV3qsQtTVUZlLlHuKHdBLPOEJd/0iOkRu9LbYQmmXTv0TFwNW2A3241TWAQZVjuUu8BEydWLM03ujBFxolrT8VuYbnxmkLTtl6vaTGWt6agMIie1dyue2LnSW4HdHJW5RCL2PpdMYReYkCV4cabJnREiTlZrGtuUduYXnVJfev2ibTJzQp5cO+ZcOXrwWGybEj5Gb2WqUKW8vHjfNOk7onWMvE0NdFQGkWTiXXkQO1Ozwd97ojKXTJGJXX8od/7kxdTTduMUljyYascIEeuXJKo1rf8GstYki7KX7c7NLeEd42eQNi5riUvrz5k2iJzUJGIrAkFPalPzx/qeTFOIdv3hnA1City/026cTM2lsNoJjYitJJ3qWtNhgWvXDic1iZhE7EwJ282lsBQv5yznbJhz1lPWdDKPGIc/vP7YLLnqwT5SrXalUw59CLvWNCe1M+WX6C5iF33svH+h+yejIg8kYu8ESexSj13gHrFO2LKu9ab6GMSoKA9a194nALEjdkF4Jna6gXJHuQtC7gIlYnjCz93ykVxyR7cSCVeprjVtN9loIXqfbMSO2AWhqDhn3Ucr9BPELvrYGSHiZLWmkXw1adz8Em3oLUysNV0MS1jElWntEDvvhE/siF0qjCXKnXuDwNMasftmUvMELUTvuBM7YmdFICryEJahSTKhEROEEWPEI/aumlLzZFSUByc1J3UQk9pOvil3lDvKnTPusZtLpgxAEnECBEyBazeIVIhUiFSI0VKInLPOxiPRXcTOO3YkYhKxK+mxm2w0YrwbF8SO2KXCMKPcpV7uSMQkYhJxl/GlYhCWogqrHUZivCteYkfsgjCWjBFxokMf8PJkhzvw0Idi6MNSvpnWDrGjQgxCIdpFfCh3lLsg5M4IEZd26EOiwx2KCg/z0Idvkc80ggyrP1SIVIhBKEQSsasAWYmbiZ137IwQsX5JfInLZBW0Vkwr4KEPJOJSpZaT2vukJnbEzoqAnTzQePZu1JrCLnQirtO0muzYVHQKEeP3+rKevoR7r3ygt/eZleBJCqZ3OIkdsYuikjelEO3km5EY76RF7NzrDk8FPew8Yn24QzwR89AH9wMU/4SdAglLUYXVDic1FSJD0870RlR0A+ess/Gy3hUIEetQNUPT30EdFnFlWjuc1CRiErEzxU4idoZTorvCwi7Q0HSywx0K8gpjyVo78/fJxLHzZNSTA6Vo16HYv/Fh4++dKsPv7im5bXK8I8nQtEKAROyduIgdsUsF6VPuskfujBBxskMf2vbLLbF9SR/4gEZ56EMx9Jk22cLqD7HzrqSIHbFLhWFBuXPvT3oKTbtvJjVPhBVusGuHgkmFSIXoTAfYzSUagN7nErFLPXZGPGJnUyk6d3FSex8LYkfsrAhERR5IJqknEztZoOPhXnfQI3aP2SlPUDC9g0jsiF0UCZ9k4p3wiZ37OU0ido8ZiTjENW9OaipEhvWdKSk7o5bRBO9zyRR2DE0nQMAUuHYTgGTifQIQO2JHIiYRJ0MgLB1uqp1AiVgfBLHy8wLVTp8rWseqZPHQh2LoTQ2kHelnWjvEjkRMIiYRk4gdyIC10hZI+Y3HZ8vAa9oKD334DrxMI8iw+kMiJhGTiB0oYRGJipHOOetsvKx3GVkjjifid55eIINv6iST/7qEhz58i3ZYxJVp7XBSk4hJxM4UO4nYGU6J7goLu0BD03i5DkGfUbOi3PznC1SVrESnMvHQB+/CgifDEpiotEMiJhGTiJ3pDM5ZZzhlLBHrNeImHWpL/rKdqp/XjjlX4Bm3OzdXUHkLFw998C4o+smoTLawPG8SMYmYROxMb0RFN3DOOhsv46FpeL7wdPWxhjz04dSBCIu4Mq0dTmoSMYnYmWInETvDKWM9YisRa++474jWqr8zJ+Qp75iHPozyLiWWJ6My2cIifBIxiZhE7Ex1REU3cM46Gy/jHnHRzsPy3C0fybb1e9W7k21fsh4GgTD1pHHz1f3DRveIedPuu+BdUZFMiF0qlDzljnJHuXOm6aNiXJias8l6bSRr2hmk4d8VlUGkhehd8RI7YpcK0qLcUe6CkDsScQIETFk5doTPSc1JHcSkptx5N+6JHbGzImAnD6a4gkRMInY188ISTLt2aMTQiKER42zq2s0lU2Ri1w7nrLPxst7F0LR7zE55goLpHURiR+xS4ZlQ7ih3qZA7esT0iF3NPDtFRevau6dK7IhdKrx8yl3q5S5wIi5YVSjP/+wTObD7iNRrXl1uee5CqVa7UqziFj7Amh1tzZq2Zlm7Ygubm0km3tEkdsQuFR4D5Y5yl8lyFygRY/vS+HunyvC7e6rSlvpCDWq9j/jowWOxe/D3iWPnyagnB0qFKuXlxfumCfYd6wpc3kWx5JOc1N6RJHbELpMVop18o+9heZCZ1g6xc687jKwRWw99sH5ColrTKHm5M79I3aYrcenSl/pn991I/ITdZAtrAlAwvYeEiB2xS0UYl3JHuQtC7gL1iK1hZjTUtn9uwlrTugKX/hgrEe/YVBQ7w5hE7H0ShGVchNUOFaJ3WSB2xC4IMrFzcCh37hnMiEds9WitJS5XTCvgoQ/fjklYxJVp7XBSk0xIJs4Uux1BhqUbOGedjZf1LuNEjJdrYoaXaz19SYeqGZp2P1D6iahMNk5q7wRJ7IhdKowLyl3q5S7Q0HSypKyiwsM89IEecalWh51hQevau/IgdsQuFYRPuXPvaBnxiNEsvN1Zb+apL7BuU7L+noc+uB+g+CfsiCssqzesdjipSSYkE2d6Iyq6gXPW2XgZD027bzacJyiY3nEmdsTOikBU5IEGoHfDjNilHrtAQ9PeVVawT0ZFedBC9D4BiB2xo0fsTE9S3znDKdFdYWFHIk6AAC1E70qe2BG7VBAk5Y5yl85yRyImEbsyF8OyEO3aoUfsXfESO2KXCtKi3LlStepmY8la7psO/gk7JU/r2ruiInbELhVKnnJHuUtnuQvFI9YHP1xwfYdY+cpk2dQ89MGbIRIV44IKkQoxnRWi3TyiV+ddvomde91uzCNGRa03Hp+tvqBRuxxFxDz04bsBCYu4Mq0dTmoqxFQQPuWOcheE3AXuEetqWrohEDEPfSAR29mG9EzsEKJCDEIhUu4od1YE7OTBlIMTKBHjGMTJf10il97ZXeZMXKPaSkbEdZpWi30LD31wPxnCEpiotEPPhERMInamJzhnneGU6K6wsAuUiK2er/UAiHiPOJHXjA9Ldoyid1iLnwwLXLt2SCYkE5KJs9lsN5dMeSZ27XDOcs4GMWcDI2J92tLKzwtKtIEylzz04TtIwlIgmdYOFSIVYhAKkUTszDDy4j1yzrrH1liylm7a6hFbk7V25u+TiWPnyagnB0rRrkOxf+O58fdOleF395TcNjnue1DKE3aTLSzSomCSTEgmzqY256wznLwQJPWddz1kCrvAPOL4F1uJGH/joQ/FCJkayKgoqrD6Q+y8Kw9iR+xoADozbMLSq6ERsbNuh3NXWODatUOFSIVIhehsztvNJRqA3ucSsUs9diTiBAhQMFMvmHaKl0aM9zEidsSOBmC0DEASMYnYmUR+e5cdQdKI8a7kiR2xSwVBUu5SL3ckYhIxibjL+FIxCEtRhdUOPWLvipfYEbsgjCUSMYmYREwidiUD1pujEiGhEeOdIIld6rELlIjj9xLf+MwgadsvV7XJQx+KoQ9rEmRaO8TOu/IgdsQuCK/Oziij3Lm3d43sI8Z+4Z35Racc9LB+0TaZOSFPrh1zrhw9eCy2XxifqfcUV6hSXl68b5r0HdE6Rt7uu5H4CTuBCYu0KJhUiFSIzmY156wznBLdReyij12gHrH15TgKUZMs6k+3Oze3hHeMn0HauKy1pq0/e4ez5JMUTO9IEjtiZ0UgKvJA49m7UUvsUo9daERsrRud6PQlHvrgXcHjSSpE7/gRO2KnEbCTBUaxvJMWsXM/z4yEpnWzOIXp9cdmyVUP9pFqtSudcgwiD31wP0DxT9gpkLCs3rDa4aSmQmRY35neiIpu4Jx1Nl7Wu4wRsU7Ysq718jzi76AOi7gyrR1OahIxidiZYicRO8Mp0V1hYRdoaBqe8HO3fCSX3NGtRMIVD30gEdtNDbsJQCImEZOI7WZR8d/t5lJYRjrnrLPxMu4RI+Q8adz8Eq3rLUw89KEYlrAmQaa1Q+xIxCRiZ4qdROwMp4z1iL13P9gnKZje8SV2xM6KQFTkISxDkwYgDcAgDMBAQ9PeVVawT0ZFeXBSc1IHMant5JtyR7mj3DnjGLu5ZMoAJBEnQMAUuHaDSIVIhUiFGC2FyDnrbDy8hHGp79xjayxr2n3TwT9hN9lIxN4JktgRu1QYF5Q7yl06y13kPGJrglefK1rLlQ/0Ns7MJGLvkBI7YmdFICryQCImEZOIveumEk9ay2Cy1rQ7UKkQ3eFFMhnlHTDLk5Q77zASO2Jnh0BKQtO6whZrTdsNz6l/56R2j5l+gtgRO6eywHVO7543sXM/zyJDxDs2FRkPT0dF8VIwOalTEU6j3FHuKHfOSDEsrkj2NZEgYutBEc5gc3ZXWODatUOFSIVIhcg5mwyBsNa9w2qH+s6ZrFvvigQRx4eq3Xcj8RN2BEnB9E6QxI7YpcK4oNxR7tJZ7iLlEVuTtfBh4++dKsPv7im5bXIcc3BhYaHgP15EgAgQASJABFKNQE5OjuA/L1dKPGJ8qHX70rDRPUQnbnnpBJ8hAkSACBABIpCuCKSMiNMVMH43ESACRIAIEAGTCJCITaLJdxEBIkAEiAARcIkAidglYLydCBABIkAEiIBJBEjEJtHku4gAESACRIAIuESAROwSMN5OBIgAESACRMAkAiRik2jyXUSACBABIkAEXCJAInYJGG8nAkSACBABImASARKxSTT5LiJABIgAESACLhEgEbsELBtuP7DniKyY9qV0/f5ZUr5i2WzoMvuYRQh8c/yE7NtxSGrUP0PKlMmijrOrkUUg44n4yIFjMv3VVdJ7WEupVrtSYANx8qTIuvlbpU7TM+XMOpUDawcv/mrNHvlqzW7pPrR5IO1AUb3z9AI5eeKkXHJ791DIGIqxUtXT5fRK5QLpk35p0c7DSgnnts0JVAkfPXRc3n9mobQ7t5G07t0g0D7tzC+Sg3uPStNOtQNtJ6yXn/jmpBw5eEzJQxBEifF/+VefS98RZ0vHQU0CaSMsrNhOZiCQ0URctOuwvP3UfNm77aAM/UU3ada5TiCjBsWx8D8bZOYbeTLiV+dIg1Y1AmlHv3TXl/sVUV75wDlSNadiIG2FScablu6UD55dLFfef47Ualw1kP7gpV+uKJSp/1ohF97YSeo0OzMwBQzsNizaLkunbJZhd/eQsuVOC6xPW9fukQmPz5beP2glPYY2l9PKpreLB8N50rh50qBVTTnnB60CMwL3bD0orzw0Q/pdFTwZHzvyjSyavFFqN64mZ3UJRgcFJmCJJp0RAAAgAElEQVQpfjEcnI1f7JAdG/dJz0tbyGnlgpNvzFuMVcUzyofe64wl4hPHT8o7f1ggnb/XVKSMyMf/t1R++Gg/qVKjgnGQ505aK0WFh6VBixry6Ysr5EeP9ZOaDc4w3o5+IYTz478tlao1K8o5l7cy3g7ej9A06oHvyN8nnQY1CcwzXvl5gSz+aJPUrF9FNizeIaOePFfOqBmMcfGfPy+Wpp1rKw91/cLtcmjfUWnbP9e4Fw6P6593T5WGZ9eUK37Z2/j46Bdu27BXPhu/QskA5BuKqtP3mgTSHgyLt59aIEW7DilZ6PL9ZkYMGWC14P0NihArVC4niydvkr3bD8p517YTkPL+wsNSs+EZgRgzYZAx9NB/nl0suW1qSsfzmwRqKOXN/krefGKO1G5STcldUDoIY/bWmLlyeP/XMuSWznJW17rGZA5kWKZMmRhO0A9r529T7QQZLQN2bz+9QL4+fFyad60rl93VXSqfaZ4rkgGVsUS8v/CIsqyHje4pp1csq0AefHMnObO22bAxBm7iuHkyaFQH5c1BWYH8m3SoZUw48SJ4wa/+eqZ0HdxMelzSXHZvPSAgFnjgpokrf9ku+eyl5TLyob7KIwkqTH3s6Dfq3ef+sK3kNKqqxqvL4GbStKPZEKsO3R7af1TeemKumuSdLmgqRw8ek8pnni5Dbu1idKzwMij5l+6fLuePai/tBzYy/n68cMbrq1X4tttFZwnO9P4qb49c8NMOxtva/dUB+ej/lsqld3RTIfA3fjtHrry/t1L4fi/kI6yZu1Xan9tIyp1eVnk/k34/XxmZaAv9Q4Rp6M+7GfOGrJ5P0GQMY++N38yRS+7oJlgWWfD+eqnVuJr0H3m2UeMC+u7D//1Cvv//OsuqmQUyZ+Ja5XjUamQ+wvTZiyskJ7eqlK9QVrWJaGPLHvX8ioJ6fvLzS+RQ0VG59M7uCh/oOBgxjdvVknnvrpcDuw/LoOs6GF3+O7jnqLz/50Vy8c+7yvFj38i/n5wng2/qFHhk0wpYxhIxvLrPX10lX3y8Sc6oUVHa9G2oLKr//GWx5DQ8Q64dY87z+vy11bJpyQ5p3L6WbF23V50khVAr1rcuv6+377VprAmvmVesrOClwkrsc0Vr2bPtgLTsXt+4FwTrcNGHG+WqB/so5QfF9erDM6VytdONesYYo//8ZZGUr1BOWvWqr4gFpLjs03wlo+ijXyu4tNBt3pyvlGd80W3+iRgGGchq1pt50qp3ffnBPb3km2MnAiXjLXm7ZeLYYuMFZAbSXz1ri6yY/qVccns3admzvhHlCJw2LdmpyAOGZr8RZ0uD1jWU9wCiNHF99NclysMaens39V4s98AjgREw5R/LBCe0+ZUFfGcizwfr+abD1Pj+zSt2Sa3carJ82mYl21jDR9Ri1ht5asxan2Mmd2DX5v3y6iMzpU2fhsoQw7xaOiVf6QqTZIwIxYYvtsvyz75UhI+cmy9XFiov3BQZ6yUxjBXIePuGfUrGQfpY09+/67Bs37hXLvufHibETr1j+8Z9Mu1fK2XQ9R0EcojoTMNWNeWrdXukYeuaRiI/dh+bUUSMkMnrj80SeEBQhK37NJRVMwokf+lOqVClvBzce0S+f0tnefcPC5XX2rybt5AKBP3LlbuUcsJ74JEu+SRf1i3YJt2HniVTXlguF93aRZZ+mi+1cqv6SqpCSPDfv5unLEJ8e7ValVRIdc6ktSosCW/hunHnGVnXgEKCtwhPcfy905RBAW8OnisMmBbd6srZfRv6tuQx2bas3q2sdXhBH/99qVoDwuT+6G9Lpd2ARsqwadnDn5GRLHSr1uw+3CBLP92sQng16lexmye2f8dY1GhQRTqe10Q+eWGZHD/6jVz0sy7KM8YaLpRK/RbVbd9T2g2QOyyDfPDcYmnTN1d5qPCEYMyc/5MOMmfiGjmrS12pXq+KylmA11q2vPf1ae05wkOZ8NhsNe4Yo0btcmTtvK3Ke73wpk6++qQfxpi898xCOe20MoqMTyt7mhQW7FdLMB3Oa2wkqlCa54NxmvLPZWre+g1JAjd4cgipY93eakDgb5PGzlc6wVTUDHKx6IMNMvftdWpZDMmimowxz6A3/OYOQDe8NWaOChtvWLxdyUHXIWcpkgIZw6Mc+VAfJXt+r3gytuZYwEHAWA26rr3fZpQMQ28PuaWLWsbcum6PylOBfEO2V0wvUPIQ5Lq07kRGETGEAWt+FSqVV4QMDwEKa8aEVSpsd8X9vZXVDUV26R3dPYd09bomPG14C1f/uq/UO6u6EkZ4rtePO08pZfzcaZD3MLUOCV7yi24y/711cmDPURn6i64xAYTn8O8n50r7gf4UFd4D42T17C3y9ZHjKpkp9+wchaGKJFQsp8jYhFDCqn7jt7PlcNHXyhLFmDTrVEd5JF+t3SM/fry/NOlYWylgJNf5CXklC91CScGqzmlQ1UgyEDB7+/cLZOCP26o+bF6+S5EwcIUSNpWshcgIFNF517STmW/mKWMQspc3Z6siYyhHhKmhXHZvOSDnjWrnWVmhrX//bq4yhgZe004prcl/XaLkD97ejNdWq7HzY8RAFhZ/tFGq162i1u0RQdBkfPEvuikjuk6TM6XuWWd67of1wbA8HzgCU15YJsPv6SWHi46qNU7tWWGJrPMFTaXX8Ja+PS0QFsapYpXyktOomiz+cIMywK56qI/R0K0ap8kbBcsI37uhoyJCzNfew1vGyNjIAFleEk/GMNSw1n7s6HG57M4evh0PODMfPPdFzCFDn/71wHRpeHaOSqqD7CEZ1o98u8EkbYkYSg4eafPudUVOilqnhUd89SP9VAgVa6oQFnh1bfrlyhu/mS3V61SWgtW7VSiyUdscRzhBaX996JicXrm8mjgIB2L9BRmd8EZXzdwi//nzIhnxYB/1zrd/P1/qtagh2zfsVQqm/9VtPE84hNEQcoSHULCqUL74aJP6t3VLBwyB1TO3+ArVTH9llcIC34rkmNcfmSUdBzVWRgzWtBBNiLfsHYEXdxMmEwyVPVsPqPAPLOkJj82Si37WVRE+wp4Iv8MA2bZ+ryIzPyQWdOjWus0G4VNY0fWaV1ffjSSdd/+0UPpfdbantVTIHaICWItDFASyjhAg1se6DG6qyHD6Kytl/aLtioyB5bLPNkvTTnUkb/YWtSTiNfsT3475FB81QhvwyKvVrix9r2jtK/FRe1hQepDx3LNrKtlG2yBjhLxhWJi4oHQxFhf+tJN8+PwXgXs+6Ntrj8xU41e7yZlKpmG8D7+7pzLQYdj6vaDrEGmBrtu2YZ/yrpFEt3zqZln4wQaV32FquyaIGP2BPkNkB961JmPowa5DmvntjjJa3/vTQpk7aZ0yIEH4uJBDggvtwlArX7GcZ31q/UgsJ059aYVcN26g5LYp5gJ8AwxOXFjWMbEU4hSYtCViWJ2zJ66RwTd1VtmWsHZff3SWfO+nHaVNv4aq/yDjyc9/oQQUF0IPIEs3oSesv0ABwvpHKHX51C/l/WcWyTVPDIgt5oOMsSYMI6Bc+dNk3rvrpEW3etKqdwNPQqMVPMJAr/16huAlCHVi/WfRBxtl6Wf50uvSljLk27VN7Pf1GnqCcCMDEpm32jgBCcJahGWNie710h471sWQWQli/NvtU+TSO3soMsFlJWNg9/6fF6swJBK4vBQTQULMkin5KtkHIW6QehChW60IkZkKmcOkheEH4uxzRSu1PgdvzqshBqMFUYHOFzZVcgYPAeFvhNsRTgfJKjJ+dZVS7N0vPkutT0NR+TWaEP1487dz1HqmXr5BJKlwywFFmH4vKHYs2+B9yIbFz1gHhKyBjHFBLk0pQhg17/1xodRpWk1a9WoQiOeDPmBrHKIhiCBAkWuDGWOJ/p3747ZSt5k37x7LRRhbPc+R1ASjr9MFTdSWm3f/uEDOqFlJLvhpR9m6drfy6vzihz7NfXutnN2noUpyfe3RmdK0Q20Z8MO26jsQ6kdyk9+6CRgf6On6LWpIi+71VMQMcwfJtZqM6zarruaV3wtbWuFsYHsccoiwnIh1dK9Gq9/v0c+nLRHrDnzy92VSpXoFtY9yx6Z9yvOF1wAPy9QFQVk5/UspU7aMtO2Xq8gYk27kw31jWYnYq1y1ViVfHhy+F4KBcDMKGqA4yOX39VJWYv2W1ZVVjWzfxm1z5N0/LlR/c2NUJMMDGELRImsQEwwkA+sUoTU/RAzcYDDphB7secZe3gm/mS0jHihei8GFhAxcfkOQCNMh4xaZ5ZuW7ZTdW/bLjx7vr7ZFmQ7dAjOErRAK1hcMDxhhBSsLVTKOV0PMOk7wsue/t14tpcAwARnv3FykvCvTygNkrwkQMg5i12FOJLWtnb/ViJeayMPSZFw1p5KKWHk1LK3YwVApc1oZRYgwLhFaVwmIZcsY9XxAhKhXAMOvet3K8uaYuQonLKsgefPTfy5Tyy19rzzbk2EOj/7lB2cogw8JXxgjZK73GtZCLevgglGDaBz6Z2KLJrz6ib+bq0LoTTvWUd+txi2OjE3o2AO7jwgysYEZInyIBB4+8LXafgUy9hMVi/8+zB0knmLZEsV2okLGaUvEIAv8h+QAWO8gXisZX3hDJ5W96vUCiZw4fkJOK3eaykCc/e81ajsF0trhsSUiY69t6edA5iBYZCCiX0jAQBj8kju6K6UIaxr7K9F2wepCGXxzZ08TGwoKIc1NS3eo9SooP3hzIJYel7RQGZ7NOtWWXsNa+u2Seh6e8GuPzIqRbyIydtsQlB+Uq7VCFta5kSMAL05nzRdu2a/WlEAipkK3+FaMU4OWNWJEDC8ShgAy501VgwKxQ/6mvvgd+Woy3vVlkTKUEA0ycSEyARnAnELkBV7P7LfWqPAdCGXvjkNKyftZM4PcHTtyXC11JFLq6C8IwESRGqzbI8Fsz7aDxXtdO9dVORtIejS91xrROBTzgbGEeXrixEkZcHUbtWQGA/fo4WNG9vRiWyFyGzBH5729VoX0YSjB80Xk7pN/LPUsE/HRKxjQH/3fErnsrh6yeeUuWfpJvrTsVV/a9mskHzy7SPqPbONpyaU0WQUhw9Mfcmtn2b5pn0x/eZVaWjRdMU5HT61kDDnB3uFUXWlLxFgz/fjvy9T6GCadlYxBaLj8KA0Vkh4zR2WhwtNGOHDfzkNKWcEyBRmj6AXWZ7xm8GG7C7xFrJdCecPrwHarH9zbS/0MMkHIqVGbWio8OfF389R6BooqICvcqUcEpQcFDssSa3Dv/2WRUoh1z6quFAjWMTtf2EwltWEtss/lraTtgEauCSW+hi+UOjKTse0lnnzxM74DyVle9kGjTxgLhLIQ/j35zUnlaSPkrUtKon14DiAQEJbf0C2UFbxTyFXVGpXk7afnq3HA2EBepr2yUq1lYauF2wsE9NmLy1XuAUJ9WIP75B/L1PvKnX5aCU8YY4ltWfVb1jDiLWDcsB8Uyx3YV4396k3a11ZrddgusqtgvyIwP6FOvaYIowxriiAtEHMQHhaMiuXTvpQuFzaTr48cUxnMiDC17ddQtq7fqyJZpgwYjDNCtJA9eMOoXw0SLtp5SC0bIGPZz5owDDzIk64+B12HfvW5srW8+4cFKucFa/lYG0boGxE7L1d89ApygLwHzF+8E5nrU8YvEzg4JioHQub0+2HwI+yMyBjkELKBZUcUQDGRWa6TKbHMo5M/rWQc1D5/N+OQtkQMQoEihKULCxexf5AxPCJk8/m9IJhIhkEI8qd/OD9WZAIDaCVjP+0g5ARPEetJIGMkMSFsgrCjFnaEbJAkASGC8oVCgXA6Ddfoso7wskEg8Nrg6ejSi1CQULzYCqOTFrz2Kb6GL4wlZMViYuEy4Qlbvw344duR2QsyRqbj1H+tjG3hwD7OeW+vU4lsXsjR2hY8cOQKoEQhjBYockQmsPaH3+3dfkj1U4fb3WKot6DorFfkByCUCiJGW3qN2LQnjDAnkn6wboa99TDutJED8gUZO5W1ZH0G4cLgQwQB74RxefzrE2pvMP6GZQNTHhbGBDkCWMvGdh4UvGnSobZsW7dH5T1ATyBBx++6Jr4bERks3SB6hXZBIlhvBCEjYgLygj7yekG+X3m4eF0W0Ssk4GE7GpIpsQcZ+2qxlWjL6kK1c8JE8Y746JX+dnwLln0QPjZRsWvjkh2yZs5WVesb+TWQi4HXtpMF761XUUBE/vzUAce2PswbRCTKlS+rCiBZ9ztjvqGAEHJKht/TUyVEpvKKPBEjnIj9hFC0sDyx1w/rco3a1lKJEQidjfx1sYWLvyPF3u9aIwYERI8MXwzk9FdXqv1lmhxBxvBecZCE3z1m8WQMLxsKGCFwKN/5765TFrwXrxH9QJgZnhxCjahKs2f7QVVQYMSv+sSSoUD2ICoYA34va6UiTFhkeqOqkL78esLW70P47PPXV6vJCwXRb2QbmTlhtQrRYV0LkQPruPnpGwyYT8cvV1sarN4Uxq9g1W5V/cfver2VjFHYBH3BsgRyIHBBHkx6wlYlazUI9XogIggoquI08pIMXxRJQBnTm565QBmDemsKjBtThTrQNgwIZFwjgfPkyZNq3Rb7aKEfTFZrw/cj+Qt6AP9dcH0H6TW8layd+5XaYoMLW/1M5AiA4P/1q8/l6of7xkLqMCY0GXtNBixtLsQbzFizxV5/RAL9FiGBAZO/fKdaB8YyDrxtvUyR2zrHiOGHviErGkuKiEYg9wW6WyeGQlcgqRLGIRwUk9ERrzom8kRsHSSEXrAugoldrkJZGXxjJ1n88UYVmjF1wg2U4Zo5X6l1kR5DWyjrFlnRWC8ZPrqnbPhih6pF6nT7k5OBsZIxrFxse/j8tVVSo14VlYHpx1rTpRax5xl7GQdc3VYmPD5LhXQR3jrxzQm1hxjWu9cCJ/F91GSMtR0cfID1ZpSwRC1uGFAmtlUge/jdpxcqjxEEiD5pzxhrTVgbRn/9esK6b1iWePWhmSqSgD3juBC2q3JmBWO44Z2ajGEcQeFDNo4eOqaiIkhCRHlTv5cupI8konrNa8j53+43jidjv+3o5+OLdcDDRt9gJCL86GcJSWMG7xRjAaxQSAMy3W3IWWrZ6q0n56ooCeTB76WK0eTtVtWlsGsBy2CIkHX9fjOVo2IqP0B/J5I3YUiDCLG/Xyehgoyxt7f38Fa+iSS+EBKK9iDhUCdVoooa1rv9FIfR/cGYr1u4TfZtP6SypLUhBj2PugUYM6+hYutSH4z0F0Z/prLHrVnRMJwQAUIkKIwDepzKW+SJWFu6WEvSFhOq7qCYAcLGSDo6+5wGymv0st3FCpRO8EH4r0r14mIdukQcJgS2+WBr1MU/6+o7XBe/zQYb1YNQhPDsUekJkQP0BUKuyVlnlMKwQIUkvyFI4IcIAgoMYHLDkkcGM7ZZYBsR1hqx/uw3LIgxQ21lREvg2UP5gbDQ3tnnNPS8ZSh+0sB6R5Yl1tOx3QFZ61CIqCCEPrzzh4Uy8Jq2MWJ2Ouni74s3/vBuJOrpMDWS6VAApWLV8r7HCG1jryQMpPN/0l6FcbGEMOLBc9QWOcggQoLYDuXnQqgeEQTIwYU3dlTbUayVs/zKmvXbkDGMqk9ILEJCo3X5BTkXFSuXN1IRDm2iP/+46zNpNyA3VlVMG54myVivc2P+IMKHPmFbzwXXdZAjh45JxSqnq28wcSUqhAQZABn7yePAt0H/IGqoZRzGK6IFkGVEFb4+8o1KkvKTf6AxsDo03S9uLkcOfK3mUEFeodpXjSRBP1s9TWCd7B2RJ2J90gcsUViBOAnIum4FywdrFwgP+T3mEGQBwsK+Y6wpYBsRkiVM1mvFQCTbZgPvzZQitA44rPajh4+rfdb6EALgCS8CyWImDkhXluZjs9RaKdbNUOAEXrjpGr66XxgrbOkYdlcPtS6rT9tC2wjD+w2n6uP4gBvkDt7W5b/sraIVWP/DhRKSfkN1yYw/hM4UGfsszoD3L3x/vVrHRBQEF9ZKW/eqr8Yd5IgSf1hGgGF2/Otv1D1+IgmISGBODvhhG7XHFYoeRI9KZqaLdeikSkQp4F1pw/3Vh2fI7q0HpW7TM1UNAD/ygKUPHNSAZQF42zAq4g/00Ls4EG71eyVa50ZoXc8xFFRBAqKfPuEb4RWWVgjJzxot3o8cDUQmcKJalRoVVQQExHj9789TUTEd4oeOhRHl15FCm/FLfYj4YcsfvgV7rpHchkqFfpcU/Y5x/PORJ2LrNpFkawlLPs5XxciR5OTnQggIa8zw6N770yJV3QXvRTm/n4z1n+Chv620bTbffHPCtyJMhoGuNmb6RCBk/CIRYsDINsV1iOdvU/uQr36kryo3aqqGb3y/oLD0ejo8LHjJXrOW4989/931cnDfUbV9AlY0EvdguFz5q3OMeKVWgyKZ8Qcy/mqN/+IMWI/D8gb2pSO8iOpY2GcNeQcJI8kHa2ooeGFiiQfjj/3P2E2AjGWQE5Y+cGHt1m+xDmsiTtlyZSVvzpYSdZYVyRw/IUf2H5NK1U73tCfZutUKa6b/vGeqwgY6BoQR1OlaYa1za/mzK4TkZxkJRiCiSZg3yHGB4QcyRkRm5MN91JISxgnGlInzwfW+cZQVtUYXMX9RIRB1+5F7YSIi54dnEj2bFkSMgxP0ubuwPP/31o+l12UtYhVeYHUjtOs1WQYeI5KYUF8ZngAUF7L6sE932r9WqLKByOozUmTgeOnbbEzsoSxNSEDGWCPB6Tym1rkRlUDI9vJ7e6nwDy5kZiMT19ShAMn6hO1WWL/H2KNPpiYZCATbg3QFsENFX6t1aBCX1+pIifoQlvEHZYflHXgeWDd7+cHPVbgdZLlu/ja1bQ5ZuV4SV+CFKJI9IarSEjL7UfYVY4KqTPCskNmLLUUmylbGJ+JgnKyhfL8ygCpWX64qVNm7WEdEmBhhdkRGUERHJ36ZPNBDywaICXXCg1znRlIrKmbBMENWN5ZfgiiEpPtkrbkA4zKejE2RGpwnOFGImGIMg1jqM/WtaeERI8yICkWwQHHyi7UYBNazlv23shUK7Ps9gg0W28w3VsuqGVtUZiqys5FhiXR3hJ4QpmvRo56RNWFr1SKsNQa1zcaJoOh1Gyf3OrkHVjzwwv5JHarF5IM3FzQRO/k+p/foo+tqN6omX63drfbxYlkCih3FXJCFiwxME2dah2n86f5jLyq2W2FPPI4CRXILSk0iYQrruF4NWcizTpRBOBrki4pFIF7s8y/OYF6g2jCRMLVj06mJOLGMc5+hfBjgIAp4vtAvCEsjwVBl3X5bFQ5kjEQj1BcwZcwiBwUYdRvSTCVoBrXODeMB23aQ0Y1kL9TBxlKOJmO/hZCscw1GJiIwiFbFkzH0buWqFYzUqdZtxkdMNRmbyHlwqkO83hdJj9h6nuY1vx2g6utijzDCnrDm/OzXtAKFTFjU88WaMEj4s5dWyFAo2jqV1dowBAnKyW8mZLKqRUFss/EqCG6fg9AjWQoYYTsZvGKciQoDCSGoT/+5XC77n+6+E5ncfpfX++OPrkNdX5AJjhZEZioUJSq14SxeP1eYxh++M17BW8nYFIkgVAwPGwllWMJBFjSMGoQDEXavVquy2sJmgoTRJ8gekgLjE3GK9/bu8VVnGSQMA7zfVW1UvXAkbKItGBR6Cwz2rleoVE6VMTWxfQj4gRxh5Ok9uuijyXVuLbPq6NTWxTWdId8zJuRJvxGtFRkj2ojLRBY7cIR+w1njCEOjvSCqEQInRC/wfmsZTp3YC5nA5Sfnwc98d/pspIgYoMF6hgUVT8YImYHQEBY0ceYlAEK25YfPLVaKFuf7goQrV6ugsmOxpmViQb+0qkWH9qGQvtltNk4H3s99ersDTmeCZ4f91lBUGDdUh8KFrTa1m1Tz00yozyY6ug6h25MnTigyw0THEWl+jbKwjD+Al0jB4/cgY1Rlwk4DE2OEpaH9uw+rdWGEcxFFUGT8bcZsUAOpi5yYTMSxbvfD+dGI6CBihlwETcYIxe/beVjpIhPLVfB+kUeB+ut6aQcRGLwbGHpd57bijrB6cbJZVXUKHaIVWDpClbOXfjld6TsTdQSgt6ETQMQ4hQw6G7tNkLuBqlZ+qxHGy1J8UR/Mz0TLl0HJoKn3RoqIsTaLMoHICNSHWy/5ZJNM+9dKVfXHr6UWD5o+cg17k6/7/XnKGkV7hQUH1NYOv0o3jKpFpgTBzXus5/ziOVi6KDzyw8f6e1pjdNN2UPcmO7oOYUgTZKW/OwzjT7eVTMHDO0ACi/U0HxO46vAwCoHAw1o9a4tak/ab3Vvat2nP21QiTqLtflrGrWRsAi/sR8bWtAr/3V712q9nqvXa7kObK72Do0lB9H6z8vGd2MmAZEocFnPete2Vs4Ns6UGjOqhuLPjPeqXv/JTi1HggF+Fvd0xRJ3fhnbh0SF+TsSnsUJELThQq2yFKgW2YkDssiZlavjTxrU7ekVIi1mEFhKzWzt0q7QY2kvnvrFMhT33qC9ZsZk7IUwPbqpf3QxwABhQFykhat+voU1+w3gNPGyGnYaPNnWwTn05vumqRk0E2fQ8KqkCB6AQ6rMVg8/+gn3QwUofW9Pd6eZ+Jo+us7eqlDuz/fP/PC1VhmiCMP7SJPerwCmo3PVNefyQ4BZ8IV71fFBGmC2/oqBLe0u1KtN0PfUBWPi6v9ZzjccCRpjhMBhEEXMjMRjlOJNNtXr7T15nSui29lazvla1V3g22kA26voMKSyOhEh44jE1TyxRoN9HyBzxjHEOLAyv8OjjYujhp3HzlZeuyntCzSEJFRAPb8JA46rXcbCrkNeVEjH2mKKCBUGbXIcVFBOb8e41aX8LvVkwvUFVrTFR90mEMFORAkQl9QXno9RF44m4FJf6wAyhCZKGishQSPeLT6d2+PxWCEd9m8bm+i6VJ+1rqbGGEm3A4BWr64m/Ymzp8dA/PCT9R6KP+BhNH11n7A48Aa6io8oRMVdTJifsAABJYSURBVCQCYQ09CONP1xZHFSZsCQGpBKHgozReQX1LUNv9rHpHn7AGMkZyGNa9cSHvwkQkQe8AQbY6El1xaAmiFCAr6EMU0vC7fgqjFZFMbEtCaV7ohyByETRuMIhWTCuQKx/oHRt6RB+xGrxz0z4VTfWaeBiULNm9N6VEDC/h/WcWKQ8Y+zV14gOIEYOKWqA45BznRpoiL+yhRIWni27rauyd1sMOQFQoZoCtUCBjnCyCtRdNxumQwRcvNKr83KOz1OkueusGwtGo9IOC9CicgDNkTZ4BbSe4Qf4dCYGmjq6DkYaEwO4XNVdbUrAfGWvqP3qsv0oIxOXF+EvWf2y7atq5ttpxgHroULY4QQxzzKSCDxL/KL3b73Y/kBScChSTADkg8RRGGGocY2+3Dudb19ZN9h+6Cc4Owt5Yquh4fmO1DQueOMrpYhuonwuhfNTXrt24qqDQCA6+QN+wHmw6F0F/J/I5sN3qivvPUXvfcWH7ZLv+jdI2IpcyIoZy37p+jzRsVVMppNce+e4UHZAWsu1MVFrRoTIIfb0WNQShGgyiNazhRxD1s7rMHTxtnDKDsK2eBDgZBWRsomqRiW91+w5Y0lNfWqmKWeh9piCYowePq20PWMsyYb27/a6o368PcN++Ya86wQuVxoAbthA1apNj7LxnKw7wFt56Yq5K9Ol0QVO1nxJH2qGQAS9vCPhJOtOV03AeNpK9KlWroBKZ8mZvUdXnoJeUIf/gDGnZs55a3vGbABZfXrRqzUry7p+Ka2/jtCZ4we3+e0rdh88vkasePMeX94iCIDjhDFHGvLlfqWIxONtXkzHkz3QuAkZRF/MZ+ouuKqENuT0mz+f2Jinen0oJEYO03nl6gSqBhzURCJ4OG0NZ4d8IpZhYX8JEQKYejlrDNgpk8uG0HLSBA9BNXujXi/dNE9Q5xYEKOoMPFimOMcRZs+l4AauX7v9cFX/QZRLnvbNO7ac1kUySjpjYfbM+AzpRYQGTp13ZfQe238AzRsSCV2oQSEbGOEMYe7qx/Qb1EvxujUPvkpUXRZUxFKSBcYZMcNTqxxo1toL62R2CZDkUcTm0FyfjLVeEvH7hNnVWPM4ar9W4aiCg64NLPvn7UlV+FCWO/RyOE8hHunhpSogYm+RRPhBnkBasLlQHQiMBAh4wjkuDR+kleQCEAcFAOTUMFIQNlZdwOhN+B2sQiUbY1oEtAdc+McDIVihkP+oMPiSexddX1pWH0m3dwipHWHvEPmGQMZJJQCbD/qeHsUpWLmQ20rfqfcIIA+LYOGT664Q9FDfAOiDWbXGcouldAFZgEBJd9OEGdUIUlH2QbUV6QCLwcdBBWJ7Yvmmfyk354SPFnvHiDzeqOtzYn37ZnWayy0srL4pSk1NeWKb2P2OXA5JSTckFIjHY5nfRrV1VpTuscZusQBeBYQz0E1JCxFBS8ByRvIK9qGfUqKDCMyiq7ydxAMKA9Rfsj0QiDEgdHja8AoSFQO5QlDgk/P2/LFbhGZ356xXlRBl81jN5/RZO9/pdQTwHg+nD579Qr8YJKia39QTxval4J7Ynwdj7wT091VGdKFeIDHMUn8ch70huQ/UiP16Ik35Bzrdv3KuyZE0s8Thpk/ecigD0Aw6PQWIjdmsgW1mHqU0a5vrQCWRBJysvitr5SAaD19zrspZSpUbxOdcmLlXV6pGZai85ysD2Gt7SWA6Oie+L+jtSQsTxoMBSQ/1YnJ7ih4jxXl29BV4bPG5Uw8F5whBOrMloTxtt4vAFZCv6EchkGXzY8P/p+GWKsExOuKgLVLZ/H7zfF385Xe3JhDGILGlUZvrxb/or2U6n+rfZPpYm+g+nAwlMKJ2Lk8FgIE1+/gt1ChA8Y1O6AXkcKDOKbZ8g26DKi5rAhO84FYGUEjEW2UFkyI7GGpaXcDS6hPfgOokE9pOiiBfZ2Nc8MSCWRYffIXx89SP9BBVz8Awq8mCvmZ+zUTMxg48TxR8CSD6Eh4AkqTJSRiY9NV96D2upZBFEjQxZZKx6OWDB35fx6bARwBIBDtto0r52bFcIwtTwjlHn2VSSI/TZ20/Pl7M615UO5zcOrLxo2PhlS3spJWKADCJD6M6PQMICBNHC48CRa0iKSlTXFGtzVWtV8kW8Okng038uk3rNa8j5o9rJhsU7VAm8TMngyxbhD7qfIGPUqkZOApIE/Rh8QX8r328OAVT5wgEORbsOqTr2OL3t5V9Nl7pnVVfrpsgp8XrSlfUrEY5GJBEHRWBHCE64it/dYK5XfFOQCKSciL12DkKIVHmUNMOF03+wNQSlMBECsoapsWasK7B4bU8/h/3NS6dsVuXblkzJV5vksa1ny+rdkikZfH4xypbnYZQh4QZ7GIfc0lkd92e9UNsXe6yxv9rvlpRswTTd+4k1YYSIL72jmzqx643fzpEr7++tnA04DEcPHTO2PovEVDgg8LBx/B92mmA3Q6fvNTFyrnS6j0U6fX/aErEu+I59rN+7saNaj0OiAKpaoXKR9rBNFxlHBanWveqr0NJ7zyxUiQmoUY1KNaaKjqSTAGXzt+osVHg3fiI62YxhpvUdiaHIku4/8mzlFWNLEk47willfo9tTYYVCBk7QqCbYPxhB8rVj/RVRxDySg8E0paIAa+VjEG+yA6d/PwSlYGNfWWorYoN8n6UJMKKWMtDwg3OKV4+bbNsWrZTTSyQMDxthIdQ4QXVjHhlLgIofYmoB2rzIskG5QMRFcFWJG2EwRBE8h/D0JkrB6X1DB7xhMdmq/GHh4ocFETR4CQEfTY3IjQgYhC+qW1J2TmK4fc6rYk4GRlPfxnnbK5WW0hQHtPPBZJdOiVfZcHq80JRNxhH5GFP7br521QpSxNrPn6+k88Gh4BOBoThV/jVfnWgOYw7GGevPjxTLVPgQBIoQmTnY58mErN4ZScCJao+fXNSZry2Wq64n3u5s1ManPU6LYkY3iiKl5c7vax0HdxM7cnEgdcIU1vD0s4gKP2uHZuK5IXRn6kiFtjqBAWMzFesAy39NF86nt9ELryxo7FtCCa+me8wiwDW9pZ8kh8bfxhn8HIgD0g2hGGGg0lAxJBNJmaZxT8d34bThpDDgvrLfa9o7WuLZDr2n9/sDoG0I2Jkor41Zo7ktslRazFVcyqqzERNxjjJyWTNUbQHzwfKuCCvUEY+1FcdHYbzXJmA407Y0vVuXaIQlYNAvhh/FGbQP4N8UdgfuQLtBjRiAY10HWh+NxFIEQJpR8RLPs5XxIjKLSjhN+Ufy1T9Y03GWCNBjWrTa3R6PRp7j3GSCjbkX/KLboFXSEqRXLDZOATsyNhPHgLBJgJEILsRSDsi3rfzkJQ/vazg1I+VnxcIyra9+cQcVcpy6M+DJUZkJ8LzwT5BnGaD4+t4ZT4CMPxOK3uaOrXG6glrzxinzVx2V/fMB4I9JAJEIBAE0oaIUYxjz/aD6pxfFO545w8LpP2ARmqT/NSXVqjzjHGwAy8i4AcBrP9P+M1slW2P5Q8Q77SXV6q1374jWssFP+0os97Ii4Wl6Qn7QZvPEgEiAAQiT8T6NJtVM7ZIleoVpLBgv6rbigMIQMbYyH7hjZ2k/UB/2dEUByKgEcCB5jgzePDNndS2E2xDwXGGOLShcbtaioxnvLZKnbtKT5hyQwSIgF8EIk/ECEWjcgzWgEHCn720Qob+vKsKC+uQIWv2+hUDPh+PAMj4pV9OV1WKcGYrLr1HdPg9PXnEG0WGCBABYwhEnohxrNyHzy2W3sNbyZxJaxUJV65WQa0PdzivMZOljIkCX6QRwL5hZOFrzxjn+eJAEnjFOmzNfcKUFyJABEwhEFkixpocSrTh9BqUklwzd6tc9/vz1BaRJZ9sksKCA6qQAstKmhIFvgcIbNuwVyaNm6/2o6NAP8j4rSfmSOP2teXgviNSs/4ZqrCL6ax8ok8EiED2IhAJIo5PkJnx+mr55B9LpXyFcjLy4T4qQQtrdqgnXb1eFalQqZwMG/1dPensHT72PAgEUBnp0/HL1dmumozf+9NCVT0NR2jyIgJEgAiYRCASRIwO6TDghTd0VMcKojoRqtO8NWauXHpnd7VXGDWkcWF9mJ6wSTHguzYv36XkSm9JiydjhKXLVyzHIi4UFSJABIwjEBki1mSMBJm+V7ZWYWdcX64oVOtyIOOWPeoZB4AvJALIzEc9cWxTuua3A2IF8z97cYWqqHbduIGSk1uVQBEBIkAEAkEgUkRs9Yx1gowi45WFsnXdHulxSQt6woGIQfa+1FqsQ5MxyliCeD94drG07Z+rErW4Jpy9MsKeE4GgEYgcEScj46CB4PuzCwFdsjK+WAey8d/9wwJVrL9x2xwZens3knB2iQZ7SwRCRyCSRKzJGApx5MN9pXaTaqEDwwYzFwGQ8L7tB2XGhDwZcmtxsY5Xfz1TmrSvLYOu7yAHdh+RA3uOqEQtHuyRuXLAnhGBqCAQWSIGQEyQiYqYZNZ37Nq8X/55z1Rp1bs+i3Vk1tCyN0QgLRGINBGnJaL86LRAgMU60mKY+JFEICsQIBFnxTCzk4kQYLEOygURIAJRQIBEHIVR4DekDAGQ8euPzlKVtFr1qp+y72DDRIAIZC8CJOLsHXv2/FsE4sPUBIYIEAEiECYCJOIw0WZbkUUgf9ku2Zm/T7oPbR7Zb+SHEQEikJkIkIgzc1zZKyJABIgAEUgTBEjEaTJQ/EwiQASIABHITARIxJk5ruwVESACRIAIpAkCJOI0GSh+JhEgAkSACGQmAiTizBxX9ooIEAEiQATSBAEScZoMFD+TCBABIkAEMhMBEnFmjit7RQSIABEgAmmCAIk4TQaKn0kEiAARIAKZiQCJODPHlb0iAkSACBCBNEGARJwmA8XPJAJEgAgQgcxEgEScmePKXhEBIkAEiECaIEAiTpOB4mcSASJABIhAZiJAIs7McWWviAARIAJEIE0QIBGnyUDxM4kAESACRCAzESARZ+a4sldEgAgQASKQJgiQiNNkoPiZRIAIEAEikJkIkIgzc1zZqzRGYNKkSTJhwgTVgzZt2sjo0aOlUqVKadwjfjoRIAKlIUAipnwQgQghABJetmxZjHwXLFigvq579+4JvxL34xo2bFiEesFPIQJEwA0CJGI3aPFeIuARgTu7jE/45NOLR8V+f/jwYfnLX/4iw4cPl+bNm5e4/9lnn5UZM2aU8JInT54c85zr1KkjDz30kOzZs0fGjBkjBw8eFP07eNPjxo2TVatWxd551113KXK3et/9+vWTW2+9VdavXy+vvPKKHDp0SPBNl112mXoWf8NF8vcoBHyMCCRBgERM0SACISDghIh3796tiPi2226TmjVrJv0qkHLPnj1jRKo9YpDmCy+8ICNHjlTPw5ueN2+euhf/B5Hq3+l/f/DBB8r7xgWyHjJkiNSoUUOR+c0336zasH4XSD2ZsRACjGyCCGQkAiTijBxWdipqCDghYniif/vb3+Tuu+8+hYjxN+3pom9Wj1YTMQjz0UcflR07dsS6jzXmQYMGyRdffHEKEcOzzc3NjYW9NUkPHjxYJk6cqAwCvTatyR8kHf+3qGHN7yEC6YYAiTjdRozfm5YIOCFiEOnYsWPlhhtuKBGajg9ZJ/OIQdaJSNJK4lWqVJH77rtPvd/6HoBaGhHrvzVo0EDhzzXptBRDfnREESARR3Rg+FmZhYATIkaPEyVrbdy4UfLz89XaMYhQh5D1Gq81NG39m0Yw3vPVvwe5JgtNxxO6NhLwbLyhkFkjxd4QgfARIBGHjzlbzEIEnBIxoLFLzGrSpIlcfvnlKqSsvV14uvHJWnjXiBEjVPj5qaeeKhGu1luirG1Zk7USeda4t7CwkNupslB+2eVgESARB4sv304EFAJuiNg0ZNYQdGmZ2Xbt4j3wyBmWtkOKfycC7hAgEbvDi3cTgbRDID7RS3u+bjriNKPbzTt5LxEgAsUIkIgpCUSACBABIkAEUogAiTiF4LNpIkAEiAARIAIkYsoAESACRIAIEIEUIkAiTiH4bJoIEAEiQASIAImYMkAEiAARIAJEIIUIkIhTCD6bJgJEgAgQASJAIqYMEAEiQASIABFIIQIk4hSCz6aJABEgAkSACJCIKQNEgAgQASJABFKIAIk4heCzaSJABIgAESACJGLKABEgAkSACBCBFCJAIk4h+GyaCBABIkAEiACJmDJABIgAESACRCCFCJCIUwg+myYCRIAIEAEiQCKmDBABIkAEiAARSCECViL+VETOS+G3sGkiQASIABEgAlmHwMmTJ6f+f/gPEHTxkqSB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89E2B57-B2FC-5523-C62B-A918462B8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778077"/>
              </p:ext>
            </p:extLst>
          </p:nvPr>
        </p:nvGraphicFramePr>
        <p:xfrm>
          <a:off x="7160204" y="1134960"/>
          <a:ext cx="9797142" cy="4762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732C1A5-4E28-BBB5-4BDE-8F7AA03F9C50}"/>
              </a:ext>
            </a:extLst>
          </p:cNvPr>
          <p:cNvSpPr txBox="1"/>
          <p:nvPr/>
        </p:nvSpPr>
        <p:spPr>
          <a:xfrm>
            <a:off x="1027957" y="2898321"/>
            <a:ext cx="442058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The Unique Categories in the social buzz content</a:t>
            </a:r>
            <a:r>
              <a:rPr lang="en-US" dirty="0">
                <a:cs typeface="Calibri"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F4EA0A2-586F-CA9D-E01B-F019E3EFAA2B}"/>
              </a:ext>
              <a:ext uri="{147F2762-F138-4A5C-976F-8EAC2B608ADB}">
                <a16:predDERef xmlns:a16="http://schemas.microsoft.com/office/drawing/2014/main" pred="{D89E2B57-B2FC-5523-C62B-A918462B8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230197"/>
              </p:ext>
            </p:extLst>
          </p:nvPr>
        </p:nvGraphicFramePr>
        <p:xfrm>
          <a:off x="3986770" y="2027218"/>
          <a:ext cx="12536877" cy="610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5382" y="8080790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700284" y="174813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021907D4-E677-D806-BC53-116ADDA4D0C9}"/>
              </a:ext>
              <a:ext uri="{147F2762-F138-4A5C-976F-8EAC2B608ADB}">
                <a16:predDERef xmlns:a16="http://schemas.microsoft.com/office/drawing/2014/main" pred="{2F4EA0A2-586F-CA9D-E01B-F019E3EFAA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286959"/>
              </p:ext>
            </p:extLst>
          </p:nvPr>
        </p:nvGraphicFramePr>
        <p:xfrm>
          <a:off x="2825709" y="2723285"/>
          <a:ext cx="14473050" cy="4895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199</Words>
  <Application>Microsoft Office PowerPoint</Application>
  <PresentationFormat>Custom</PresentationFormat>
  <Paragraphs>82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This Pc</cp:lastModifiedBy>
  <cp:revision>129</cp:revision>
  <dcterms:created xsi:type="dcterms:W3CDTF">2006-08-16T00:00:00Z</dcterms:created>
  <dcterms:modified xsi:type="dcterms:W3CDTF">2024-01-28T06:16:40Z</dcterms:modified>
  <dc:identifier>DAEhDyfaYKE</dc:identifier>
</cp:coreProperties>
</file>