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9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245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73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66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78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3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2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7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4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3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4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1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B0C1-5A6F-4ACA-A92B-A97C3B1EF46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5FE1B-957A-4455-9AE3-6149F6701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5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FA13A-A775-D9A0-7F23-A6F308D51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Tailwind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7F9AF-6BC7-8CB4-DFAA-99003593B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Final Project of Microsoft Course: Deploy and Maintain Power BI Assets and Capstone Project.</a:t>
            </a:r>
          </a:p>
        </p:txBody>
      </p:sp>
    </p:spTree>
    <p:extLst>
      <p:ext uri="{BB962C8B-B14F-4D97-AF65-F5344CB8AC3E}">
        <p14:creationId xmlns:p14="http://schemas.microsoft.com/office/powerpoint/2010/main" val="64984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C9A3-B1C8-71DF-68B8-2AE1ED2C1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8" y="700332"/>
            <a:ext cx="9001462" cy="987791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3778E-C2DA-4C76-EBC7-973BDC816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832" y="2190540"/>
            <a:ext cx="9960335" cy="2301073"/>
          </a:xfrm>
        </p:spPr>
        <p:txBody>
          <a:bodyPr>
            <a:normAutofit/>
          </a:bodyPr>
          <a:lstStyle/>
          <a:p>
            <a:r>
              <a:rPr lang="en-US" dirty="0"/>
              <a:t>Data Files downloaded from the course </a:t>
            </a:r>
            <a:r>
              <a:rPr lang="en-US" dirty="0" err="1"/>
              <a:t>resourses</a:t>
            </a:r>
            <a:r>
              <a:rPr lang="en-US" dirty="0"/>
              <a:t>.  </a:t>
            </a:r>
          </a:p>
          <a:p>
            <a:r>
              <a:rPr lang="en-US" dirty="0"/>
              <a:t> In this there are three Excel files which are imported in power BI. And some DAX created tables like date table ( </a:t>
            </a:r>
            <a:r>
              <a:rPr lang="en-US" dirty="0" err="1"/>
              <a:t>Calender</a:t>
            </a:r>
            <a:r>
              <a:rPr lang="en-US" dirty="0"/>
              <a:t> Table) and Exchange data Etc.</a:t>
            </a:r>
          </a:p>
        </p:txBody>
      </p:sp>
    </p:spTree>
    <p:extLst>
      <p:ext uri="{BB962C8B-B14F-4D97-AF65-F5344CB8AC3E}">
        <p14:creationId xmlns:p14="http://schemas.microsoft.com/office/powerpoint/2010/main" val="14528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6818-B4F8-E093-023C-10EBFFCA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18" y="117528"/>
            <a:ext cx="9001462" cy="957646"/>
          </a:xfrm>
        </p:spPr>
        <p:txBody>
          <a:bodyPr/>
          <a:lstStyle/>
          <a:p>
            <a:r>
              <a:rPr lang="en-US" dirty="0"/>
              <a:t>Calculations: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B1A3B-ECDE-CAA9-94CA-9A9BB91CC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992" y="1317521"/>
            <a:ext cx="4323750" cy="436552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Calculated Tables:</a:t>
            </a:r>
          </a:p>
          <a:p>
            <a:pPr algn="l"/>
            <a:r>
              <a:rPr lang="en-US" dirty="0"/>
              <a:t>1. </a:t>
            </a:r>
            <a:r>
              <a:rPr lang="en-US" sz="25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Calender</a:t>
            </a:r>
            <a:r>
              <a:rPr lang="en-US" sz="25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Table</a:t>
            </a:r>
          </a:p>
          <a:p>
            <a:pPr algn="l"/>
            <a:r>
              <a:rPr lang="en-US" dirty="0"/>
              <a:t> </a:t>
            </a:r>
            <a:r>
              <a:rPr lang="en-US" dirty="0" err="1"/>
              <a:t>CalendarTable</a:t>
            </a:r>
            <a:r>
              <a:rPr lang="en-US" dirty="0"/>
              <a:t> =  </a:t>
            </a:r>
          </a:p>
          <a:p>
            <a:pPr algn="l"/>
            <a:r>
              <a:rPr lang="en-US" dirty="0"/>
              <a:t>ADDCOLUMNS(</a:t>
            </a:r>
          </a:p>
          <a:p>
            <a:pPr algn="l"/>
            <a:r>
              <a:rPr lang="en-US" dirty="0"/>
              <a:t>CALENDAR(DATE(2020, 1, 1), DATE(2023, 12, 31)),</a:t>
            </a:r>
          </a:p>
          <a:p>
            <a:pPr algn="l"/>
            <a:r>
              <a:rPr lang="en-US" dirty="0"/>
              <a:t>"Year", YEAR([Date]),</a:t>
            </a:r>
          </a:p>
          <a:p>
            <a:pPr algn="l"/>
            <a:r>
              <a:rPr lang="en-US" dirty="0"/>
              <a:t>"Month Number", MONTH([Date]),</a:t>
            </a:r>
          </a:p>
          <a:p>
            <a:pPr algn="l"/>
            <a:r>
              <a:rPr lang="en-US" dirty="0"/>
              <a:t>"Month", FORMAT([Date], "MMMM"),</a:t>
            </a:r>
          </a:p>
          <a:p>
            <a:pPr algn="l"/>
            <a:r>
              <a:rPr lang="en-US" dirty="0"/>
              <a:t>"Quarter", QUARTER([Date]),</a:t>
            </a:r>
          </a:p>
          <a:p>
            <a:pPr algn="l"/>
            <a:r>
              <a:rPr lang="en-US" dirty="0"/>
              <a:t>"Weekday", WEEKDAY([Date]),</a:t>
            </a:r>
          </a:p>
          <a:p>
            <a:pPr algn="l"/>
            <a:r>
              <a:rPr lang="en-US" dirty="0"/>
              <a:t>"Day", DAY([Date])</a:t>
            </a:r>
          </a:p>
          <a:p>
            <a:pPr algn="l"/>
            <a:r>
              <a:rPr lang="en-US" dirty="0"/>
              <a:t>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D5BCA0-8426-0C88-1480-E3B9975F71B3}"/>
              </a:ext>
            </a:extLst>
          </p:cNvPr>
          <p:cNvSpPr txBox="1">
            <a:spLocks/>
          </p:cNvSpPr>
          <p:nvPr/>
        </p:nvSpPr>
        <p:spPr>
          <a:xfrm>
            <a:off x="5299799" y="1573161"/>
            <a:ext cx="6725054" cy="396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2. </a:t>
            </a:r>
            <a:r>
              <a:rPr lang="en-US" sz="29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Sales In USD-</a:t>
            </a:r>
          </a:p>
          <a:p>
            <a:pPr algn="l"/>
            <a:r>
              <a:rPr lang="en-US" dirty="0"/>
              <a:t>Sales in USD = </a:t>
            </a:r>
          </a:p>
          <a:p>
            <a:pPr algn="l"/>
            <a:r>
              <a:rPr lang="en-US" dirty="0"/>
              <a:t>ADDCOLUMNS(</a:t>
            </a:r>
          </a:p>
          <a:p>
            <a:pPr algn="l"/>
            <a:r>
              <a:rPr lang="en-US" dirty="0"/>
              <a:t>    Sales,</a:t>
            </a:r>
          </a:p>
          <a:p>
            <a:pPr algn="l"/>
            <a:r>
              <a:rPr lang="en-US" dirty="0"/>
              <a:t>    "Country Name", RELATED(Countries[Country]),</a:t>
            </a:r>
          </a:p>
          <a:p>
            <a:pPr algn="l"/>
            <a:r>
              <a:rPr lang="en-US" dirty="0"/>
              <a:t>    "Exchange Rate", RELATED('Exchange Data'[</a:t>
            </a:r>
            <a:r>
              <a:rPr lang="en-US" dirty="0" err="1"/>
              <a:t>ExchangeRate</a:t>
            </a:r>
            <a:r>
              <a:rPr lang="en-US" dirty="0"/>
              <a:t>]),</a:t>
            </a:r>
          </a:p>
          <a:p>
            <a:pPr algn="l"/>
            <a:r>
              <a:rPr lang="en-US" dirty="0"/>
              <a:t>    "Exchange Currency", RELATED('Exchange Data'[Exchange Currency]),</a:t>
            </a:r>
          </a:p>
          <a:p>
            <a:pPr algn="l"/>
            <a:r>
              <a:rPr lang="en-US" dirty="0"/>
              <a:t>    "Gross Revenue USD", [Gross Revenue] * RELATED('Exchange Data'[</a:t>
            </a:r>
            <a:r>
              <a:rPr lang="en-US" dirty="0" err="1"/>
              <a:t>ExchangeRate</a:t>
            </a:r>
            <a:r>
              <a:rPr lang="en-US" dirty="0"/>
              <a:t>]),</a:t>
            </a:r>
          </a:p>
          <a:p>
            <a:pPr algn="l"/>
            <a:r>
              <a:rPr lang="en-US" dirty="0"/>
              <a:t>    "Net Revenue USD", [Net Revenue] * RELATED('Exchange Data'[</a:t>
            </a:r>
            <a:r>
              <a:rPr lang="en-US" dirty="0" err="1"/>
              <a:t>ExchangeRate</a:t>
            </a:r>
            <a:r>
              <a:rPr lang="en-US" dirty="0"/>
              <a:t>]),</a:t>
            </a:r>
          </a:p>
          <a:p>
            <a:pPr algn="l"/>
            <a:r>
              <a:rPr lang="en-US" dirty="0"/>
              <a:t>    "Total Tax USD", [Total Tax] * RELATED('Exchange Data'[</a:t>
            </a:r>
            <a:r>
              <a:rPr lang="en-US" dirty="0" err="1"/>
              <a:t>ExchangeRate</a:t>
            </a:r>
            <a:r>
              <a:rPr lang="en-US" dirty="0"/>
              <a:t>])</a:t>
            </a:r>
          </a:p>
          <a:p>
            <a:pPr algn="l"/>
            <a:r>
              <a:rPr lang="en-US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DA3C4F-746D-192C-25F0-63F9558E59DA}"/>
              </a:ext>
            </a:extLst>
          </p:cNvPr>
          <p:cNvCxnSpPr/>
          <p:nvPr/>
        </p:nvCxnSpPr>
        <p:spPr>
          <a:xfrm>
            <a:off x="5161935" y="1317521"/>
            <a:ext cx="0" cy="431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8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03195-A810-8C34-4FC6-FF34C5C3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04801"/>
            <a:ext cx="9733512" cy="61058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Calculated </a:t>
            </a:r>
            <a:r>
              <a:rPr lang="en-US" sz="2200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mesures</a:t>
            </a:r>
            <a:r>
              <a:rPr lang="en-US" sz="2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l"/>
            <a:r>
              <a:rPr lang="en-US" sz="18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Quarterly profit Margin-</a:t>
            </a:r>
          </a:p>
          <a:p>
            <a:pPr algn="l">
              <a:lnSpc>
                <a:spcPts val="1350"/>
              </a:lnSpc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Quarterly Profit Margin = </a:t>
            </a:r>
          </a:p>
          <a:p>
            <a:pPr algn="l">
              <a:lnSpc>
                <a:spcPts val="1350"/>
              </a:lnSpc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CALCULATE(</a:t>
            </a:r>
          </a:p>
          <a:p>
            <a:pPr algn="l">
              <a:lnSpc>
                <a:spcPts val="1350"/>
              </a:lnSpc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[Yearly Profit Margin],</a:t>
            </a:r>
          </a:p>
          <a:p>
            <a:pPr algn="l">
              <a:lnSpc>
                <a:spcPts val="1350"/>
              </a:lnSpc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DATESQTD(</a:t>
            </a:r>
            <a:r>
              <a:rPr lang="en-US" sz="12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CalendarTable</a:t>
            </a: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[Date])</a:t>
            </a:r>
          </a:p>
          <a:p>
            <a:pPr algn="l">
              <a:lnSpc>
                <a:spcPts val="1350"/>
              </a:lnSpc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18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Median Sales-</a:t>
            </a:r>
          </a:p>
          <a:p>
            <a:pPr algn="l">
              <a:lnSpc>
                <a:spcPts val="1350"/>
              </a:lnSpc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Median Sales = </a:t>
            </a:r>
          </a:p>
          <a:p>
            <a:pPr algn="l">
              <a:lnSpc>
                <a:spcPts val="1350"/>
              </a:lnSpc>
            </a:pPr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MEDIAN('Sales in USD'[Gross Revenue USD])</a:t>
            </a:r>
          </a:p>
          <a:p>
            <a:pPr algn="l"/>
            <a:endParaRPr lang="en-US" sz="18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Yearly Profit Margin-</a:t>
            </a:r>
          </a:p>
          <a:p>
            <a:pPr algn="l"/>
            <a:r>
              <a:rPr lang="en-US" sz="12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Yearly Profit Margin = DIVIDE(SUM('Sales'[Profit]), SUM('Sales'[Net Revenue]),0)</a:t>
            </a:r>
          </a:p>
          <a:p>
            <a:pPr algn="l"/>
            <a:endParaRPr lang="en-US" sz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YTD Profit Margin-</a:t>
            </a:r>
          </a:p>
          <a:p>
            <a:pPr algn="l">
              <a:lnSpc>
                <a:spcPts val="1350"/>
              </a:lnSpc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YTD Profit Margin = </a:t>
            </a:r>
          </a:p>
          <a:p>
            <a:pPr algn="l">
              <a:lnSpc>
                <a:spcPts val="1350"/>
              </a:lnSpc>
            </a:pP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TOTALYTD([Yearly Profit Margin],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CalendarTable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[Date])</a:t>
            </a:r>
          </a:p>
          <a:p>
            <a:pPr algn="l"/>
            <a:endParaRPr lang="en-US" sz="18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18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2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795C-3652-C654-089C-0A79FB03EB22}"/>
              </a:ext>
            </a:extLst>
          </p:cNvPr>
          <p:cNvSpPr txBox="1">
            <a:spLocks/>
          </p:cNvSpPr>
          <p:nvPr/>
        </p:nvSpPr>
        <p:spPr>
          <a:xfrm>
            <a:off x="805640" y="176980"/>
            <a:ext cx="10353761" cy="727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Data Model:</a:t>
            </a:r>
            <a:endParaRPr lang="en-US" sz="3200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31AA7F-E94D-06E6-D948-E756BB066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41" y="904566"/>
            <a:ext cx="10580720" cy="5650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89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4997B6-CB6B-EC27-10D1-B972318E74C1}"/>
              </a:ext>
            </a:extLst>
          </p:cNvPr>
          <p:cNvSpPr txBox="1">
            <a:spLocks/>
          </p:cNvSpPr>
          <p:nvPr/>
        </p:nvSpPr>
        <p:spPr>
          <a:xfrm>
            <a:off x="795808" y="363793"/>
            <a:ext cx="10353761" cy="727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Dashboard: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2827CC65-A70C-D4AB-5C64-862CDEA9E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04" y="973409"/>
            <a:ext cx="10249788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6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50185-55E8-309F-DCAB-A98F9E31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270F0F-F6AD-55CB-CDA0-F5AC82BF3838}"/>
              </a:ext>
            </a:extLst>
          </p:cNvPr>
          <p:cNvSpPr txBox="1">
            <a:spLocks/>
          </p:cNvSpPr>
          <p:nvPr/>
        </p:nvSpPr>
        <p:spPr>
          <a:xfrm>
            <a:off x="795808" y="363793"/>
            <a:ext cx="10353761" cy="727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Dashboard: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70F740-B434-41E3-3502-AEC05CB0C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" y="953987"/>
            <a:ext cx="10158340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1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07AA-1B69-4E9D-BDFE-C6BD2EAE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5100329-87D4-494A-D03E-0A5CD034FA2A}"/>
              </a:ext>
            </a:extLst>
          </p:cNvPr>
          <p:cNvSpPr txBox="1">
            <a:spLocks/>
          </p:cNvSpPr>
          <p:nvPr/>
        </p:nvSpPr>
        <p:spPr>
          <a:xfrm>
            <a:off x="795808" y="363793"/>
            <a:ext cx="10353761" cy="72758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rPr>
              <a:t>Dashboard: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54A7F2-C8EA-18AB-BA28-86ABBCEB7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10" y="978251"/>
            <a:ext cx="10162943" cy="57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345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Consolas</vt:lpstr>
      <vt:lpstr>Rockwell</vt:lpstr>
      <vt:lpstr>Damask</vt:lpstr>
      <vt:lpstr>Tailwind Sales Analysis</vt:lpstr>
      <vt:lpstr>Data Source</vt:lpstr>
      <vt:lpstr>Calculations: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CENTER SOFTWARE</dc:creator>
  <cp:lastModifiedBy>CENTER SOFTWARE</cp:lastModifiedBy>
  <cp:revision>1</cp:revision>
  <dcterms:created xsi:type="dcterms:W3CDTF">2025-04-19T07:46:52Z</dcterms:created>
  <dcterms:modified xsi:type="dcterms:W3CDTF">2025-04-19T09:15:47Z</dcterms:modified>
</cp:coreProperties>
</file>