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33.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73.png" ContentType="image/png"/>
  <Override PartName="/ppt/media/image72.png" ContentType="image/png"/>
  <Override PartName="/ppt/media/image71.png" ContentType="image/png"/>
  <Override PartName="/ppt/media/image64.png" ContentType="image/png"/>
  <Override PartName="/ppt/media/image63.png" ContentType="image/png"/>
  <Override PartName="/ppt/media/image60.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69.png" ContentType="image/png"/>
  <Override PartName="/ppt/media/image44.png" ContentType="image/png"/>
  <Override PartName="/ppt/media/image68.png" ContentType="image/png"/>
  <Override PartName="/ppt/media/image43.png" ContentType="image/png"/>
  <Override PartName="/ppt/media/image67.png" ContentType="image/png"/>
  <Override PartName="/ppt/media/image42.png" ContentType="image/png"/>
  <Override PartName="/ppt/media/image66.png" ContentType="image/png"/>
  <Override PartName="/ppt/media/image41.png" ContentType="image/png"/>
  <Override PartName="/ppt/media/image65.png" ContentType="image/png"/>
  <Override PartName="/ppt/media/image40.png" ContentType="image/png"/>
  <Override PartName="/ppt/media/image39.png" ContentType="image/png"/>
  <Override PartName="/ppt/media/image37.png" ContentType="image/png"/>
  <Override PartName="/ppt/media/image14.jpeg" ContentType="image/jpeg"/>
  <Override PartName="/ppt/media/image70.png" ContentType="image/png"/>
  <Override PartName="/ppt/media/image10.jpeg" ContentType="image/jpeg"/>
  <Override PartName="/ppt/media/image38.png" ContentType="image/png"/>
  <Override PartName="/ppt/media/image13.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9.jpeg" ContentType="image/jpe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35.png" ContentType="image/png"/>
  <Override PartName="/ppt/media/image11.png" ContentType="image/png"/>
  <Override PartName="/ppt/media/image8.jpeg" ContentType="image/jpeg"/>
  <Override PartName="/ppt/media/image36.png" ContentType="image/png"/>
  <Override PartName="/ppt/media/image62.png" ContentType="image/png"/>
  <Override PartName="/ppt/media/image7.png" ContentType="image/png"/>
  <Override PartName="/ppt/media/image2.png" ContentType="image/png"/>
  <Override PartName="/ppt/media/image1.png" ContentType="image/png"/>
  <Override PartName="/ppt/media/image4.png" ContentType="image/png"/>
  <Override PartName="/ppt/media/image3.png" ContentType="image/png"/>
  <Override PartName="/ppt/media/image61.png" ContentType="image/png"/>
  <Override PartName="/ppt/media/image6.png" ContentType="image/png"/>
  <Override PartName="/ppt/media/image12.jpeg" ContentType="image/jpeg"/>
  <Override PartName="/ppt/media/image5.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0085387" cy="72056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16000" y="812520"/>
            <a:ext cx="7127280" cy="4008960"/>
          </a:xfrm>
          <a:prstGeom prst="rect">
            <a:avLst/>
          </a:prstGeom>
        </p:spPr>
        <p:txBody>
          <a:bodyPr lIns="0" rIns="0" tIns="0" bIns="0" anchor="ctr"/>
          <a:p>
            <a:pPr algn="ctr"/>
            <a:r>
              <a:rPr b="0" lang="es-ES" sz="4400" spc="-1" strike="noStrike">
                <a:latin typeface="Arial"/>
              </a:rPr>
              <a:t>Cl</a:t>
            </a:r>
            <a:r>
              <a:rPr b="0" lang="es-ES" sz="4400" spc="-1" strike="noStrike">
                <a:latin typeface="Arial"/>
              </a:rPr>
              <a:t>ic</a:t>
            </a:r>
            <a:r>
              <a:rPr b="0" lang="es-ES" sz="4400" spc="-1" strike="noStrike">
                <a:latin typeface="Arial"/>
              </a:rPr>
              <a:t>k </a:t>
            </a:r>
            <a:r>
              <a:rPr b="0" lang="es-ES" sz="4400" spc="-1" strike="noStrike">
                <a:latin typeface="Arial"/>
              </a:rPr>
              <a:t>to </a:t>
            </a:r>
            <a:r>
              <a:rPr b="0" lang="es-ES" sz="4400" spc="-1" strike="noStrike">
                <a:latin typeface="Arial"/>
              </a:rPr>
              <a:t>m</a:t>
            </a:r>
            <a:r>
              <a:rPr b="0" lang="es-ES" sz="4400" spc="-1" strike="noStrike">
                <a:latin typeface="Arial"/>
              </a:rPr>
              <a:t>o</a:t>
            </a:r>
            <a:r>
              <a:rPr b="0" lang="es-ES" sz="4400" spc="-1" strike="noStrike">
                <a:latin typeface="Arial"/>
              </a:rPr>
              <a:t>v</a:t>
            </a:r>
            <a:r>
              <a:rPr b="0" lang="es-ES" sz="4400" spc="-1" strike="noStrike">
                <a:latin typeface="Arial"/>
              </a:rPr>
              <a:t>e </a:t>
            </a:r>
            <a:r>
              <a:rPr b="0" lang="es-ES" sz="4400" spc="-1" strike="noStrike">
                <a:latin typeface="Arial"/>
              </a:rPr>
              <a:t>th</a:t>
            </a:r>
            <a:r>
              <a:rPr b="0" lang="es-ES" sz="4400" spc="-1" strike="noStrike">
                <a:latin typeface="Arial"/>
              </a:rPr>
              <a:t>e </a:t>
            </a:r>
            <a:r>
              <a:rPr b="0" lang="es-ES" sz="4400" spc="-1" strike="noStrike">
                <a:latin typeface="Arial"/>
              </a:rPr>
              <a:t>sli</a:t>
            </a:r>
            <a:r>
              <a:rPr b="0" lang="es-ES" sz="4400" spc="-1" strike="noStrike">
                <a:latin typeface="Arial"/>
              </a:rPr>
              <a:t>d</a:t>
            </a:r>
            <a:r>
              <a:rPr b="0" lang="es-ES" sz="4400" spc="-1" strike="noStrike">
                <a:latin typeface="Arial"/>
              </a:rPr>
              <a:t>e</a:t>
            </a:r>
            <a:endParaRPr b="0" lang="es-ES" sz="4400" spc="-1" strike="noStrike">
              <a:latin typeface="Arial"/>
            </a:endParaRPr>
          </a:p>
        </p:txBody>
      </p:sp>
      <p:sp>
        <p:nvSpPr>
          <p:cNvPr id="86"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Arial"/>
              </a:rPr>
              <a:t>Click to edit the notes format</a:t>
            </a:r>
            <a:endParaRPr b="0" lang="es-ES" sz="2000" spc="-1" strike="noStrike">
              <a:latin typeface="Arial"/>
            </a:endParaRPr>
          </a:p>
        </p:txBody>
      </p:sp>
      <p:sp>
        <p:nvSpPr>
          <p:cNvPr id="87" name="PlaceHolder 3"/>
          <p:cNvSpPr>
            <a:spLocks noGrp="1"/>
          </p:cNvSpPr>
          <p:nvPr>
            <p:ph type="hdr"/>
          </p:nvPr>
        </p:nvSpPr>
        <p:spPr>
          <a:xfrm>
            <a:off x="0" y="0"/>
            <a:ext cx="3280680" cy="534240"/>
          </a:xfrm>
          <a:prstGeom prst="rect">
            <a:avLst/>
          </a:prstGeom>
        </p:spPr>
        <p:txBody>
          <a:bodyPr lIns="0" rIns="0" tIns="0" bIns="0"/>
          <a:p>
            <a:r>
              <a:rPr b="0" lang="es-ES" sz="1400" spc="-1" strike="noStrike">
                <a:latin typeface="Times New Roman"/>
              </a:rPr>
              <a:t> </a:t>
            </a:r>
            <a:endParaRPr b="0" lang="es-ES" sz="1400" spc="-1" strike="noStrike">
              <a:latin typeface="Times New Roman"/>
            </a:endParaRPr>
          </a:p>
        </p:txBody>
      </p:sp>
      <p:sp>
        <p:nvSpPr>
          <p:cNvPr id="88" name="PlaceHolder 4"/>
          <p:cNvSpPr>
            <a:spLocks noGrp="1"/>
          </p:cNvSpPr>
          <p:nvPr>
            <p:ph type="dt"/>
          </p:nvPr>
        </p:nvSpPr>
        <p:spPr>
          <a:xfrm>
            <a:off x="4278960" y="0"/>
            <a:ext cx="3280680" cy="534240"/>
          </a:xfrm>
          <a:prstGeom prst="rect">
            <a:avLst/>
          </a:prstGeom>
        </p:spPr>
        <p:txBody>
          <a:bodyPr lIns="0" rIns="0" tIns="0" bIns="0"/>
          <a:p>
            <a:pPr algn="r"/>
            <a:r>
              <a:rPr b="0" lang="es-ES" sz="1400" spc="-1" strike="noStrike">
                <a:latin typeface="Times New Roman"/>
              </a:rPr>
              <a:t> </a:t>
            </a:r>
            <a:endParaRPr b="0" lang="es-ES" sz="1400" spc="-1" strike="noStrike">
              <a:latin typeface="Times New Roman"/>
            </a:endParaRPr>
          </a:p>
        </p:txBody>
      </p:sp>
      <p:sp>
        <p:nvSpPr>
          <p:cNvPr id="89" name="PlaceHolder 5"/>
          <p:cNvSpPr>
            <a:spLocks noGrp="1"/>
          </p:cNvSpPr>
          <p:nvPr>
            <p:ph type="ftr"/>
          </p:nvPr>
        </p:nvSpPr>
        <p:spPr>
          <a:xfrm>
            <a:off x="0" y="10157400"/>
            <a:ext cx="3280680" cy="534240"/>
          </a:xfrm>
          <a:prstGeom prst="rect">
            <a:avLst/>
          </a:prstGeom>
        </p:spPr>
        <p:txBody>
          <a:bodyPr lIns="0" rIns="0" tIns="0" bIns="0" anchor="b"/>
          <a:p>
            <a:r>
              <a:rPr b="0" lang="es-ES" sz="1400" spc="-1" strike="noStrike">
                <a:latin typeface="Times New Roman"/>
              </a:rPr>
              <a:t> </a:t>
            </a:r>
            <a:endParaRPr b="0" lang="es-ES" sz="1400" spc="-1" strike="noStrike">
              <a:latin typeface="Times New Roman"/>
            </a:endParaRPr>
          </a:p>
        </p:txBody>
      </p:sp>
      <p:sp>
        <p:nvSpPr>
          <p:cNvPr id="90" name="PlaceHolder 6"/>
          <p:cNvSpPr>
            <a:spLocks noGrp="1"/>
          </p:cNvSpPr>
          <p:nvPr>
            <p:ph type="sldNum"/>
          </p:nvPr>
        </p:nvSpPr>
        <p:spPr>
          <a:xfrm>
            <a:off x="4278960" y="10157400"/>
            <a:ext cx="3280680" cy="534240"/>
          </a:xfrm>
          <a:prstGeom prst="rect">
            <a:avLst/>
          </a:prstGeom>
        </p:spPr>
        <p:txBody>
          <a:bodyPr lIns="0" rIns="0" tIns="0" bIns="0" anchor="b"/>
          <a:p>
            <a:pPr algn="r"/>
            <a:fld id="{68D732AC-E792-4BBF-B3C7-A5B1088721F5}" type="slidenum">
              <a:rPr b="0" lang="es-ES" sz="1400" spc="-1" strike="noStrike">
                <a:latin typeface="Times New Roman"/>
              </a:rPr>
              <a:t>1</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23880F76-7C16-49F2-9627-9B8507F13764}"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499" name="PlaceHolder 2"/>
          <p:cNvSpPr>
            <a:spLocks noGrp="1"/>
          </p:cNvSpPr>
          <p:nvPr>
            <p:ph type="sldImg"/>
          </p:nvPr>
        </p:nvSpPr>
        <p:spPr>
          <a:xfrm>
            <a:off x="974880" y="812880"/>
            <a:ext cx="5607360" cy="4007160"/>
          </a:xfrm>
          <a:prstGeom prst="rect">
            <a:avLst/>
          </a:prstGeom>
        </p:spPr>
      </p:sp>
      <p:sp>
        <p:nvSpPr>
          <p:cNvPr id="500"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45C79DE-3E85-4F1B-A1D5-859DFEDC207D}"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26" name="PlaceHolder 2"/>
          <p:cNvSpPr>
            <a:spLocks noGrp="1"/>
          </p:cNvSpPr>
          <p:nvPr>
            <p:ph type="sldImg"/>
          </p:nvPr>
        </p:nvSpPr>
        <p:spPr>
          <a:xfrm>
            <a:off x="974880" y="812880"/>
            <a:ext cx="5608800" cy="4007160"/>
          </a:xfrm>
          <a:prstGeom prst="rect">
            <a:avLst/>
          </a:prstGeom>
        </p:spPr>
      </p:sp>
      <p:sp>
        <p:nvSpPr>
          <p:cNvPr id="527"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23FD402D-AE48-4810-AB89-960FA9E71356}"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29" name="PlaceHolder 2"/>
          <p:cNvSpPr>
            <a:spLocks noGrp="1"/>
          </p:cNvSpPr>
          <p:nvPr>
            <p:ph type="sldImg"/>
          </p:nvPr>
        </p:nvSpPr>
        <p:spPr>
          <a:xfrm>
            <a:off x="974880" y="812880"/>
            <a:ext cx="5608800" cy="4007160"/>
          </a:xfrm>
          <a:prstGeom prst="rect">
            <a:avLst/>
          </a:prstGeom>
        </p:spPr>
      </p:sp>
      <p:sp>
        <p:nvSpPr>
          <p:cNvPr id="530"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F2B490E2-BAA0-41E4-9E45-414E584077ED}"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32" name="PlaceHolder 2"/>
          <p:cNvSpPr>
            <a:spLocks noGrp="1"/>
          </p:cNvSpPr>
          <p:nvPr>
            <p:ph type="sldImg"/>
          </p:nvPr>
        </p:nvSpPr>
        <p:spPr>
          <a:xfrm>
            <a:off x="974880" y="812880"/>
            <a:ext cx="5608800" cy="4007160"/>
          </a:xfrm>
          <a:prstGeom prst="rect">
            <a:avLst/>
          </a:prstGeom>
        </p:spPr>
      </p:sp>
      <p:sp>
        <p:nvSpPr>
          <p:cNvPr id="533"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72B5A889-0314-4B44-AD8C-2EF4DE2492FE}"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35" name="PlaceHolder 2"/>
          <p:cNvSpPr>
            <a:spLocks noGrp="1"/>
          </p:cNvSpPr>
          <p:nvPr>
            <p:ph type="sldImg"/>
          </p:nvPr>
        </p:nvSpPr>
        <p:spPr>
          <a:xfrm>
            <a:off x="974880" y="812880"/>
            <a:ext cx="5608800" cy="4007160"/>
          </a:xfrm>
          <a:prstGeom prst="rect">
            <a:avLst/>
          </a:prstGeom>
        </p:spPr>
      </p:sp>
      <p:sp>
        <p:nvSpPr>
          <p:cNvPr id="536"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523ECF4-1EF4-4CB9-A54C-4AA7D2BF76F7}"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38" name="PlaceHolder 2"/>
          <p:cNvSpPr>
            <a:spLocks noGrp="1"/>
          </p:cNvSpPr>
          <p:nvPr>
            <p:ph type="sldImg"/>
          </p:nvPr>
        </p:nvSpPr>
        <p:spPr>
          <a:xfrm>
            <a:off x="974880" y="812880"/>
            <a:ext cx="5608800" cy="4007160"/>
          </a:xfrm>
          <a:prstGeom prst="rect">
            <a:avLst/>
          </a:prstGeom>
        </p:spPr>
      </p:sp>
      <p:sp>
        <p:nvSpPr>
          <p:cNvPr id="539"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1D62597-CCB7-40C5-91AD-650C93E1FDB1}"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41" name="PlaceHolder 2"/>
          <p:cNvSpPr>
            <a:spLocks noGrp="1"/>
          </p:cNvSpPr>
          <p:nvPr>
            <p:ph type="sldImg"/>
          </p:nvPr>
        </p:nvSpPr>
        <p:spPr>
          <a:xfrm>
            <a:off x="974880" y="812880"/>
            <a:ext cx="5608800" cy="4007160"/>
          </a:xfrm>
          <a:prstGeom prst="rect">
            <a:avLst/>
          </a:prstGeom>
        </p:spPr>
      </p:sp>
      <p:sp>
        <p:nvSpPr>
          <p:cNvPr id="542"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52248617-B8E2-4F1D-82DA-64465ADE3741}"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44" name="PlaceHolder 2"/>
          <p:cNvSpPr>
            <a:spLocks noGrp="1"/>
          </p:cNvSpPr>
          <p:nvPr>
            <p:ph type="sldImg"/>
          </p:nvPr>
        </p:nvSpPr>
        <p:spPr>
          <a:xfrm>
            <a:off x="974880" y="812880"/>
            <a:ext cx="5608800" cy="4007160"/>
          </a:xfrm>
          <a:prstGeom prst="rect">
            <a:avLst/>
          </a:prstGeom>
        </p:spPr>
      </p:sp>
      <p:sp>
        <p:nvSpPr>
          <p:cNvPr id="545"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564ED0AE-BFF5-4180-8EDB-64C17F781224}"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47" name="PlaceHolder 2"/>
          <p:cNvSpPr>
            <a:spLocks noGrp="1"/>
          </p:cNvSpPr>
          <p:nvPr>
            <p:ph type="sldImg"/>
          </p:nvPr>
        </p:nvSpPr>
        <p:spPr>
          <a:xfrm>
            <a:off x="974880" y="812880"/>
            <a:ext cx="5608800" cy="4007160"/>
          </a:xfrm>
          <a:prstGeom prst="rect">
            <a:avLst/>
          </a:prstGeom>
        </p:spPr>
      </p:sp>
      <p:sp>
        <p:nvSpPr>
          <p:cNvPr id="548"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3D498B04-228A-4C4D-9B20-E2B9ED0055EF}"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50" name="PlaceHolder 2"/>
          <p:cNvSpPr>
            <a:spLocks noGrp="1"/>
          </p:cNvSpPr>
          <p:nvPr>
            <p:ph type="sldImg"/>
          </p:nvPr>
        </p:nvSpPr>
        <p:spPr>
          <a:xfrm>
            <a:off x="974880" y="812880"/>
            <a:ext cx="5608800" cy="4007160"/>
          </a:xfrm>
          <a:prstGeom prst="rect">
            <a:avLst/>
          </a:prstGeom>
        </p:spPr>
      </p:sp>
      <p:sp>
        <p:nvSpPr>
          <p:cNvPr id="551"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639B655B-CE62-4025-9D62-995F76B8DF08}"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53" name="PlaceHolder 2"/>
          <p:cNvSpPr>
            <a:spLocks noGrp="1"/>
          </p:cNvSpPr>
          <p:nvPr>
            <p:ph type="sldImg"/>
          </p:nvPr>
        </p:nvSpPr>
        <p:spPr>
          <a:xfrm>
            <a:off x="974880" y="812880"/>
            <a:ext cx="5608800" cy="4007160"/>
          </a:xfrm>
          <a:prstGeom prst="rect">
            <a:avLst/>
          </a:prstGeom>
        </p:spPr>
      </p:sp>
      <p:sp>
        <p:nvSpPr>
          <p:cNvPr id="554"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F406BBED-FBAD-49B8-9C16-1EC841E6CA82}"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02" name="PlaceHolder 2"/>
          <p:cNvSpPr>
            <a:spLocks noGrp="1"/>
          </p:cNvSpPr>
          <p:nvPr>
            <p:ph type="sldImg"/>
          </p:nvPr>
        </p:nvSpPr>
        <p:spPr>
          <a:xfrm>
            <a:off x="974880" y="812880"/>
            <a:ext cx="5607360" cy="4007160"/>
          </a:xfrm>
          <a:prstGeom prst="rect">
            <a:avLst/>
          </a:prstGeom>
        </p:spPr>
      </p:sp>
      <p:sp>
        <p:nvSpPr>
          <p:cNvPr id="503"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00439313-6FEF-4363-A131-5E34CD48C1CA}"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56" name="PlaceHolder 2"/>
          <p:cNvSpPr>
            <a:spLocks noGrp="1"/>
          </p:cNvSpPr>
          <p:nvPr>
            <p:ph type="sldImg"/>
          </p:nvPr>
        </p:nvSpPr>
        <p:spPr>
          <a:xfrm>
            <a:off x="974880" y="812880"/>
            <a:ext cx="5608800" cy="4007160"/>
          </a:xfrm>
          <a:prstGeom prst="rect">
            <a:avLst/>
          </a:prstGeom>
        </p:spPr>
      </p:sp>
      <p:sp>
        <p:nvSpPr>
          <p:cNvPr id="557"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68333656-8428-41F1-917B-06D774B17BB2}"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59" name="PlaceHolder 2"/>
          <p:cNvSpPr>
            <a:spLocks noGrp="1"/>
          </p:cNvSpPr>
          <p:nvPr>
            <p:ph type="sldImg"/>
          </p:nvPr>
        </p:nvSpPr>
        <p:spPr>
          <a:xfrm>
            <a:off x="974880" y="812880"/>
            <a:ext cx="5608800" cy="4007160"/>
          </a:xfrm>
          <a:prstGeom prst="rect">
            <a:avLst/>
          </a:prstGeom>
        </p:spPr>
      </p:sp>
      <p:sp>
        <p:nvSpPr>
          <p:cNvPr id="560"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A8505053-B396-46C2-AD36-25EA92DCD9F8}"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62" name="PlaceHolder 2"/>
          <p:cNvSpPr>
            <a:spLocks noGrp="1"/>
          </p:cNvSpPr>
          <p:nvPr>
            <p:ph type="sldImg"/>
          </p:nvPr>
        </p:nvSpPr>
        <p:spPr>
          <a:xfrm>
            <a:off x="974880" y="812880"/>
            <a:ext cx="5608800" cy="4007160"/>
          </a:xfrm>
          <a:prstGeom prst="rect">
            <a:avLst/>
          </a:prstGeom>
        </p:spPr>
      </p:sp>
      <p:sp>
        <p:nvSpPr>
          <p:cNvPr id="563"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D7D97333-18A8-4003-BEC1-DEFD9455DAED}"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65" name="PlaceHolder 2"/>
          <p:cNvSpPr>
            <a:spLocks noGrp="1"/>
          </p:cNvSpPr>
          <p:nvPr>
            <p:ph type="sldImg"/>
          </p:nvPr>
        </p:nvSpPr>
        <p:spPr>
          <a:xfrm>
            <a:off x="974880" y="812880"/>
            <a:ext cx="5608800" cy="4007160"/>
          </a:xfrm>
          <a:prstGeom prst="rect">
            <a:avLst/>
          </a:prstGeom>
        </p:spPr>
      </p:sp>
      <p:sp>
        <p:nvSpPr>
          <p:cNvPr id="566"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965564B9-3578-4F1A-8FC1-735085A04B5C}"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68" name="PlaceHolder 2"/>
          <p:cNvSpPr>
            <a:spLocks noGrp="1"/>
          </p:cNvSpPr>
          <p:nvPr>
            <p:ph type="sldImg"/>
          </p:nvPr>
        </p:nvSpPr>
        <p:spPr>
          <a:xfrm>
            <a:off x="974880" y="812880"/>
            <a:ext cx="5608800" cy="4007160"/>
          </a:xfrm>
          <a:prstGeom prst="rect">
            <a:avLst/>
          </a:prstGeom>
        </p:spPr>
      </p:sp>
      <p:sp>
        <p:nvSpPr>
          <p:cNvPr id="569"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9768EC3F-E933-4BD9-93CE-A5F5C57366A0}"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71" name="PlaceHolder 2"/>
          <p:cNvSpPr>
            <a:spLocks noGrp="1"/>
          </p:cNvSpPr>
          <p:nvPr>
            <p:ph type="sldImg"/>
          </p:nvPr>
        </p:nvSpPr>
        <p:spPr>
          <a:xfrm>
            <a:off x="974880" y="812880"/>
            <a:ext cx="5608800" cy="4007160"/>
          </a:xfrm>
          <a:prstGeom prst="rect">
            <a:avLst/>
          </a:prstGeom>
        </p:spPr>
      </p:sp>
      <p:sp>
        <p:nvSpPr>
          <p:cNvPr id="572"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6C69CEC9-7293-4670-86B5-EEC24A6101EF}"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74" name="PlaceHolder 2"/>
          <p:cNvSpPr>
            <a:spLocks noGrp="1"/>
          </p:cNvSpPr>
          <p:nvPr>
            <p:ph type="sldImg"/>
          </p:nvPr>
        </p:nvSpPr>
        <p:spPr>
          <a:xfrm>
            <a:off x="974880" y="812880"/>
            <a:ext cx="5608800" cy="4007160"/>
          </a:xfrm>
          <a:prstGeom prst="rect">
            <a:avLst/>
          </a:prstGeom>
        </p:spPr>
      </p:sp>
      <p:sp>
        <p:nvSpPr>
          <p:cNvPr id="575"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CA61B1BA-0EF9-42C0-94E5-E28282BC63B2}"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05" name="PlaceHolder 2"/>
          <p:cNvSpPr>
            <a:spLocks noGrp="1"/>
          </p:cNvSpPr>
          <p:nvPr>
            <p:ph type="sldImg"/>
          </p:nvPr>
        </p:nvSpPr>
        <p:spPr>
          <a:xfrm>
            <a:off x="974880" y="812880"/>
            <a:ext cx="5608800" cy="4007160"/>
          </a:xfrm>
          <a:prstGeom prst="rect">
            <a:avLst/>
          </a:prstGeom>
        </p:spPr>
      </p:sp>
      <p:sp>
        <p:nvSpPr>
          <p:cNvPr id="506"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63DA17C2-D7D5-4B64-BBEE-61AA942EC72B}"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77" name="PlaceHolder 2"/>
          <p:cNvSpPr>
            <a:spLocks noGrp="1"/>
          </p:cNvSpPr>
          <p:nvPr>
            <p:ph type="sldImg"/>
          </p:nvPr>
        </p:nvSpPr>
        <p:spPr>
          <a:xfrm>
            <a:off x="974880" y="812880"/>
            <a:ext cx="5608800" cy="4007160"/>
          </a:xfrm>
          <a:prstGeom prst="rect">
            <a:avLst/>
          </a:prstGeom>
        </p:spPr>
      </p:sp>
      <p:sp>
        <p:nvSpPr>
          <p:cNvPr id="578"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974880" y="812880"/>
            <a:ext cx="5605560" cy="4005360"/>
          </a:xfrm>
          <a:prstGeom prst="rect">
            <a:avLst/>
          </a:prstGeom>
        </p:spPr>
      </p:sp>
      <p:sp>
        <p:nvSpPr>
          <p:cNvPr id="580" name="PlaceHolder 2"/>
          <p:cNvSpPr>
            <a:spLocks noGrp="1"/>
          </p:cNvSpPr>
          <p:nvPr>
            <p:ph type="body"/>
          </p:nvPr>
        </p:nvSpPr>
        <p:spPr>
          <a:xfrm>
            <a:off x="755640" y="5078520"/>
            <a:ext cx="6045480" cy="4808520"/>
          </a:xfrm>
          <a:prstGeom prst="rect">
            <a:avLst/>
          </a:prstGeom>
        </p:spPr>
        <p:txBody>
          <a:bodyPr lIns="0" rIns="0" tIns="0" bIns="0"/>
          <a:p>
            <a:endParaRPr b="0" lang="es-ES" sz="2000" spc="-1" strike="noStrike">
              <a:latin typeface="Arial"/>
            </a:endParaRPr>
          </a:p>
        </p:txBody>
      </p:sp>
      <p:sp>
        <p:nvSpPr>
          <p:cNvPr id="581" name="CustomShape 3"/>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54A85DAC-E522-4827-A024-BBC5458480A9}" type="slidenum">
              <a:rPr b="0" lang="es-ES" sz="1400" spc="-1" strike="noStrike">
                <a:solidFill>
                  <a:srgbClr val="000000"/>
                </a:solidFill>
                <a:latin typeface="Times New Roman"/>
                <a:ea typeface="SimSun"/>
              </a:rPr>
              <a:t>1</a:t>
            </a:fld>
            <a:endParaRPr b="0" lang="es-ES" sz="14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974880" y="812880"/>
            <a:ext cx="5605560" cy="4005360"/>
          </a:xfrm>
          <a:prstGeom prst="rect">
            <a:avLst/>
          </a:prstGeom>
        </p:spPr>
      </p:sp>
      <p:sp>
        <p:nvSpPr>
          <p:cNvPr id="583" name="PlaceHolder 2"/>
          <p:cNvSpPr>
            <a:spLocks noGrp="1"/>
          </p:cNvSpPr>
          <p:nvPr>
            <p:ph type="body"/>
          </p:nvPr>
        </p:nvSpPr>
        <p:spPr>
          <a:xfrm>
            <a:off x="755640" y="5078520"/>
            <a:ext cx="6045480" cy="4808520"/>
          </a:xfrm>
          <a:prstGeom prst="rect">
            <a:avLst/>
          </a:prstGeom>
        </p:spPr>
        <p:txBody>
          <a:bodyPr lIns="0" rIns="0" tIns="0" bIns="0"/>
          <a:p>
            <a:endParaRPr b="0" lang="es-ES" sz="2000" spc="-1" strike="noStrike">
              <a:latin typeface="Arial"/>
            </a:endParaRPr>
          </a:p>
        </p:txBody>
      </p:sp>
      <p:sp>
        <p:nvSpPr>
          <p:cNvPr id="584" name="CustomShape 3"/>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A2F8A9C-B004-4102-946F-03351610CBC6}" type="slidenum">
              <a:rPr b="0" lang="es-ES" sz="1400" spc="-1" strike="noStrike">
                <a:solidFill>
                  <a:srgbClr val="000000"/>
                </a:solidFill>
                <a:latin typeface="Times New Roman"/>
                <a:ea typeface="SimSun"/>
              </a:rPr>
              <a:t>1</a:t>
            </a:fld>
            <a:endParaRPr b="0" lang="es-ES" sz="14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974880" y="812880"/>
            <a:ext cx="5605560" cy="4005360"/>
          </a:xfrm>
          <a:prstGeom prst="rect">
            <a:avLst/>
          </a:prstGeom>
        </p:spPr>
      </p:sp>
      <p:sp>
        <p:nvSpPr>
          <p:cNvPr id="586" name="PlaceHolder 2"/>
          <p:cNvSpPr>
            <a:spLocks noGrp="1"/>
          </p:cNvSpPr>
          <p:nvPr>
            <p:ph type="body"/>
          </p:nvPr>
        </p:nvSpPr>
        <p:spPr>
          <a:xfrm>
            <a:off x="755640" y="5078520"/>
            <a:ext cx="6045480" cy="4808520"/>
          </a:xfrm>
          <a:prstGeom prst="rect">
            <a:avLst/>
          </a:prstGeom>
        </p:spPr>
        <p:txBody>
          <a:bodyPr lIns="0" rIns="0" tIns="0" bIns="0"/>
          <a:p>
            <a:endParaRPr b="0" lang="es-ES" sz="2000" spc="-1" strike="noStrike">
              <a:latin typeface="Arial"/>
            </a:endParaRPr>
          </a:p>
        </p:txBody>
      </p:sp>
      <p:sp>
        <p:nvSpPr>
          <p:cNvPr id="587" name="CustomShape 3"/>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6A7E5BC-0057-4DCE-9F1A-FE1A782F5C20}" type="slidenum">
              <a:rPr b="0" lang="es-ES" sz="1400" spc="-1" strike="noStrike">
                <a:solidFill>
                  <a:srgbClr val="000000"/>
                </a:solidFill>
                <a:latin typeface="Times New Roman"/>
                <a:ea typeface="SimSun"/>
              </a:rPr>
              <a:t>1</a:t>
            </a:fld>
            <a:endParaRPr b="0" lang="es-E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0DFCED4C-9313-4F94-BC9C-B54BE7ED31A8}"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08" name="PlaceHolder 2"/>
          <p:cNvSpPr>
            <a:spLocks noGrp="1"/>
          </p:cNvSpPr>
          <p:nvPr>
            <p:ph type="sldImg"/>
          </p:nvPr>
        </p:nvSpPr>
        <p:spPr>
          <a:xfrm>
            <a:off x="974880" y="812880"/>
            <a:ext cx="5608800" cy="4007160"/>
          </a:xfrm>
          <a:prstGeom prst="rect">
            <a:avLst/>
          </a:prstGeom>
        </p:spPr>
      </p:sp>
      <p:sp>
        <p:nvSpPr>
          <p:cNvPr id="509"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2FB982D2-8D53-44BD-A4D3-31EDD639497D}"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11" name="PlaceHolder 2"/>
          <p:cNvSpPr>
            <a:spLocks noGrp="1"/>
          </p:cNvSpPr>
          <p:nvPr>
            <p:ph type="sldImg"/>
          </p:nvPr>
        </p:nvSpPr>
        <p:spPr>
          <a:xfrm>
            <a:off x="974880" y="812880"/>
            <a:ext cx="5608800" cy="4007160"/>
          </a:xfrm>
          <a:prstGeom prst="rect">
            <a:avLst/>
          </a:prstGeom>
        </p:spPr>
      </p:sp>
      <p:sp>
        <p:nvSpPr>
          <p:cNvPr id="512"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4E001DF9-85DB-4309-B7C6-BC63AB1A15B7}"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14" name="PlaceHolder 2"/>
          <p:cNvSpPr>
            <a:spLocks noGrp="1"/>
          </p:cNvSpPr>
          <p:nvPr>
            <p:ph type="sldImg"/>
          </p:nvPr>
        </p:nvSpPr>
        <p:spPr>
          <a:xfrm>
            <a:off x="974880" y="812880"/>
            <a:ext cx="5608800" cy="4007160"/>
          </a:xfrm>
          <a:prstGeom prst="rect">
            <a:avLst/>
          </a:prstGeom>
        </p:spPr>
      </p:sp>
      <p:sp>
        <p:nvSpPr>
          <p:cNvPr id="515"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B834C464-88F3-492F-8D12-E470E19528AC}"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17" name="PlaceHolder 2"/>
          <p:cNvSpPr>
            <a:spLocks noGrp="1"/>
          </p:cNvSpPr>
          <p:nvPr>
            <p:ph type="sldImg"/>
          </p:nvPr>
        </p:nvSpPr>
        <p:spPr>
          <a:xfrm>
            <a:off x="974880" y="812880"/>
            <a:ext cx="5608800" cy="4007160"/>
          </a:xfrm>
          <a:prstGeom prst="rect">
            <a:avLst/>
          </a:prstGeom>
        </p:spPr>
      </p:sp>
      <p:sp>
        <p:nvSpPr>
          <p:cNvPr id="518"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0D78635D-8169-42B7-9AD9-E4B2671D1428}"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20" name="PlaceHolder 2"/>
          <p:cNvSpPr>
            <a:spLocks noGrp="1"/>
          </p:cNvSpPr>
          <p:nvPr>
            <p:ph type="sldImg"/>
          </p:nvPr>
        </p:nvSpPr>
        <p:spPr>
          <a:xfrm>
            <a:off x="974880" y="812880"/>
            <a:ext cx="5608800" cy="4007160"/>
          </a:xfrm>
          <a:prstGeom prst="rect">
            <a:avLst/>
          </a:prstGeom>
        </p:spPr>
      </p:sp>
      <p:sp>
        <p:nvSpPr>
          <p:cNvPr id="521"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4278240" y="10156680"/>
            <a:ext cx="3278160" cy="532080"/>
          </a:xfrm>
          <a:prstGeom prst="rect">
            <a:avLst/>
          </a:prstGeom>
          <a:noFill/>
          <a:ln>
            <a:noFill/>
          </a:ln>
        </p:spPr>
        <p:style>
          <a:lnRef idx="0"/>
          <a:fillRef idx="0"/>
          <a:effectRef idx="0"/>
          <a:fontRef idx="minor"/>
        </p:style>
        <p:txBody>
          <a:bodyPr lIns="0" rIns="0" tIns="0" bIns="0" anchor="b"/>
          <a:p>
            <a:pPr algn="r">
              <a:lnSpc>
                <a:spcPct val="92000"/>
              </a:lnSpc>
            </a:pPr>
            <a:fld id="{1139BC8C-8BE7-4503-BE53-E0D9D68DE49E}" type="slidenum">
              <a:rPr b="0" lang="es-ES" sz="1400" spc="-1" strike="noStrike">
                <a:solidFill>
                  <a:srgbClr val="000000"/>
                </a:solidFill>
                <a:latin typeface="Times New Roman"/>
                <a:ea typeface="SimSun"/>
              </a:rPr>
              <a:t>1</a:t>
            </a:fld>
            <a:endParaRPr b="0" lang="es-ES" sz="1400" spc="-1" strike="noStrike">
              <a:latin typeface="Arial"/>
            </a:endParaRPr>
          </a:p>
        </p:txBody>
      </p:sp>
      <p:sp>
        <p:nvSpPr>
          <p:cNvPr id="523" name="PlaceHolder 2"/>
          <p:cNvSpPr>
            <a:spLocks noGrp="1"/>
          </p:cNvSpPr>
          <p:nvPr>
            <p:ph type="sldImg"/>
          </p:nvPr>
        </p:nvSpPr>
        <p:spPr>
          <a:xfrm>
            <a:off x="974880" y="812880"/>
            <a:ext cx="5608800" cy="4007160"/>
          </a:xfrm>
          <a:prstGeom prst="rect">
            <a:avLst/>
          </a:prstGeom>
        </p:spPr>
      </p:sp>
      <p:sp>
        <p:nvSpPr>
          <p:cNvPr id="524" name="PlaceHolder 3"/>
          <p:cNvSpPr>
            <a:spLocks noGrp="1"/>
          </p:cNvSpPr>
          <p:nvPr>
            <p:ph type="body"/>
          </p:nvPr>
        </p:nvSpPr>
        <p:spPr>
          <a:xfrm>
            <a:off x="755640" y="5078520"/>
            <a:ext cx="6046920" cy="4810320"/>
          </a:xfrm>
          <a:prstGeom prst="rect">
            <a:avLst/>
          </a:prstGeom>
        </p:spPr>
        <p:txBody>
          <a:bodyPr lIns="0" rIns="0" tIns="0" bIns="0" anchor="ctr"/>
          <a:p>
            <a:endParaRPr b="0" lang="es-E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28" name="PlaceHolder 2"/>
          <p:cNvSpPr>
            <a:spLocks noGrp="1"/>
          </p:cNvSpPr>
          <p:nvPr>
            <p:ph type="body"/>
          </p:nvPr>
        </p:nvSpPr>
        <p:spPr>
          <a:xfrm>
            <a:off x="504000" y="1685880"/>
            <a:ext cx="9076320" cy="1992960"/>
          </a:xfrm>
          <a:prstGeom prst="rect">
            <a:avLst/>
          </a:prstGeom>
        </p:spPr>
        <p:txBody>
          <a:bodyPr lIns="0" rIns="0" tIns="0" bIns="0">
            <a:normAutofit/>
          </a:bodyPr>
          <a:p>
            <a:endParaRPr b="0" lang="es-ES" sz="3200" spc="-1" strike="noStrike">
              <a:latin typeface="Arial"/>
            </a:endParaRPr>
          </a:p>
        </p:txBody>
      </p:sp>
      <p:sp>
        <p:nvSpPr>
          <p:cNvPr id="29" name="PlaceHolder 3"/>
          <p:cNvSpPr>
            <a:spLocks noGrp="1"/>
          </p:cNvSpPr>
          <p:nvPr>
            <p:ph type="body"/>
          </p:nvPr>
        </p:nvSpPr>
        <p:spPr>
          <a:xfrm>
            <a:off x="504000" y="3868560"/>
            <a:ext cx="907632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31"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32"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33" name="PlaceHolder 4"/>
          <p:cNvSpPr>
            <a:spLocks noGrp="1"/>
          </p:cNvSpPr>
          <p:nvPr>
            <p:ph type="body"/>
          </p:nvPr>
        </p:nvSpPr>
        <p:spPr>
          <a:xfrm>
            <a:off x="504000" y="3868560"/>
            <a:ext cx="4429080" cy="1992960"/>
          </a:xfrm>
          <a:prstGeom prst="rect">
            <a:avLst/>
          </a:prstGeom>
        </p:spPr>
        <p:txBody>
          <a:bodyPr lIns="0" rIns="0" tIns="0" bIns="0">
            <a:normAutofit/>
          </a:bodyPr>
          <a:p>
            <a:endParaRPr b="0" lang="es-ES" sz="3200" spc="-1" strike="noStrike">
              <a:latin typeface="Arial"/>
            </a:endParaRPr>
          </a:p>
        </p:txBody>
      </p:sp>
      <p:sp>
        <p:nvSpPr>
          <p:cNvPr id="34" name="PlaceHolder 5"/>
          <p:cNvSpPr>
            <a:spLocks noGrp="1"/>
          </p:cNvSpPr>
          <p:nvPr>
            <p:ph type="body"/>
          </p:nvPr>
        </p:nvSpPr>
        <p:spPr>
          <a:xfrm>
            <a:off x="515484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36" name="PlaceHolder 2"/>
          <p:cNvSpPr>
            <a:spLocks noGrp="1"/>
          </p:cNvSpPr>
          <p:nvPr>
            <p:ph type="body"/>
          </p:nvPr>
        </p:nvSpPr>
        <p:spPr>
          <a:xfrm>
            <a:off x="504000" y="1685880"/>
            <a:ext cx="2922480" cy="1992960"/>
          </a:xfrm>
          <a:prstGeom prst="rect">
            <a:avLst/>
          </a:prstGeom>
        </p:spPr>
        <p:txBody>
          <a:bodyPr lIns="0" rIns="0" tIns="0" bIns="0">
            <a:normAutofit/>
          </a:bodyPr>
          <a:p>
            <a:endParaRPr b="0" lang="es-ES" sz="3200" spc="-1" strike="noStrike">
              <a:latin typeface="Arial"/>
            </a:endParaRPr>
          </a:p>
        </p:txBody>
      </p:sp>
      <p:sp>
        <p:nvSpPr>
          <p:cNvPr id="37" name="PlaceHolder 3"/>
          <p:cNvSpPr>
            <a:spLocks noGrp="1"/>
          </p:cNvSpPr>
          <p:nvPr>
            <p:ph type="body"/>
          </p:nvPr>
        </p:nvSpPr>
        <p:spPr>
          <a:xfrm>
            <a:off x="3573000" y="1685880"/>
            <a:ext cx="2922480" cy="1992960"/>
          </a:xfrm>
          <a:prstGeom prst="rect">
            <a:avLst/>
          </a:prstGeom>
        </p:spPr>
        <p:txBody>
          <a:bodyPr lIns="0" rIns="0" tIns="0" bIns="0">
            <a:normAutofit/>
          </a:bodyPr>
          <a:p>
            <a:endParaRPr b="0" lang="es-ES" sz="3200" spc="-1" strike="noStrike">
              <a:latin typeface="Arial"/>
            </a:endParaRPr>
          </a:p>
        </p:txBody>
      </p:sp>
      <p:sp>
        <p:nvSpPr>
          <p:cNvPr id="38" name="PlaceHolder 4"/>
          <p:cNvSpPr>
            <a:spLocks noGrp="1"/>
          </p:cNvSpPr>
          <p:nvPr>
            <p:ph type="body"/>
          </p:nvPr>
        </p:nvSpPr>
        <p:spPr>
          <a:xfrm>
            <a:off x="6642000" y="1685880"/>
            <a:ext cx="2922480" cy="1992960"/>
          </a:xfrm>
          <a:prstGeom prst="rect">
            <a:avLst/>
          </a:prstGeom>
        </p:spPr>
        <p:txBody>
          <a:bodyPr lIns="0" rIns="0" tIns="0" bIns="0">
            <a:normAutofit/>
          </a:bodyPr>
          <a:p>
            <a:endParaRPr b="0" lang="es-ES" sz="3200" spc="-1" strike="noStrike">
              <a:latin typeface="Arial"/>
            </a:endParaRPr>
          </a:p>
        </p:txBody>
      </p:sp>
      <p:sp>
        <p:nvSpPr>
          <p:cNvPr id="39" name="PlaceHolder 5"/>
          <p:cNvSpPr>
            <a:spLocks noGrp="1"/>
          </p:cNvSpPr>
          <p:nvPr>
            <p:ph type="body"/>
          </p:nvPr>
        </p:nvSpPr>
        <p:spPr>
          <a:xfrm>
            <a:off x="504000" y="3868560"/>
            <a:ext cx="2922480" cy="1992960"/>
          </a:xfrm>
          <a:prstGeom prst="rect">
            <a:avLst/>
          </a:prstGeom>
        </p:spPr>
        <p:txBody>
          <a:bodyPr lIns="0" rIns="0" tIns="0" bIns="0">
            <a:normAutofit/>
          </a:bodyPr>
          <a:p>
            <a:endParaRPr b="0" lang="es-ES" sz="3200" spc="-1" strike="noStrike">
              <a:latin typeface="Arial"/>
            </a:endParaRPr>
          </a:p>
        </p:txBody>
      </p:sp>
      <p:sp>
        <p:nvSpPr>
          <p:cNvPr id="40" name="PlaceHolder 6"/>
          <p:cNvSpPr>
            <a:spLocks noGrp="1"/>
          </p:cNvSpPr>
          <p:nvPr>
            <p:ph type="body"/>
          </p:nvPr>
        </p:nvSpPr>
        <p:spPr>
          <a:xfrm>
            <a:off x="3573000" y="3868560"/>
            <a:ext cx="2922480" cy="1992960"/>
          </a:xfrm>
          <a:prstGeom prst="rect">
            <a:avLst/>
          </a:prstGeom>
        </p:spPr>
        <p:txBody>
          <a:bodyPr lIns="0" rIns="0" tIns="0" bIns="0">
            <a:normAutofit/>
          </a:bodyPr>
          <a:p>
            <a:endParaRPr b="0" lang="es-ES" sz="3200" spc="-1" strike="noStrike">
              <a:latin typeface="Arial"/>
            </a:endParaRPr>
          </a:p>
        </p:txBody>
      </p:sp>
      <p:sp>
        <p:nvSpPr>
          <p:cNvPr id="41" name="PlaceHolder 7"/>
          <p:cNvSpPr>
            <a:spLocks noGrp="1"/>
          </p:cNvSpPr>
          <p:nvPr>
            <p:ph type="body"/>
          </p:nvPr>
        </p:nvSpPr>
        <p:spPr>
          <a:xfrm>
            <a:off x="6642000" y="3868560"/>
            <a:ext cx="29224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50" name="PlaceHolder 2"/>
          <p:cNvSpPr>
            <a:spLocks noGrp="1"/>
          </p:cNvSpPr>
          <p:nvPr>
            <p:ph type="subTitle"/>
          </p:nvPr>
        </p:nvSpPr>
        <p:spPr>
          <a:xfrm>
            <a:off x="504000" y="1685880"/>
            <a:ext cx="9076320" cy="41788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52" name="PlaceHolder 2"/>
          <p:cNvSpPr>
            <a:spLocks noGrp="1"/>
          </p:cNvSpPr>
          <p:nvPr>
            <p:ph type="body"/>
          </p:nvPr>
        </p:nvSpPr>
        <p:spPr>
          <a:xfrm>
            <a:off x="504000" y="1685880"/>
            <a:ext cx="9076320" cy="4178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54" name="PlaceHolder 2"/>
          <p:cNvSpPr>
            <a:spLocks noGrp="1"/>
          </p:cNvSpPr>
          <p:nvPr>
            <p:ph type="body"/>
          </p:nvPr>
        </p:nvSpPr>
        <p:spPr>
          <a:xfrm>
            <a:off x="504000" y="1685880"/>
            <a:ext cx="4429080" cy="4178880"/>
          </a:xfrm>
          <a:prstGeom prst="rect">
            <a:avLst/>
          </a:prstGeom>
        </p:spPr>
        <p:txBody>
          <a:bodyPr lIns="0" rIns="0" tIns="0" bIns="0">
            <a:normAutofit/>
          </a:bodyPr>
          <a:p>
            <a:endParaRPr b="0" lang="es-ES" sz="3200" spc="-1" strike="noStrike">
              <a:latin typeface="Arial"/>
            </a:endParaRPr>
          </a:p>
        </p:txBody>
      </p:sp>
      <p:sp>
        <p:nvSpPr>
          <p:cNvPr id="55" name="PlaceHolder 3"/>
          <p:cNvSpPr>
            <a:spLocks noGrp="1"/>
          </p:cNvSpPr>
          <p:nvPr>
            <p:ph type="body"/>
          </p:nvPr>
        </p:nvSpPr>
        <p:spPr>
          <a:xfrm>
            <a:off x="5154840" y="1685880"/>
            <a:ext cx="4429080" cy="4178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87280"/>
            <a:ext cx="9076320" cy="557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59"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5154840" y="1685880"/>
            <a:ext cx="4429080" cy="417888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50400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subTitle"/>
          </p:nvPr>
        </p:nvSpPr>
        <p:spPr>
          <a:xfrm>
            <a:off x="504000" y="1685880"/>
            <a:ext cx="9076320" cy="41788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63" name="PlaceHolder 2"/>
          <p:cNvSpPr>
            <a:spLocks noGrp="1"/>
          </p:cNvSpPr>
          <p:nvPr>
            <p:ph type="body"/>
          </p:nvPr>
        </p:nvSpPr>
        <p:spPr>
          <a:xfrm>
            <a:off x="504000" y="1685880"/>
            <a:ext cx="4429080" cy="417888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515484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67"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69" name="PlaceHolder 4"/>
          <p:cNvSpPr>
            <a:spLocks noGrp="1"/>
          </p:cNvSpPr>
          <p:nvPr>
            <p:ph type="body"/>
          </p:nvPr>
        </p:nvSpPr>
        <p:spPr>
          <a:xfrm>
            <a:off x="504000" y="3868560"/>
            <a:ext cx="907632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71" name="PlaceHolder 2"/>
          <p:cNvSpPr>
            <a:spLocks noGrp="1"/>
          </p:cNvSpPr>
          <p:nvPr>
            <p:ph type="body"/>
          </p:nvPr>
        </p:nvSpPr>
        <p:spPr>
          <a:xfrm>
            <a:off x="504000" y="1685880"/>
            <a:ext cx="9076320" cy="1992960"/>
          </a:xfrm>
          <a:prstGeom prst="rect">
            <a:avLst/>
          </a:prstGeom>
        </p:spPr>
        <p:txBody>
          <a:bodyPr lIns="0" rIns="0" tIns="0" bIns="0">
            <a:normAutofit/>
          </a:bodyPr>
          <a:p>
            <a:endParaRPr b="0" lang="es-ES" sz="3200" spc="-1" strike="noStrike">
              <a:latin typeface="Arial"/>
            </a:endParaRPr>
          </a:p>
        </p:txBody>
      </p:sp>
      <p:sp>
        <p:nvSpPr>
          <p:cNvPr id="72" name="PlaceHolder 3"/>
          <p:cNvSpPr>
            <a:spLocks noGrp="1"/>
          </p:cNvSpPr>
          <p:nvPr>
            <p:ph type="body"/>
          </p:nvPr>
        </p:nvSpPr>
        <p:spPr>
          <a:xfrm>
            <a:off x="504000" y="3868560"/>
            <a:ext cx="907632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74"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75"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76" name="PlaceHolder 4"/>
          <p:cNvSpPr>
            <a:spLocks noGrp="1"/>
          </p:cNvSpPr>
          <p:nvPr>
            <p:ph type="body"/>
          </p:nvPr>
        </p:nvSpPr>
        <p:spPr>
          <a:xfrm>
            <a:off x="504000" y="3868560"/>
            <a:ext cx="4429080" cy="1992960"/>
          </a:xfrm>
          <a:prstGeom prst="rect">
            <a:avLst/>
          </a:prstGeom>
        </p:spPr>
        <p:txBody>
          <a:bodyPr lIns="0" rIns="0" tIns="0" bIns="0">
            <a:normAutofit/>
          </a:bodyPr>
          <a:p>
            <a:endParaRPr b="0" lang="es-ES" sz="3200" spc="-1" strike="noStrike">
              <a:latin typeface="Arial"/>
            </a:endParaRPr>
          </a:p>
        </p:txBody>
      </p:sp>
      <p:sp>
        <p:nvSpPr>
          <p:cNvPr id="77" name="PlaceHolder 5"/>
          <p:cNvSpPr>
            <a:spLocks noGrp="1"/>
          </p:cNvSpPr>
          <p:nvPr>
            <p:ph type="body"/>
          </p:nvPr>
        </p:nvSpPr>
        <p:spPr>
          <a:xfrm>
            <a:off x="515484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79" name="PlaceHolder 2"/>
          <p:cNvSpPr>
            <a:spLocks noGrp="1"/>
          </p:cNvSpPr>
          <p:nvPr>
            <p:ph type="body"/>
          </p:nvPr>
        </p:nvSpPr>
        <p:spPr>
          <a:xfrm>
            <a:off x="504000" y="1685880"/>
            <a:ext cx="2922480" cy="1992960"/>
          </a:xfrm>
          <a:prstGeom prst="rect">
            <a:avLst/>
          </a:prstGeom>
        </p:spPr>
        <p:txBody>
          <a:bodyPr lIns="0" rIns="0" tIns="0" bIns="0">
            <a:normAutofit/>
          </a:bodyPr>
          <a:p>
            <a:endParaRPr b="0" lang="es-ES" sz="3200" spc="-1" strike="noStrike">
              <a:latin typeface="Arial"/>
            </a:endParaRPr>
          </a:p>
        </p:txBody>
      </p:sp>
      <p:sp>
        <p:nvSpPr>
          <p:cNvPr id="80" name="PlaceHolder 3"/>
          <p:cNvSpPr>
            <a:spLocks noGrp="1"/>
          </p:cNvSpPr>
          <p:nvPr>
            <p:ph type="body"/>
          </p:nvPr>
        </p:nvSpPr>
        <p:spPr>
          <a:xfrm>
            <a:off x="3573000" y="1685880"/>
            <a:ext cx="2922480" cy="1992960"/>
          </a:xfrm>
          <a:prstGeom prst="rect">
            <a:avLst/>
          </a:prstGeom>
        </p:spPr>
        <p:txBody>
          <a:bodyPr lIns="0" rIns="0" tIns="0" bIns="0">
            <a:normAutofit/>
          </a:bodyPr>
          <a:p>
            <a:endParaRPr b="0" lang="es-ES" sz="3200" spc="-1" strike="noStrike">
              <a:latin typeface="Arial"/>
            </a:endParaRPr>
          </a:p>
        </p:txBody>
      </p:sp>
      <p:sp>
        <p:nvSpPr>
          <p:cNvPr id="81" name="PlaceHolder 4"/>
          <p:cNvSpPr>
            <a:spLocks noGrp="1"/>
          </p:cNvSpPr>
          <p:nvPr>
            <p:ph type="body"/>
          </p:nvPr>
        </p:nvSpPr>
        <p:spPr>
          <a:xfrm>
            <a:off x="6642000" y="1685880"/>
            <a:ext cx="2922480" cy="1992960"/>
          </a:xfrm>
          <a:prstGeom prst="rect">
            <a:avLst/>
          </a:prstGeom>
        </p:spPr>
        <p:txBody>
          <a:bodyPr lIns="0" rIns="0" tIns="0" bIns="0">
            <a:normAutofit/>
          </a:bodyPr>
          <a:p>
            <a:endParaRPr b="0" lang="es-ES" sz="3200" spc="-1" strike="noStrike">
              <a:latin typeface="Arial"/>
            </a:endParaRPr>
          </a:p>
        </p:txBody>
      </p:sp>
      <p:sp>
        <p:nvSpPr>
          <p:cNvPr id="82" name="PlaceHolder 5"/>
          <p:cNvSpPr>
            <a:spLocks noGrp="1"/>
          </p:cNvSpPr>
          <p:nvPr>
            <p:ph type="body"/>
          </p:nvPr>
        </p:nvSpPr>
        <p:spPr>
          <a:xfrm>
            <a:off x="504000" y="3868560"/>
            <a:ext cx="2922480" cy="1992960"/>
          </a:xfrm>
          <a:prstGeom prst="rect">
            <a:avLst/>
          </a:prstGeom>
        </p:spPr>
        <p:txBody>
          <a:bodyPr lIns="0" rIns="0" tIns="0" bIns="0">
            <a:normAutofit/>
          </a:bodyPr>
          <a:p>
            <a:endParaRPr b="0" lang="es-ES" sz="3200" spc="-1" strike="noStrike">
              <a:latin typeface="Arial"/>
            </a:endParaRPr>
          </a:p>
        </p:txBody>
      </p:sp>
      <p:sp>
        <p:nvSpPr>
          <p:cNvPr id="83" name="PlaceHolder 6"/>
          <p:cNvSpPr>
            <a:spLocks noGrp="1"/>
          </p:cNvSpPr>
          <p:nvPr>
            <p:ph type="body"/>
          </p:nvPr>
        </p:nvSpPr>
        <p:spPr>
          <a:xfrm>
            <a:off x="3573000" y="3868560"/>
            <a:ext cx="2922480" cy="1992960"/>
          </a:xfrm>
          <a:prstGeom prst="rect">
            <a:avLst/>
          </a:prstGeom>
        </p:spPr>
        <p:txBody>
          <a:bodyPr lIns="0" rIns="0" tIns="0" bIns="0">
            <a:normAutofit/>
          </a:bodyPr>
          <a:p>
            <a:endParaRPr b="0" lang="es-ES" sz="3200" spc="-1" strike="noStrike">
              <a:latin typeface="Arial"/>
            </a:endParaRPr>
          </a:p>
        </p:txBody>
      </p:sp>
      <p:sp>
        <p:nvSpPr>
          <p:cNvPr id="84" name="PlaceHolder 7"/>
          <p:cNvSpPr>
            <a:spLocks noGrp="1"/>
          </p:cNvSpPr>
          <p:nvPr>
            <p:ph type="body"/>
          </p:nvPr>
        </p:nvSpPr>
        <p:spPr>
          <a:xfrm>
            <a:off x="6642000" y="3868560"/>
            <a:ext cx="29224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9" name="PlaceHolder 2"/>
          <p:cNvSpPr>
            <a:spLocks noGrp="1"/>
          </p:cNvSpPr>
          <p:nvPr>
            <p:ph type="body"/>
          </p:nvPr>
        </p:nvSpPr>
        <p:spPr>
          <a:xfrm>
            <a:off x="504000" y="1685880"/>
            <a:ext cx="9076320" cy="4178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11" name="PlaceHolder 2"/>
          <p:cNvSpPr>
            <a:spLocks noGrp="1"/>
          </p:cNvSpPr>
          <p:nvPr>
            <p:ph type="body"/>
          </p:nvPr>
        </p:nvSpPr>
        <p:spPr>
          <a:xfrm>
            <a:off x="504000" y="1685880"/>
            <a:ext cx="4429080" cy="4178880"/>
          </a:xfrm>
          <a:prstGeom prst="rect">
            <a:avLst/>
          </a:prstGeom>
        </p:spPr>
        <p:txBody>
          <a:bodyPr lIns="0" rIns="0" tIns="0" bIns="0">
            <a:normAutofit/>
          </a:bodyPr>
          <a:p>
            <a:endParaRPr b="0" lang="es-ES" sz="3200" spc="-1" strike="noStrike">
              <a:latin typeface="Arial"/>
            </a:endParaRPr>
          </a:p>
        </p:txBody>
      </p:sp>
      <p:sp>
        <p:nvSpPr>
          <p:cNvPr id="12" name="PlaceHolder 3"/>
          <p:cNvSpPr>
            <a:spLocks noGrp="1"/>
          </p:cNvSpPr>
          <p:nvPr>
            <p:ph type="body"/>
          </p:nvPr>
        </p:nvSpPr>
        <p:spPr>
          <a:xfrm>
            <a:off x="5154840" y="1685880"/>
            <a:ext cx="4429080" cy="4178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87280"/>
            <a:ext cx="9076320" cy="557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16"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5154840" y="1685880"/>
            <a:ext cx="4429080" cy="417888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50400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20" name="PlaceHolder 2"/>
          <p:cNvSpPr>
            <a:spLocks noGrp="1"/>
          </p:cNvSpPr>
          <p:nvPr>
            <p:ph type="body"/>
          </p:nvPr>
        </p:nvSpPr>
        <p:spPr>
          <a:xfrm>
            <a:off x="504000" y="1685880"/>
            <a:ext cx="4429080" cy="417888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5154840" y="3868560"/>
            <a:ext cx="4429080" cy="199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87280"/>
            <a:ext cx="9076320" cy="1202760"/>
          </a:xfrm>
          <a:prstGeom prst="rect">
            <a:avLst/>
          </a:prstGeom>
        </p:spPr>
        <p:txBody>
          <a:bodyPr lIns="0" rIns="0" tIns="0" bIns="0" anchor="ctr"/>
          <a:p>
            <a:pPr algn="ctr"/>
            <a:endParaRPr b="0" lang="es-ES" sz="4400" spc="-1" strike="noStrike">
              <a:latin typeface="Arial"/>
            </a:endParaRPr>
          </a:p>
        </p:txBody>
      </p:sp>
      <p:sp>
        <p:nvSpPr>
          <p:cNvPr id="24" name="PlaceHolder 2"/>
          <p:cNvSpPr>
            <a:spLocks noGrp="1"/>
          </p:cNvSpPr>
          <p:nvPr>
            <p:ph type="body"/>
          </p:nvPr>
        </p:nvSpPr>
        <p:spPr>
          <a:xfrm>
            <a:off x="504000" y="1685880"/>
            <a:ext cx="4429080" cy="199296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5154840" y="1685880"/>
            <a:ext cx="4429080" cy="1992960"/>
          </a:xfrm>
          <a:prstGeom prst="rect">
            <a:avLst/>
          </a:prstGeom>
        </p:spPr>
        <p:txBody>
          <a:bodyPr lIns="0" rIns="0" tIns="0" bIns="0">
            <a:normAutofit/>
          </a:bodyPr>
          <a:p>
            <a:endParaRPr b="0" lang="es-ES" sz="3200" spc="-1" strike="noStrike">
              <a:latin typeface="Arial"/>
            </a:endParaRPr>
          </a:p>
        </p:txBody>
      </p:sp>
      <p:sp>
        <p:nvSpPr>
          <p:cNvPr id="26" name="PlaceHolder 4"/>
          <p:cNvSpPr>
            <a:spLocks noGrp="1"/>
          </p:cNvSpPr>
          <p:nvPr>
            <p:ph type="body"/>
          </p:nvPr>
        </p:nvSpPr>
        <p:spPr>
          <a:xfrm>
            <a:off x="504000" y="3868560"/>
            <a:ext cx="9076320" cy="199296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6505560"/>
            <a:ext cx="3349800" cy="698760"/>
          </a:xfrm>
          <a:prstGeom prst="rect">
            <a:avLst/>
          </a:prstGeom>
          <a:ln>
            <a:noFill/>
          </a:ln>
        </p:spPr>
      </p:pic>
      <p:sp>
        <p:nvSpPr>
          <p:cNvPr id="1" name="Line 1"/>
          <p:cNvSpPr/>
          <p:nvPr/>
        </p:nvSpPr>
        <p:spPr>
          <a:xfrm>
            <a:off x="0" y="6503760"/>
            <a:ext cx="10085040" cy="1800"/>
          </a:xfrm>
          <a:prstGeom prst="line">
            <a:avLst/>
          </a:prstGeom>
          <a:ln w="12600">
            <a:solidFill>
              <a:srgbClr val="808080"/>
            </a:solidFill>
            <a:round/>
          </a:ln>
        </p:spPr>
        <p:style>
          <a:lnRef idx="0"/>
          <a:fillRef idx="0"/>
          <a:effectRef idx="0"/>
          <a:fontRef idx="minor"/>
        </p:style>
      </p:sp>
      <p:sp>
        <p:nvSpPr>
          <p:cNvPr id="2" name="Line 2"/>
          <p:cNvSpPr/>
          <p:nvPr/>
        </p:nvSpPr>
        <p:spPr>
          <a:xfrm>
            <a:off x="5041800" y="6505560"/>
            <a:ext cx="1440" cy="699840"/>
          </a:xfrm>
          <a:prstGeom prst="line">
            <a:avLst/>
          </a:prstGeom>
          <a:ln w="12600">
            <a:solidFill>
              <a:srgbClr val="7f7f7f"/>
            </a:solidFill>
            <a:round/>
          </a:ln>
        </p:spPr>
        <p:style>
          <a:lnRef idx="0"/>
          <a:fillRef idx="0"/>
          <a:effectRef idx="0"/>
          <a:fontRef idx="minor"/>
        </p:style>
      </p:sp>
      <p:sp>
        <p:nvSpPr>
          <p:cNvPr id="3" name="CustomShape 3"/>
          <p:cNvSpPr/>
          <p:nvPr/>
        </p:nvSpPr>
        <p:spPr>
          <a:xfrm>
            <a:off x="5052960" y="6517080"/>
            <a:ext cx="2577960" cy="65160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Ensembles: </a:t>
            </a:r>
            <a:endParaRPr b="0" lang="es-ES" sz="1800" spc="-1" strike="noStrike">
              <a:latin typeface="Arial"/>
            </a:endParaRPr>
          </a:p>
          <a:p>
            <a:pPr>
              <a:lnSpc>
                <a:spcPct val="100000"/>
              </a:lnSpc>
            </a:pPr>
            <a:r>
              <a:rPr b="1" lang="es-ES" sz="1800" spc="-1" strike="noStrike">
                <a:solidFill>
                  <a:srgbClr val="000000"/>
                </a:solidFill>
                <a:latin typeface="Arial"/>
                <a:ea typeface="SimSun"/>
              </a:rPr>
              <a:t>Gradient Boosting</a:t>
            </a:r>
            <a:endParaRPr b="0" lang="es-ES" sz="1800" spc="-1" strike="noStrike">
              <a:latin typeface="Arial"/>
            </a:endParaRPr>
          </a:p>
        </p:txBody>
      </p:sp>
      <p:sp>
        <p:nvSpPr>
          <p:cNvPr id="4" name="PlaceHolder 4"/>
          <p:cNvSpPr>
            <a:spLocks noGrp="1"/>
          </p:cNvSpPr>
          <p:nvPr>
            <p:ph type="title"/>
          </p:nvPr>
        </p:nvSpPr>
        <p:spPr>
          <a:xfrm>
            <a:off x="504000" y="287280"/>
            <a:ext cx="9076320" cy="1202760"/>
          </a:xfrm>
          <a:prstGeom prst="rect">
            <a:avLst/>
          </a:prstGeom>
        </p:spPr>
        <p:txBody>
          <a:bodyPr lIns="0" rIns="0" tIns="0" bIns="0" anchor="ctr"/>
          <a:p>
            <a:pPr algn="ctr"/>
            <a:r>
              <a:rPr b="0" lang="es-ES" sz="4400" spc="-1" strike="noStrike">
                <a:latin typeface="Arial"/>
              </a:rPr>
              <a:t>Click to </a:t>
            </a:r>
            <a:r>
              <a:rPr b="0" lang="es-ES" sz="4400" spc="-1" strike="noStrike">
                <a:latin typeface="Arial"/>
              </a:rPr>
              <a:t>edit the </a:t>
            </a:r>
            <a:r>
              <a:rPr b="0" lang="es-ES" sz="4400" spc="-1" strike="noStrike">
                <a:latin typeface="Arial"/>
              </a:rPr>
              <a:t>title text </a:t>
            </a:r>
            <a:r>
              <a:rPr b="0" lang="es-ES" sz="4400" spc="-1" strike="noStrike">
                <a:latin typeface="Arial"/>
              </a:rPr>
              <a:t>format</a:t>
            </a:r>
            <a:endParaRPr b="0" lang="es-ES" sz="4400" spc="-1" strike="noStrike">
              <a:latin typeface="Arial"/>
            </a:endParaRPr>
          </a:p>
        </p:txBody>
      </p:sp>
      <p:sp>
        <p:nvSpPr>
          <p:cNvPr id="5" name="PlaceHolder 5"/>
          <p:cNvSpPr>
            <a:spLocks noGrp="1"/>
          </p:cNvSpPr>
          <p:nvPr>
            <p:ph type="body"/>
          </p:nvPr>
        </p:nvSpPr>
        <p:spPr>
          <a:xfrm>
            <a:off x="504000" y="1685880"/>
            <a:ext cx="9076320" cy="4178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1" descr=""/>
          <p:cNvPicPr/>
          <p:nvPr/>
        </p:nvPicPr>
        <p:blipFill>
          <a:blip r:embed="rId2"/>
          <a:stretch/>
        </p:blipFill>
        <p:spPr>
          <a:xfrm>
            <a:off x="0" y="6505560"/>
            <a:ext cx="3349800" cy="698760"/>
          </a:xfrm>
          <a:prstGeom prst="rect">
            <a:avLst/>
          </a:prstGeom>
          <a:ln>
            <a:noFill/>
          </a:ln>
        </p:spPr>
      </p:pic>
      <p:sp>
        <p:nvSpPr>
          <p:cNvPr id="43" name="Line 1"/>
          <p:cNvSpPr/>
          <p:nvPr/>
        </p:nvSpPr>
        <p:spPr>
          <a:xfrm>
            <a:off x="0" y="6503760"/>
            <a:ext cx="10085040" cy="1800"/>
          </a:xfrm>
          <a:prstGeom prst="line">
            <a:avLst/>
          </a:prstGeom>
          <a:ln w="12600">
            <a:solidFill>
              <a:srgbClr val="808080"/>
            </a:solidFill>
            <a:round/>
          </a:ln>
        </p:spPr>
        <p:style>
          <a:lnRef idx="0"/>
          <a:fillRef idx="0"/>
          <a:effectRef idx="0"/>
          <a:fontRef idx="minor"/>
        </p:style>
      </p:sp>
      <p:sp>
        <p:nvSpPr>
          <p:cNvPr id="44" name="CustomShape 2"/>
          <p:cNvSpPr/>
          <p:nvPr/>
        </p:nvSpPr>
        <p:spPr>
          <a:xfrm>
            <a:off x="3319920" y="6582960"/>
            <a:ext cx="1758240" cy="363600"/>
          </a:xfrm>
          <a:prstGeom prst="rect">
            <a:avLst/>
          </a:prstGeom>
          <a:noFill/>
          <a:ln>
            <a:noFill/>
          </a:ln>
        </p:spPr>
        <p:style>
          <a:lnRef idx="0"/>
          <a:fillRef idx="0"/>
          <a:effectRef idx="0"/>
          <a:fontRef idx="minor"/>
        </p:style>
        <p:txBody>
          <a:bodyPr lIns="90000" rIns="90000" tIns="45000" bIns="45000"/>
          <a:p>
            <a:pPr>
              <a:lnSpc>
                <a:spcPct val="100000"/>
              </a:lnSpc>
            </a:pPr>
            <a:r>
              <a:rPr b="1" lang="es-ES" sz="1400" spc="-1" strike="noStrike">
                <a:solidFill>
                  <a:srgbClr val="000000"/>
                </a:solidFill>
                <a:latin typeface="Arial"/>
                <a:ea typeface="SimSun"/>
              </a:rPr>
              <a:t>Ensembles: </a:t>
            </a:r>
            <a:endParaRPr b="0" lang="es-ES" sz="1400" spc="-1" strike="noStrike">
              <a:latin typeface="Arial"/>
            </a:endParaRPr>
          </a:p>
          <a:p>
            <a:pPr>
              <a:lnSpc>
                <a:spcPct val="100000"/>
              </a:lnSpc>
            </a:pPr>
            <a:r>
              <a:rPr b="1" lang="es-ES" sz="1400" spc="-1" strike="noStrike">
                <a:solidFill>
                  <a:srgbClr val="000000"/>
                </a:solidFill>
                <a:latin typeface="Arial"/>
                <a:ea typeface="SimSun"/>
              </a:rPr>
              <a:t>Gradient Boosting</a:t>
            </a:r>
            <a:endParaRPr b="0" lang="es-ES" sz="1400" spc="-1" strike="noStrike">
              <a:latin typeface="Arial"/>
            </a:endParaRPr>
          </a:p>
        </p:txBody>
      </p:sp>
      <p:sp>
        <p:nvSpPr>
          <p:cNvPr id="45" name="Line 3"/>
          <p:cNvSpPr/>
          <p:nvPr/>
        </p:nvSpPr>
        <p:spPr>
          <a:xfrm>
            <a:off x="5041800" y="6505560"/>
            <a:ext cx="1440" cy="699840"/>
          </a:xfrm>
          <a:prstGeom prst="line">
            <a:avLst/>
          </a:prstGeom>
          <a:ln w="12600">
            <a:solidFill>
              <a:srgbClr val="7f7f7f"/>
            </a:solidFill>
            <a:round/>
          </a:ln>
        </p:spPr>
        <p:style>
          <a:lnRef idx="0"/>
          <a:fillRef idx="0"/>
          <a:effectRef idx="0"/>
          <a:fontRef idx="minor"/>
        </p:style>
      </p:sp>
      <p:sp>
        <p:nvSpPr>
          <p:cNvPr id="46" name="Line 4"/>
          <p:cNvSpPr/>
          <p:nvPr/>
        </p:nvSpPr>
        <p:spPr>
          <a:xfrm>
            <a:off x="3319200" y="6505560"/>
            <a:ext cx="1800" cy="699840"/>
          </a:xfrm>
          <a:prstGeom prst="line">
            <a:avLst/>
          </a:prstGeom>
          <a:ln w="12600">
            <a:solidFill>
              <a:srgbClr val="808080"/>
            </a:solidFill>
            <a:round/>
          </a:ln>
        </p:spPr>
        <p:style>
          <a:lnRef idx="0"/>
          <a:fillRef idx="0"/>
          <a:effectRef idx="0"/>
          <a:fontRef idx="minor"/>
        </p:style>
      </p:sp>
      <p:sp>
        <p:nvSpPr>
          <p:cNvPr id="47" name="PlaceHolder 5"/>
          <p:cNvSpPr>
            <a:spLocks noGrp="1"/>
          </p:cNvSpPr>
          <p:nvPr>
            <p:ph type="title"/>
          </p:nvPr>
        </p:nvSpPr>
        <p:spPr>
          <a:xfrm>
            <a:off x="504000" y="287280"/>
            <a:ext cx="9076320" cy="1202760"/>
          </a:xfrm>
          <a:prstGeom prst="rect">
            <a:avLst/>
          </a:prstGeom>
        </p:spPr>
        <p:txBody>
          <a:bodyPr lIns="0" rIns="0" tIns="0" bIns="0" anchor="ctr"/>
          <a:p>
            <a:pPr algn="ctr"/>
            <a:r>
              <a:rPr b="0" lang="es-ES" sz="4400" spc="-1" strike="noStrike">
                <a:latin typeface="Arial"/>
              </a:rPr>
              <a:t>C</a:t>
            </a:r>
            <a:r>
              <a:rPr b="0" lang="es-ES" sz="4400" spc="-1" strike="noStrike">
                <a:latin typeface="Arial"/>
              </a:rPr>
              <a:t>li</a:t>
            </a:r>
            <a:r>
              <a:rPr b="0" lang="es-ES" sz="4400" spc="-1" strike="noStrike">
                <a:latin typeface="Arial"/>
              </a:rPr>
              <a:t>c</a:t>
            </a:r>
            <a:r>
              <a:rPr b="0" lang="es-ES" sz="4400" spc="-1" strike="noStrike">
                <a:latin typeface="Arial"/>
              </a:rPr>
              <a:t>k </a:t>
            </a:r>
            <a:r>
              <a:rPr b="0" lang="es-ES" sz="4400" spc="-1" strike="noStrike">
                <a:latin typeface="Arial"/>
              </a:rPr>
              <a:t>t</a:t>
            </a:r>
            <a:r>
              <a:rPr b="0" lang="es-ES" sz="4400" spc="-1" strike="noStrike">
                <a:latin typeface="Arial"/>
              </a:rPr>
              <a:t>o</a:t>
            </a:r>
            <a:r>
              <a:rPr b="0" lang="es-ES" sz="4400" spc="-1" strike="noStrike">
                <a:latin typeface="Arial"/>
              </a:rPr>
              <a:t> </a:t>
            </a:r>
            <a:r>
              <a:rPr b="0" lang="es-ES" sz="4400" spc="-1" strike="noStrike">
                <a:latin typeface="Arial"/>
              </a:rPr>
              <a:t>e</a:t>
            </a:r>
            <a:r>
              <a:rPr b="0" lang="es-ES" sz="4400" spc="-1" strike="noStrike">
                <a:latin typeface="Arial"/>
              </a:rPr>
              <a:t>d</a:t>
            </a:r>
            <a:r>
              <a:rPr b="0" lang="es-ES" sz="4400" spc="-1" strike="noStrike">
                <a:latin typeface="Arial"/>
              </a:rPr>
              <a:t>it </a:t>
            </a:r>
            <a:r>
              <a:rPr b="0" lang="es-ES" sz="4400" spc="-1" strike="noStrike">
                <a:latin typeface="Arial"/>
              </a:rPr>
              <a:t>t</a:t>
            </a:r>
            <a:r>
              <a:rPr b="0" lang="es-ES" sz="4400" spc="-1" strike="noStrike">
                <a:latin typeface="Arial"/>
              </a:rPr>
              <a:t>h</a:t>
            </a:r>
            <a:r>
              <a:rPr b="0" lang="es-ES" sz="4400" spc="-1" strike="noStrike">
                <a:latin typeface="Arial"/>
              </a:rPr>
              <a:t>e</a:t>
            </a:r>
            <a:r>
              <a:rPr b="0" lang="es-ES" sz="4400" spc="-1" strike="noStrike">
                <a:latin typeface="Arial"/>
              </a:rPr>
              <a:t> </a:t>
            </a:r>
            <a:r>
              <a:rPr b="0" lang="es-ES" sz="4400" spc="-1" strike="noStrike">
                <a:latin typeface="Arial"/>
              </a:rPr>
              <a:t>ti</a:t>
            </a:r>
            <a:r>
              <a:rPr b="0" lang="es-ES" sz="4400" spc="-1" strike="noStrike">
                <a:latin typeface="Arial"/>
              </a:rPr>
              <a:t>tl</a:t>
            </a:r>
            <a:r>
              <a:rPr b="0" lang="es-ES" sz="4400" spc="-1" strike="noStrike">
                <a:latin typeface="Arial"/>
              </a:rPr>
              <a:t>e</a:t>
            </a:r>
            <a:r>
              <a:rPr b="0" lang="es-ES" sz="4400" spc="-1" strike="noStrike">
                <a:latin typeface="Arial"/>
              </a:rPr>
              <a:t> </a:t>
            </a:r>
            <a:r>
              <a:rPr b="0" lang="es-ES" sz="4400" spc="-1" strike="noStrike">
                <a:latin typeface="Arial"/>
              </a:rPr>
              <a:t>t</a:t>
            </a:r>
            <a:r>
              <a:rPr b="0" lang="es-ES" sz="4400" spc="-1" strike="noStrike">
                <a:latin typeface="Arial"/>
              </a:rPr>
              <a:t>e</a:t>
            </a:r>
            <a:r>
              <a:rPr b="0" lang="es-ES" sz="4400" spc="-1" strike="noStrike">
                <a:latin typeface="Arial"/>
              </a:rPr>
              <a:t>x</a:t>
            </a:r>
            <a:r>
              <a:rPr b="0" lang="es-ES" sz="4400" spc="-1" strike="noStrike">
                <a:latin typeface="Arial"/>
              </a:rPr>
              <a:t>t </a:t>
            </a:r>
            <a:r>
              <a:rPr b="0" lang="es-ES" sz="4400" spc="-1" strike="noStrike">
                <a:latin typeface="Arial"/>
              </a:rPr>
              <a:t>f</a:t>
            </a:r>
            <a:r>
              <a:rPr b="0" lang="es-ES" sz="4400" spc="-1" strike="noStrike">
                <a:latin typeface="Arial"/>
              </a:rPr>
              <a:t>o</a:t>
            </a:r>
            <a:r>
              <a:rPr b="0" lang="es-ES" sz="4400" spc="-1" strike="noStrike">
                <a:latin typeface="Arial"/>
              </a:rPr>
              <a:t>r</a:t>
            </a:r>
            <a:r>
              <a:rPr b="0" lang="es-ES" sz="4400" spc="-1" strike="noStrike">
                <a:latin typeface="Arial"/>
              </a:rPr>
              <a:t>m</a:t>
            </a:r>
            <a:r>
              <a:rPr b="0" lang="es-ES" sz="4400" spc="-1" strike="noStrike">
                <a:latin typeface="Arial"/>
              </a:rPr>
              <a:t>a</a:t>
            </a:r>
            <a:r>
              <a:rPr b="0" lang="es-ES" sz="4400" spc="-1" strike="noStrike">
                <a:latin typeface="Arial"/>
              </a:rPr>
              <a:t>t</a:t>
            </a:r>
            <a:endParaRPr b="0" lang="es-ES" sz="4400" spc="-1" strike="noStrike">
              <a:latin typeface="Arial"/>
            </a:endParaRPr>
          </a:p>
        </p:txBody>
      </p:sp>
      <p:sp>
        <p:nvSpPr>
          <p:cNvPr id="48" name="PlaceHolder 6"/>
          <p:cNvSpPr>
            <a:spLocks noGrp="1"/>
          </p:cNvSpPr>
          <p:nvPr>
            <p:ph type="body"/>
          </p:nvPr>
        </p:nvSpPr>
        <p:spPr>
          <a:xfrm>
            <a:off x="504000" y="1685880"/>
            <a:ext cx="9076320" cy="4178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wmf"/><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3.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hyperlink" Target="https://www.kdnuggets.com/2018/07/intuitive-ensemble-learning-guide-gradient-boosting.html" TargetMode="External"/><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slideLayout" Target="../slideLayouts/slideLayout13.xml"/><Relationship Id="rId7"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slideLayout" Target="../slideLayouts/slideLayout13.xml"/><Relationship Id="rId7"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slideLayout" Target="../slideLayouts/slideLayout13.xml"/><Relationship Id="rId9"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hyperlink" Target="https://github.com/dmlc/xgboost" TargetMode="External"/><Relationship Id="rId7" Type="http://schemas.openxmlformats.org/officeDocument/2006/relationships/hyperlink" Target="https://arxiv.org/pdf/1603.02754.pdf" TargetMode="External"/><Relationship Id="rId8" Type="http://schemas.openxmlformats.org/officeDocument/2006/relationships/hyperlink" Target="https://xgboost.readthedocs.io/en/latest/parameter.html" TargetMode="External"/><Relationship Id="rId9" Type="http://schemas.openxmlformats.org/officeDocument/2006/relationships/slideLayout" Target="../slideLayouts/slideLayout13.xml"/><Relationship Id="rId10"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hyperlink" Target="https://www.tensorflow.org/tutorials/estimator/boosted_trees" TargetMode="External"/><Relationship Id="rId4" Type="http://schemas.openxmlformats.org/officeDocument/2006/relationships/hyperlink" Target="https://arxiv.org/pdf/1710.11555.pdf" TargetMode="External"/><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slideLayout" Target="../slideLayouts/slideLayout13.xml"/><Relationship Id="rId8"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towardsdatascience.com/understanding-gradient-boosting-machines-9be756fe76ab" TargetMode="External"/><Relationship Id="rId2" Type="http://schemas.openxmlformats.org/officeDocument/2006/relationships/hyperlink" Target="https://www.kdnuggets.com/2018/01/gradient-boosting-tensorflow-vs-xgboost.html" TargetMode="External"/><Relationship Id="rId3" Type="http://schemas.openxmlformats.org/officeDocument/2006/relationships/hyperlink" Target="https://arxiv.org/pdf/1710.11555.pdf" TargetMode="External"/><Relationship Id="rId4" Type="http://schemas.openxmlformats.org/officeDocument/2006/relationships/hyperlink" Target="https://arxiv.org/pdf/1603.02754.pdf" TargetMode="External"/><Relationship Id="rId5" Type="http://schemas.openxmlformats.org/officeDocument/2006/relationships/hyperlink" Target="https://xgboost.readthedocs.io/en/latest/tutorials/model.html" TargetMode="External"/><Relationship Id="rId6" Type="http://schemas.openxmlformats.org/officeDocument/2006/relationships/hyperlink" Target="https://becominghuman.ai/ensemble-learning-bagging-and-boosting-d20f38be9b1e" TargetMode="External"/><Relationship Id="rId7" Type="http://schemas.openxmlformats.org/officeDocument/2006/relationships/hyperlink" Target="https://stats.stackexchange.com/questions/290701/how-to-stack-machine-learning-models-in-r" TargetMode="External"/><Relationship Id="rId8" Type="http://schemas.openxmlformats.org/officeDocument/2006/relationships/hyperlink" Target="https://towardsdatascience.com/decision-tree-ensembles-bagging-and-boosting-266a8ba60fd9" TargetMode="External"/><Relationship Id="rId9" Type="http://schemas.openxmlformats.org/officeDocument/2006/relationships/hyperlink" Target="https://towardsdatascience.com/ensemble-methods-bagging-boosting-and-stacking-c9214a10a205" TargetMode="External"/><Relationship Id="rId10" Type="http://schemas.openxmlformats.org/officeDocument/2006/relationships/hyperlink" Target="https://towardsdatascience.com/understanding-gradient-boosting-machines-9be756fe76ab" TargetMode="External"/><Relationship Id="rId11" Type="http://schemas.openxmlformats.org/officeDocument/2006/relationships/hyperlink" Target="https://xgboost.readthedocs.io/en/latest/R-package/index.html" TargetMode="External"/><Relationship Id="rId12" Type="http://schemas.openxmlformats.org/officeDocument/2006/relationships/hyperlink" Target="https://github.com/dmlc/xgboost" TargetMode="External"/><Relationship Id="rId13" Type="http://schemas.openxmlformats.org/officeDocument/2006/relationships/hyperlink" Target="https://www.kdnuggets.com/2018/01/gradient-boosting-tensorflow-vs-xgboost.html" TargetMode="External"/><Relationship Id="rId14" Type="http://schemas.openxmlformats.org/officeDocument/2006/relationships/hyperlink" Target="https://www.kdnuggets.com/2018/07/intuitive-ensemble-learning-guide-gradient-boosting.html" TargetMode="External"/><Relationship Id="rId15" Type="http://schemas.openxmlformats.org/officeDocument/2006/relationships/hyperlink" Target="https://www.kdnuggets.com/2019/09/ensemble-methods-machine-learning-adaboost.html" TargetMode="External"/><Relationship Id="rId16" Type="http://schemas.openxmlformats.org/officeDocument/2006/relationships/slideLayout" Target="../slideLayouts/slideLayout13.xml"/><Relationship Id="rId17"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slideLayout" Target="../slideLayouts/slideLayout13.xml"/><Relationship Id="rId5"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13.xml"/><Relationship Id="rId4"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towardsdatascience.com/ensemble-methods-bagging-boosting-and-stacking-c9214a10a205" TargetMode="External"/><Relationship Id="rId3" Type="http://schemas.openxmlformats.org/officeDocument/2006/relationships/hyperlink" Target="https://stats.stackexchange.com/questions/290701/how-to-stack-machine-learning-models-in-r" TargetMode="External"/><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30280" y="71280"/>
            <a:ext cx="9499680" cy="1748160"/>
          </a:xfrm>
          <a:prstGeom prst="rect">
            <a:avLst/>
          </a:prstGeom>
          <a:noFill/>
          <a:ln>
            <a:noFill/>
          </a:ln>
        </p:spPr>
        <p:style>
          <a:lnRef idx="0"/>
          <a:fillRef idx="0"/>
          <a:effectRef idx="0"/>
          <a:fontRef idx="minor"/>
        </p:style>
        <p:txBody>
          <a:bodyPr lIns="0" rIns="0" tIns="0" bIns="0" anchor="ctr"/>
          <a:p>
            <a:pPr algn="ctr">
              <a:lnSpc>
                <a:spcPct val="100000"/>
              </a:lnSpc>
            </a:pPr>
            <a:r>
              <a:rPr b="1" lang="es-ES" sz="2900" spc="-1" strike="noStrike">
                <a:solidFill>
                  <a:srgbClr val="000090"/>
                </a:solidFill>
                <a:latin typeface="Arial"/>
                <a:ea typeface="SimSun"/>
              </a:rPr>
              <a:t>Data Mining (Minería de Datos)</a:t>
            </a:r>
            <a:endParaRPr b="0" lang="es-ES" sz="2900" spc="-1" strike="noStrike">
              <a:latin typeface="Arial"/>
            </a:endParaRPr>
          </a:p>
          <a:p>
            <a:pPr algn="ctr">
              <a:lnSpc>
                <a:spcPct val="100000"/>
              </a:lnSpc>
            </a:pPr>
            <a:endParaRPr b="0" lang="es-ES" sz="2900" spc="-1" strike="noStrike">
              <a:latin typeface="Arial"/>
            </a:endParaRPr>
          </a:p>
          <a:p>
            <a:pPr algn="ctr">
              <a:lnSpc>
                <a:spcPct val="100000"/>
              </a:lnSpc>
            </a:pPr>
            <a:r>
              <a:rPr b="1" lang="es-ES" sz="2900" spc="-1" strike="noStrike">
                <a:solidFill>
                  <a:srgbClr val="000090"/>
                </a:solidFill>
                <a:latin typeface="Arial"/>
                <a:ea typeface="SimSun"/>
              </a:rPr>
              <a:t>Ensembles: Gradient Boosting</a:t>
            </a:r>
            <a:endParaRPr b="0" lang="es-ES" sz="2900" spc="-1" strike="noStrike">
              <a:latin typeface="Arial"/>
            </a:endParaRPr>
          </a:p>
        </p:txBody>
      </p:sp>
      <p:sp>
        <p:nvSpPr>
          <p:cNvPr id="92" name="CustomShape 2"/>
          <p:cNvSpPr/>
          <p:nvPr/>
        </p:nvSpPr>
        <p:spPr>
          <a:xfrm>
            <a:off x="506520" y="5138640"/>
            <a:ext cx="3135600" cy="582840"/>
          </a:xfrm>
          <a:prstGeom prst="rect">
            <a:avLst/>
          </a:prstGeom>
          <a:noFill/>
          <a:ln>
            <a:noFill/>
          </a:ln>
        </p:spPr>
        <p:style>
          <a:lnRef idx="0"/>
          <a:fillRef idx="0"/>
          <a:effectRef idx="0"/>
          <a:fontRef idx="minor"/>
        </p:style>
        <p:txBody>
          <a:bodyPr lIns="100800" rIns="100800" tIns="50400" bIns="50400"/>
          <a:p>
            <a:pPr algn="ctr">
              <a:lnSpc>
                <a:spcPct val="80000"/>
              </a:lnSpc>
            </a:pPr>
            <a:r>
              <a:rPr b="1" lang="es-ES" sz="1800" spc="-1" strike="noStrike">
                <a:solidFill>
                  <a:srgbClr val="5b4e41"/>
                </a:solidFill>
                <a:latin typeface="Arial"/>
                <a:ea typeface="SimSun"/>
              </a:rPr>
              <a:t>Sixto Herrera</a:t>
            </a:r>
            <a:endParaRPr b="0" lang="es-ES" sz="1800" spc="-1" strike="noStrike">
              <a:latin typeface="Arial"/>
            </a:endParaRPr>
          </a:p>
        </p:txBody>
      </p:sp>
      <p:sp>
        <p:nvSpPr>
          <p:cNvPr id="93" name="CustomShape 3"/>
          <p:cNvSpPr/>
          <p:nvPr/>
        </p:nvSpPr>
        <p:spPr>
          <a:xfrm>
            <a:off x="3624120" y="5114880"/>
            <a:ext cx="4513320" cy="582840"/>
          </a:xfrm>
          <a:prstGeom prst="rect">
            <a:avLst/>
          </a:prstGeom>
          <a:noFill/>
          <a:ln>
            <a:noFill/>
          </a:ln>
        </p:spPr>
        <p:style>
          <a:lnRef idx="0"/>
          <a:fillRef idx="0"/>
          <a:effectRef idx="0"/>
          <a:fontRef idx="minor"/>
        </p:style>
        <p:txBody>
          <a:bodyPr lIns="100800" rIns="100800" tIns="50400" bIns="50400"/>
          <a:p>
            <a:pPr algn="ctr">
              <a:lnSpc>
                <a:spcPct val="80000"/>
              </a:lnSpc>
            </a:pPr>
            <a:r>
              <a:rPr b="1" lang="es-ES" sz="2000" spc="-1" strike="noStrike">
                <a:solidFill>
                  <a:srgbClr val="5b4e41"/>
                </a:solidFill>
                <a:latin typeface="Arial"/>
                <a:ea typeface="SimSun"/>
              </a:rPr>
              <a:t>Grupo de Meteorología</a:t>
            </a:r>
            <a:endParaRPr b="0" lang="es-ES" sz="2000" spc="-1" strike="noStrike">
              <a:latin typeface="Arial"/>
            </a:endParaRPr>
          </a:p>
          <a:p>
            <a:pPr algn="ctr">
              <a:lnSpc>
                <a:spcPct val="80000"/>
              </a:lnSpc>
            </a:pPr>
            <a:endParaRPr b="0" lang="es-ES" sz="2000" spc="-1" strike="noStrike">
              <a:latin typeface="Arial"/>
            </a:endParaRPr>
          </a:p>
          <a:p>
            <a:pPr algn="ctr">
              <a:lnSpc>
                <a:spcPct val="80000"/>
              </a:lnSpc>
            </a:pPr>
            <a:r>
              <a:rPr b="1" lang="es-ES" sz="1800" spc="-1" strike="noStrike">
                <a:solidFill>
                  <a:srgbClr val="5b4e41"/>
                </a:solidFill>
                <a:latin typeface="Arial"/>
                <a:ea typeface="SimSun"/>
              </a:rPr>
              <a:t>Univ. de Cantabria – CSIC</a:t>
            </a:r>
            <a:endParaRPr b="0" lang="es-ES" sz="1800" spc="-1" strike="noStrike">
              <a:latin typeface="Arial"/>
            </a:endParaRPr>
          </a:p>
          <a:p>
            <a:pPr algn="ctr">
              <a:lnSpc>
                <a:spcPct val="80000"/>
              </a:lnSpc>
            </a:pPr>
            <a:r>
              <a:rPr b="1" lang="es-ES" sz="1800" spc="-1" strike="noStrike">
                <a:solidFill>
                  <a:srgbClr val="5b4e41"/>
                </a:solidFill>
                <a:latin typeface="Arial"/>
                <a:ea typeface="SimSun"/>
              </a:rPr>
              <a:t>MACC / IFCA</a:t>
            </a:r>
            <a:endParaRPr b="0" lang="es-ES" sz="1800" spc="-1" strike="noStrike">
              <a:latin typeface="Arial"/>
            </a:endParaRPr>
          </a:p>
        </p:txBody>
      </p:sp>
      <p:pic>
        <p:nvPicPr>
          <p:cNvPr id="94" name="Picture 5" descr=""/>
          <p:cNvPicPr/>
          <p:nvPr/>
        </p:nvPicPr>
        <p:blipFill>
          <a:blip r:embed="rId1"/>
          <a:stretch/>
        </p:blipFill>
        <p:spPr>
          <a:xfrm>
            <a:off x="357120" y="1890720"/>
            <a:ext cx="5016600" cy="2687760"/>
          </a:xfrm>
          <a:prstGeom prst="rect">
            <a:avLst/>
          </a:prstGeom>
          <a:ln>
            <a:noFill/>
          </a:ln>
        </p:spPr>
      </p:pic>
      <p:pic>
        <p:nvPicPr>
          <p:cNvPr id="95" name="Picture 6" descr=""/>
          <p:cNvPicPr/>
          <p:nvPr/>
        </p:nvPicPr>
        <p:blipFill>
          <a:blip r:embed="rId2"/>
          <a:stretch/>
        </p:blipFill>
        <p:spPr>
          <a:xfrm>
            <a:off x="5329080" y="2087640"/>
            <a:ext cx="4087800" cy="2292480"/>
          </a:xfrm>
          <a:prstGeom prst="rect">
            <a:avLst/>
          </a:prstGeom>
          <a:ln>
            <a:noFill/>
          </a:ln>
        </p:spPr>
      </p:pic>
      <p:pic>
        <p:nvPicPr>
          <p:cNvPr id="96" name="Picture 7" descr=""/>
          <p:cNvPicPr/>
          <p:nvPr/>
        </p:nvPicPr>
        <p:blipFill>
          <a:blip r:embed="rId3"/>
          <a:srcRect l="0" t="0" r="46992" b="0"/>
          <a:stretch/>
        </p:blipFill>
        <p:spPr>
          <a:xfrm>
            <a:off x="7728120" y="4981680"/>
            <a:ext cx="2163960" cy="1138320"/>
          </a:xfrm>
          <a:prstGeom prst="rect">
            <a:avLst/>
          </a:prstGeom>
          <a:ln>
            <a:noFill/>
          </a:ln>
        </p:spPr>
      </p:pic>
      <p:grpSp>
        <p:nvGrpSpPr>
          <p:cNvPr id="97" name="Group 4"/>
          <p:cNvGrpSpPr/>
          <p:nvPr/>
        </p:nvGrpSpPr>
        <p:grpSpPr>
          <a:xfrm>
            <a:off x="5114880" y="6625080"/>
            <a:ext cx="5358240" cy="576720"/>
            <a:chOff x="5114880" y="6625080"/>
            <a:chExt cx="5358240" cy="576720"/>
          </a:xfrm>
        </p:grpSpPr>
        <p:sp>
          <p:nvSpPr>
            <p:cNvPr id="98" name="CustomShape 5"/>
            <p:cNvSpPr/>
            <p:nvPr/>
          </p:nvSpPr>
          <p:spPr>
            <a:xfrm>
              <a:off x="5114880" y="6625080"/>
              <a:ext cx="4624200" cy="576720"/>
            </a:xfrm>
            <a:prstGeom prst="rect">
              <a:avLst/>
            </a:prstGeom>
            <a:solidFill>
              <a:schemeClr val="bg1"/>
            </a:solidFill>
            <a:ln w="9360">
              <a:noFill/>
            </a:ln>
          </p:spPr>
          <p:style>
            <a:lnRef idx="0"/>
            <a:fillRef idx="0"/>
            <a:effectRef idx="0"/>
            <a:fontRef idx="minor"/>
          </p:style>
        </p:sp>
        <p:sp>
          <p:nvSpPr>
            <p:cNvPr id="99" name="CustomShape 6"/>
            <p:cNvSpPr/>
            <p:nvPr/>
          </p:nvSpPr>
          <p:spPr>
            <a:xfrm>
              <a:off x="5186880" y="6641640"/>
              <a:ext cx="52862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900" spc="-1" strike="noStrike">
                  <a:solidFill>
                    <a:srgbClr val="000000"/>
                  </a:solidFill>
                  <a:latin typeface="Arial"/>
                  <a:ea typeface="SimSun"/>
                </a:rPr>
                <a:t>Ensembles: Gradient Boosting</a:t>
              </a:r>
              <a:endParaRPr b="0" lang="es-ES" sz="1900" spc="-1" strike="noStrike">
                <a:latin typeface="Arial"/>
              </a:endParaRPr>
            </a:p>
          </p:txBody>
        </p:sp>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68"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69"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ACF2D479-95AF-42A2-83BC-575F2D0723C9}" type="slidenum">
              <a:rPr b="0" lang="es-ES" sz="1600" spc="-1" strike="noStrike">
                <a:solidFill>
                  <a:srgbClr val="8b8b8b"/>
                </a:solidFill>
                <a:latin typeface="Arial"/>
                <a:ea typeface="SimSun"/>
              </a:rPr>
              <a:t>1</a:t>
            </a:fld>
            <a:endParaRPr b="0" lang="es-ES" sz="1600" spc="-1" strike="noStrike">
              <a:latin typeface="Arial"/>
            </a:endParaRPr>
          </a:p>
        </p:txBody>
      </p:sp>
      <p:sp>
        <p:nvSpPr>
          <p:cNvPr id="170" name="CustomShape 4"/>
          <p:cNvSpPr/>
          <p:nvPr/>
        </p:nvSpPr>
        <p:spPr>
          <a:xfrm>
            <a:off x="6048000" y="3728520"/>
            <a:ext cx="331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Homogenous Weak Learners</a:t>
            </a:r>
            <a:endParaRPr b="0" lang="es-ES" sz="1500" spc="-1" strike="noStrike">
              <a:latin typeface="Arial"/>
            </a:endParaRPr>
          </a:p>
        </p:txBody>
      </p:sp>
      <p:sp>
        <p:nvSpPr>
          <p:cNvPr id="171" name="CustomShape 5"/>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Bagging and Boosting</a:t>
            </a:r>
            <a:endParaRPr b="0" lang="es-ES" sz="1500" spc="-1" strike="noStrike">
              <a:latin typeface="Arial"/>
            </a:endParaRPr>
          </a:p>
        </p:txBody>
      </p:sp>
      <p:pic>
        <p:nvPicPr>
          <p:cNvPr id="172" name="Picture 2" descr=""/>
          <p:cNvPicPr/>
          <p:nvPr/>
        </p:nvPicPr>
        <p:blipFill>
          <a:blip r:embed="rId1"/>
          <a:stretch/>
        </p:blipFill>
        <p:spPr>
          <a:xfrm>
            <a:off x="110880" y="4179240"/>
            <a:ext cx="5827320" cy="1651680"/>
          </a:xfrm>
          <a:prstGeom prst="rect">
            <a:avLst/>
          </a:prstGeom>
          <a:ln>
            <a:noFill/>
          </a:ln>
        </p:spPr>
      </p:pic>
      <p:sp>
        <p:nvSpPr>
          <p:cNvPr id="173" name="CustomShape 6"/>
          <p:cNvSpPr/>
          <p:nvPr/>
        </p:nvSpPr>
        <p:spPr>
          <a:xfrm>
            <a:off x="2016000" y="4179240"/>
            <a:ext cx="3958920" cy="1651680"/>
          </a:xfrm>
          <a:prstGeom prst="rect">
            <a:avLst/>
          </a:prstGeom>
          <a:noFill/>
          <a:ln w="72000">
            <a:solidFill>
              <a:srgbClr val="00a65d"/>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75"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76"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02D62A78-1D38-4FF9-9AA1-CB6714378643}" type="slidenum">
              <a:rPr b="0" lang="es-ES" sz="1600" spc="-1" strike="noStrike">
                <a:solidFill>
                  <a:srgbClr val="8b8b8b"/>
                </a:solidFill>
                <a:latin typeface="Arial"/>
                <a:ea typeface="SimSun"/>
              </a:rPr>
              <a:t>1</a:t>
            </a:fld>
            <a:endParaRPr b="0" lang="es-ES" sz="1600" spc="-1" strike="noStrike">
              <a:latin typeface="Arial"/>
            </a:endParaRPr>
          </a:p>
        </p:txBody>
      </p:sp>
      <p:sp>
        <p:nvSpPr>
          <p:cNvPr id="177" name="CustomShape 4"/>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Low bias and high variance</a:t>
            </a:r>
            <a:endParaRPr b="0" lang="es-ES" sz="1500" spc="-1" strike="noStrike">
              <a:latin typeface="Arial"/>
            </a:endParaRPr>
          </a:p>
        </p:txBody>
      </p:sp>
      <p:sp>
        <p:nvSpPr>
          <p:cNvPr id="178" name="CustomShape 5"/>
          <p:cNvSpPr/>
          <p:nvPr/>
        </p:nvSpPr>
        <p:spPr>
          <a:xfrm>
            <a:off x="6084000" y="4982400"/>
            <a:ext cx="3274920" cy="54756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High degree of freedom models</a:t>
            </a:r>
            <a:endParaRPr b="0" lang="es-ES" sz="1500" spc="-1" strike="noStrike">
              <a:latin typeface="Arial"/>
            </a:endParaRPr>
          </a:p>
          <a:p>
            <a:pPr>
              <a:lnSpc>
                <a:spcPct val="100000"/>
              </a:lnSpc>
            </a:pPr>
            <a:r>
              <a:rPr b="0" lang="es-ES" sz="1500" spc="-1" strike="noStrike">
                <a:solidFill>
                  <a:srgbClr val="000000"/>
                </a:solidFill>
                <a:latin typeface="medium-content-serif-font"/>
                <a:ea typeface="SimSun"/>
              </a:rPr>
              <a:t>e.g. fully developed trees</a:t>
            </a:r>
            <a:endParaRPr b="0" lang="es-ES" sz="1500" spc="-1" strike="noStrike">
              <a:latin typeface="Arial"/>
            </a:endParaRPr>
          </a:p>
        </p:txBody>
      </p:sp>
      <p:sp>
        <p:nvSpPr>
          <p:cNvPr id="179" name="CustomShape 6"/>
          <p:cNvSpPr/>
          <p:nvPr/>
        </p:nvSpPr>
        <p:spPr>
          <a:xfrm>
            <a:off x="7578000" y="453600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pic>
        <p:nvPicPr>
          <p:cNvPr id="180" name="Picture 2" descr=""/>
          <p:cNvPicPr/>
          <p:nvPr/>
        </p:nvPicPr>
        <p:blipFill>
          <a:blip r:embed="rId1"/>
          <a:stretch/>
        </p:blipFill>
        <p:spPr>
          <a:xfrm>
            <a:off x="110880" y="4179240"/>
            <a:ext cx="5827320" cy="1651680"/>
          </a:xfrm>
          <a:prstGeom prst="rect">
            <a:avLst/>
          </a:prstGeom>
          <a:ln>
            <a:noFill/>
          </a:ln>
        </p:spPr>
      </p:pic>
      <p:sp>
        <p:nvSpPr>
          <p:cNvPr id="181" name="CustomShape 7"/>
          <p:cNvSpPr/>
          <p:nvPr/>
        </p:nvSpPr>
        <p:spPr>
          <a:xfrm>
            <a:off x="2016000" y="4179240"/>
            <a:ext cx="2014920" cy="1651680"/>
          </a:xfrm>
          <a:prstGeom prst="rect">
            <a:avLst/>
          </a:prstGeom>
          <a:noFill/>
          <a:ln w="72000">
            <a:solidFill>
              <a:srgbClr val="00a65d"/>
            </a:solidFill>
            <a:round/>
          </a:ln>
        </p:spPr>
        <p:style>
          <a:lnRef idx="0"/>
          <a:fillRef idx="0"/>
          <a:effectRef idx="0"/>
          <a:fontRef idx="minor"/>
        </p:style>
      </p:sp>
      <p:sp>
        <p:nvSpPr>
          <p:cNvPr id="182" name="CustomShape 8"/>
          <p:cNvSpPr/>
          <p:nvPr/>
        </p:nvSpPr>
        <p:spPr>
          <a:xfrm>
            <a:off x="6048000" y="3728520"/>
            <a:ext cx="331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Homogenous Weak Learners</a:t>
            </a:r>
            <a:endParaRPr b="0" lang="es-ES" sz="1500" spc="-1" strike="noStrike">
              <a:latin typeface="Arial"/>
            </a:endParaRPr>
          </a:p>
        </p:txBody>
      </p:sp>
      <p:sp>
        <p:nvSpPr>
          <p:cNvPr id="183" name="CustomShape 9"/>
          <p:cNvSpPr/>
          <p:nvPr/>
        </p:nvSpPr>
        <p:spPr>
          <a:xfrm>
            <a:off x="7578360" y="558036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sp>
        <p:nvSpPr>
          <p:cNvPr id="184" name="CustomShape 10"/>
          <p:cNvSpPr/>
          <p:nvPr/>
        </p:nvSpPr>
        <p:spPr>
          <a:xfrm>
            <a:off x="6840000" y="6084000"/>
            <a:ext cx="1762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Random Forests</a:t>
            </a:r>
            <a:endParaRPr b="0" lang="es-ES" sz="15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86"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87"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2754D30-3747-415C-8F84-1D73F5122CBF}" type="slidenum">
              <a:rPr b="0" lang="es-ES" sz="1600" spc="-1" strike="noStrike">
                <a:solidFill>
                  <a:srgbClr val="8b8b8b"/>
                </a:solidFill>
                <a:latin typeface="Arial"/>
                <a:ea typeface="SimSun"/>
              </a:rPr>
              <a:t>1</a:t>
            </a:fld>
            <a:endParaRPr b="0" lang="es-ES" sz="1600" spc="-1" strike="noStrike">
              <a:latin typeface="Arial"/>
            </a:endParaRPr>
          </a:p>
        </p:txBody>
      </p:sp>
      <p:sp>
        <p:nvSpPr>
          <p:cNvPr id="188" name="CustomShape 4"/>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High bias and low variance</a:t>
            </a:r>
            <a:endParaRPr b="0" lang="es-ES" sz="1500" spc="-1" strike="noStrike">
              <a:latin typeface="Arial"/>
            </a:endParaRPr>
          </a:p>
        </p:txBody>
      </p:sp>
      <p:sp>
        <p:nvSpPr>
          <p:cNvPr id="189" name="CustomShape 5"/>
          <p:cNvSpPr/>
          <p:nvPr/>
        </p:nvSpPr>
        <p:spPr>
          <a:xfrm>
            <a:off x="6120000" y="4947120"/>
            <a:ext cx="3130920" cy="5461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Low degree if freedom models</a:t>
            </a:r>
            <a:endParaRPr b="0" lang="es-ES" sz="1500" spc="-1" strike="noStrike">
              <a:latin typeface="Arial"/>
            </a:endParaRPr>
          </a:p>
          <a:p>
            <a:pPr>
              <a:lnSpc>
                <a:spcPct val="100000"/>
              </a:lnSpc>
            </a:pPr>
            <a:r>
              <a:rPr b="0" lang="es-ES" sz="1500" spc="-1" strike="noStrike">
                <a:solidFill>
                  <a:srgbClr val="000000"/>
                </a:solidFill>
                <a:latin typeface="medium-content-serif-font"/>
                <a:ea typeface="SimSun"/>
              </a:rPr>
              <a:t>e.g. low depth trees</a:t>
            </a:r>
            <a:endParaRPr b="0" lang="es-ES" sz="1500" spc="-1" strike="noStrike">
              <a:latin typeface="Arial"/>
            </a:endParaRPr>
          </a:p>
        </p:txBody>
      </p:sp>
      <p:pic>
        <p:nvPicPr>
          <p:cNvPr id="190" name="Picture 2" descr=""/>
          <p:cNvPicPr/>
          <p:nvPr/>
        </p:nvPicPr>
        <p:blipFill>
          <a:blip r:embed="rId1"/>
          <a:stretch/>
        </p:blipFill>
        <p:spPr>
          <a:xfrm>
            <a:off x="110880" y="4179240"/>
            <a:ext cx="5827320" cy="1651680"/>
          </a:xfrm>
          <a:prstGeom prst="rect">
            <a:avLst/>
          </a:prstGeom>
          <a:ln>
            <a:noFill/>
          </a:ln>
        </p:spPr>
      </p:pic>
      <p:sp>
        <p:nvSpPr>
          <p:cNvPr id="191" name="CustomShape 6"/>
          <p:cNvSpPr/>
          <p:nvPr/>
        </p:nvSpPr>
        <p:spPr>
          <a:xfrm>
            <a:off x="3960000" y="4179240"/>
            <a:ext cx="2014920" cy="1651680"/>
          </a:xfrm>
          <a:prstGeom prst="rect">
            <a:avLst/>
          </a:prstGeom>
          <a:noFill/>
          <a:ln w="72000">
            <a:solidFill>
              <a:srgbClr val="00a65d"/>
            </a:solidFill>
            <a:round/>
          </a:ln>
        </p:spPr>
        <p:style>
          <a:lnRef idx="0"/>
          <a:fillRef idx="0"/>
          <a:effectRef idx="0"/>
          <a:fontRef idx="minor"/>
        </p:style>
      </p:sp>
      <p:sp>
        <p:nvSpPr>
          <p:cNvPr id="192" name="CustomShape 7"/>
          <p:cNvSpPr/>
          <p:nvPr/>
        </p:nvSpPr>
        <p:spPr>
          <a:xfrm>
            <a:off x="7578000" y="453636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sp>
        <p:nvSpPr>
          <p:cNvPr id="193" name="CustomShape 8"/>
          <p:cNvSpPr/>
          <p:nvPr/>
        </p:nvSpPr>
        <p:spPr>
          <a:xfrm>
            <a:off x="6048000" y="3728880"/>
            <a:ext cx="331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Homogenous Weak Learners</a:t>
            </a:r>
            <a:endParaRPr b="0" lang="es-ES" sz="1500" spc="-1" strike="noStrike">
              <a:latin typeface="Arial"/>
            </a:endParaRPr>
          </a:p>
        </p:txBody>
      </p:sp>
      <p:sp>
        <p:nvSpPr>
          <p:cNvPr id="194" name="CustomShape 9"/>
          <p:cNvSpPr/>
          <p:nvPr/>
        </p:nvSpPr>
        <p:spPr>
          <a:xfrm>
            <a:off x="7578360" y="558072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sp>
        <p:nvSpPr>
          <p:cNvPr id="195" name="CustomShape 10"/>
          <p:cNvSpPr/>
          <p:nvPr/>
        </p:nvSpPr>
        <p:spPr>
          <a:xfrm>
            <a:off x="6264000" y="6084360"/>
            <a:ext cx="295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AdaBoost: Adaptive Boosting</a:t>
            </a:r>
            <a:endParaRPr b="0" lang="es-ES" sz="15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197"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98"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D30C3D04-8B4E-4A26-8F48-97B0DD0C17D2}" type="slidenum">
              <a:rPr b="0" lang="es-ES" sz="1600" spc="-1" strike="noStrike">
                <a:solidFill>
                  <a:srgbClr val="8b8b8b"/>
                </a:solidFill>
                <a:latin typeface="Arial"/>
                <a:ea typeface="SimSun"/>
              </a:rPr>
              <a:t>1</a:t>
            </a:fld>
            <a:endParaRPr b="0" lang="es-ES" sz="1600" spc="-1" strike="noStrike">
              <a:latin typeface="Arial"/>
            </a:endParaRPr>
          </a:p>
        </p:txBody>
      </p:sp>
      <p:sp>
        <p:nvSpPr>
          <p:cNvPr id="199" name="CustomShape 4"/>
          <p:cNvSpPr/>
          <p:nvPr/>
        </p:nvSpPr>
        <p:spPr>
          <a:xfrm>
            <a:off x="36000" y="440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200" name="" descr=""/>
          <p:cNvPicPr/>
          <p:nvPr/>
        </p:nvPicPr>
        <p:blipFill>
          <a:blip r:embed="rId1"/>
          <a:stretch/>
        </p:blipFill>
        <p:spPr>
          <a:xfrm>
            <a:off x="2632680" y="360000"/>
            <a:ext cx="7292160" cy="3932640"/>
          </a:xfrm>
          <a:prstGeom prst="rect">
            <a:avLst/>
          </a:prstGeom>
          <a:ln>
            <a:noFill/>
          </a:ln>
        </p:spPr>
      </p:pic>
      <p:sp>
        <p:nvSpPr>
          <p:cNvPr id="201" name="CustomShape 5"/>
          <p:cNvSpPr/>
          <p:nvPr/>
        </p:nvSpPr>
        <p:spPr>
          <a:xfrm>
            <a:off x="37440" y="1908000"/>
            <a:ext cx="2841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03"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04"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8192CE11-F255-40C2-AFE0-01FB94E94EF8}" type="slidenum">
              <a:rPr b="0" lang="es-ES" sz="1600" spc="-1" strike="noStrike">
                <a:solidFill>
                  <a:srgbClr val="8b8b8b"/>
                </a:solidFill>
                <a:latin typeface="Arial"/>
                <a:ea typeface="SimSun"/>
              </a:rPr>
              <a:t>1</a:t>
            </a:fld>
            <a:endParaRPr b="0" lang="es-ES" sz="1600" spc="-1" strike="noStrike">
              <a:latin typeface="Arial"/>
            </a:endParaRPr>
          </a:p>
        </p:txBody>
      </p:sp>
      <p:sp>
        <p:nvSpPr>
          <p:cNvPr id="205" name="CustomShape 4"/>
          <p:cNvSpPr/>
          <p:nvPr/>
        </p:nvSpPr>
        <p:spPr>
          <a:xfrm>
            <a:off x="36000" y="440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206" name="" descr=""/>
          <p:cNvPicPr/>
          <p:nvPr/>
        </p:nvPicPr>
        <p:blipFill>
          <a:blip r:embed="rId1"/>
          <a:stretch/>
        </p:blipFill>
        <p:spPr>
          <a:xfrm>
            <a:off x="2632680" y="360000"/>
            <a:ext cx="7292160" cy="3932640"/>
          </a:xfrm>
          <a:prstGeom prst="rect">
            <a:avLst/>
          </a:prstGeom>
          <a:ln>
            <a:noFill/>
          </a:ln>
        </p:spPr>
      </p:pic>
      <p:sp>
        <p:nvSpPr>
          <p:cNvPr id="207" name="CustomShape 5"/>
          <p:cNvSpPr/>
          <p:nvPr/>
        </p:nvSpPr>
        <p:spPr>
          <a:xfrm>
            <a:off x="37440" y="1908000"/>
            <a:ext cx="2841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
        <p:nvSpPr>
          <p:cNvPr id="208" name="CustomShape 6"/>
          <p:cNvSpPr/>
          <p:nvPr/>
        </p:nvSpPr>
        <p:spPr>
          <a:xfrm>
            <a:off x="37440" y="2592000"/>
            <a:ext cx="3561840" cy="57528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model considering the observations weights.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Evaluate the weak learner to obtain its coefficient.</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obervations weights</a:t>
            </a:r>
            <a:endParaRPr b="0" lang="es-ES" sz="1700" spc="-1" strike="noStrike">
              <a:latin typeface="Arial"/>
            </a:endParaRPr>
          </a:p>
          <a:p>
            <a:pPr>
              <a:lnSpc>
                <a:spcPct val="93000"/>
              </a:lnSpc>
            </a:pPr>
            <a:endParaRPr b="0" lang="es-ES" sz="17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10"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11"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BEA4ED59-43BD-4219-8ABB-AD5BE67FD25F}" type="slidenum">
              <a:rPr b="0" lang="es-ES" sz="1600" spc="-1" strike="noStrike">
                <a:solidFill>
                  <a:srgbClr val="8b8b8b"/>
                </a:solidFill>
                <a:latin typeface="Arial"/>
                <a:ea typeface="SimSun"/>
              </a:rPr>
              <a:t>1</a:t>
            </a:fld>
            <a:endParaRPr b="0" lang="es-ES" sz="1600" spc="-1" strike="noStrike">
              <a:latin typeface="Arial"/>
            </a:endParaRPr>
          </a:p>
        </p:txBody>
      </p:sp>
      <p:sp>
        <p:nvSpPr>
          <p:cNvPr id="212" name="CustomShape 4"/>
          <p:cNvSpPr/>
          <p:nvPr/>
        </p:nvSpPr>
        <p:spPr>
          <a:xfrm>
            <a:off x="36000" y="440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213" name="" descr=""/>
          <p:cNvPicPr/>
          <p:nvPr/>
        </p:nvPicPr>
        <p:blipFill>
          <a:blip r:embed="rId1"/>
          <a:stretch/>
        </p:blipFill>
        <p:spPr>
          <a:xfrm>
            <a:off x="2632680" y="360000"/>
            <a:ext cx="7292160" cy="3932640"/>
          </a:xfrm>
          <a:prstGeom prst="rect">
            <a:avLst/>
          </a:prstGeom>
          <a:ln>
            <a:noFill/>
          </a:ln>
        </p:spPr>
      </p:pic>
      <p:sp>
        <p:nvSpPr>
          <p:cNvPr id="214" name="CustomShape 5"/>
          <p:cNvSpPr/>
          <p:nvPr/>
        </p:nvSpPr>
        <p:spPr>
          <a:xfrm>
            <a:off x="37440" y="1908000"/>
            <a:ext cx="2841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
        <p:nvSpPr>
          <p:cNvPr id="215" name="CustomShape 6"/>
          <p:cNvSpPr/>
          <p:nvPr/>
        </p:nvSpPr>
        <p:spPr>
          <a:xfrm>
            <a:off x="37440" y="2592000"/>
            <a:ext cx="3561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model considering the observations weights.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Evaluate the weak learner to obtain its coefficient.</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obervations weights</a:t>
            </a:r>
            <a:endParaRPr b="0" lang="es-ES" sz="1700" spc="-1" strike="noStrike">
              <a:latin typeface="Arial"/>
            </a:endParaRPr>
          </a:p>
          <a:p>
            <a:pPr>
              <a:lnSpc>
                <a:spcPct val="93000"/>
              </a:lnSpc>
            </a:pPr>
            <a:endParaRPr b="0" lang="es-ES" sz="1700" spc="-1" strike="noStrike">
              <a:latin typeface="Arial"/>
            </a:endParaRPr>
          </a:p>
        </p:txBody>
      </p:sp>
      <p:sp>
        <p:nvSpPr>
          <p:cNvPr id="216" name="CustomShape 7"/>
          <p:cNvSpPr/>
          <p:nvPr/>
        </p:nvSpPr>
        <p:spPr>
          <a:xfrm>
            <a:off x="37440" y="4856760"/>
            <a:ext cx="98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Result:</a:t>
            </a:r>
            <a:r>
              <a:rPr b="0" lang="es-ES" sz="1700" spc="-1" strike="noStrike">
                <a:solidFill>
                  <a:srgbClr val="000000"/>
                </a:solidFill>
                <a:latin typeface="Arial"/>
                <a:ea typeface="SimSun"/>
              </a:rPr>
              <a:t> A strong learner is obtained as a simple linear combination of weak learners weighted by coefficients expressing the performance of each learner. Variants of this algorithm could be obtained by modifying the loss function (e.g. logit for classification or L2 for regression).</a:t>
            </a:r>
            <a:endParaRPr b="0" lang="es-ES" sz="1700" spc="-1" strike="noStrike">
              <a:latin typeface="Arial"/>
            </a:endParaRPr>
          </a:p>
        </p:txBody>
      </p:sp>
      <p:pic>
        <p:nvPicPr>
          <p:cNvPr id="217" name="" descr=""/>
          <p:cNvPicPr/>
          <p:nvPr/>
        </p:nvPicPr>
        <p:blipFill>
          <a:blip r:embed="rId2"/>
          <a:stretch/>
        </p:blipFill>
        <p:spPr>
          <a:xfrm>
            <a:off x="2100960" y="5616000"/>
            <a:ext cx="5890320" cy="494640"/>
          </a:xfrm>
          <a:prstGeom prst="rect">
            <a:avLst/>
          </a:prstGeom>
          <a:ln>
            <a:noFill/>
          </a:ln>
        </p:spPr>
      </p:pic>
      <p:pic>
        <p:nvPicPr>
          <p:cNvPr id="218" name="" descr=""/>
          <p:cNvPicPr/>
          <p:nvPr/>
        </p:nvPicPr>
        <p:blipFill>
          <a:blip r:embed="rId3"/>
          <a:stretch/>
        </p:blipFill>
        <p:spPr>
          <a:xfrm>
            <a:off x="2208600" y="6035760"/>
            <a:ext cx="5638680" cy="4644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220"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21"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4E733229-93DA-4780-9692-7A11770442C3}" type="slidenum">
              <a:rPr b="0" lang="es-ES" sz="1600" spc="-1" strike="noStrike">
                <a:solidFill>
                  <a:srgbClr val="8b8b8b"/>
                </a:solidFill>
                <a:latin typeface="Arial"/>
                <a:ea typeface="SimSun"/>
              </a:rPr>
              <a:t>1</a:t>
            </a:fld>
            <a:endParaRPr b="0" lang="es-ES" sz="1600" spc="-1" strike="noStrike">
              <a:latin typeface="Arial"/>
            </a:endParaRPr>
          </a:p>
        </p:txBody>
      </p:sp>
      <p:sp>
        <p:nvSpPr>
          <p:cNvPr id="222" name="CustomShape 4"/>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High bias and low variance</a:t>
            </a:r>
            <a:endParaRPr b="0" lang="es-ES" sz="1500" spc="-1" strike="noStrike">
              <a:latin typeface="Arial"/>
            </a:endParaRPr>
          </a:p>
        </p:txBody>
      </p:sp>
      <p:sp>
        <p:nvSpPr>
          <p:cNvPr id="223" name="CustomShape 5"/>
          <p:cNvSpPr/>
          <p:nvPr/>
        </p:nvSpPr>
        <p:spPr>
          <a:xfrm>
            <a:off x="6120000" y="4947120"/>
            <a:ext cx="3130920" cy="5461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Low degree if freedom models</a:t>
            </a:r>
            <a:endParaRPr b="0" lang="es-ES" sz="1500" spc="-1" strike="noStrike">
              <a:latin typeface="Arial"/>
            </a:endParaRPr>
          </a:p>
          <a:p>
            <a:pPr>
              <a:lnSpc>
                <a:spcPct val="100000"/>
              </a:lnSpc>
            </a:pPr>
            <a:r>
              <a:rPr b="0" lang="es-ES" sz="1500" spc="-1" strike="noStrike">
                <a:solidFill>
                  <a:srgbClr val="000000"/>
                </a:solidFill>
                <a:latin typeface="medium-content-serif-font"/>
                <a:ea typeface="SimSun"/>
              </a:rPr>
              <a:t>e.g. low depth trees</a:t>
            </a:r>
            <a:endParaRPr b="0" lang="es-ES" sz="1500" spc="-1" strike="noStrike">
              <a:latin typeface="Arial"/>
            </a:endParaRPr>
          </a:p>
        </p:txBody>
      </p:sp>
      <p:pic>
        <p:nvPicPr>
          <p:cNvPr id="224" name="Picture 2" descr=""/>
          <p:cNvPicPr/>
          <p:nvPr/>
        </p:nvPicPr>
        <p:blipFill>
          <a:blip r:embed="rId1"/>
          <a:stretch/>
        </p:blipFill>
        <p:spPr>
          <a:xfrm>
            <a:off x="110880" y="4179240"/>
            <a:ext cx="5827320" cy="1651680"/>
          </a:xfrm>
          <a:prstGeom prst="rect">
            <a:avLst/>
          </a:prstGeom>
          <a:ln>
            <a:noFill/>
          </a:ln>
        </p:spPr>
      </p:pic>
      <p:sp>
        <p:nvSpPr>
          <p:cNvPr id="225" name="CustomShape 6"/>
          <p:cNvSpPr/>
          <p:nvPr/>
        </p:nvSpPr>
        <p:spPr>
          <a:xfrm>
            <a:off x="3960000" y="4179240"/>
            <a:ext cx="2014920" cy="1651680"/>
          </a:xfrm>
          <a:prstGeom prst="rect">
            <a:avLst/>
          </a:prstGeom>
          <a:noFill/>
          <a:ln w="72000">
            <a:solidFill>
              <a:srgbClr val="00a65d"/>
            </a:solidFill>
            <a:round/>
          </a:ln>
        </p:spPr>
        <p:style>
          <a:lnRef idx="0"/>
          <a:fillRef idx="0"/>
          <a:effectRef idx="0"/>
          <a:fontRef idx="minor"/>
        </p:style>
      </p:sp>
      <p:sp>
        <p:nvSpPr>
          <p:cNvPr id="226" name="CustomShape 7"/>
          <p:cNvSpPr/>
          <p:nvPr/>
        </p:nvSpPr>
        <p:spPr>
          <a:xfrm>
            <a:off x="7578000" y="453636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sp>
        <p:nvSpPr>
          <p:cNvPr id="227" name="CustomShape 8"/>
          <p:cNvSpPr/>
          <p:nvPr/>
        </p:nvSpPr>
        <p:spPr>
          <a:xfrm>
            <a:off x="6048000" y="3728880"/>
            <a:ext cx="331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Homogenous Weak Learners</a:t>
            </a:r>
            <a:endParaRPr b="0" lang="es-ES" sz="1500" spc="-1" strike="noStrike">
              <a:latin typeface="Arial"/>
            </a:endParaRPr>
          </a:p>
        </p:txBody>
      </p:sp>
      <p:sp>
        <p:nvSpPr>
          <p:cNvPr id="228" name="CustomShape 9"/>
          <p:cNvSpPr/>
          <p:nvPr/>
        </p:nvSpPr>
        <p:spPr>
          <a:xfrm>
            <a:off x="7578360" y="5580720"/>
            <a:ext cx="286920" cy="430920"/>
          </a:xfrm>
          <a:custGeom>
            <a:avLst/>
            <a:gdLst/>
            <a:ahLst/>
            <a:rect l="l" t="t" r="r" b="b"/>
            <a:pathLst>
              <a:path w="802" h="1202">
                <a:moveTo>
                  <a:pt x="200" y="0"/>
                </a:moveTo>
                <a:lnTo>
                  <a:pt x="200" y="900"/>
                </a:lnTo>
                <a:lnTo>
                  <a:pt x="0" y="900"/>
                </a:lnTo>
                <a:lnTo>
                  <a:pt x="400" y="1201"/>
                </a:lnTo>
                <a:lnTo>
                  <a:pt x="801" y="900"/>
                </a:lnTo>
                <a:lnTo>
                  <a:pt x="600" y="900"/>
                </a:lnTo>
                <a:lnTo>
                  <a:pt x="600" y="0"/>
                </a:lnTo>
                <a:lnTo>
                  <a:pt x="200" y="0"/>
                </a:lnTo>
              </a:path>
            </a:pathLst>
          </a:custGeom>
          <a:solidFill>
            <a:srgbClr val="729fcf"/>
          </a:solidFill>
          <a:ln>
            <a:solidFill>
              <a:srgbClr val="3465a4"/>
            </a:solidFill>
          </a:ln>
        </p:spPr>
        <p:style>
          <a:lnRef idx="0"/>
          <a:fillRef idx="0"/>
          <a:effectRef idx="0"/>
          <a:fontRef idx="minor"/>
        </p:style>
      </p:sp>
      <p:sp>
        <p:nvSpPr>
          <p:cNvPr id="229" name="CustomShape 10"/>
          <p:cNvSpPr/>
          <p:nvPr/>
        </p:nvSpPr>
        <p:spPr>
          <a:xfrm>
            <a:off x="6264000" y="6084360"/>
            <a:ext cx="2950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Gradient Descent Boosting</a:t>
            </a:r>
            <a:endParaRPr b="0" lang="es-ES" sz="15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31"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32"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7A84BA2-1A17-46CF-A309-8335B39D9F4B}" type="slidenum">
              <a:rPr b="0" lang="es-ES" sz="1600" spc="-1" strike="noStrike">
                <a:solidFill>
                  <a:srgbClr val="8b8b8b"/>
                </a:solidFill>
                <a:latin typeface="Arial"/>
                <a:ea typeface="SimSun"/>
              </a:rPr>
              <a:t>1</a:t>
            </a:fld>
            <a:endParaRPr b="0" lang="es-ES" sz="1600" spc="-1" strike="noStrike">
              <a:latin typeface="Arial"/>
            </a:endParaRPr>
          </a:p>
        </p:txBody>
      </p:sp>
      <p:sp>
        <p:nvSpPr>
          <p:cNvPr id="233" name="CustomShape 4"/>
          <p:cNvSpPr/>
          <p:nvPr/>
        </p:nvSpPr>
        <p:spPr>
          <a:xfrm>
            <a:off x="36000" y="44064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pic>
        <p:nvPicPr>
          <p:cNvPr id="234" name="" descr=""/>
          <p:cNvPicPr/>
          <p:nvPr/>
        </p:nvPicPr>
        <p:blipFill>
          <a:blip r:embed="rId1"/>
          <a:stretch/>
        </p:blipFill>
        <p:spPr>
          <a:xfrm>
            <a:off x="2726280" y="372600"/>
            <a:ext cx="7306560" cy="5458680"/>
          </a:xfrm>
          <a:prstGeom prst="rect">
            <a:avLst/>
          </a:prstGeom>
          <a:ln>
            <a:noFill/>
          </a:ln>
        </p:spPr>
      </p:pic>
      <p:sp>
        <p:nvSpPr>
          <p:cNvPr id="235" name="CustomShape 5"/>
          <p:cNvSpPr/>
          <p:nvPr/>
        </p:nvSpPr>
        <p:spPr>
          <a:xfrm>
            <a:off x="37440" y="1040760"/>
            <a:ext cx="2985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236" name="" descr=""/>
          <p:cNvPicPr/>
          <p:nvPr/>
        </p:nvPicPr>
        <p:blipFill>
          <a:blip r:embed="rId2"/>
          <a:stretch/>
        </p:blipFill>
        <p:spPr>
          <a:xfrm>
            <a:off x="1236960" y="5832000"/>
            <a:ext cx="7602840" cy="638640"/>
          </a:xfrm>
          <a:prstGeom prst="rect">
            <a:avLst/>
          </a:prstGeom>
          <a:ln>
            <a:noFill/>
          </a:ln>
        </p:spPr>
      </p:pic>
      <p:pic>
        <p:nvPicPr>
          <p:cNvPr id="237" name="" descr=""/>
          <p:cNvPicPr/>
          <p:nvPr/>
        </p:nvPicPr>
        <p:blipFill>
          <a:blip r:embed="rId3"/>
          <a:stretch/>
        </p:blipFill>
        <p:spPr>
          <a:xfrm>
            <a:off x="154440" y="3336840"/>
            <a:ext cx="3444840" cy="226440"/>
          </a:xfrm>
          <a:prstGeom prst="rect">
            <a:avLst/>
          </a:prstGeom>
          <a:ln>
            <a:noFill/>
          </a:ln>
        </p:spPr>
      </p:pic>
      <p:pic>
        <p:nvPicPr>
          <p:cNvPr id="238" name="" descr=""/>
          <p:cNvPicPr/>
          <p:nvPr/>
        </p:nvPicPr>
        <p:blipFill>
          <a:blip r:embed="rId4"/>
          <a:stretch/>
        </p:blipFill>
        <p:spPr>
          <a:xfrm>
            <a:off x="1034640" y="4111920"/>
            <a:ext cx="1618920" cy="2257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40"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41"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3A0120F-87F3-49F0-93E3-D7E02B72C577}" type="slidenum">
              <a:rPr b="0" lang="es-ES" sz="1600" spc="-1" strike="noStrike">
                <a:solidFill>
                  <a:srgbClr val="8b8b8b"/>
                </a:solidFill>
                <a:latin typeface="Arial"/>
                <a:ea typeface="SimSun"/>
              </a:rPr>
              <a:t>1</a:t>
            </a:fld>
            <a:endParaRPr b="0" lang="es-ES" sz="1600" spc="-1" strike="noStrike">
              <a:latin typeface="Arial"/>
            </a:endParaRPr>
          </a:p>
        </p:txBody>
      </p:sp>
      <p:sp>
        <p:nvSpPr>
          <p:cNvPr id="242" name="CustomShape 4"/>
          <p:cNvSpPr/>
          <p:nvPr/>
        </p:nvSpPr>
        <p:spPr>
          <a:xfrm>
            <a:off x="36000" y="44064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pic>
        <p:nvPicPr>
          <p:cNvPr id="243" name="" descr=""/>
          <p:cNvPicPr/>
          <p:nvPr/>
        </p:nvPicPr>
        <p:blipFill>
          <a:blip r:embed="rId1"/>
          <a:stretch/>
        </p:blipFill>
        <p:spPr>
          <a:xfrm>
            <a:off x="2726280" y="372600"/>
            <a:ext cx="7306560" cy="5458680"/>
          </a:xfrm>
          <a:prstGeom prst="rect">
            <a:avLst/>
          </a:prstGeom>
          <a:ln>
            <a:noFill/>
          </a:ln>
        </p:spPr>
      </p:pic>
      <p:sp>
        <p:nvSpPr>
          <p:cNvPr id="244" name="CustomShape 5"/>
          <p:cNvSpPr/>
          <p:nvPr/>
        </p:nvSpPr>
        <p:spPr>
          <a:xfrm>
            <a:off x="37440" y="1040760"/>
            <a:ext cx="2985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245" name="" descr=""/>
          <p:cNvPicPr/>
          <p:nvPr/>
        </p:nvPicPr>
        <p:blipFill>
          <a:blip r:embed="rId2"/>
          <a:stretch/>
        </p:blipFill>
        <p:spPr>
          <a:xfrm>
            <a:off x="1236960" y="5832000"/>
            <a:ext cx="7602840" cy="638640"/>
          </a:xfrm>
          <a:prstGeom prst="rect">
            <a:avLst/>
          </a:prstGeom>
          <a:ln>
            <a:noFill/>
          </a:ln>
        </p:spPr>
      </p:pic>
      <p:pic>
        <p:nvPicPr>
          <p:cNvPr id="246" name="" descr=""/>
          <p:cNvPicPr/>
          <p:nvPr/>
        </p:nvPicPr>
        <p:blipFill>
          <a:blip r:embed="rId3"/>
          <a:stretch/>
        </p:blipFill>
        <p:spPr>
          <a:xfrm>
            <a:off x="154440" y="3336840"/>
            <a:ext cx="3444840" cy="226440"/>
          </a:xfrm>
          <a:prstGeom prst="rect">
            <a:avLst/>
          </a:prstGeom>
          <a:ln>
            <a:noFill/>
          </a:ln>
        </p:spPr>
      </p:pic>
      <p:pic>
        <p:nvPicPr>
          <p:cNvPr id="247" name="" descr=""/>
          <p:cNvPicPr/>
          <p:nvPr/>
        </p:nvPicPr>
        <p:blipFill>
          <a:blip r:embed="rId4"/>
          <a:stretch/>
        </p:blipFill>
        <p:spPr>
          <a:xfrm>
            <a:off x="1034640" y="4111920"/>
            <a:ext cx="1618920" cy="225720"/>
          </a:xfrm>
          <a:prstGeom prst="rect">
            <a:avLst/>
          </a:prstGeom>
          <a:ln>
            <a:noFill/>
          </a:ln>
        </p:spPr>
      </p:pic>
      <p:sp>
        <p:nvSpPr>
          <p:cNvPr id="248" name="CustomShape 6"/>
          <p:cNvSpPr/>
          <p:nvPr/>
        </p:nvSpPr>
        <p:spPr>
          <a:xfrm>
            <a:off x="1656000" y="3336840"/>
            <a:ext cx="287280" cy="226440"/>
          </a:xfrm>
          <a:prstGeom prst="rect">
            <a:avLst/>
          </a:prstGeom>
          <a:noFill/>
          <a:ln w="36000">
            <a:solidFill>
              <a:srgbClr val="ed1c24"/>
            </a:solidFill>
            <a:round/>
          </a:ln>
        </p:spPr>
        <p:style>
          <a:lnRef idx="0"/>
          <a:fillRef idx="0"/>
          <a:effectRef idx="0"/>
          <a:fontRef idx="minor"/>
        </p:style>
      </p:sp>
      <p:sp>
        <p:nvSpPr>
          <p:cNvPr id="249" name="CustomShape 7"/>
          <p:cNvSpPr/>
          <p:nvPr/>
        </p:nvSpPr>
        <p:spPr>
          <a:xfrm>
            <a:off x="216000" y="4550400"/>
            <a:ext cx="3239280" cy="1100880"/>
          </a:xfrm>
          <a:prstGeom prst="rect">
            <a:avLst/>
          </a:prstGeom>
          <a:noFill/>
          <a:ln w="36000">
            <a:solidFill>
              <a:srgbClr val="ed1c24"/>
            </a:solidFill>
            <a:round/>
          </a:ln>
        </p:spPr>
        <p:style>
          <a:lnRef idx="0"/>
          <a:fillRef idx="0"/>
          <a:effectRef idx="0"/>
          <a:fontRef idx="minor"/>
        </p:style>
        <p:txBody>
          <a:bodyPr lIns="108000" rIns="108000" tIns="63000" bIns="63000"/>
          <a:p>
            <a:pPr>
              <a:lnSpc>
                <a:spcPct val="100000"/>
              </a:lnSpc>
            </a:pPr>
            <a:r>
              <a:rPr b="1" lang="es-ES" sz="1700" spc="-1" strike="noStrike">
                <a:solidFill>
                  <a:srgbClr val="000000"/>
                </a:solidFill>
                <a:latin typeface="Arial"/>
                <a:ea typeface="SimSun"/>
              </a:rPr>
              <a:t>Step size:  </a:t>
            </a:r>
            <a:r>
              <a:rPr b="0" lang="es-ES" sz="1700" spc="-1" strike="noStrike">
                <a:solidFill>
                  <a:srgbClr val="000000"/>
                </a:solidFill>
                <a:latin typeface="Arial"/>
                <a:ea typeface="SimSun"/>
              </a:rPr>
              <a:t>how much we update the ensemble model in the direction of the new weak learner</a:t>
            </a:r>
            <a:endParaRPr b="0" lang="es-ES" sz="1700" spc="-1" strike="noStrike">
              <a:latin typeface="Arial"/>
            </a:endParaRPr>
          </a:p>
        </p:txBody>
      </p:sp>
      <p:sp>
        <p:nvSpPr>
          <p:cNvPr id="250" name="CustomShape 8"/>
          <p:cNvSpPr/>
          <p:nvPr/>
        </p:nvSpPr>
        <p:spPr>
          <a:xfrm>
            <a:off x="1800000" y="3564000"/>
            <a:ext cx="35640" cy="98604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52"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53"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FB6B3083-7933-45A6-9CE6-7B5B13B8776D}" type="slidenum">
              <a:rPr b="0" lang="es-ES" sz="1600" spc="-1" strike="noStrike">
                <a:solidFill>
                  <a:srgbClr val="8b8b8b"/>
                </a:solidFill>
                <a:latin typeface="Arial"/>
                <a:ea typeface="SimSun"/>
              </a:rPr>
              <a:t>1</a:t>
            </a:fld>
            <a:endParaRPr b="0" lang="es-ES" sz="1600" spc="-1" strike="noStrike">
              <a:latin typeface="Arial"/>
            </a:endParaRPr>
          </a:p>
        </p:txBody>
      </p:sp>
      <p:sp>
        <p:nvSpPr>
          <p:cNvPr id="254" name="CustomShape 4"/>
          <p:cNvSpPr/>
          <p:nvPr/>
        </p:nvSpPr>
        <p:spPr>
          <a:xfrm>
            <a:off x="36000" y="44064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pic>
        <p:nvPicPr>
          <p:cNvPr id="255" name="" descr=""/>
          <p:cNvPicPr/>
          <p:nvPr/>
        </p:nvPicPr>
        <p:blipFill>
          <a:blip r:embed="rId1"/>
          <a:stretch/>
        </p:blipFill>
        <p:spPr>
          <a:xfrm>
            <a:off x="2726280" y="372600"/>
            <a:ext cx="7306560" cy="5458680"/>
          </a:xfrm>
          <a:prstGeom prst="rect">
            <a:avLst/>
          </a:prstGeom>
          <a:ln>
            <a:noFill/>
          </a:ln>
        </p:spPr>
      </p:pic>
      <p:pic>
        <p:nvPicPr>
          <p:cNvPr id="256" name="" descr=""/>
          <p:cNvPicPr/>
          <p:nvPr/>
        </p:nvPicPr>
        <p:blipFill>
          <a:blip r:embed="rId2"/>
          <a:stretch/>
        </p:blipFill>
        <p:spPr>
          <a:xfrm>
            <a:off x="2100960" y="5976000"/>
            <a:ext cx="5890320" cy="494640"/>
          </a:xfrm>
          <a:prstGeom prst="rect">
            <a:avLst/>
          </a:prstGeom>
          <a:ln>
            <a:noFill/>
          </a:ln>
        </p:spPr>
      </p:pic>
      <p:sp>
        <p:nvSpPr>
          <p:cNvPr id="257" name="CustomShape 5"/>
          <p:cNvSpPr/>
          <p:nvPr/>
        </p:nvSpPr>
        <p:spPr>
          <a:xfrm>
            <a:off x="37440" y="1148760"/>
            <a:ext cx="341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985240" y="6678720"/>
            <a:ext cx="743040" cy="382680"/>
          </a:xfrm>
          <a:prstGeom prst="rect">
            <a:avLst/>
          </a:prstGeom>
          <a:noFill/>
          <a:ln>
            <a:noFill/>
          </a:ln>
        </p:spPr>
        <p:style>
          <a:lnRef idx="0"/>
          <a:fillRef idx="0"/>
          <a:effectRef idx="0"/>
          <a:fontRef idx="minor"/>
        </p:style>
        <p:txBody>
          <a:bodyPr lIns="90000" rIns="90000" tIns="45000" bIns="45000" anchor="ctr"/>
          <a:p>
            <a:pPr algn="r">
              <a:lnSpc>
                <a:spcPct val="100000"/>
              </a:lnSpc>
            </a:pPr>
            <a:fld id="{AF228D81-824F-43CC-AA5E-59FDDF0B573A}" type="slidenum">
              <a:rPr b="0" lang="es-ES" sz="1600" spc="-1" strike="noStrike">
                <a:solidFill>
                  <a:srgbClr val="8b8b8b"/>
                </a:solidFill>
                <a:latin typeface="Arial"/>
                <a:ea typeface="SimSun"/>
              </a:rPr>
              <a:t>1</a:t>
            </a:fld>
            <a:endParaRPr b="0" lang="es-ES" sz="1600" spc="-1" strike="noStrike">
              <a:latin typeface="Arial"/>
            </a:endParaRPr>
          </a:p>
        </p:txBody>
      </p:sp>
      <p:graphicFrame>
        <p:nvGraphicFramePr>
          <p:cNvPr id="101" name="Table 2"/>
          <p:cNvGraphicFramePr/>
          <p:nvPr/>
        </p:nvGraphicFramePr>
        <p:xfrm>
          <a:off x="5292000" y="14400"/>
          <a:ext cx="4753800" cy="6503400"/>
        </p:xfrm>
        <a:graphic>
          <a:graphicData uri="http://schemas.openxmlformats.org/drawingml/2006/table">
            <a:tbl>
              <a:tblPr/>
              <a:tblGrid>
                <a:gridCol w="474480"/>
                <a:gridCol w="498960"/>
                <a:gridCol w="3780720"/>
              </a:tblGrid>
              <a:tr h="259200">
                <a:tc>
                  <a:txBody>
                    <a:bodyPr lIns="90000" rIns="90000"/>
                    <a:p>
                      <a:pPr>
                        <a:lnSpc>
                          <a:spcPct val="100000"/>
                        </a:lnSpc>
                      </a:pPr>
                      <a:r>
                        <a:rPr b="0" lang="es-ES" sz="1100" spc="-1" strike="noStrike">
                          <a:latin typeface="Arial"/>
                        </a:rPr>
                        <a:t>Oct</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r">
                        <a:lnSpc>
                          <a:spcPct val="100000"/>
                        </a:lnSpc>
                      </a:pPr>
                      <a:r>
                        <a:rPr b="0" lang="es-ES" sz="1100" spc="-1" strike="noStrike">
                          <a:latin typeface="Arial"/>
                        </a:rPr>
                        <a:t>29</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s-ES" sz="1100" spc="-1" strike="noStrike">
                          <a:latin typeface="Arial"/>
                        </a:rPr>
                        <a:t>Aplazada (sesión de refuezo)</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31</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Presentación, introducción y perspectiva histórica</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5320">
                <a:tc>
                  <a:txBody>
                    <a:bodyPr lIns="90000" rIns="90000"/>
                    <a:p>
                      <a:pPr>
                        <a:lnSpc>
                          <a:spcPct val="100000"/>
                        </a:lnSpc>
                      </a:pPr>
                      <a:r>
                        <a:rPr b="0" lang="es-ES" sz="1100" spc="-1" strike="noStrike">
                          <a:latin typeface="Arial"/>
                        </a:rPr>
                        <a:t>Nov</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5</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Paradigmas, problemas canonicos y data challenges</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7</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Reglas de asociación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12</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Práctica: Reglas de asociación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solidFill>
                            <a:srgbClr val="000000"/>
                          </a:solidFill>
                          <a:latin typeface="Arial"/>
                        </a:rPr>
                        <a:t>14</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solidFill>
                            <a:srgbClr val="000000"/>
                          </a:solidFill>
                          <a:latin typeface="Arial"/>
                        </a:rPr>
                        <a:t>Evaluación, sobrejuste y crossvalidacion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solidFill>
                            <a:srgbClr val="000000"/>
                          </a:solidFill>
                          <a:latin typeface="Arial"/>
                        </a:rPr>
                        <a:t>19</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solidFill>
                            <a:srgbClr val="000000"/>
                          </a:solidFill>
                          <a:latin typeface="Arial"/>
                        </a:rPr>
                        <a:t>Práctica: Cross-validación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21</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Árboles de clasificacion y decision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26</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ea typeface="Noto Sans CJK SC"/>
                        </a:rPr>
                        <a:t>Practica: Árboles de clasificación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T01. Datos discretos</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28</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Técnicas de vecinos cercano (k-NN)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5320">
                <a:tc>
                  <a:txBody>
                    <a:bodyPr lIns="90000" rIns="90000"/>
                    <a:p>
                      <a:pPr>
                        <a:lnSpc>
                          <a:spcPct val="100000"/>
                        </a:lnSpc>
                      </a:pPr>
                      <a:r>
                        <a:rPr b="0" lang="es-ES" sz="1100" spc="-1" strike="noStrike">
                          <a:latin typeface="Arial"/>
                        </a:rPr>
                        <a:t>Dic</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3</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Práctica: Vecinos cercanos</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5</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Reducción de dimensión no lineal</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10</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ea typeface="Noto Sans CJK SC"/>
                        </a:rPr>
                        <a:t>Práctica: Reducción de dimensión no lineal</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T02. Clasificación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12</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Árboles de clasificación y regresion (CART)</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17</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Práctica: Árboles de clasificación y regresion (CART)</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19</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Ensembles: Bagging and Boosting</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5320">
                <a:tc>
                  <a:txBody>
                    <a:bodyPr lIns="90000" rIns="90000"/>
                    <a:p>
                      <a:pPr>
                        <a:lnSpc>
                          <a:spcPct val="100000"/>
                        </a:lnSpc>
                      </a:pPr>
                      <a:r>
                        <a:rPr b="0" lang="es-ES" sz="1100" spc="-1" strike="noStrike">
                          <a:latin typeface="Arial"/>
                        </a:rPr>
                        <a:t>Ene</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7</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Práctica Random Forests</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9</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ea typeface="SimSun"/>
                        </a:rPr>
                        <a:t>Práctica Gradient boosting</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T03. Prediccion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14</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Técnicas de agrupamiento</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16</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Practica: Técnicas de agrupamiento</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9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s-ES" sz="1100" spc="-1" strike="noStrike">
                          <a:latin typeface="Arial"/>
                        </a:rPr>
                        <a:t>21a</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s-ES" sz="1100" spc="-1" strike="noStrike">
                          <a:latin typeface="Arial"/>
                        </a:rPr>
                        <a:t>Practica: El paquete CARET</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8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s-ES" sz="1100" spc="-1" strike="noStrike">
                          <a:latin typeface="Arial"/>
                        </a:rPr>
                        <a:t>21b</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s-ES" sz="1100" spc="-1" strike="noStrike">
                          <a:latin typeface="Arial"/>
                        </a:rPr>
                        <a:t>Examen</a:t>
                      </a:r>
                      <a:endParaRPr b="0" lang="es-E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02" name="Picture 266" descr=""/>
          <p:cNvPicPr/>
          <p:nvPr/>
        </p:nvPicPr>
        <p:blipFill>
          <a:blip r:embed="rId1"/>
          <a:stretch/>
        </p:blipFill>
        <p:spPr>
          <a:xfrm>
            <a:off x="155520" y="343080"/>
            <a:ext cx="4631040" cy="3183120"/>
          </a:xfrm>
          <a:prstGeom prst="rect">
            <a:avLst/>
          </a:prstGeom>
          <a:ln>
            <a:noFill/>
          </a:ln>
        </p:spPr>
      </p:pic>
      <p:sp>
        <p:nvSpPr>
          <p:cNvPr id="103" name="CustomShape 3"/>
          <p:cNvSpPr/>
          <p:nvPr/>
        </p:nvSpPr>
        <p:spPr>
          <a:xfrm>
            <a:off x="1188360" y="4034880"/>
            <a:ext cx="2772720" cy="2156040"/>
          </a:xfrm>
          <a:prstGeom prst="rect">
            <a:avLst/>
          </a:prstGeom>
          <a:solidFill>
            <a:srgbClr val="dddddd"/>
          </a:solidFill>
          <a:ln>
            <a:noFill/>
          </a:ln>
        </p:spPr>
        <p:style>
          <a:lnRef idx="0"/>
          <a:fillRef idx="0"/>
          <a:effectRef idx="0"/>
          <a:fontRef idx="minor"/>
        </p:style>
        <p:txBody>
          <a:bodyPr lIns="90000" rIns="90000" tIns="63360" bIns="45000"/>
          <a:p>
            <a:pPr>
              <a:lnSpc>
                <a:spcPct val="94000"/>
              </a:lnSpc>
            </a:pPr>
            <a:r>
              <a:rPr b="0" lang="es-ES" sz="2400" spc="-1" strike="noStrike">
                <a:solidFill>
                  <a:srgbClr val="1b1f22"/>
                </a:solidFill>
                <a:latin typeface="ALM Fixed"/>
                <a:ea typeface="SimSun"/>
              </a:rPr>
              <a:t>NOTA: Las líneas de código de R en esta presentación se muestran sobre un fondo gris</a:t>
            </a:r>
            <a:endParaRPr b="0" lang="es-ES" sz="2400" spc="-1" strike="noStrike">
              <a:latin typeface="Arial"/>
            </a:endParaRPr>
          </a:p>
        </p:txBody>
      </p:sp>
      <p:sp>
        <p:nvSpPr>
          <p:cNvPr id="104" name="CustomShape 4"/>
          <p:cNvSpPr/>
          <p:nvPr/>
        </p:nvSpPr>
        <p:spPr>
          <a:xfrm>
            <a:off x="5292000" y="4466880"/>
            <a:ext cx="4753800" cy="716040"/>
          </a:xfrm>
          <a:prstGeom prst="roundRect">
            <a:avLst>
              <a:gd name="adj" fmla="val 16667"/>
            </a:avLst>
          </a:prstGeom>
          <a:noFill/>
          <a:ln w="57240">
            <a:solidFill>
              <a:srgbClr val="ff0000"/>
            </a:solidFill>
            <a:round/>
          </a:ln>
        </p:spPr>
        <p:style>
          <a:lnRef idx="0"/>
          <a:fillRef idx="0"/>
          <a:effectRef idx="0"/>
          <a:fontRef idx="minor"/>
        </p:style>
      </p:sp>
      <p:sp>
        <p:nvSpPr>
          <p:cNvPr id="105" name="CustomShape 5"/>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Calendar</a:t>
            </a:r>
            <a:endParaRPr b="0" lang="es-ES" sz="1800" spc="-1" strike="noStrike">
              <a:latin typeface="Arial"/>
            </a:endParaRPr>
          </a:p>
        </p:txBody>
      </p:sp>
      <p:sp>
        <p:nvSpPr>
          <p:cNvPr id="106" name="CustomShape 6"/>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79458C58-AE85-48A0-887E-374468FA383B}" type="slidenum">
              <a:rPr b="0" lang="es-ES" sz="1600" spc="-1" strike="noStrike">
                <a:solidFill>
                  <a:srgbClr val="8b8b8b"/>
                </a:solidFill>
                <a:latin typeface="Arial"/>
                <a:ea typeface="SimSun"/>
              </a:rPr>
              <a:t>1</a:t>
            </a:fld>
            <a:endParaRPr b="0" lang="es-ES"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59"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60"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5345158F-8169-4E1E-AA12-AFC4D0BED28D}" type="slidenum">
              <a:rPr b="0" lang="es-ES" sz="1600" spc="-1" strike="noStrike">
                <a:solidFill>
                  <a:srgbClr val="8b8b8b"/>
                </a:solidFill>
                <a:latin typeface="Arial"/>
                <a:ea typeface="SimSun"/>
              </a:rPr>
              <a:t>1</a:t>
            </a:fld>
            <a:endParaRPr b="0" lang="es-ES" sz="1600" spc="-1" strike="noStrike">
              <a:latin typeface="Arial"/>
            </a:endParaRPr>
          </a:p>
        </p:txBody>
      </p:sp>
      <p:sp>
        <p:nvSpPr>
          <p:cNvPr id="261" name="CustomShape 4"/>
          <p:cNvSpPr/>
          <p:nvPr/>
        </p:nvSpPr>
        <p:spPr>
          <a:xfrm>
            <a:off x="36000" y="44064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pic>
        <p:nvPicPr>
          <p:cNvPr id="262" name="" descr=""/>
          <p:cNvPicPr/>
          <p:nvPr/>
        </p:nvPicPr>
        <p:blipFill>
          <a:blip r:embed="rId1"/>
          <a:stretch/>
        </p:blipFill>
        <p:spPr>
          <a:xfrm>
            <a:off x="2726280" y="372600"/>
            <a:ext cx="7306560" cy="5458680"/>
          </a:xfrm>
          <a:prstGeom prst="rect">
            <a:avLst/>
          </a:prstGeom>
          <a:ln>
            <a:noFill/>
          </a:ln>
        </p:spPr>
      </p:pic>
      <p:pic>
        <p:nvPicPr>
          <p:cNvPr id="263" name="" descr=""/>
          <p:cNvPicPr/>
          <p:nvPr/>
        </p:nvPicPr>
        <p:blipFill>
          <a:blip r:embed="rId2"/>
          <a:stretch/>
        </p:blipFill>
        <p:spPr>
          <a:xfrm>
            <a:off x="2100960" y="5976000"/>
            <a:ext cx="5890320" cy="494640"/>
          </a:xfrm>
          <a:prstGeom prst="rect">
            <a:avLst/>
          </a:prstGeom>
          <a:ln>
            <a:noFill/>
          </a:ln>
        </p:spPr>
      </p:pic>
      <p:sp>
        <p:nvSpPr>
          <p:cNvPr id="264" name="CustomShape 5"/>
          <p:cNvSpPr/>
          <p:nvPr/>
        </p:nvSpPr>
        <p:spPr>
          <a:xfrm>
            <a:off x="37440" y="1148760"/>
            <a:ext cx="341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265" name="CustomShape 6"/>
          <p:cNvSpPr/>
          <p:nvPr/>
        </p:nvSpPr>
        <p:spPr>
          <a:xfrm>
            <a:off x="37440" y="1793520"/>
            <a:ext cx="2841840" cy="230976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67"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68"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41599CFF-DA00-4470-8F2F-FDF7B6EEC78B}" type="slidenum">
              <a:rPr b="0" lang="es-ES" sz="1600" spc="-1" strike="noStrike">
                <a:solidFill>
                  <a:srgbClr val="8b8b8b"/>
                </a:solidFill>
                <a:latin typeface="Arial"/>
                <a:ea typeface="SimSun"/>
              </a:rPr>
              <a:t>1</a:t>
            </a:fld>
            <a:endParaRPr b="0" lang="es-ES" sz="1600" spc="-1" strike="noStrike">
              <a:latin typeface="Arial"/>
            </a:endParaRPr>
          </a:p>
        </p:txBody>
      </p:sp>
      <p:sp>
        <p:nvSpPr>
          <p:cNvPr id="269" name="CustomShape 4"/>
          <p:cNvSpPr/>
          <p:nvPr/>
        </p:nvSpPr>
        <p:spPr>
          <a:xfrm>
            <a:off x="36000" y="44064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pic>
        <p:nvPicPr>
          <p:cNvPr id="270" name="" descr=""/>
          <p:cNvPicPr/>
          <p:nvPr/>
        </p:nvPicPr>
        <p:blipFill>
          <a:blip r:embed="rId1"/>
          <a:stretch/>
        </p:blipFill>
        <p:spPr>
          <a:xfrm>
            <a:off x="2726280" y="372600"/>
            <a:ext cx="7306560" cy="5458680"/>
          </a:xfrm>
          <a:prstGeom prst="rect">
            <a:avLst/>
          </a:prstGeom>
          <a:ln>
            <a:noFill/>
          </a:ln>
        </p:spPr>
      </p:pic>
      <p:pic>
        <p:nvPicPr>
          <p:cNvPr id="271" name="" descr=""/>
          <p:cNvPicPr/>
          <p:nvPr/>
        </p:nvPicPr>
        <p:blipFill>
          <a:blip r:embed="rId2"/>
          <a:stretch/>
        </p:blipFill>
        <p:spPr>
          <a:xfrm>
            <a:off x="2100960" y="5976000"/>
            <a:ext cx="5890320" cy="494640"/>
          </a:xfrm>
          <a:prstGeom prst="rect">
            <a:avLst/>
          </a:prstGeom>
          <a:ln>
            <a:noFill/>
          </a:ln>
        </p:spPr>
      </p:pic>
      <p:sp>
        <p:nvSpPr>
          <p:cNvPr id="272" name="CustomShape 5"/>
          <p:cNvSpPr/>
          <p:nvPr/>
        </p:nvSpPr>
        <p:spPr>
          <a:xfrm>
            <a:off x="37440" y="1148760"/>
            <a:ext cx="341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273" name="CustomShape 6"/>
          <p:cNvSpPr/>
          <p:nvPr/>
        </p:nvSpPr>
        <p:spPr>
          <a:xfrm>
            <a:off x="37440" y="1793520"/>
            <a:ext cx="2841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
        <p:nvSpPr>
          <p:cNvPr id="274" name="TextShape 7"/>
          <p:cNvSpPr txBox="1"/>
          <p:nvPr/>
        </p:nvSpPr>
        <p:spPr>
          <a:xfrm>
            <a:off x="2360880" y="5699160"/>
            <a:ext cx="5394240" cy="232560"/>
          </a:xfrm>
          <a:prstGeom prst="rect">
            <a:avLst/>
          </a:prstGeom>
          <a:noFill/>
          <a:ln>
            <a:noFill/>
          </a:ln>
        </p:spPr>
        <p:txBody>
          <a:bodyPr lIns="90000" rIns="90000" tIns="45000" bIns="45000"/>
          <a:p>
            <a:r>
              <a:rPr b="0" lang="es-ES" sz="1000" spc="-1" strike="noStrike">
                <a:latin typeface="Arial"/>
                <a:hlinkClick r:id="rId3"/>
              </a:rPr>
              <a:t>https://www.kdnuggets.com/2018/07/intuitive-ensemble-learning-guide-gradient-boosting.html</a:t>
            </a:r>
            <a:endParaRPr b="0" lang="es-ES" sz="1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76"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77"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480D76F-2D9E-430B-90F5-E4C6D7148234}" type="slidenum">
              <a:rPr b="0" lang="es-ES" sz="1600" spc="-1" strike="noStrike">
                <a:solidFill>
                  <a:srgbClr val="8b8b8b"/>
                </a:solidFill>
                <a:latin typeface="Arial"/>
                <a:ea typeface="SimSun"/>
              </a:rPr>
              <a:t>1</a:t>
            </a:fld>
            <a:endParaRPr b="0" lang="es-ES" sz="1600" spc="-1" strike="noStrike">
              <a:latin typeface="Arial"/>
            </a:endParaRPr>
          </a:p>
        </p:txBody>
      </p:sp>
      <p:sp>
        <p:nvSpPr>
          <p:cNvPr id="278"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vs Gradient Descent  Boosting Approaches</a:t>
            </a:r>
            <a:endParaRPr b="0" lang="es-ES" sz="2000" spc="-1" strike="noStrike">
              <a:latin typeface="Arial"/>
            </a:endParaRPr>
          </a:p>
          <a:p>
            <a:pPr>
              <a:lnSpc>
                <a:spcPct val="93000"/>
              </a:lnSpc>
            </a:pPr>
            <a:endParaRPr b="0" lang="es-ES" sz="2000" spc="-1" strike="noStrike">
              <a:latin typeface="Arial"/>
            </a:endParaRPr>
          </a:p>
        </p:txBody>
      </p:sp>
      <p:pic>
        <p:nvPicPr>
          <p:cNvPr id="279" name="" descr=""/>
          <p:cNvPicPr/>
          <p:nvPr/>
        </p:nvPicPr>
        <p:blipFill>
          <a:blip r:embed="rId1"/>
          <a:stretch/>
        </p:blipFill>
        <p:spPr>
          <a:xfrm>
            <a:off x="2100960" y="5904000"/>
            <a:ext cx="5890320" cy="494640"/>
          </a:xfrm>
          <a:prstGeom prst="rect">
            <a:avLst/>
          </a:prstGeom>
          <a:ln>
            <a:noFill/>
          </a:ln>
        </p:spPr>
      </p:pic>
      <p:sp>
        <p:nvSpPr>
          <p:cNvPr id="280" name="CustomShape 5"/>
          <p:cNvSpPr/>
          <p:nvPr/>
        </p:nvSpPr>
        <p:spPr>
          <a:xfrm>
            <a:off x="5220000" y="87300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sp>
        <p:nvSpPr>
          <p:cNvPr id="281" name="CustomShape 6"/>
          <p:cNvSpPr/>
          <p:nvPr/>
        </p:nvSpPr>
        <p:spPr>
          <a:xfrm>
            <a:off x="5401440" y="1221120"/>
            <a:ext cx="4461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282" name="" descr=""/>
          <p:cNvPicPr/>
          <p:nvPr/>
        </p:nvPicPr>
        <p:blipFill>
          <a:blip r:embed="rId2"/>
          <a:stretch/>
        </p:blipFill>
        <p:spPr>
          <a:xfrm>
            <a:off x="5518440" y="2617200"/>
            <a:ext cx="3444840" cy="226440"/>
          </a:xfrm>
          <a:prstGeom prst="rect">
            <a:avLst/>
          </a:prstGeom>
          <a:ln>
            <a:noFill/>
          </a:ln>
        </p:spPr>
      </p:pic>
      <p:pic>
        <p:nvPicPr>
          <p:cNvPr id="283" name="" descr=""/>
          <p:cNvPicPr/>
          <p:nvPr/>
        </p:nvPicPr>
        <p:blipFill>
          <a:blip r:embed="rId3"/>
          <a:stretch/>
        </p:blipFill>
        <p:spPr>
          <a:xfrm>
            <a:off x="7478640" y="2960280"/>
            <a:ext cx="1618920" cy="225720"/>
          </a:xfrm>
          <a:prstGeom prst="rect">
            <a:avLst/>
          </a:prstGeom>
          <a:ln>
            <a:noFill/>
          </a:ln>
        </p:spPr>
      </p:pic>
      <p:sp>
        <p:nvSpPr>
          <p:cNvPr id="284" name="Line 7"/>
          <p:cNvSpPr/>
          <p:nvPr/>
        </p:nvSpPr>
        <p:spPr>
          <a:xfrm flipV="1">
            <a:off x="5040000" y="900000"/>
            <a:ext cx="72000" cy="4959360"/>
          </a:xfrm>
          <a:prstGeom prst="line">
            <a:avLst/>
          </a:prstGeom>
          <a:ln cap="rnd" w="36000">
            <a:solidFill>
              <a:srgbClr val="ed1c24"/>
            </a:solidFill>
            <a:custDash>
              <a:ds d="100000" sp="100000"/>
            </a:custDash>
            <a:round/>
          </a:ln>
        </p:spPr>
        <p:style>
          <a:lnRef idx="0"/>
          <a:fillRef idx="0"/>
          <a:effectRef idx="0"/>
          <a:fontRef idx="minor"/>
        </p:style>
      </p:sp>
      <p:sp>
        <p:nvSpPr>
          <p:cNvPr id="285" name="CustomShape 8"/>
          <p:cNvSpPr/>
          <p:nvPr/>
        </p:nvSpPr>
        <p:spPr>
          <a:xfrm>
            <a:off x="5365440" y="3233880"/>
            <a:ext cx="44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286" name="CustomShape 9"/>
          <p:cNvSpPr/>
          <p:nvPr/>
        </p:nvSpPr>
        <p:spPr>
          <a:xfrm>
            <a:off x="5365440" y="3878640"/>
            <a:ext cx="4569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
        <p:nvSpPr>
          <p:cNvPr id="287" name="CustomShape 10"/>
          <p:cNvSpPr/>
          <p:nvPr/>
        </p:nvSpPr>
        <p:spPr>
          <a:xfrm>
            <a:off x="253440" y="1652760"/>
            <a:ext cx="4425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
        <p:nvSpPr>
          <p:cNvPr id="288" name="CustomShape 11"/>
          <p:cNvSpPr/>
          <p:nvPr/>
        </p:nvSpPr>
        <p:spPr>
          <a:xfrm>
            <a:off x="253440" y="2336760"/>
            <a:ext cx="4929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model considering the observations weights.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Evaluate the weak learner to obtain its coefficient.</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obervations weights</a:t>
            </a:r>
            <a:endParaRPr b="0" lang="es-ES" sz="1700" spc="-1" strike="noStrike">
              <a:latin typeface="Arial"/>
            </a:endParaRPr>
          </a:p>
          <a:p>
            <a:pPr>
              <a:lnSpc>
                <a:spcPct val="93000"/>
              </a:lnSpc>
            </a:pPr>
            <a:endParaRPr b="0" lang="es-ES" sz="1700" spc="-1" strike="noStrike">
              <a:latin typeface="Arial"/>
            </a:endParaRPr>
          </a:p>
        </p:txBody>
      </p:sp>
      <p:sp>
        <p:nvSpPr>
          <p:cNvPr id="289" name="CustomShape 12"/>
          <p:cNvSpPr/>
          <p:nvPr/>
        </p:nvSpPr>
        <p:spPr>
          <a:xfrm>
            <a:off x="36000" y="872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290" name="" descr=""/>
          <p:cNvPicPr/>
          <p:nvPr/>
        </p:nvPicPr>
        <p:blipFill>
          <a:blip r:embed="rId4"/>
          <a:stretch/>
        </p:blipFill>
        <p:spPr>
          <a:xfrm>
            <a:off x="418680" y="4506120"/>
            <a:ext cx="3540600" cy="569160"/>
          </a:xfrm>
          <a:prstGeom prst="rect">
            <a:avLst/>
          </a:prstGeom>
          <a:ln>
            <a:noFill/>
          </a:ln>
        </p:spPr>
      </p:pic>
      <p:pic>
        <p:nvPicPr>
          <p:cNvPr id="291" name="" descr=""/>
          <p:cNvPicPr/>
          <p:nvPr/>
        </p:nvPicPr>
        <p:blipFill>
          <a:blip r:embed="rId5"/>
          <a:stretch/>
        </p:blipFill>
        <p:spPr>
          <a:xfrm>
            <a:off x="617400" y="5192280"/>
            <a:ext cx="2981880" cy="5144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293"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294"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91B64884-7962-4A49-8B9A-C9E017BE454E}" type="slidenum">
              <a:rPr b="0" lang="es-ES" sz="1600" spc="-1" strike="noStrike">
                <a:solidFill>
                  <a:srgbClr val="8b8b8b"/>
                </a:solidFill>
                <a:latin typeface="Arial"/>
                <a:ea typeface="SimSun"/>
              </a:rPr>
              <a:t>1</a:t>
            </a:fld>
            <a:endParaRPr b="0" lang="es-ES" sz="1600" spc="-1" strike="noStrike">
              <a:latin typeface="Arial"/>
            </a:endParaRPr>
          </a:p>
        </p:txBody>
      </p:sp>
      <p:sp>
        <p:nvSpPr>
          <p:cNvPr id="295"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vs Gradient Descent  Boosting Approaches</a:t>
            </a:r>
            <a:endParaRPr b="0" lang="es-ES" sz="2000" spc="-1" strike="noStrike">
              <a:latin typeface="Arial"/>
            </a:endParaRPr>
          </a:p>
          <a:p>
            <a:pPr>
              <a:lnSpc>
                <a:spcPct val="93000"/>
              </a:lnSpc>
            </a:pPr>
            <a:endParaRPr b="0" lang="es-ES" sz="2000" spc="-1" strike="noStrike">
              <a:latin typeface="Arial"/>
            </a:endParaRPr>
          </a:p>
        </p:txBody>
      </p:sp>
      <p:pic>
        <p:nvPicPr>
          <p:cNvPr id="296" name="" descr=""/>
          <p:cNvPicPr/>
          <p:nvPr/>
        </p:nvPicPr>
        <p:blipFill>
          <a:blip r:embed="rId1"/>
          <a:stretch/>
        </p:blipFill>
        <p:spPr>
          <a:xfrm>
            <a:off x="2100960" y="5904000"/>
            <a:ext cx="5890320" cy="494640"/>
          </a:xfrm>
          <a:prstGeom prst="rect">
            <a:avLst/>
          </a:prstGeom>
          <a:ln>
            <a:noFill/>
          </a:ln>
        </p:spPr>
      </p:pic>
      <p:sp>
        <p:nvSpPr>
          <p:cNvPr id="297" name="CustomShape 5"/>
          <p:cNvSpPr/>
          <p:nvPr/>
        </p:nvSpPr>
        <p:spPr>
          <a:xfrm>
            <a:off x="5220000" y="87300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sp>
        <p:nvSpPr>
          <p:cNvPr id="298" name="CustomShape 6"/>
          <p:cNvSpPr/>
          <p:nvPr/>
        </p:nvSpPr>
        <p:spPr>
          <a:xfrm>
            <a:off x="5401440" y="1221120"/>
            <a:ext cx="4461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299" name="" descr=""/>
          <p:cNvPicPr/>
          <p:nvPr/>
        </p:nvPicPr>
        <p:blipFill>
          <a:blip r:embed="rId2"/>
          <a:stretch/>
        </p:blipFill>
        <p:spPr>
          <a:xfrm>
            <a:off x="5518440" y="2617200"/>
            <a:ext cx="3444840" cy="226440"/>
          </a:xfrm>
          <a:prstGeom prst="rect">
            <a:avLst/>
          </a:prstGeom>
          <a:ln>
            <a:noFill/>
          </a:ln>
        </p:spPr>
      </p:pic>
      <p:pic>
        <p:nvPicPr>
          <p:cNvPr id="300" name="" descr=""/>
          <p:cNvPicPr/>
          <p:nvPr/>
        </p:nvPicPr>
        <p:blipFill>
          <a:blip r:embed="rId3"/>
          <a:stretch/>
        </p:blipFill>
        <p:spPr>
          <a:xfrm>
            <a:off x="7478640" y="2960280"/>
            <a:ext cx="1618920" cy="225720"/>
          </a:xfrm>
          <a:prstGeom prst="rect">
            <a:avLst/>
          </a:prstGeom>
          <a:ln>
            <a:noFill/>
          </a:ln>
        </p:spPr>
      </p:pic>
      <p:sp>
        <p:nvSpPr>
          <p:cNvPr id="301" name="Line 7"/>
          <p:cNvSpPr/>
          <p:nvPr/>
        </p:nvSpPr>
        <p:spPr>
          <a:xfrm flipV="1">
            <a:off x="5040000" y="900000"/>
            <a:ext cx="72000" cy="4959360"/>
          </a:xfrm>
          <a:prstGeom prst="line">
            <a:avLst/>
          </a:prstGeom>
          <a:ln cap="rnd" w="36000">
            <a:solidFill>
              <a:srgbClr val="ed1c24"/>
            </a:solidFill>
            <a:custDash>
              <a:ds d="100000" sp="100000"/>
            </a:custDash>
            <a:round/>
          </a:ln>
        </p:spPr>
        <p:style>
          <a:lnRef idx="0"/>
          <a:fillRef idx="0"/>
          <a:effectRef idx="0"/>
          <a:fontRef idx="minor"/>
        </p:style>
      </p:sp>
      <p:sp>
        <p:nvSpPr>
          <p:cNvPr id="302" name="CustomShape 8"/>
          <p:cNvSpPr/>
          <p:nvPr/>
        </p:nvSpPr>
        <p:spPr>
          <a:xfrm>
            <a:off x="5365440" y="3233880"/>
            <a:ext cx="44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303" name="CustomShape 9"/>
          <p:cNvSpPr/>
          <p:nvPr/>
        </p:nvSpPr>
        <p:spPr>
          <a:xfrm>
            <a:off x="5365440" y="3878640"/>
            <a:ext cx="4569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
        <p:nvSpPr>
          <p:cNvPr id="304" name="CustomShape 10"/>
          <p:cNvSpPr/>
          <p:nvPr/>
        </p:nvSpPr>
        <p:spPr>
          <a:xfrm>
            <a:off x="253440" y="1652760"/>
            <a:ext cx="4425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
        <p:nvSpPr>
          <p:cNvPr id="305" name="CustomShape 11"/>
          <p:cNvSpPr/>
          <p:nvPr/>
        </p:nvSpPr>
        <p:spPr>
          <a:xfrm>
            <a:off x="253440" y="2336760"/>
            <a:ext cx="4929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model considering the observations weights.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Evaluate the weak learner to obtain its coefficient.</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obervations weights</a:t>
            </a:r>
            <a:endParaRPr b="0" lang="es-ES" sz="1700" spc="-1" strike="noStrike">
              <a:latin typeface="Arial"/>
            </a:endParaRPr>
          </a:p>
          <a:p>
            <a:pPr>
              <a:lnSpc>
                <a:spcPct val="93000"/>
              </a:lnSpc>
            </a:pPr>
            <a:endParaRPr b="0" lang="es-ES" sz="1700" spc="-1" strike="noStrike">
              <a:latin typeface="Arial"/>
            </a:endParaRPr>
          </a:p>
        </p:txBody>
      </p:sp>
      <p:sp>
        <p:nvSpPr>
          <p:cNvPr id="306" name="CustomShape 12"/>
          <p:cNvSpPr/>
          <p:nvPr/>
        </p:nvSpPr>
        <p:spPr>
          <a:xfrm>
            <a:off x="36000" y="872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307" name="" descr=""/>
          <p:cNvPicPr/>
          <p:nvPr/>
        </p:nvPicPr>
        <p:blipFill>
          <a:blip r:embed="rId4"/>
          <a:stretch/>
        </p:blipFill>
        <p:spPr>
          <a:xfrm>
            <a:off x="418680" y="4506120"/>
            <a:ext cx="3540600" cy="569160"/>
          </a:xfrm>
          <a:prstGeom prst="rect">
            <a:avLst/>
          </a:prstGeom>
          <a:ln>
            <a:noFill/>
          </a:ln>
        </p:spPr>
      </p:pic>
      <p:pic>
        <p:nvPicPr>
          <p:cNvPr id="308" name="" descr=""/>
          <p:cNvPicPr/>
          <p:nvPr/>
        </p:nvPicPr>
        <p:blipFill>
          <a:blip r:embed="rId5"/>
          <a:stretch/>
        </p:blipFill>
        <p:spPr>
          <a:xfrm>
            <a:off x="617400" y="5192280"/>
            <a:ext cx="2981880" cy="514440"/>
          </a:xfrm>
          <a:prstGeom prst="rect">
            <a:avLst/>
          </a:prstGeom>
          <a:ln>
            <a:noFill/>
          </a:ln>
        </p:spPr>
      </p:pic>
      <p:sp>
        <p:nvSpPr>
          <p:cNvPr id="309" name="CustomShape 13"/>
          <p:cNvSpPr/>
          <p:nvPr/>
        </p:nvSpPr>
        <p:spPr>
          <a:xfrm>
            <a:off x="216000" y="4896000"/>
            <a:ext cx="9647280" cy="1502640"/>
          </a:xfrm>
          <a:prstGeom prst="rect">
            <a:avLst/>
          </a:prstGeom>
          <a:solidFill>
            <a:srgbClr val="ffffff"/>
          </a:solidFill>
          <a:ln>
            <a:noFill/>
          </a:ln>
        </p:spPr>
        <p:style>
          <a:lnRef idx="0"/>
          <a:fillRef idx="0"/>
          <a:effectRef idx="0"/>
          <a:fontRef idx="minor"/>
        </p:style>
        <p:txBody>
          <a:bodyPr lIns="90000" rIns="90000" tIns="60840" bIns="45000"/>
          <a:p>
            <a:pPr algn="just">
              <a:lnSpc>
                <a:spcPct val="93000"/>
              </a:lnSpc>
            </a:pPr>
            <a:r>
              <a:rPr b="0" lang="es-ES" sz="1700" spc="-1" strike="noStrike">
                <a:solidFill>
                  <a:srgbClr val="000000"/>
                </a:solidFill>
                <a:latin typeface="Arial"/>
                <a:ea typeface="SimSun"/>
              </a:rPr>
              <a:t>Notice that, while adaptative boosting tries to solve at each iteration exactly the “local” optimisation problem (find the best weak learner and its coefficient to add to the strong model), gradient boosting uses instead a gradient descent approach and can more easily be adapted to large number of loss functions. Thus, gradient boosting can be considered as a generalization of adaboost to arbitrary differentiable loss functions.</a:t>
            </a:r>
            <a:endParaRPr b="0" lang="es-ES" sz="17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311"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312"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AF0F2F87-2591-4E7D-AD41-B9D65C6CC730}" type="slidenum">
              <a:rPr b="0" lang="es-ES" sz="1600" spc="-1" strike="noStrike">
                <a:solidFill>
                  <a:srgbClr val="8b8b8b"/>
                </a:solidFill>
                <a:latin typeface="Arial"/>
                <a:ea typeface="SimSun"/>
              </a:rPr>
              <a:t>1</a:t>
            </a:fld>
            <a:endParaRPr b="0" lang="es-ES" sz="1600" spc="-1" strike="noStrike">
              <a:latin typeface="Arial"/>
            </a:endParaRPr>
          </a:p>
        </p:txBody>
      </p:sp>
      <p:sp>
        <p:nvSpPr>
          <p:cNvPr id="313"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vs Gradient Descent  Boosting Approaches</a:t>
            </a:r>
            <a:endParaRPr b="0" lang="es-ES" sz="2000" spc="-1" strike="noStrike">
              <a:latin typeface="Arial"/>
            </a:endParaRPr>
          </a:p>
          <a:p>
            <a:pPr>
              <a:lnSpc>
                <a:spcPct val="93000"/>
              </a:lnSpc>
            </a:pPr>
            <a:endParaRPr b="0" lang="es-ES" sz="2000" spc="-1" strike="noStrike">
              <a:latin typeface="Arial"/>
            </a:endParaRPr>
          </a:p>
        </p:txBody>
      </p:sp>
      <p:pic>
        <p:nvPicPr>
          <p:cNvPr id="314" name="" descr=""/>
          <p:cNvPicPr/>
          <p:nvPr/>
        </p:nvPicPr>
        <p:blipFill>
          <a:blip r:embed="rId1"/>
          <a:stretch/>
        </p:blipFill>
        <p:spPr>
          <a:xfrm>
            <a:off x="2100960" y="5904000"/>
            <a:ext cx="5890320" cy="494640"/>
          </a:xfrm>
          <a:prstGeom prst="rect">
            <a:avLst/>
          </a:prstGeom>
          <a:ln>
            <a:noFill/>
          </a:ln>
        </p:spPr>
      </p:pic>
      <p:sp>
        <p:nvSpPr>
          <p:cNvPr id="315" name="CustomShape 5"/>
          <p:cNvSpPr/>
          <p:nvPr/>
        </p:nvSpPr>
        <p:spPr>
          <a:xfrm>
            <a:off x="5220000" y="87300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sp>
        <p:nvSpPr>
          <p:cNvPr id="316" name="CustomShape 6"/>
          <p:cNvSpPr/>
          <p:nvPr/>
        </p:nvSpPr>
        <p:spPr>
          <a:xfrm>
            <a:off x="5401440" y="1221120"/>
            <a:ext cx="4461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317" name="" descr=""/>
          <p:cNvPicPr/>
          <p:nvPr/>
        </p:nvPicPr>
        <p:blipFill>
          <a:blip r:embed="rId2"/>
          <a:stretch/>
        </p:blipFill>
        <p:spPr>
          <a:xfrm>
            <a:off x="5518440" y="2617200"/>
            <a:ext cx="3444840" cy="226440"/>
          </a:xfrm>
          <a:prstGeom prst="rect">
            <a:avLst/>
          </a:prstGeom>
          <a:ln>
            <a:noFill/>
          </a:ln>
        </p:spPr>
      </p:pic>
      <p:pic>
        <p:nvPicPr>
          <p:cNvPr id="318" name="" descr=""/>
          <p:cNvPicPr/>
          <p:nvPr/>
        </p:nvPicPr>
        <p:blipFill>
          <a:blip r:embed="rId3"/>
          <a:stretch/>
        </p:blipFill>
        <p:spPr>
          <a:xfrm>
            <a:off x="7478640" y="2960280"/>
            <a:ext cx="1618920" cy="225720"/>
          </a:xfrm>
          <a:prstGeom prst="rect">
            <a:avLst/>
          </a:prstGeom>
          <a:ln>
            <a:noFill/>
          </a:ln>
        </p:spPr>
      </p:pic>
      <p:sp>
        <p:nvSpPr>
          <p:cNvPr id="319" name="Line 7"/>
          <p:cNvSpPr/>
          <p:nvPr/>
        </p:nvSpPr>
        <p:spPr>
          <a:xfrm flipV="1">
            <a:off x="5040000" y="900000"/>
            <a:ext cx="72000" cy="4959360"/>
          </a:xfrm>
          <a:prstGeom prst="line">
            <a:avLst/>
          </a:prstGeom>
          <a:ln cap="rnd" w="36000">
            <a:solidFill>
              <a:srgbClr val="ed1c24"/>
            </a:solidFill>
            <a:custDash>
              <a:ds d="100000" sp="100000"/>
            </a:custDash>
            <a:round/>
          </a:ln>
        </p:spPr>
        <p:style>
          <a:lnRef idx="0"/>
          <a:fillRef idx="0"/>
          <a:effectRef idx="0"/>
          <a:fontRef idx="minor"/>
        </p:style>
      </p:sp>
      <p:sp>
        <p:nvSpPr>
          <p:cNvPr id="320" name="CustomShape 8"/>
          <p:cNvSpPr/>
          <p:nvPr/>
        </p:nvSpPr>
        <p:spPr>
          <a:xfrm>
            <a:off x="5365440" y="3233880"/>
            <a:ext cx="44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321" name="CustomShape 9"/>
          <p:cNvSpPr/>
          <p:nvPr/>
        </p:nvSpPr>
        <p:spPr>
          <a:xfrm>
            <a:off x="5365440" y="3878640"/>
            <a:ext cx="4569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
        <p:nvSpPr>
          <p:cNvPr id="322" name="CustomShape 10"/>
          <p:cNvSpPr/>
          <p:nvPr/>
        </p:nvSpPr>
        <p:spPr>
          <a:xfrm>
            <a:off x="253440" y="1652760"/>
            <a:ext cx="4425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All the observations have the </a:t>
            </a:r>
            <a:r>
              <a:rPr b="1" lang="es-ES" sz="1700" spc="-1" strike="noStrike">
                <a:solidFill>
                  <a:srgbClr val="000000"/>
                </a:solidFill>
                <a:latin typeface="Arial"/>
                <a:ea typeface="SimSun"/>
              </a:rPr>
              <a:t>same weights</a:t>
            </a:r>
            <a:endParaRPr b="0" lang="es-ES" sz="1700" spc="-1" strike="noStrike">
              <a:latin typeface="Arial"/>
            </a:endParaRPr>
          </a:p>
        </p:txBody>
      </p:sp>
      <p:sp>
        <p:nvSpPr>
          <p:cNvPr id="323" name="CustomShape 11"/>
          <p:cNvSpPr/>
          <p:nvPr/>
        </p:nvSpPr>
        <p:spPr>
          <a:xfrm>
            <a:off x="253440" y="2336760"/>
            <a:ext cx="4929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model considering the observations weights.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Evaluate the weak learner to obtain its coefficient.</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obervations weights</a:t>
            </a:r>
            <a:endParaRPr b="0" lang="es-ES" sz="1700" spc="-1" strike="noStrike">
              <a:latin typeface="Arial"/>
            </a:endParaRPr>
          </a:p>
          <a:p>
            <a:pPr>
              <a:lnSpc>
                <a:spcPct val="93000"/>
              </a:lnSpc>
            </a:pPr>
            <a:endParaRPr b="0" lang="es-ES" sz="1700" spc="-1" strike="noStrike">
              <a:latin typeface="Arial"/>
            </a:endParaRPr>
          </a:p>
        </p:txBody>
      </p:sp>
      <p:sp>
        <p:nvSpPr>
          <p:cNvPr id="324" name="CustomShape 12"/>
          <p:cNvSpPr/>
          <p:nvPr/>
        </p:nvSpPr>
        <p:spPr>
          <a:xfrm>
            <a:off x="36000" y="872640"/>
            <a:ext cx="2770920" cy="71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Boosting</a:t>
            </a:r>
            <a:endParaRPr b="0" lang="es-ES" sz="2000" spc="-1" strike="noStrike">
              <a:latin typeface="Arial"/>
            </a:endParaRPr>
          </a:p>
          <a:p>
            <a:pPr algn="ctr">
              <a:lnSpc>
                <a:spcPct val="93000"/>
              </a:lnSpc>
            </a:pPr>
            <a:r>
              <a:rPr b="1" lang="es-ES" sz="2000" spc="-1" strike="noStrike">
                <a:solidFill>
                  <a:srgbClr val="000000"/>
                </a:solidFill>
                <a:latin typeface="Arial"/>
                <a:ea typeface="SimSun"/>
              </a:rPr>
              <a:t>(AdaBoost)</a:t>
            </a:r>
            <a:endParaRPr b="0" lang="es-ES" sz="2000" spc="-1" strike="noStrike">
              <a:latin typeface="Arial"/>
            </a:endParaRPr>
          </a:p>
          <a:p>
            <a:pPr>
              <a:lnSpc>
                <a:spcPct val="93000"/>
              </a:lnSpc>
            </a:pPr>
            <a:endParaRPr b="0" lang="es-ES" sz="2000" spc="-1" strike="noStrike">
              <a:latin typeface="Arial"/>
            </a:endParaRPr>
          </a:p>
        </p:txBody>
      </p:sp>
      <p:pic>
        <p:nvPicPr>
          <p:cNvPr id="325" name="" descr=""/>
          <p:cNvPicPr/>
          <p:nvPr/>
        </p:nvPicPr>
        <p:blipFill>
          <a:blip r:embed="rId4"/>
          <a:stretch/>
        </p:blipFill>
        <p:spPr>
          <a:xfrm>
            <a:off x="418680" y="4506120"/>
            <a:ext cx="3540600" cy="569160"/>
          </a:xfrm>
          <a:prstGeom prst="rect">
            <a:avLst/>
          </a:prstGeom>
          <a:ln>
            <a:noFill/>
          </a:ln>
        </p:spPr>
      </p:pic>
      <p:pic>
        <p:nvPicPr>
          <p:cNvPr id="326" name="" descr=""/>
          <p:cNvPicPr/>
          <p:nvPr/>
        </p:nvPicPr>
        <p:blipFill>
          <a:blip r:embed="rId5"/>
          <a:stretch/>
        </p:blipFill>
        <p:spPr>
          <a:xfrm>
            <a:off x="617400" y="5192280"/>
            <a:ext cx="2981880" cy="514440"/>
          </a:xfrm>
          <a:prstGeom prst="rect">
            <a:avLst/>
          </a:prstGeom>
          <a:ln>
            <a:noFill/>
          </a:ln>
        </p:spPr>
      </p:pic>
      <p:sp>
        <p:nvSpPr>
          <p:cNvPr id="327" name="CustomShape 13"/>
          <p:cNvSpPr/>
          <p:nvPr/>
        </p:nvSpPr>
        <p:spPr>
          <a:xfrm>
            <a:off x="216000" y="4896000"/>
            <a:ext cx="9647280" cy="1502640"/>
          </a:xfrm>
          <a:prstGeom prst="rect">
            <a:avLst/>
          </a:prstGeom>
          <a:solidFill>
            <a:srgbClr val="ffffff"/>
          </a:solidFill>
          <a:ln>
            <a:noFill/>
          </a:ln>
        </p:spPr>
        <p:style>
          <a:lnRef idx="0"/>
          <a:fillRef idx="0"/>
          <a:effectRef idx="0"/>
          <a:fontRef idx="minor"/>
        </p:style>
        <p:txBody>
          <a:bodyPr lIns="90000" rIns="90000" tIns="60840" bIns="45000"/>
          <a:p>
            <a:pPr algn="just">
              <a:lnSpc>
                <a:spcPct val="93000"/>
              </a:lnSpc>
            </a:pPr>
            <a:r>
              <a:rPr b="0" lang="es-ES" sz="1700" spc="-1" strike="noStrike">
                <a:solidFill>
                  <a:srgbClr val="000000"/>
                </a:solidFill>
                <a:latin typeface="Arial"/>
                <a:ea typeface="SimSun"/>
              </a:rPr>
              <a:t>Notice that, while adaptative boosting tries to solve at each iteration exactly the “local” optimisation problem (find the best weak learner and its coefficient to add to the strong model), gradient boosting uses instead a gradient descent approach and can more easily be adapted to large number of loss functions. Thus, gradient boosting can be considered as a generalization of adaboost to arbitrary differentiable loss functions.</a:t>
            </a:r>
            <a:endParaRPr b="0" lang="es-ES" sz="1700" spc="-1" strike="noStrike">
              <a:latin typeface="Arial"/>
            </a:endParaRPr>
          </a:p>
        </p:txBody>
      </p:sp>
      <p:pic>
        <p:nvPicPr>
          <p:cNvPr id="328" name="" descr=""/>
          <p:cNvPicPr/>
          <p:nvPr/>
        </p:nvPicPr>
        <p:blipFill>
          <a:blip r:embed="rId6"/>
          <a:stretch/>
        </p:blipFill>
        <p:spPr>
          <a:xfrm>
            <a:off x="216000" y="1224000"/>
            <a:ext cx="4813560" cy="4895640"/>
          </a:xfrm>
          <a:prstGeom prst="rect">
            <a:avLst/>
          </a:prstGeom>
          <a:ln>
            <a:noFill/>
          </a:ln>
        </p:spPr>
      </p:pic>
      <p:pic>
        <p:nvPicPr>
          <p:cNvPr id="329" name="" descr=""/>
          <p:cNvPicPr/>
          <p:nvPr/>
        </p:nvPicPr>
        <p:blipFill>
          <a:blip r:embed="rId7"/>
          <a:stretch/>
        </p:blipFill>
        <p:spPr>
          <a:xfrm>
            <a:off x="5148000" y="1224000"/>
            <a:ext cx="4859280" cy="54716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331"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332"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1715362-85B8-44D4-A85F-7C6EBF8C5791}" type="slidenum">
              <a:rPr b="0" lang="es-ES" sz="1600" spc="-1" strike="noStrike">
                <a:solidFill>
                  <a:srgbClr val="8b8b8b"/>
                </a:solidFill>
                <a:latin typeface="Arial"/>
                <a:ea typeface="SimSun"/>
              </a:rPr>
              <a:t>1</a:t>
            </a:fld>
            <a:endParaRPr b="0" lang="es-ES" sz="1600" spc="-1" strike="noStrike">
              <a:latin typeface="Arial"/>
            </a:endParaRPr>
          </a:p>
        </p:txBody>
      </p:sp>
      <p:sp>
        <p:nvSpPr>
          <p:cNvPr id="333"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Extensions of Gradient Descent Boosting Approache</a:t>
            </a:r>
            <a:endParaRPr b="0" lang="es-ES" sz="2000" spc="-1" strike="noStrike">
              <a:latin typeface="Arial"/>
            </a:endParaRPr>
          </a:p>
          <a:p>
            <a:pPr>
              <a:lnSpc>
                <a:spcPct val="93000"/>
              </a:lnSpc>
            </a:pPr>
            <a:endParaRPr b="0" lang="es-ES" sz="2000" spc="-1" strike="noStrike">
              <a:latin typeface="Arial"/>
            </a:endParaRPr>
          </a:p>
        </p:txBody>
      </p:sp>
      <p:pic>
        <p:nvPicPr>
          <p:cNvPr id="334" name="" descr=""/>
          <p:cNvPicPr/>
          <p:nvPr/>
        </p:nvPicPr>
        <p:blipFill>
          <a:blip r:embed="rId1"/>
          <a:stretch/>
        </p:blipFill>
        <p:spPr>
          <a:xfrm>
            <a:off x="2100960" y="5904000"/>
            <a:ext cx="5890320" cy="494640"/>
          </a:xfrm>
          <a:prstGeom prst="rect">
            <a:avLst/>
          </a:prstGeom>
          <a:ln>
            <a:noFill/>
          </a:ln>
        </p:spPr>
      </p:pic>
      <p:sp>
        <p:nvSpPr>
          <p:cNvPr id="335" name="CustomShape 5"/>
          <p:cNvSpPr/>
          <p:nvPr/>
        </p:nvSpPr>
        <p:spPr>
          <a:xfrm>
            <a:off x="5220000" y="87300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sp>
        <p:nvSpPr>
          <p:cNvPr id="336" name="CustomShape 6"/>
          <p:cNvSpPr/>
          <p:nvPr/>
        </p:nvSpPr>
        <p:spPr>
          <a:xfrm>
            <a:off x="5401440" y="1221120"/>
            <a:ext cx="4461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337" name="" descr=""/>
          <p:cNvPicPr/>
          <p:nvPr/>
        </p:nvPicPr>
        <p:blipFill>
          <a:blip r:embed="rId2"/>
          <a:stretch/>
        </p:blipFill>
        <p:spPr>
          <a:xfrm>
            <a:off x="5518440" y="2617200"/>
            <a:ext cx="3444840" cy="226440"/>
          </a:xfrm>
          <a:prstGeom prst="rect">
            <a:avLst/>
          </a:prstGeom>
          <a:ln>
            <a:noFill/>
          </a:ln>
        </p:spPr>
      </p:pic>
      <p:pic>
        <p:nvPicPr>
          <p:cNvPr id="338" name="" descr=""/>
          <p:cNvPicPr/>
          <p:nvPr/>
        </p:nvPicPr>
        <p:blipFill>
          <a:blip r:embed="rId3"/>
          <a:stretch/>
        </p:blipFill>
        <p:spPr>
          <a:xfrm>
            <a:off x="7478640" y="2960280"/>
            <a:ext cx="1618920" cy="225720"/>
          </a:xfrm>
          <a:prstGeom prst="rect">
            <a:avLst/>
          </a:prstGeom>
          <a:ln>
            <a:noFill/>
          </a:ln>
        </p:spPr>
      </p:pic>
      <p:sp>
        <p:nvSpPr>
          <p:cNvPr id="339" name="Line 7"/>
          <p:cNvSpPr/>
          <p:nvPr/>
        </p:nvSpPr>
        <p:spPr>
          <a:xfrm flipV="1">
            <a:off x="5040000" y="900000"/>
            <a:ext cx="72000" cy="4959360"/>
          </a:xfrm>
          <a:prstGeom prst="line">
            <a:avLst/>
          </a:prstGeom>
          <a:ln cap="rnd" w="36000">
            <a:solidFill>
              <a:srgbClr val="ed1c24"/>
            </a:solidFill>
            <a:custDash>
              <a:ds d="100000" sp="100000"/>
            </a:custDash>
            <a:round/>
          </a:ln>
        </p:spPr>
        <p:style>
          <a:lnRef idx="0"/>
          <a:fillRef idx="0"/>
          <a:effectRef idx="0"/>
          <a:fontRef idx="minor"/>
        </p:style>
      </p:sp>
      <p:sp>
        <p:nvSpPr>
          <p:cNvPr id="340" name="CustomShape 8"/>
          <p:cNvSpPr/>
          <p:nvPr/>
        </p:nvSpPr>
        <p:spPr>
          <a:xfrm>
            <a:off x="5365440" y="3233880"/>
            <a:ext cx="44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341" name="CustomShape 9"/>
          <p:cNvSpPr/>
          <p:nvPr/>
        </p:nvSpPr>
        <p:spPr>
          <a:xfrm>
            <a:off x="5365440" y="3878640"/>
            <a:ext cx="4569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pic>
        <p:nvPicPr>
          <p:cNvPr id="342" name="" descr=""/>
          <p:cNvPicPr/>
          <p:nvPr/>
        </p:nvPicPr>
        <p:blipFill>
          <a:blip r:embed="rId4"/>
          <a:stretch/>
        </p:blipFill>
        <p:spPr>
          <a:xfrm>
            <a:off x="312840" y="959760"/>
            <a:ext cx="1702440" cy="654480"/>
          </a:xfrm>
          <a:prstGeom prst="rect">
            <a:avLst/>
          </a:prstGeom>
          <a:ln>
            <a:noFill/>
          </a:ln>
        </p:spPr>
      </p:pic>
      <p:sp>
        <p:nvSpPr>
          <p:cNvPr id="343" name="CustomShape 10"/>
          <p:cNvSpPr/>
          <p:nvPr/>
        </p:nvSpPr>
        <p:spPr>
          <a:xfrm>
            <a:off x="108000" y="1665000"/>
            <a:ext cx="370728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Extreme Gradient Boosting</a:t>
            </a:r>
            <a:endParaRPr b="0" lang="es-ES" sz="2000" spc="-1" strike="noStrike">
              <a:latin typeface="Arial"/>
            </a:endParaRPr>
          </a:p>
        </p:txBody>
      </p:sp>
      <p:pic>
        <p:nvPicPr>
          <p:cNvPr id="344" name="" descr=""/>
          <p:cNvPicPr/>
          <p:nvPr/>
        </p:nvPicPr>
        <p:blipFill>
          <a:blip r:embed="rId5"/>
          <a:stretch/>
        </p:blipFill>
        <p:spPr>
          <a:xfrm>
            <a:off x="108000" y="2088000"/>
            <a:ext cx="4847040" cy="1113480"/>
          </a:xfrm>
          <a:prstGeom prst="rect">
            <a:avLst/>
          </a:prstGeom>
          <a:ln>
            <a:noFill/>
          </a:ln>
        </p:spPr>
      </p:pic>
      <p:sp>
        <p:nvSpPr>
          <p:cNvPr id="345" name="CustomShape 11"/>
          <p:cNvSpPr/>
          <p:nvPr/>
        </p:nvSpPr>
        <p:spPr>
          <a:xfrm>
            <a:off x="108000" y="3439440"/>
            <a:ext cx="4931280" cy="288000"/>
          </a:xfrm>
          <a:prstGeom prst="rect">
            <a:avLst/>
          </a:prstGeom>
          <a:noFill/>
          <a:ln>
            <a:noFill/>
          </a:ln>
        </p:spPr>
        <p:style>
          <a:lnRef idx="0"/>
          <a:fillRef idx="0"/>
          <a:effectRef idx="0"/>
          <a:fontRef idx="minor"/>
        </p:style>
        <p:txBody>
          <a:bodyPr lIns="90000" rIns="90000" tIns="45000" bIns="45000"/>
          <a:p>
            <a:pPr>
              <a:lnSpc>
                <a:spcPct val="100000"/>
              </a:lnSpc>
            </a:pPr>
            <a:r>
              <a:rPr b="0" lang="es-ES" sz="1400" spc="-1" strike="noStrike" u="sng">
                <a:solidFill>
                  <a:srgbClr val="ccccff"/>
                </a:solidFill>
                <a:uFillTx/>
                <a:latin typeface="Arial"/>
                <a:ea typeface="DejaVu Sans"/>
                <a:hlinkClick r:id="rId6"/>
              </a:rPr>
              <a:t>https://github.com/dmlc/xgboost</a:t>
            </a:r>
            <a:endParaRPr b="0" lang="es-ES" sz="1400" spc="-1" strike="noStrike">
              <a:latin typeface="Arial"/>
            </a:endParaRPr>
          </a:p>
        </p:txBody>
      </p:sp>
      <p:sp>
        <p:nvSpPr>
          <p:cNvPr id="346" name="CustomShape 12"/>
          <p:cNvSpPr/>
          <p:nvPr/>
        </p:nvSpPr>
        <p:spPr>
          <a:xfrm>
            <a:off x="108000" y="3187440"/>
            <a:ext cx="4931280" cy="288000"/>
          </a:xfrm>
          <a:prstGeom prst="rect">
            <a:avLst/>
          </a:prstGeom>
          <a:noFill/>
          <a:ln>
            <a:noFill/>
          </a:ln>
        </p:spPr>
        <p:style>
          <a:lnRef idx="0"/>
          <a:fillRef idx="0"/>
          <a:effectRef idx="0"/>
          <a:fontRef idx="minor"/>
        </p:style>
        <p:txBody>
          <a:bodyPr lIns="90000" rIns="90000" tIns="45000" bIns="45000"/>
          <a:p>
            <a:pPr>
              <a:lnSpc>
                <a:spcPct val="100000"/>
              </a:lnSpc>
            </a:pPr>
            <a:r>
              <a:rPr b="0" lang="es-ES" sz="1400" spc="-1" strike="noStrike" u="sng">
                <a:solidFill>
                  <a:srgbClr val="ccccff"/>
                </a:solidFill>
                <a:uFillTx/>
                <a:latin typeface="Arial"/>
                <a:ea typeface="DejaVu Sans"/>
                <a:hlinkClick r:id="rId7"/>
              </a:rPr>
              <a:t>https://arxiv.org/pdf/1603.02754.pdf</a:t>
            </a:r>
            <a:r>
              <a:rPr b="0" lang="es-ES" sz="1400" spc="-1" strike="noStrike">
                <a:solidFill>
                  <a:srgbClr val="ccccff"/>
                </a:solidFill>
                <a:latin typeface="Arial"/>
                <a:ea typeface="DejaVu Sans"/>
              </a:rPr>
              <a:t> </a:t>
            </a:r>
            <a:endParaRPr b="0" lang="es-ES" sz="1400" spc="-1" strike="noStrike">
              <a:latin typeface="Arial"/>
            </a:endParaRPr>
          </a:p>
        </p:txBody>
      </p:sp>
      <p:sp>
        <p:nvSpPr>
          <p:cNvPr id="347" name="CustomShape 13"/>
          <p:cNvSpPr/>
          <p:nvPr/>
        </p:nvSpPr>
        <p:spPr>
          <a:xfrm>
            <a:off x="169560" y="3760920"/>
            <a:ext cx="3255840" cy="23220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hlinkClick r:id="rId8"/>
              </a:rPr>
              <a:t>https://xgboost.readthedocs.io/en/latest/parameter.html</a:t>
            </a:r>
            <a:endParaRPr b="0" lang="es-ES" sz="1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349"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350"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1B8DEB00-80C3-4D81-A60A-BD5575943EDF}" type="slidenum">
              <a:rPr b="0" lang="es-ES" sz="1600" spc="-1" strike="noStrike">
                <a:solidFill>
                  <a:srgbClr val="8b8b8b"/>
                </a:solidFill>
                <a:latin typeface="Arial"/>
                <a:ea typeface="SimSun"/>
              </a:rPr>
              <a:t>1</a:t>
            </a:fld>
            <a:endParaRPr b="0" lang="es-ES" sz="1600" spc="-1" strike="noStrike">
              <a:latin typeface="Arial"/>
            </a:endParaRPr>
          </a:p>
        </p:txBody>
      </p:sp>
      <p:sp>
        <p:nvSpPr>
          <p:cNvPr id="351"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Extensions of Gradient Descent Boosting Approache</a:t>
            </a:r>
            <a:endParaRPr b="0" lang="es-ES" sz="2000" spc="-1" strike="noStrike">
              <a:latin typeface="Arial"/>
            </a:endParaRPr>
          </a:p>
          <a:p>
            <a:pPr>
              <a:lnSpc>
                <a:spcPct val="93000"/>
              </a:lnSpc>
            </a:pPr>
            <a:endParaRPr b="0" lang="es-ES" sz="2000" spc="-1" strike="noStrike">
              <a:latin typeface="Arial"/>
            </a:endParaRPr>
          </a:p>
        </p:txBody>
      </p:sp>
      <p:sp>
        <p:nvSpPr>
          <p:cNvPr id="352" name="CustomShape 5"/>
          <p:cNvSpPr/>
          <p:nvPr/>
        </p:nvSpPr>
        <p:spPr>
          <a:xfrm>
            <a:off x="5220000" y="873000"/>
            <a:ext cx="2770920" cy="49464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Gradient Boosting</a:t>
            </a:r>
            <a:endParaRPr b="0" lang="es-ES" sz="2000" spc="-1" strike="noStrike">
              <a:latin typeface="Arial"/>
            </a:endParaRPr>
          </a:p>
        </p:txBody>
      </p:sp>
      <p:sp>
        <p:nvSpPr>
          <p:cNvPr id="353" name="CustomShape 6"/>
          <p:cNvSpPr/>
          <p:nvPr/>
        </p:nvSpPr>
        <p:spPr>
          <a:xfrm>
            <a:off x="5401440" y="1221120"/>
            <a:ext cx="4461840" cy="1838520"/>
          </a:xfrm>
          <a:prstGeom prst="rect">
            <a:avLst/>
          </a:prstGeom>
          <a:noFill/>
          <a:ln>
            <a:noFill/>
          </a:ln>
        </p:spPr>
        <p:style>
          <a:lnRef idx="0"/>
          <a:fillRef idx="0"/>
          <a:effectRef idx="0"/>
          <a:fontRef idx="minor"/>
        </p:style>
        <p:txBody>
          <a:bodyPr lIns="90000" rIns="90000" tIns="60840" bIns="45000"/>
          <a:p>
            <a:pPr>
              <a:lnSpc>
                <a:spcPct val="93000"/>
              </a:lnSpc>
            </a:pPr>
            <a:r>
              <a:rPr b="0" lang="es-ES" sz="1700" spc="-1" strike="noStrike">
                <a:solidFill>
                  <a:srgbClr val="000000"/>
                </a:solidFill>
                <a:latin typeface="Arial"/>
                <a:ea typeface="SimSun"/>
              </a:rPr>
              <a:t>Gradient boosting casts the problem into a gradient descent one: at each iteration we fit a weak learner to the opposite of the gradient of the current fitting error with respect to the current ensemble model.</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r>
              <a:rPr b="1" lang="es-ES" sz="1700" spc="-1" strike="noStrike">
                <a:solidFill>
                  <a:srgbClr val="000000"/>
                </a:solidFill>
                <a:latin typeface="Arial"/>
                <a:ea typeface="SimSun"/>
              </a:rPr>
              <a:t>Pseudo-residuals:</a:t>
            </a:r>
            <a:endParaRPr b="0" lang="es-ES" sz="1700" spc="-1" strike="noStrike">
              <a:latin typeface="Arial"/>
            </a:endParaRPr>
          </a:p>
        </p:txBody>
      </p:sp>
      <p:pic>
        <p:nvPicPr>
          <p:cNvPr id="354" name="" descr=""/>
          <p:cNvPicPr/>
          <p:nvPr/>
        </p:nvPicPr>
        <p:blipFill>
          <a:blip r:embed="rId1"/>
          <a:stretch/>
        </p:blipFill>
        <p:spPr>
          <a:xfrm>
            <a:off x="5518440" y="2617200"/>
            <a:ext cx="3444840" cy="226440"/>
          </a:xfrm>
          <a:prstGeom prst="rect">
            <a:avLst/>
          </a:prstGeom>
          <a:ln>
            <a:noFill/>
          </a:ln>
        </p:spPr>
      </p:pic>
      <p:pic>
        <p:nvPicPr>
          <p:cNvPr id="355" name="" descr=""/>
          <p:cNvPicPr/>
          <p:nvPr/>
        </p:nvPicPr>
        <p:blipFill>
          <a:blip r:embed="rId2"/>
          <a:stretch/>
        </p:blipFill>
        <p:spPr>
          <a:xfrm>
            <a:off x="7478640" y="2960280"/>
            <a:ext cx="1618920" cy="225720"/>
          </a:xfrm>
          <a:prstGeom prst="rect">
            <a:avLst/>
          </a:prstGeom>
          <a:ln>
            <a:noFill/>
          </a:ln>
        </p:spPr>
      </p:pic>
      <p:sp>
        <p:nvSpPr>
          <p:cNvPr id="356" name="Line 7"/>
          <p:cNvSpPr/>
          <p:nvPr/>
        </p:nvSpPr>
        <p:spPr>
          <a:xfrm flipV="1">
            <a:off x="5040000" y="900000"/>
            <a:ext cx="72000" cy="4959360"/>
          </a:xfrm>
          <a:prstGeom prst="line">
            <a:avLst/>
          </a:prstGeom>
          <a:ln cap="rnd" w="36000">
            <a:solidFill>
              <a:srgbClr val="ed1c24"/>
            </a:solidFill>
            <a:custDash>
              <a:ds d="100000" sp="100000"/>
            </a:custDash>
            <a:round/>
          </a:ln>
        </p:spPr>
        <p:style>
          <a:lnRef idx="0"/>
          <a:fillRef idx="0"/>
          <a:effectRef idx="0"/>
          <a:fontRef idx="minor"/>
        </p:style>
      </p:sp>
      <p:sp>
        <p:nvSpPr>
          <p:cNvPr id="357" name="CustomShape 8"/>
          <p:cNvSpPr/>
          <p:nvPr/>
        </p:nvSpPr>
        <p:spPr>
          <a:xfrm>
            <a:off x="5365440" y="3233880"/>
            <a:ext cx="4497840" cy="57528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Step 1:</a:t>
            </a:r>
            <a:r>
              <a:rPr b="0" lang="es-ES" sz="1700" spc="-1" strike="noStrike">
                <a:solidFill>
                  <a:srgbClr val="000000"/>
                </a:solidFill>
                <a:latin typeface="Arial"/>
                <a:ea typeface="SimSun"/>
              </a:rPr>
              <a:t> The </a:t>
            </a:r>
            <a:r>
              <a:rPr b="1" lang="es-ES" sz="1700" spc="-1" strike="noStrike">
                <a:solidFill>
                  <a:srgbClr val="000000"/>
                </a:solidFill>
                <a:latin typeface="Arial"/>
                <a:ea typeface="SimSun"/>
              </a:rPr>
              <a:t>pseudo-residuals </a:t>
            </a:r>
            <a:r>
              <a:rPr b="0" lang="es-ES" sz="1700" spc="-1" strike="noStrike">
                <a:solidFill>
                  <a:srgbClr val="000000"/>
                </a:solidFill>
                <a:latin typeface="Arial"/>
                <a:ea typeface="SimSun"/>
              </a:rPr>
              <a:t>are set equal to the observations</a:t>
            </a:r>
            <a:endParaRPr b="0" lang="es-ES" sz="1700" spc="-1" strike="noStrike">
              <a:latin typeface="Arial"/>
            </a:endParaRPr>
          </a:p>
        </p:txBody>
      </p:sp>
      <p:sp>
        <p:nvSpPr>
          <p:cNvPr id="358" name="CustomShape 9"/>
          <p:cNvSpPr/>
          <p:nvPr/>
        </p:nvSpPr>
        <p:spPr>
          <a:xfrm>
            <a:off x="5365440" y="3878640"/>
            <a:ext cx="4569840" cy="2309760"/>
          </a:xfrm>
          <a:prstGeom prst="rect">
            <a:avLst/>
          </a:prstGeom>
          <a:noFill/>
          <a:ln>
            <a:noFill/>
          </a:ln>
        </p:spPr>
        <p:style>
          <a:lnRef idx="0"/>
          <a:fillRef idx="0"/>
          <a:effectRef idx="0"/>
          <a:fontRef idx="minor"/>
        </p:style>
        <p:txBody>
          <a:bodyPr lIns="90000" rIns="90000" tIns="60840" bIns="45000"/>
          <a:p>
            <a:pPr>
              <a:lnSpc>
                <a:spcPct val="93000"/>
              </a:lnSpc>
            </a:pPr>
            <a:r>
              <a:rPr b="1" lang="es-ES" sz="1700" spc="-1" strike="noStrike">
                <a:solidFill>
                  <a:srgbClr val="000000"/>
                </a:solidFill>
                <a:latin typeface="Arial"/>
                <a:ea typeface="SimSun"/>
              </a:rPr>
              <a:t>Repeat (1:L):</a:t>
            </a:r>
            <a:r>
              <a:rPr b="0" lang="es-ES" sz="1700" spc="-1" strike="noStrike">
                <a:solidFill>
                  <a:srgbClr val="000000"/>
                </a:solidFill>
                <a:latin typeface="Arial"/>
                <a:ea typeface="SimSun"/>
              </a:rPr>
              <a:t> </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a) Fit the weak learner to pseudo-residuals.</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b) Compute the optimal step size of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c) Update the strong learner adding the weak learner.</a:t>
            </a:r>
            <a:endParaRPr b="0" lang="es-ES" sz="1700" spc="-1" strike="noStrike">
              <a:latin typeface="Arial"/>
            </a:endParaRPr>
          </a:p>
          <a:p>
            <a:pPr>
              <a:lnSpc>
                <a:spcPct val="93000"/>
              </a:lnSpc>
            </a:pPr>
            <a:r>
              <a:rPr b="0" lang="es-ES" sz="1700" spc="-1" strike="noStrike">
                <a:solidFill>
                  <a:srgbClr val="000000"/>
                </a:solidFill>
                <a:latin typeface="Arial"/>
                <a:ea typeface="SimSun"/>
              </a:rPr>
              <a:t>  </a:t>
            </a:r>
            <a:r>
              <a:rPr b="0" lang="es-ES" sz="1700" spc="-1" strike="noStrike">
                <a:solidFill>
                  <a:srgbClr val="000000"/>
                </a:solidFill>
                <a:latin typeface="Arial"/>
                <a:ea typeface="SimSun"/>
              </a:rPr>
              <a:t>d) Update the pseudo-residuals</a:t>
            </a:r>
            <a:endParaRPr b="0" lang="es-ES" sz="1700" spc="-1" strike="noStrike">
              <a:latin typeface="Arial"/>
            </a:endParaRPr>
          </a:p>
          <a:p>
            <a:pPr>
              <a:lnSpc>
                <a:spcPct val="93000"/>
              </a:lnSpc>
            </a:pPr>
            <a:endParaRPr b="0" lang="es-ES" sz="1700" spc="-1" strike="noStrike">
              <a:latin typeface="Arial"/>
            </a:endParaRPr>
          </a:p>
        </p:txBody>
      </p:sp>
      <p:sp>
        <p:nvSpPr>
          <p:cNvPr id="359" name="CustomShape 10"/>
          <p:cNvSpPr/>
          <p:nvPr/>
        </p:nvSpPr>
        <p:spPr>
          <a:xfrm>
            <a:off x="108000" y="3079440"/>
            <a:ext cx="4931280" cy="288000"/>
          </a:xfrm>
          <a:prstGeom prst="rect">
            <a:avLst/>
          </a:prstGeom>
          <a:noFill/>
          <a:ln>
            <a:noFill/>
          </a:ln>
        </p:spPr>
        <p:style>
          <a:lnRef idx="0"/>
          <a:fillRef idx="0"/>
          <a:effectRef idx="0"/>
          <a:fontRef idx="minor"/>
        </p:style>
        <p:txBody>
          <a:bodyPr lIns="90000" rIns="90000" tIns="45000" bIns="45000"/>
          <a:p>
            <a:pPr>
              <a:lnSpc>
                <a:spcPct val="100000"/>
              </a:lnSpc>
            </a:pPr>
            <a:r>
              <a:rPr b="0" lang="es-ES" sz="1400" spc="-1" strike="noStrike" u="sng">
                <a:solidFill>
                  <a:srgbClr val="ccccff"/>
                </a:solidFill>
                <a:uFillTx/>
                <a:latin typeface="Arial"/>
                <a:ea typeface="DejaVu Sans"/>
                <a:hlinkClick r:id="rId3"/>
              </a:rPr>
              <a:t>https://www.tensorflow.org/tutorials/estimator/boosted_trees</a:t>
            </a:r>
            <a:endParaRPr b="0" lang="es-ES" sz="1400" spc="-1" strike="noStrike">
              <a:latin typeface="Arial"/>
            </a:endParaRPr>
          </a:p>
        </p:txBody>
      </p:sp>
      <p:sp>
        <p:nvSpPr>
          <p:cNvPr id="360" name="CustomShape 11"/>
          <p:cNvSpPr/>
          <p:nvPr/>
        </p:nvSpPr>
        <p:spPr>
          <a:xfrm>
            <a:off x="108000" y="3439440"/>
            <a:ext cx="4931280" cy="288000"/>
          </a:xfrm>
          <a:prstGeom prst="rect">
            <a:avLst/>
          </a:prstGeom>
          <a:noFill/>
          <a:ln>
            <a:noFill/>
          </a:ln>
        </p:spPr>
        <p:style>
          <a:lnRef idx="0"/>
          <a:fillRef idx="0"/>
          <a:effectRef idx="0"/>
          <a:fontRef idx="minor"/>
        </p:style>
        <p:txBody>
          <a:bodyPr lIns="90000" rIns="90000" tIns="45000" bIns="45000"/>
          <a:p>
            <a:pPr>
              <a:lnSpc>
                <a:spcPct val="100000"/>
              </a:lnSpc>
            </a:pPr>
            <a:r>
              <a:rPr b="0" lang="es-ES" sz="1400" spc="-1" strike="noStrike" u="sng">
                <a:solidFill>
                  <a:srgbClr val="ccccff"/>
                </a:solidFill>
                <a:uFillTx/>
                <a:latin typeface="Arial"/>
                <a:ea typeface="DejaVu Sans"/>
                <a:hlinkClick r:id="rId4"/>
              </a:rPr>
              <a:t>https://arxiv.org/pdf/1710.11555.pdf</a:t>
            </a:r>
            <a:r>
              <a:rPr b="0" lang="es-ES" sz="1400" spc="-1" strike="noStrike">
                <a:solidFill>
                  <a:srgbClr val="ccccff"/>
                </a:solidFill>
                <a:latin typeface="Arial"/>
                <a:ea typeface="DejaVu Sans"/>
              </a:rPr>
              <a:t> </a:t>
            </a:r>
            <a:endParaRPr b="0" lang="es-ES" sz="1400" spc="-1" strike="noStrike">
              <a:latin typeface="Arial"/>
            </a:endParaRPr>
          </a:p>
        </p:txBody>
      </p:sp>
      <p:pic>
        <p:nvPicPr>
          <p:cNvPr id="361" name="" descr=""/>
          <p:cNvPicPr/>
          <p:nvPr/>
        </p:nvPicPr>
        <p:blipFill>
          <a:blip r:embed="rId5"/>
          <a:stretch/>
        </p:blipFill>
        <p:spPr>
          <a:xfrm>
            <a:off x="281880" y="3741480"/>
            <a:ext cx="4361400" cy="2665800"/>
          </a:xfrm>
          <a:prstGeom prst="rect">
            <a:avLst/>
          </a:prstGeom>
          <a:ln>
            <a:noFill/>
          </a:ln>
        </p:spPr>
      </p:pic>
      <p:pic>
        <p:nvPicPr>
          <p:cNvPr id="362" name="" descr=""/>
          <p:cNvPicPr/>
          <p:nvPr/>
        </p:nvPicPr>
        <p:blipFill>
          <a:blip r:embed="rId6"/>
          <a:stretch/>
        </p:blipFill>
        <p:spPr>
          <a:xfrm>
            <a:off x="192960" y="864000"/>
            <a:ext cx="4342320" cy="217080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64" name="CustomShape 2"/>
          <p:cNvSpPr/>
          <p:nvPr/>
        </p:nvSpPr>
        <p:spPr>
          <a:xfrm>
            <a:off x="109440" y="3458520"/>
            <a:ext cx="4713840" cy="1076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65" name="CustomShape 3"/>
          <p:cNvSpPr/>
          <p:nvPr/>
        </p:nvSpPr>
        <p:spPr>
          <a:xfrm>
            <a:off x="391536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66" name="CustomShape 4"/>
          <p:cNvSpPr/>
          <p:nvPr/>
        </p:nvSpPr>
        <p:spPr>
          <a:xfrm>
            <a:off x="110520" y="4678920"/>
            <a:ext cx="7304760" cy="1728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367" name="Table 5"/>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r>
                        <a:rPr b="1" lang="es-ES" sz="1600" spc="-1" strike="noStrike">
                          <a:solidFill>
                            <a:srgbClr val="00a65d"/>
                          </a:solidFill>
                          <a:latin typeface="Arial"/>
                          <a:ea typeface="SimSun"/>
                        </a:rPr>
                        <a:t>## Train/Test partition:</a:t>
                      </a:r>
                      <a:endParaRPr b="0" lang="es-ES" sz="1600" spc="-1" strike="noStrike">
                        <a:latin typeface="Arial"/>
                      </a:endParaRPr>
                    </a:p>
                    <a:p>
                      <a:pPr>
                        <a:lnSpc>
                          <a:spcPct val="100000"/>
                        </a:lnSpc>
                      </a:pPr>
                      <a:r>
                        <a:rPr b="0" lang="es-ES" sz="1400" spc="-1" strike="noStrike">
                          <a:solidFill>
                            <a:srgbClr val="000000"/>
                          </a:solidFill>
                          <a:latin typeface="Arial"/>
                          <a:ea typeface="SimSun"/>
                        </a:rPr>
                        <a:t>set.seed(23)</a:t>
                      </a:r>
                      <a:endParaRPr b="0" lang="es-ES" sz="1400" spc="-1" strike="noStrike">
                        <a:latin typeface="Arial"/>
                      </a:endParaRPr>
                    </a:p>
                    <a:p>
                      <a:pPr>
                        <a:lnSpc>
                          <a:spcPct val="100000"/>
                        </a:lnSpc>
                      </a:pPr>
                      <a:r>
                        <a:rPr b="0" lang="es-ES" sz="1400" spc="-1" strike="noStrike">
                          <a:solidFill>
                            <a:srgbClr val="000000"/>
                          </a:solidFill>
                          <a:latin typeface="Arial"/>
                          <a:ea typeface="SimSun"/>
                        </a:rPr>
                        <a:t>n &lt;- nrow(iris)</a:t>
                      </a:r>
                      <a:endParaRPr b="0" lang="es-ES" sz="1400" spc="-1" strike="noStrike">
                        <a:latin typeface="Arial"/>
                      </a:endParaRPr>
                    </a:p>
                    <a:p>
                      <a:pPr>
                        <a:lnSpc>
                          <a:spcPct val="100000"/>
                        </a:lnSpc>
                      </a:pPr>
                      <a:r>
                        <a:rPr b="0" lang="es-ES" sz="1400" spc="-1" strike="noStrike">
                          <a:solidFill>
                            <a:srgbClr val="000000"/>
                          </a:solidFill>
                          <a:latin typeface="Arial"/>
                          <a:ea typeface="SimSun"/>
                        </a:rPr>
                        <a:t>indtrain &lt;- sample(1:n, round(0.75*n))  </a:t>
                      </a:r>
                      <a:r>
                        <a:rPr b="1" lang="es-ES" sz="1400" spc="-1" strike="noStrike">
                          <a:solidFill>
                            <a:srgbClr val="00a65d"/>
                          </a:solidFill>
                          <a:latin typeface="Arial"/>
                          <a:ea typeface="SimSun"/>
                        </a:rPr>
                        <a:t># indices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indtest &lt;- setdiff(1:n, indtrain)  </a:t>
                      </a:r>
                      <a:r>
                        <a:rPr b="1" lang="es-ES" sz="1400" spc="-1" strike="noStrike">
                          <a:solidFill>
                            <a:srgbClr val="00a65d"/>
                          </a:solidFill>
                          <a:latin typeface="Arial"/>
                          <a:ea typeface="SimSun"/>
                        </a:rPr>
                        <a:t># indices for test</a:t>
                      </a: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Single Tree:</a:t>
                      </a:r>
                      <a:endParaRPr b="0" lang="es-ES" sz="1600" spc="-1" strike="noStrike">
                        <a:latin typeface="Arial"/>
                      </a:endParaRPr>
                    </a:p>
                    <a:p>
                      <a:pPr>
                        <a:lnSpc>
                          <a:spcPct val="100000"/>
                        </a:lnSpc>
                      </a:pPr>
                      <a:r>
                        <a:rPr b="0" lang="es-ES" sz="1600" spc="-1" strike="noStrike">
                          <a:solidFill>
                            <a:srgbClr val="000000"/>
                          </a:solidFill>
                          <a:latin typeface="Arial"/>
                          <a:ea typeface="SimSun"/>
                        </a:rPr>
                        <a:t>t &lt;- tree(Species ~., iris, subset = indtrain, control = tree.control(length(indtrain), </a:t>
                      </a:r>
                      <a:endParaRPr b="0" lang="es-ES" sz="1600" spc="-1" strike="noStrike">
                        <a:latin typeface="Arial"/>
                      </a:endParaRPr>
                    </a:p>
                    <a:p>
                      <a:pPr>
                        <a:lnSpc>
                          <a:spcPct val="100000"/>
                        </a:lnSpc>
                      </a:pPr>
                      <a:r>
                        <a:rPr b="0" lang="es-ES" sz="1600" spc="-1" strike="noStrike">
                          <a:solidFill>
                            <a:srgbClr val="000000"/>
                          </a:solidFill>
                          <a:latin typeface="Arial"/>
                          <a:ea typeface="SimSun"/>
                        </a:rPr>
                        <a:t>              </a:t>
                      </a:r>
                      <a:r>
                        <a:rPr b="0" lang="es-ES" sz="1600" spc="-1" strike="noStrike">
                          <a:solidFill>
                            <a:srgbClr val="000000"/>
                          </a:solidFill>
                          <a:latin typeface="Arial"/>
                          <a:ea typeface="SimSun"/>
                        </a:rPr>
                        <a:t>mincut = 1, minsize = 2, mindev = 0))</a:t>
                      </a:r>
                      <a:endParaRPr b="0" lang="es-ES" sz="1600" spc="-1" strike="noStrike">
                        <a:latin typeface="Arial"/>
                      </a:endParaRPr>
                    </a:p>
                    <a:p>
                      <a:pPr>
                        <a:lnSpc>
                          <a:spcPct val="100000"/>
                        </a:lnSpc>
                      </a:pPr>
                      <a:r>
                        <a:rPr b="1" lang="es-ES" sz="1600" spc="-1" strike="noStrike">
                          <a:solidFill>
                            <a:srgbClr val="00a65d"/>
                          </a:solidFill>
                          <a:latin typeface="Arial"/>
                          <a:ea typeface="SimSun"/>
                        </a:rPr>
                        <a:t>## Prediction for test</a:t>
                      </a:r>
                      <a:endParaRPr b="0" lang="es-ES" sz="1600" spc="-1" strike="noStrike">
                        <a:latin typeface="Arial"/>
                      </a:endParaRPr>
                    </a:p>
                    <a:p>
                      <a:pPr>
                        <a:lnSpc>
                          <a:spcPct val="100000"/>
                        </a:lnSpc>
                      </a:pPr>
                      <a:r>
                        <a:rPr b="0" lang="es-ES" sz="1600" spc="-1" strike="noStrike">
                          <a:solidFill>
                            <a:srgbClr val="000000"/>
                          </a:solidFill>
                          <a:latin typeface="Arial"/>
                          <a:ea typeface="SimSun"/>
                        </a:rPr>
                        <a:t>pred.t.test &lt;- predict(t, iris[indtest, ], type = "class")</a:t>
                      </a:r>
                      <a:endParaRPr b="0" lang="es-ES" sz="1600" spc="-1" strike="noStrike">
                        <a:latin typeface="Arial"/>
                      </a:endParaRPr>
                    </a:p>
                    <a:p>
                      <a:pPr>
                        <a:lnSpc>
                          <a:spcPct val="100000"/>
                        </a:lnSpc>
                      </a:pPr>
                      <a:r>
                        <a:rPr b="1" lang="es-ES" sz="1600" spc="-1" strike="noStrike">
                          <a:solidFill>
                            <a:srgbClr val="00a65d"/>
                          </a:solidFill>
                          <a:latin typeface="Arial"/>
                          <a:ea typeface="SimSun"/>
                        </a:rPr>
                        <a:t>## Prediction for train</a:t>
                      </a:r>
                      <a:endParaRPr b="0" lang="es-ES" sz="1600" spc="-1" strike="noStrike">
                        <a:latin typeface="Arial"/>
                      </a:endParaRPr>
                    </a:p>
                    <a:p>
                      <a:pPr>
                        <a:lnSpc>
                          <a:spcPct val="100000"/>
                        </a:lnSpc>
                      </a:pPr>
                      <a:r>
                        <a:rPr b="0" lang="es-ES" sz="1600" spc="-1" strike="noStrike">
                          <a:solidFill>
                            <a:srgbClr val="000000"/>
                          </a:solidFill>
                          <a:latin typeface="Arial"/>
                          <a:ea typeface="SimSun"/>
                        </a:rPr>
                        <a:t>pred.t.train &lt;- predict(t, iris[indtrain, ], type = "class")</a:t>
                      </a:r>
                      <a:endParaRPr b="0" lang="es-ES" sz="1600" spc="-1" strike="noStrike">
                        <a:latin typeface="Arial"/>
                      </a:endParaRPr>
                    </a:p>
                  </a:txBody>
                  <a:tcPr marL="91440" marR="91440">
                    <a:noFill/>
                  </a:tcPr>
                </a:tc>
              </a:tr>
            </a:tbl>
          </a:graphicData>
        </a:graphic>
      </p:graphicFrame>
      <p:sp>
        <p:nvSpPr>
          <p:cNvPr id="368" name="CustomShape 6"/>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81B4C8C3-A5B9-4F72-89EC-8ADEECE00080}" type="slidenum">
              <a:rPr b="0" lang="es-ES" sz="1600" spc="-1" strike="noStrike">
                <a:solidFill>
                  <a:srgbClr val="8b8b8b"/>
                </a:solidFill>
                <a:latin typeface="Arial"/>
                <a:ea typeface="SimSun"/>
              </a:rPr>
              <a:t>1</a:t>
            </a:fld>
            <a:endParaRPr b="0" lang="es-ES" sz="1600" spc="-1" strike="noStrike">
              <a:latin typeface="Arial"/>
            </a:endParaRPr>
          </a:p>
        </p:txBody>
      </p:sp>
      <p:sp>
        <p:nvSpPr>
          <p:cNvPr id="369" name="CustomShape 7"/>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370" name="CustomShape 8"/>
          <p:cNvSpPr/>
          <p:nvPr/>
        </p:nvSpPr>
        <p:spPr>
          <a:xfrm>
            <a:off x="392400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72" name="CustomShape 2"/>
          <p:cNvSpPr/>
          <p:nvPr/>
        </p:nvSpPr>
        <p:spPr>
          <a:xfrm>
            <a:off x="109440" y="3458520"/>
            <a:ext cx="4713840" cy="1076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73" name="CustomShape 3"/>
          <p:cNvSpPr/>
          <p:nvPr/>
        </p:nvSpPr>
        <p:spPr>
          <a:xfrm>
            <a:off x="110520" y="4678920"/>
            <a:ext cx="7304760" cy="1728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374" name="Table 4"/>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r>
                        <a:rPr b="1" lang="es-ES" sz="1600" spc="-1" strike="noStrike">
                          <a:solidFill>
                            <a:srgbClr val="00a65d"/>
                          </a:solidFill>
                          <a:latin typeface="Arial"/>
                          <a:ea typeface="SimSun"/>
                        </a:rPr>
                        <a:t>## Train/Test partition:</a:t>
                      </a:r>
                      <a:endParaRPr b="0" lang="es-ES" sz="1600" spc="-1" strike="noStrike">
                        <a:latin typeface="Arial"/>
                      </a:endParaRPr>
                    </a:p>
                    <a:p>
                      <a:pPr>
                        <a:lnSpc>
                          <a:spcPct val="100000"/>
                        </a:lnSpc>
                      </a:pPr>
                      <a:r>
                        <a:rPr b="0" lang="es-ES" sz="1400" spc="-1" strike="noStrike">
                          <a:solidFill>
                            <a:srgbClr val="000000"/>
                          </a:solidFill>
                          <a:latin typeface="Arial"/>
                          <a:ea typeface="SimSun"/>
                        </a:rPr>
                        <a:t>set.seed(23)</a:t>
                      </a:r>
                      <a:endParaRPr b="0" lang="es-ES" sz="1400" spc="-1" strike="noStrike">
                        <a:latin typeface="Arial"/>
                      </a:endParaRPr>
                    </a:p>
                    <a:p>
                      <a:pPr>
                        <a:lnSpc>
                          <a:spcPct val="100000"/>
                        </a:lnSpc>
                      </a:pPr>
                      <a:r>
                        <a:rPr b="0" lang="es-ES" sz="1400" spc="-1" strike="noStrike">
                          <a:solidFill>
                            <a:srgbClr val="000000"/>
                          </a:solidFill>
                          <a:latin typeface="Arial"/>
                          <a:ea typeface="SimSun"/>
                        </a:rPr>
                        <a:t>n &lt;- nrow(iris)</a:t>
                      </a:r>
                      <a:endParaRPr b="0" lang="es-ES" sz="1400" spc="-1" strike="noStrike">
                        <a:latin typeface="Arial"/>
                      </a:endParaRPr>
                    </a:p>
                    <a:p>
                      <a:pPr>
                        <a:lnSpc>
                          <a:spcPct val="100000"/>
                        </a:lnSpc>
                      </a:pPr>
                      <a:r>
                        <a:rPr b="0" lang="es-ES" sz="1400" spc="-1" strike="noStrike">
                          <a:solidFill>
                            <a:srgbClr val="000000"/>
                          </a:solidFill>
                          <a:latin typeface="Arial"/>
                          <a:ea typeface="SimSun"/>
                        </a:rPr>
                        <a:t>indtrain &lt;- sample(1:n, round(0.75*n))  </a:t>
                      </a:r>
                      <a:r>
                        <a:rPr b="1" lang="es-ES" sz="1400" spc="-1" strike="noStrike">
                          <a:solidFill>
                            <a:srgbClr val="00a65d"/>
                          </a:solidFill>
                          <a:latin typeface="Arial"/>
                          <a:ea typeface="SimSun"/>
                        </a:rPr>
                        <a:t># indices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indtest &lt;- setdiff(1:n, indtrain)  </a:t>
                      </a:r>
                      <a:r>
                        <a:rPr b="1" lang="es-ES" sz="1400" spc="-1" strike="noStrike">
                          <a:solidFill>
                            <a:srgbClr val="00a65d"/>
                          </a:solidFill>
                          <a:latin typeface="Arial"/>
                          <a:ea typeface="SimSun"/>
                        </a:rPr>
                        <a:t># indices for test</a:t>
                      </a: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Bagging: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rf &lt;- randomForest(Species ~., iris , subset = indtrain, ntree = 500)</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test</a:t>
                      </a:r>
                      <a:endParaRPr b="0" lang="es-ES" sz="1400" spc="-1" strike="noStrike">
                        <a:latin typeface="Arial"/>
                      </a:endParaRPr>
                    </a:p>
                    <a:p>
                      <a:pPr>
                        <a:lnSpc>
                          <a:spcPct val="100000"/>
                        </a:lnSpc>
                      </a:pPr>
                      <a:r>
                        <a:rPr b="0" lang="es-ES" sz="1400" spc="-1" strike="noStrike">
                          <a:solidFill>
                            <a:srgbClr val="000000"/>
                          </a:solidFill>
                          <a:latin typeface="Arial"/>
                          <a:ea typeface="SimSun"/>
                        </a:rPr>
                        <a:t>pred.rf.test &lt;- predict(rf, iris[indtest, ])</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pred.rf.train &lt;- predict(rf, iris[indtrain, ])</a:t>
                      </a:r>
                      <a:endParaRPr b="0" lang="es-ES" sz="1400" spc="-1" strike="noStrike">
                        <a:latin typeface="Arial"/>
                      </a:endParaRPr>
                    </a:p>
                  </a:txBody>
                  <a:tcPr marL="91440" marR="91440">
                    <a:noFill/>
                  </a:tcPr>
                </a:tc>
              </a:tr>
            </a:tbl>
          </a:graphicData>
        </a:graphic>
      </p:graphicFrame>
      <p:sp>
        <p:nvSpPr>
          <p:cNvPr id="375" name="CustomShape 5"/>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A61F2F17-7052-4B6F-B087-5E83DB182C2B}" type="slidenum">
              <a:rPr b="0" lang="es-ES" sz="1600" spc="-1" strike="noStrike">
                <a:solidFill>
                  <a:srgbClr val="8b8b8b"/>
                </a:solidFill>
                <a:latin typeface="Arial"/>
                <a:ea typeface="SimSun"/>
              </a:rPr>
              <a:t>1</a:t>
            </a:fld>
            <a:endParaRPr b="0" lang="es-ES" sz="1600" spc="-1" strike="noStrike">
              <a:latin typeface="Arial"/>
            </a:endParaRPr>
          </a:p>
        </p:txBody>
      </p:sp>
      <p:sp>
        <p:nvSpPr>
          <p:cNvPr id="376" name="CustomShape 6"/>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377" name="CustomShape 7"/>
          <p:cNvSpPr/>
          <p:nvPr/>
        </p:nvSpPr>
        <p:spPr>
          <a:xfrm>
            <a:off x="391320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78" name="CustomShape 8"/>
          <p:cNvSpPr/>
          <p:nvPr/>
        </p:nvSpPr>
        <p:spPr>
          <a:xfrm>
            <a:off x="392184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
        <p:nvSpPr>
          <p:cNvPr id="379" name="CustomShape 9"/>
          <p:cNvSpPr/>
          <p:nvPr/>
        </p:nvSpPr>
        <p:spPr>
          <a:xfrm>
            <a:off x="3913200" y="115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80" name="CustomShape 10"/>
          <p:cNvSpPr/>
          <p:nvPr/>
        </p:nvSpPr>
        <p:spPr>
          <a:xfrm>
            <a:off x="3921840" y="125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print(sum(diag(table(pred.rf.test,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print(sum(diag(table(pred.rf.train, iris$Species[indtrain]))) / length(indtrain))</a:t>
            </a:r>
            <a:endParaRPr b="0" lang="es-ES" sz="1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82" name="CustomShape 2"/>
          <p:cNvSpPr/>
          <p:nvPr/>
        </p:nvSpPr>
        <p:spPr>
          <a:xfrm>
            <a:off x="109440" y="3458520"/>
            <a:ext cx="4713840" cy="1076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83" name="CustomShape 3"/>
          <p:cNvSpPr/>
          <p:nvPr/>
        </p:nvSpPr>
        <p:spPr>
          <a:xfrm>
            <a:off x="110520" y="4678920"/>
            <a:ext cx="7304760" cy="1728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384" name="Table 4"/>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r>
                        <a:rPr b="1" lang="es-ES" sz="1600" spc="-1" strike="noStrike">
                          <a:solidFill>
                            <a:srgbClr val="00a65d"/>
                          </a:solidFill>
                          <a:latin typeface="Arial"/>
                          <a:ea typeface="SimSun"/>
                        </a:rPr>
                        <a:t>## Train/Test partition:</a:t>
                      </a:r>
                      <a:endParaRPr b="0" lang="es-ES" sz="1600" spc="-1" strike="noStrike">
                        <a:latin typeface="Arial"/>
                      </a:endParaRPr>
                    </a:p>
                    <a:p>
                      <a:pPr>
                        <a:lnSpc>
                          <a:spcPct val="100000"/>
                        </a:lnSpc>
                      </a:pPr>
                      <a:r>
                        <a:rPr b="0" lang="es-ES" sz="1400" spc="-1" strike="noStrike">
                          <a:solidFill>
                            <a:srgbClr val="000000"/>
                          </a:solidFill>
                          <a:latin typeface="Arial"/>
                          <a:ea typeface="SimSun"/>
                        </a:rPr>
                        <a:t>set.seed(23)</a:t>
                      </a:r>
                      <a:endParaRPr b="0" lang="es-ES" sz="1400" spc="-1" strike="noStrike">
                        <a:latin typeface="Arial"/>
                      </a:endParaRPr>
                    </a:p>
                    <a:p>
                      <a:pPr>
                        <a:lnSpc>
                          <a:spcPct val="100000"/>
                        </a:lnSpc>
                      </a:pPr>
                      <a:r>
                        <a:rPr b="0" lang="es-ES" sz="1400" spc="-1" strike="noStrike">
                          <a:solidFill>
                            <a:srgbClr val="000000"/>
                          </a:solidFill>
                          <a:latin typeface="Arial"/>
                          <a:ea typeface="SimSun"/>
                        </a:rPr>
                        <a:t>n &lt;- nrow(iris)</a:t>
                      </a:r>
                      <a:endParaRPr b="0" lang="es-ES" sz="1400" spc="-1" strike="noStrike">
                        <a:latin typeface="Arial"/>
                      </a:endParaRPr>
                    </a:p>
                    <a:p>
                      <a:pPr>
                        <a:lnSpc>
                          <a:spcPct val="100000"/>
                        </a:lnSpc>
                      </a:pPr>
                      <a:r>
                        <a:rPr b="0" lang="es-ES" sz="1400" spc="-1" strike="noStrike">
                          <a:solidFill>
                            <a:srgbClr val="000000"/>
                          </a:solidFill>
                          <a:latin typeface="Arial"/>
                          <a:ea typeface="SimSun"/>
                        </a:rPr>
                        <a:t>indtrain &lt;- sample(1:n, round(0.75*n))  </a:t>
                      </a:r>
                      <a:r>
                        <a:rPr b="1" lang="es-ES" sz="1400" spc="-1" strike="noStrike">
                          <a:solidFill>
                            <a:srgbClr val="00a65d"/>
                          </a:solidFill>
                          <a:latin typeface="Arial"/>
                          <a:ea typeface="SimSun"/>
                        </a:rPr>
                        <a:t># indices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indtest &lt;- setdiff(1:n, indtrain)  </a:t>
                      </a:r>
                      <a:r>
                        <a:rPr b="1" lang="es-ES" sz="1400" spc="-1" strike="noStrike">
                          <a:solidFill>
                            <a:srgbClr val="00a65d"/>
                          </a:solidFill>
                          <a:latin typeface="Arial"/>
                          <a:ea typeface="SimSun"/>
                        </a:rPr>
                        <a:t># indices for test</a:t>
                      </a: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Boosting: Adaptive Boosting (AdaBoost)</a:t>
                      </a:r>
                      <a:endParaRPr b="0" lang="es-ES" sz="1600" spc="-1" strike="noStrike">
                        <a:latin typeface="Arial"/>
                      </a:endParaRPr>
                    </a:p>
                    <a:p>
                      <a:pPr>
                        <a:lnSpc>
                          <a:spcPct val="100000"/>
                        </a:lnSpc>
                      </a:pPr>
                      <a:r>
                        <a:rPr b="0" lang="es-ES" sz="1400" spc="-1" strike="noStrike">
                          <a:solidFill>
                            <a:srgbClr val="000000"/>
                          </a:solidFill>
                          <a:latin typeface="Arial"/>
                          <a:ea typeface="SimSun"/>
                        </a:rPr>
                        <a:t>ab &lt;- boosting(Species ~., iris[indtrain, ], mfinal = 20, </a:t>
                      </a:r>
                      <a:endParaRPr b="0" lang="es-ES" sz="1400" spc="-1" strike="noStrike">
                        <a:latin typeface="Arial"/>
                      </a:endParaRPr>
                    </a:p>
                    <a:p>
                      <a:pPr>
                        <a:lnSpc>
                          <a:spcPct val="100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control=rpart.control(minsplit = 2, minbucket = 1, cp = 0.01))</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test</a:t>
                      </a:r>
                      <a:endParaRPr b="0" lang="es-ES" sz="1400" spc="-1" strike="noStrike">
                        <a:latin typeface="Arial"/>
                      </a:endParaRPr>
                    </a:p>
                    <a:p>
                      <a:pPr>
                        <a:lnSpc>
                          <a:spcPct val="100000"/>
                        </a:lnSpc>
                      </a:pPr>
                      <a:r>
                        <a:rPr b="0" lang="es-ES" sz="1400" spc="-1" strike="noStrike">
                          <a:solidFill>
                            <a:srgbClr val="000000"/>
                          </a:solidFill>
                          <a:latin typeface="Arial"/>
                          <a:ea typeface="SimSun"/>
                        </a:rPr>
                        <a:t>pred.ab.test &lt;- predict(ab, iris[indtest, ])</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pred.ab.train &lt;- predict(ab, iris[indtrain, ])</a:t>
                      </a:r>
                      <a:endParaRPr b="0" lang="es-ES" sz="1400" spc="-1" strike="noStrike">
                        <a:latin typeface="Arial"/>
                      </a:endParaRPr>
                    </a:p>
                  </a:txBody>
                  <a:tcPr marL="91440" marR="91440">
                    <a:noFill/>
                  </a:tcPr>
                </a:tc>
              </a:tr>
            </a:tbl>
          </a:graphicData>
        </a:graphic>
      </p:graphicFrame>
      <p:sp>
        <p:nvSpPr>
          <p:cNvPr id="385" name="CustomShape 5"/>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62887337-BC01-49D4-8097-BE882373393B}" type="slidenum">
              <a:rPr b="0" lang="es-ES" sz="1600" spc="-1" strike="noStrike">
                <a:solidFill>
                  <a:srgbClr val="8b8b8b"/>
                </a:solidFill>
                <a:latin typeface="Arial"/>
                <a:ea typeface="SimSun"/>
              </a:rPr>
              <a:t>1</a:t>
            </a:fld>
            <a:endParaRPr b="0" lang="es-ES" sz="1600" spc="-1" strike="noStrike">
              <a:latin typeface="Arial"/>
            </a:endParaRPr>
          </a:p>
        </p:txBody>
      </p:sp>
      <p:sp>
        <p:nvSpPr>
          <p:cNvPr id="386" name="CustomShape 6"/>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387" name="CustomShape 7"/>
          <p:cNvSpPr/>
          <p:nvPr/>
        </p:nvSpPr>
        <p:spPr>
          <a:xfrm>
            <a:off x="3456000" y="2234880"/>
            <a:ext cx="65505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88" name="CustomShape 8"/>
          <p:cNvSpPr/>
          <p:nvPr/>
        </p:nvSpPr>
        <p:spPr>
          <a:xfrm>
            <a:off x="3456000" y="2330640"/>
            <a:ext cx="6695280" cy="764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(AdaBoost):</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print(sum(diag(table(pred.ab.test$class, iris$Species[indtest])))/length(indtest))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print(sum(diag(table(pred.ab.train$class, iris$Species[indtrain])))/length(indtrain))</a:t>
            </a:r>
            <a:endParaRPr b="0" lang="es-ES" sz="1400" spc="-1" strike="noStrike">
              <a:latin typeface="Arial"/>
            </a:endParaRPr>
          </a:p>
        </p:txBody>
      </p:sp>
      <p:sp>
        <p:nvSpPr>
          <p:cNvPr id="389" name="CustomShape 9"/>
          <p:cNvSpPr/>
          <p:nvPr/>
        </p:nvSpPr>
        <p:spPr>
          <a:xfrm>
            <a:off x="391104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90" name="CustomShape 10"/>
          <p:cNvSpPr/>
          <p:nvPr/>
        </p:nvSpPr>
        <p:spPr>
          <a:xfrm>
            <a:off x="391968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
        <p:nvSpPr>
          <p:cNvPr id="391" name="CustomShape 11"/>
          <p:cNvSpPr/>
          <p:nvPr/>
        </p:nvSpPr>
        <p:spPr>
          <a:xfrm>
            <a:off x="3911040" y="115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92" name="CustomShape 12"/>
          <p:cNvSpPr/>
          <p:nvPr/>
        </p:nvSpPr>
        <p:spPr>
          <a:xfrm>
            <a:off x="3919680" y="125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print(sum(diag(table(pred.rf.test,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print(sum(diag(table(pred.rf.train, iris$Species[indtrain]))) / length(indtrain))</a:t>
            </a:r>
            <a:endParaRPr b="0" lang="es-ES" sz="1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985240" y="6678720"/>
            <a:ext cx="74304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0F508EEA-5B72-45EA-8BEF-38397148CCC0}" type="slidenum">
              <a:rPr b="0" lang="es-ES" sz="1800" spc="-1" strike="noStrike">
                <a:solidFill>
                  <a:srgbClr val="b3b3b3"/>
                </a:solidFill>
                <a:latin typeface="Arial"/>
                <a:ea typeface="SimSun"/>
              </a:rPr>
              <a:t>1</a:t>
            </a:fld>
            <a:endParaRPr b="0" lang="es-ES" sz="1800" spc="-1" strike="noStrike">
              <a:latin typeface="Arial"/>
            </a:endParaRPr>
          </a:p>
        </p:txBody>
      </p:sp>
      <p:sp>
        <p:nvSpPr>
          <p:cNvPr id="108" name="CustomShape 2"/>
          <p:cNvSpPr/>
          <p:nvPr/>
        </p:nvSpPr>
        <p:spPr>
          <a:xfrm>
            <a:off x="5214960" y="6678720"/>
            <a:ext cx="365616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Learning paradigms</a:t>
            </a:r>
            <a:endParaRPr b="0" lang="es-ES" sz="1800" spc="-1" strike="noStrike">
              <a:latin typeface="Arial"/>
            </a:endParaRPr>
          </a:p>
        </p:txBody>
      </p:sp>
      <p:pic>
        <p:nvPicPr>
          <p:cNvPr id="109" name="Picture 3" descr=""/>
          <p:cNvPicPr/>
          <p:nvPr/>
        </p:nvPicPr>
        <p:blipFill>
          <a:blip r:embed="rId1"/>
          <a:stretch/>
        </p:blipFill>
        <p:spPr>
          <a:xfrm>
            <a:off x="147600" y="781200"/>
            <a:ext cx="9790200" cy="5053320"/>
          </a:xfrm>
          <a:prstGeom prst="rect">
            <a:avLst/>
          </a:prstGeom>
          <a:ln>
            <a:noFill/>
          </a:ln>
        </p:spPr>
      </p:pic>
      <p:sp>
        <p:nvSpPr>
          <p:cNvPr id="110" name="CustomShape 3"/>
          <p:cNvSpPr/>
          <p:nvPr/>
        </p:nvSpPr>
        <p:spPr>
          <a:xfrm>
            <a:off x="5907240" y="361800"/>
            <a:ext cx="1727280" cy="285840"/>
          </a:xfrm>
          <a:prstGeom prst="rect">
            <a:avLst/>
          </a:prstGeom>
          <a:solidFill>
            <a:srgbClr val="729fcf"/>
          </a:solidFill>
          <a:ln w="9360">
            <a:solidFill>
              <a:srgbClr val="3465a4"/>
            </a:solidFill>
            <a:round/>
          </a:ln>
        </p:spPr>
        <p:style>
          <a:lnRef idx="0"/>
          <a:fillRef idx="0"/>
          <a:effectRef idx="0"/>
          <a:fontRef idx="minor"/>
        </p:style>
        <p:txBody>
          <a:bodyPr wrap="none" lIns="90000" rIns="90000" tIns="60840" bIns="45000" anchor="ctr"/>
          <a:p>
            <a:pPr algn="ctr">
              <a:lnSpc>
                <a:spcPct val="100000"/>
              </a:lnSpc>
            </a:pPr>
            <a:r>
              <a:rPr b="0" lang="es-ES" sz="1800" spc="-1" strike="noStrike">
                <a:solidFill>
                  <a:srgbClr val="000000"/>
                </a:solidFill>
                <a:latin typeface="Arial"/>
                <a:ea typeface="SimSun"/>
              </a:rPr>
              <a:t>Target variable</a:t>
            </a:r>
            <a:endParaRPr b="0" lang="es-ES" sz="1800" spc="-1" strike="noStrike">
              <a:latin typeface="Arial"/>
            </a:endParaRPr>
          </a:p>
        </p:txBody>
      </p:sp>
      <p:sp>
        <p:nvSpPr>
          <p:cNvPr id="111" name="Line 4"/>
          <p:cNvSpPr/>
          <p:nvPr/>
        </p:nvSpPr>
        <p:spPr>
          <a:xfrm flipV="1">
            <a:off x="5833800" y="722160"/>
            <a:ext cx="720720" cy="355680"/>
          </a:xfrm>
          <a:prstGeom prst="line">
            <a:avLst/>
          </a:prstGeom>
          <a:ln w="9360">
            <a:solidFill>
              <a:srgbClr val="3465a4"/>
            </a:solidFill>
            <a:round/>
            <a:tailEnd len="med" type="triangle" w="med"/>
          </a:ln>
        </p:spPr>
        <p:style>
          <a:lnRef idx="0"/>
          <a:fillRef idx="0"/>
          <a:effectRef idx="0"/>
          <a:fontRef idx="minor"/>
        </p:style>
      </p:sp>
      <p:sp>
        <p:nvSpPr>
          <p:cNvPr id="112" name="CustomShape 5"/>
          <p:cNvSpPr/>
          <p:nvPr/>
        </p:nvSpPr>
        <p:spPr>
          <a:xfrm>
            <a:off x="1946520" y="1946520"/>
            <a:ext cx="1654920" cy="439560"/>
          </a:xfrm>
          <a:prstGeom prst="roundRect">
            <a:avLst>
              <a:gd name="adj" fmla="val 16667"/>
            </a:avLst>
          </a:prstGeom>
          <a:noFill/>
          <a:ln w="57240">
            <a:solidFill>
              <a:srgbClr val="ff0000"/>
            </a:solidFill>
            <a:round/>
          </a:ln>
        </p:spPr>
        <p:style>
          <a:lnRef idx="0"/>
          <a:fillRef idx="0"/>
          <a:effectRef idx="0"/>
          <a:fontRef idx="minor"/>
        </p:style>
      </p:sp>
      <p:sp>
        <p:nvSpPr>
          <p:cNvPr id="113" name="CustomShape 6"/>
          <p:cNvSpPr/>
          <p:nvPr/>
        </p:nvSpPr>
        <p:spPr>
          <a:xfrm>
            <a:off x="2017800" y="4428000"/>
            <a:ext cx="935280" cy="361080"/>
          </a:xfrm>
          <a:prstGeom prst="roundRect">
            <a:avLst>
              <a:gd name="adj" fmla="val 16667"/>
            </a:avLst>
          </a:prstGeom>
          <a:noFill/>
          <a:ln w="57240">
            <a:solidFill>
              <a:srgbClr val="ff0000"/>
            </a:solidFill>
            <a:round/>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94" name="CustomShape 2"/>
          <p:cNvSpPr/>
          <p:nvPr/>
        </p:nvSpPr>
        <p:spPr>
          <a:xfrm>
            <a:off x="110520" y="4678920"/>
            <a:ext cx="7664760" cy="1728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395" name="Table 3"/>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Boosting: Gradient Boosting</a:t>
                      </a:r>
                      <a:endParaRPr b="0" lang="es-ES" sz="1600" spc="-1" strike="noStrike">
                        <a:latin typeface="Arial"/>
                      </a:endParaRPr>
                    </a:p>
                    <a:p>
                      <a:pPr>
                        <a:lnSpc>
                          <a:spcPct val="100000"/>
                        </a:lnSpc>
                      </a:pPr>
                      <a:r>
                        <a:rPr b="0" lang="es-ES" sz="1400" spc="-1" strike="noStrike">
                          <a:solidFill>
                            <a:srgbClr val="000000"/>
                          </a:solidFill>
                          <a:latin typeface="Arial"/>
                          <a:ea typeface="SimSun"/>
                        </a:rPr>
                        <a:t>gb &lt;- gbm(Species~., data=iris[indtrain, ], n.trees=1000, </a:t>
                      </a:r>
                      <a:endParaRPr b="0" lang="es-ES" sz="1400" spc="-1" strike="noStrike">
                        <a:latin typeface="Arial"/>
                      </a:endParaRPr>
                    </a:p>
                    <a:p>
                      <a:pPr>
                        <a:lnSpc>
                          <a:spcPct val="100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interaction.depth=20, shrinkage = 0.01)</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test</a:t>
                      </a:r>
                      <a:endParaRPr b="0" lang="es-ES" sz="1400" spc="-1" strike="noStrike">
                        <a:latin typeface="Arial"/>
                      </a:endParaRPr>
                    </a:p>
                    <a:p>
                      <a:pPr>
                        <a:lnSpc>
                          <a:spcPct val="100000"/>
                        </a:lnSpc>
                      </a:pPr>
                      <a:r>
                        <a:rPr b="0" lang="es-ES" sz="1400" spc="-1" strike="noStrike">
                          <a:solidFill>
                            <a:srgbClr val="000000"/>
                          </a:solidFill>
                          <a:latin typeface="Arial"/>
                          <a:ea typeface="SimSun"/>
                        </a:rPr>
                        <a:t>pred.gb.test &lt;- predict(object = gb, newdata = iris[indtest, ], n.trees = 1000, type = "response")</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pred.gb.train &lt;- predict(object = gb, newdata = iris[indtrain, ], n.trees = 1000, type = "response")</a:t>
                      </a:r>
                      <a:endParaRPr b="0" lang="es-ES" sz="1400" spc="-1" strike="noStrike">
                        <a:latin typeface="Arial"/>
                      </a:endParaRPr>
                    </a:p>
                  </a:txBody>
                  <a:tcPr marL="91440" marR="91440">
                    <a:noFill/>
                  </a:tcPr>
                </a:tc>
              </a:tr>
            </a:tbl>
          </a:graphicData>
        </a:graphic>
      </p:graphicFrame>
      <p:sp>
        <p:nvSpPr>
          <p:cNvPr id="396" name="CustomShape 4"/>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06044E05-D4D2-4019-89AE-11F04A05E863}" type="slidenum">
              <a:rPr b="0" lang="es-ES" sz="1600" spc="-1" strike="noStrike">
                <a:solidFill>
                  <a:srgbClr val="8b8b8b"/>
                </a:solidFill>
                <a:latin typeface="Arial"/>
                <a:ea typeface="SimSun"/>
              </a:rPr>
              <a:t>1</a:t>
            </a:fld>
            <a:endParaRPr b="0" lang="es-ES" sz="1600" spc="-1" strike="noStrike">
              <a:latin typeface="Arial"/>
            </a:endParaRPr>
          </a:p>
        </p:txBody>
      </p:sp>
      <p:sp>
        <p:nvSpPr>
          <p:cNvPr id="397" name="CustomShape 5"/>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398" name="CustomShape 6"/>
          <p:cNvSpPr/>
          <p:nvPr/>
        </p:nvSpPr>
        <p:spPr>
          <a:xfrm>
            <a:off x="3456000" y="2234880"/>
            <a:ext cx="65505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399" name="CustomShape 7"/>
          <p:cNvSpPr/>
          <p:nvPr/>
        </p:nvSpPr>
        <p:spPr>
          <a:xfrm>
            <a:off x="3456000" y="2330640"/>
            <a:ext cx="6695280" cy="764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(AdaBoost):</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print(sum(diag(table(pred.ab.test$class, iris$Species[indtest])))/length(indtest))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print(sum(diag(table(pred.ab.train$class, iris$Species[indtrain])))/length(indtrain))</a:t>
            </a:r>
            <a:endParaRPr b="0" lang="es-ES" sz="1400" spc="-1" strike="noStrike">
              <a:latin typeface="Arial"/>
            </a:endParaRPr>
          </a:p>
        </p:txBody>
      </p:sp>
      <p:sp>
        <p:nvSpPr>
          <p:cNvPr id="400" name="CustomShape 8"/>
          <p:cNvSpPr/>
          <p:nvPr/>
        </p:nvSpPr>
        <p:spPr>
          <a:xfrm>
            <a:off x="391104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01" name="CustomShape 9"/>
          <p:cNvSpPr/>
          <p:nvPr/>
        </p:nvSpPr>
        <p:spPr>
          <a:xfrm>
            <a:off x="391968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
        <p:nvSpPr>
          <p:cNvPr id="402" name="CustomShape 10"/>
          <p:cNvSpPr/>
          <p:nvPr/>
        </p:nvSpPr>
        <p:spPr>
          <a:xfrm>
            <a:off x="3911040" y="115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03" name="CustomShape 11"/>
          <p:cNvSpPr/>
          <p:nvPr/>
        </p:nvSpPr>
        <p:spPr>
          <a:xfrm>
            <a:off x="3919680" y="125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print(sum(diag(table(pred.rf.test,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print(sum(diag(table(pred.rf.train, iris$Species[indtrain]))) / length(indtrain))</a:t>
            </a:r>
            <a:endParaRPr b="0" lang="es-ES" sz="1400" spc="-1" strike="noStrike">
              <a:latin typeface="Arial"/>
            </a:endParaRPr>
          </a:p>
        </p:txBody>
      </p:sp>
      <p:sp>
        <p:nvSpPr>
          <p:cNvPr id="404" name="CustomShape 12"/>
          <p:cNvSpPr/>
          <p:nvPr/>
        </p:nvSpPr>
        <p:spPr>
          <a:xfrm>
            <a:off x="3453840" y="3314880"/>
            <a:ext cx="6550560" cy="1220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05" name="CustomShape 13"/>
          <p:cNvSpPr/>
          <p:nvPr/>
        </p:nvSpPr>
        <p:spPr>
          <a:xfrm>
            <a:off x="3453840" y="3410640"/>
            <a:ext cx="6695280" cy="131436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(Gradient Boosting):</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print(sum(diag(table(attributes(pred.gb.test)$dimnames[[2]][apply(pred.gb.test, FUN = which.max, MARGIN = 1)],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print(sum(diag(table(attributes(pred.gb.test)$dimnames[[2]][apply(pred.gb.train, FUN = which.max, MARGIN = 1)], iris$Species[indtrain]))) / length(indtrain))</a:t>
            </a:r>
            <a:endParaRPr b="0" lang="es-ES" sz="1400" spc="-1" strike="noStrike">
              <a:latin typeface="Arial"/>
            </a:endParaRPr>
          </a:p>
          <a:p>
            <a:pPr>
              <a:lnSpc>
                <a:spcPct val="100000"/>
              </a:lnSpc>
            </a:pPr>
            <a:endParaRPr b="0" lang="es-ES" sz="1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07" name="CustomShape 2"/>
          <p:cNvSpPr/>
          <p:nvPr/>
        </p:nvSpPr>
        <p:spPr>
          <a:xfrm>
            <a:off x="110520" y="4678920"/>
            <a:ext cx="7664760" cy="1440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408" name="Table 3"/>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Boosting: Gradient Boosting – Tuning the parameters</a:t>
                      </a:r>
                      <a:endParaRPr b="0" lang="es-ES" sz="1600" spc="-1" strike="noStrike">
                        <a:latin typeface="Arial"/>
                      </a:endParaRPr>
                    </a:p>
                    <a:p>
                      <a:pPr>
                        <a:lnSpc>
                          <a:spcPct val="100000"/>
                        </a:lnSpc>
                      </a:pPr>
                      <a:r>
                        <a:rPr b="0" lang="es-ES" sz="1400" spc="-1" strike="noStrike">
                          <a:solidFill>
                            <a:srgbClr val="000000"/>
                          </a:solidFill>
                          <a:latin typeface="Arial"/>
                          <a:ea typeface="SimSun"/>
                        </a:rPr>
                        <a:t>gb.cv &lt;- gbm(Species~., data=iris[indtrain, ], n.trees=1000, interaction.depth=20, </a:t>
                      </a:r>
                      <a:endParaRPr b="0" lang="es-ES" sz="1400" spc="-1" strike="noStrike">
                        <a:latin typeface="Arial"/>
                      </a:endParaRPr>
                    </a:p>
                    <a:p>
                      <a:pPr>
                        <a:lnSpc>
                          <a:spcPct val="100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shrinkage = 0.01, cv.folds = 4)</a:t>
                      </a:r>
                      <a:endParaRPr b="0" lang="es-ES" sz="1400" spc="-1" strike="noStrike">
                        <a:latin typeface="Arial"/>
                      </a:endParaRPr>
                    </a:p>
                    <a:p>
                      <a:pPr>
                        <a:lnSpc>
                          <a:spcPct val="100000"/>
                        </a:lnSpc>
                      </a:pPr>
                      <a:r>
                        <a:rPr b="0" lang="es-ES" sz="1400" spc="-1" strike="noStrike">
                          <a:solidFill>
                            <a:srgbClr val="000000"/>
                          </a:solidFill>
                          <a:latin typeface="Arial"/>
                          <a:ea typeface="SimSun"/>
                        </a:rPr>
                        <a:t>ntree_opt_cv &lt;- gbm.perf(gb.cv, method = "cv")</a:t>
                      </a:r>
                      <a:endParaRPr b="0" lang="es-ES" sz="1400" spc="-1" strike="noStrike">
                        <a:latin typeface="Arial"/>
                      </a:endParaRPr>
                    </a:p>
                    <a:p>
                      <a:pPr>
                        <a:lnSpc>
                          <a:spcPct val="100000"/>
                        </a:lnSpc>
                      </a:pPr>
                      <a:r>
                        <a:rPr b="0" lang="es-ES" sz="1400" spc="-1" strike="noStrike">
                          <a:solidFill>
                            <a:srgbClr val="000000"/>
                          </a:solidFill>
                          <a:latin typeface="Arial"/>
                          <a:ea typeface="SimSun"/>
                        </a:rPr>
                        <a:t>ntree_opt_oob &lt;- gbm.perf(gb.cv, method = "OOB")</a:t>
                      </a:r>
                      <a:endParaRPr b="0" lang="es-ES" sz="1400" spc="-1" strike="noStrike">
                        <a:latin typeface="Arial"/>
                      </a:endParaRPr>
                    </a:p>
                    <a:p>
                      <a:pPr>
                        <a:lnSpc>
                          <a:spcPct val="100000"/>
                        </a:lnSpc>
                      </a:pPr>
                      <a:r>
                        <a:rPr b="0" lang="es-ES" sz="1400" spc="-1" strike="noStrike">
                          <a:solidFill>
                            <a:srgbClr val="000000"/>
                          </a:solidFill>
                          <a:latin typeface="Arial"/>
                          <a:ea typeface="SimSun"/>
                        </a:rPr>
                        <a:t>print(c(ntree_opt_cv,ntree_opt_oob))</a:t>
                      </a:r>
                      <a:endParaRPr b="0" lang="es-ES" sz="1400" spc="-1" strike="noStrike">
                        <a:latin typeface="Arial"/>
                      </a:endParaRPr>
                    </a:p>
                  </a:txBody>
                  <a:tcPr marL="91440" marR="91440">
                    <a:noFill/>
                  </a:tcPr>
                </a:tc>
              </a:tr>
            </a:tbl>
          </a:graphicData>
        </a:graphic>
      </p:graphicFrame>
      <p:sp>
        <p:nvSpPr>
          <p:cNvPr id="409" name="CustomShape 4"/>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AC881E2E-C322-4894-ADD1-A0A3E0284125}" type="slidenum">
              <a:rPr b="0" lang="es-ES" sz="1600" spc="-1" strike="noStrike">
                <a:solidFill>
                  <a:srgbClr val="8b8b8b"/>
                </a:solidFill>
                <a:latin typeface="Arial"/>
                <a:ea typeface="SimSun"/>
              </a:rPr>
              <a:t>1</a:t>
            </a:fld>
            <a:endParaRPr b="0" lang="es-ES" sz="1600" spc="-1" strike="noStrike">
              <a:latin typeface="Arial"/>
            </a:endParaRPr>
          </a:p>
        </p:txBody>
      </p:sp>
      <p:sp>
        <p:nvSpPr>
          <p:cNvPr id="410" name="CustomShape 5"/>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411" name="CustomShape 6"/>
          <p:cNvSpPr/>
          <p:nvPr/>
        </p:nvSpPr>
        <p:spPr>
          <a:xfrm>
            <a:off x="3456000" y="2234880"/>
            <a:ext cx="65505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12" name="CustomShape 7"/>
          <p:cNvSpPr/>
          <p:nvPr/>
        </p:nvSpPr>
        <p:spPr>
          <a:xfrm>
            <a:off x="3456000" y="2330640"/>
            <a:ext cx="6695280" cy="764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(AdaBoost):</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print(sum(diag(table(pred.ab.test$class, iris$Species[indtest])))/length(indtest))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print(sum(diag(table(pred.ab.train$class, iris$Species[indtrain])))/length(indtrain))</a:t>
            </a:r>
            <a:endParaRPr b="0" lang="es-ES" sz="1400" spc="-1" strike="noStrike">
              <a:latin typeface="Arial"/>
            </a:endParaRPr>
          </a:p>
        </p:txBody>
      </p:sp>
      <p:sp>
        <p:nvSpPr>
          <p:cNvPr id="413" name="CustomShape 8"/>
          <p:cNvSpPr/>
          <p:nvPr/>
        </p:nvSpPr>
        <p:spPr>
          <a:xfrm>
            <a:off x="391104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14" name="CustomShape 9"/>
          <p:cNvSpPr/>
          <p:nvPr/>
        </p:nvSpPr>
        <p:spPr>
          <a:xfrm>
            <a:off x="391968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
        <p:nvSpPr>
          <p:cNvPr id="415" name="CustomShape 10"/>
          <p:cNvSpPr/>
          <p:nvPr/>
        </p:nvSpPr>
        <p:spPr>
          <a:xfrm>
            <a:off x="3911040" y="115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16" name="CustomShape 11"/>
          <p:cNvSpPr/>
          <p:nvPr/>
        </p:nvSpPr>
        <p:spPr>
          <a:xfrm>
            <a:off x="3919680" y="125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print(sum(diag(table(pred.rf.test,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print(sum(diag(table(pred.rf.train, iris$Species[indtrain]))) / length(indtrain))</a:t>
            </a:r>
            <a:endParaRPr b="0" lang="es-ES" sz="1400" spc="-1" strike="noStrike">
              <a:latin typeface="Arial"/>
            </a:endParaRPr>
          </a:p>
        </p:txBody>
      </p:sp>
      <p:sp>
        <p:nvSpPr>
          <p:cNvPr id="417" name="CustomShape 12"/>
          <p:cNvSpPr/>
          <p:nvPr/>
        </p:nvSpPr>
        <p:spPr>
          <a:xfrm>
            <a:off x="3453840" y="3314880"/>
            <a:ext cx="6550560" cy="1220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18" name="CustomShape 13"/>
          <p:cNvSpPr/>
          <p:nvPr/>
        </p:nvSpPr>
        <p:spPr>
          <a:xfrm>
            <a:off x="3453840" y="3410640"/>
            <a:ext cx="6695280" cy="131436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(Gradient Boosting):</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print(sum(diag(table(attributes(pred.gb.test)$dimnames[[2]][apply(pred.gb.test, FUN = which.max, MARGIN = 1)],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print(sum(diag(table(attributes(pred.gb.test)$dimnames[[2]][apply(pred.gb.train, FUN = which.max, MARGIN = 1)], iris$Species[indtrain]))) / length(indtrain))</a:t>
            </a:r>
            <a:endParaRPr b="0" lang="es-ES" sz="1400" spc="-1" strike="noStrike">
              <a:latin typeface="Arial"/>
            </a:endParaRPr>
          </a:p>
          <a:p>
            <a:pPr>
              <a:lnSpc>
                <a:spcPct val="100000"/>
              </a:lnSpc>
            </a:pPr>
            <a:endParaRPr b="0" lang="es-ES" sz="1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109440" y="650520"/>
            <a:ext cx="2771280" cy="2732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20" name="CustomShape 2"/>
          <p:cNvSpPr/>
          <p:nvPr/>
        </p:nvSpPr>
        <p:spPr>
          <a:xfrm>
            <a:off x="110520" y="4678920"/>
            <a:ext cx="8240760" cy="1944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421" name="Table 3"/>
          <p:cNvGraphicFramePr/>
          <p:nvPr/>
        </p:nvGraphicFramePr>
        <p:xfrm>
          <a:off x="87120" y="-13680"/>
          <a:ext cx="9922320" cy="7393320"/>
        </p:xfrm>
        <a:graphic>
          <a:graphicData uri="http://schemas.openxmlformats.org/drawingml/2006/table">
            <a:tbl>
              <a:tblPr/>
              <a:tblGrid>
                <a:gridCol w="9922680"/>
              </a:tblGrid>
              <a:tr h="7393680">
                <a:tc>
                  <a:txBody>
                    <a:bodyPr/>
                    <a:p>
                      <a:pPr>
                        <a:lnSpc>
                          <a:spcPct val="93000"/>
                        </a:lnSpc>
                      </a:pPr>
                      <a:r>
                        <a:rPr b="1" lang="es-ES" sz="2000" spc="-1" strike="noStrike">
                          <a:solidFill>
                            <a:srgbClr val="000000"/>
                          </a:solidFill>
                          <a:latin typeface="Arial"/>
                          <a:ea typeface="SimSun"/>
                        </a:rPr>
                        <a:t>Ensemble Methods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(iris)</a:t>
                      </a:r>
                      <a:endParaRPr b="0" lang="es-ES" sz="1600" spc="-1" strike="noStrike">
                        <a:latin typeface="Arial"/>
                      </a:endParaRPr>
                    </a:p>
                    <a:p>
                      <a:pPr>
                        <a:lnSpc>
                          <a:spcPct val="93000"/>
                        </a:lnSpc>
                      </a:pPr>
                      <a:endParaRPr b="0" lang="es-ES" sz="1600" spc="-1" strike="noStrike">
                        <a:latin typeface="Arial"/>
                      </a:endParaRPr>
                    </a:p>
                    <a:p>
                      <a:pPr>
                        <a:lnSpc>
                          <a:spcPct val="93000"/>
                        </a:lnSpc>
                      </a:pPr>
                      <a:r>
                        <a:rPr b="1" lang="es-ES" sz="1600" spc="-1" strike="noStrike">
                          <a:solidFill>
                            <a:srgbClr val="00a65d"/>
                          </a:solidFill>
                          <a:latin typeface="Arial"/>
                          <a:ea typeface="SimSun"/>
                        </a:rPr>
                        <a:t>##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rm(list = ls())</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install.packages("tree")</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install.packages("adabag")</a:t>
                      </a:r>
                      <a:endParaRPr b="0" lang="es-ES" sz="1400" spc="-1" strike="noStrike">
                        <a:latin typeface="Arial"/>
                      </a:endParaRPr>
                    </a:p>
                    <a:p>
                      <a:pPr>
                        <a:lnSpc>
                          <a:spcPct val="100000"/>
                        </a:lnSpc>
                      </a:pPr>
                      <a:r>
                        <a:rPr b="0" lang="es-ES" sz="1400" spc="-1" strike="noStrike">
                          <a:solidFill>
                            <a:srgbClr val="000000"/>
                          </a:solidFill>
                          <a:latin typeface="Arial"/>
                          <a:ea typeface="SimSun"/>
                        </a:rPr>
                        <a:t>install.packages("gbm")</a:t>
                      </a:r>
                      <a:endParaRPr b="0" lang="es-ES" sz="1400" spc="-1" strike="noStrike">
                        <a:latin typeface="Arial"/>
                      </a:endParaRPr>
                    </a:p>
                    <a:p>
                      <a:pPr>
                        <a:lnSpc>
                          <a:spcPct val="93000"/>
                        </a:lnSpc>
                      </a:pPr>
                      <a:r>
                        <a:rPr b="1" lang="es-ES" sz="1600" spc="-1" strike="noStrike">
                          <a:solidFill>
                            <a:srgbClr val="00a65d"/>
                          </a:solidFill>
                          <a:latin typeface="Arial"/>
                          <a:ea typeface="SimSun"/>
                        </a:rPr>
                        <a:t>## Loading R-Packages:</a:t>
                      </a:r>
                      <a:endParaRPr b="0" lang="es-ES" sz="1600" spc="-1" strike="noStrike">
                        <a:latin typeface="Arial"/>
                      </a:endParaRPr>
                    </a:p>
                    <a:p>
                      <a:pPr>
                        <a:lnSpc>
                          <a:spcPct val="100000"/>
                        </a:lnSpc>
                      </a:pPr>
                      <a:r>
                        <a:rPr b="0" lang="es-ES" sz="1400" spc="-1" strike="noStrike">
                          <a:solidFill>
                            <a:srgbClr val="000000"/>
                          </a:solidFill>
                          <a:latin typeface="Arial"/>
                          <a:ea typeface="SimSun"/>
                        </a:rPr>
                        <a:t>library(tree)</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library(randomForest)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library(adabag)</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library(gbm)</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library(caret)</a:t>
                      </a:r>
                      <a:endParaRPr b="0" lang="es-ES" sz="1400" spc="-1" strike="noStrike">
                        <a:latin typeface="Arial"/>
                      </a:endParaRPr>
                    </a:p>
                    <a:p>
                      <a:pPr>
                        <a:lnSpc>
                          <a:spcPct val="100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100000"/>
                        </a:lnSpc>
                      </a:pPr>
                      <a:endParaRPr b="0" lang="es-ES" sz="1400" spc="-1" strike="noStrike">
                        <a:latin typeface="Arial"/>
                      </a:endParaRPr>
                    </a:p>
                    <a:p>
                      <a:pPr>
                        <a:lnSpc>
                          <a:spcPct val="100000"/>
                        </a:lnSpc>
                      </a:pPr>
                      <a:r>
                        <a:rPr b="1" lang="es-ES" sz="1600" spc="-1" strike="noStrike">
                          <a:solidFill>
                            <a:srgbClr val="00a65d"/>
                          </a:solidFill>
                          <a:latin typeface="Arial"/>
                          <a:ea typeface="SimSun"/>
                        </a:rPr>
                        <a:t>## Boosting: Gradient Boosting</a:t>
                      </a:r>
                      <a:endParaRPr b="0" lang="es-ES" sz="1600" spc="-1" strike="noStrike">
                        <a:latin typeface="Arial"/>
                      </a:endParaRPr>
                    </a:p>
                    <a:p>
                      <a:pPr>
                        <a:lnSpc>
                          <a:spcPct val="100000"/>
                        </a:lnSpc>
                      </a:pPr>
                      <a:r>
                        <a:rPr b="0" lang="es-ES" sz="1400" spc="-1" strike="noStrike">
                          <a:solidFill>
                            <a:srgbClr val="000000"/>
                          </a:solidFill>
                          <a:latin typeface="Arial"/>
                          <a:ea typeface="SimSun"/>
                        </a:rPr>
                        <a:t>gb &lt;- gbm(Species~., data=iris[indtrain, ], n.trees=ntree_opt_cv, </a:t>
                      </a:r>
                      <a:endParaRPr b="0" lang="es-ES" sz="1400" spc="-1" strike="noStrike">
                        <a:latin typeface="Arial"/>
                      </a:endParaRPr>
                    </a:p>
                    <a:p>
                      <a:pPr>
                        <a:lnSpc>
                          <a:spcPct val="100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interaction.depth=20, shrinkage = 0.01)</a:t>
                      </a:r>
                      <a:endParaRPr b="0" lang="es-ES" sz="1400" spc="-1" strike="noStrike">
                        <a:latin typeface="Arial"/>
                      </a:endParaRPr>
                    </a:p>
                    <a:p>
                      <a:pPr>
                        <a:lnSpc>
                          <a:spcPct val="100000"/>
                        </a:lnSpc>
                      </a:pPr>
                      <a:r>
                        <a:rPr b="0" lang="es-ES" sz="1400" spc="-1" strike="noStrike">
                          <a:solidFill>
                            <a:srgbClr val="000000"/>
                          </a:solidFill>
                          <a:latin typeface="Arial"/>
                          <a:ea typeface="SimSun"/>
                        </a:rPr>
                        <a:t>print(gb)</a:t>
                      </a:r>
                      <a:endParaRPr b="0" lang="es-ES" sz="1400" spc="-1" strike="noStrike">
                        <a:latin typeface="Arial"/>
                      </a:endParaRPr>
                    </a:p>
                    <a:p>
                      <a:pPr>
                        <a:lnSpc>
                          <a:spcPct val="100000"/>
                        </a:lnSpc>
                      </a:pPr>
                      <a:r>
                        <a:rPr b="0" lang="es-ES" sz="1400" spc="-1" strike="noStrike">
                          <a:solidFill>
                            <a:srgbClr val="000000"/>
                          </a:solidFill>
                          <a:latin typeface="Arial"/>
                          <a:ea typeface="SimSun"/>
                        </a:rPr>
                        <a:t>summary(gb)</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test</a:t>
                      </a:r>
                      <a:endParaRPr b="0" lang="es-ES" sz="1400" spc="-1" strike="noStrike">
                        <a:latin typeface="Arial"/>
                      </a:endParaRPr>
                    </a:p>
                    <a:p>
                      <a:pPr>
                        <a:lnSpc>
                          <a:spcPct val="100000"/>
                        </a:lnSpc>
                      </a:pPr>
                      <a:r>
                        <a:rPr b="0" lang="es-ES" sz="1400" spc="-1" strike="noStrike">
                          <a:solidFill>
                            <a:srgbClr val="000000"/>
                          </a:solidFill>
                          <a:latin typeface="Arial"/>
                          <a:ea typeface="SimSun"/>
                        </a:rPr>
                        <a:t>pred.gb.test &lt;- predict(object = gb, newdata = iris[indtest, ], n.trees = ntree_opt_cv, type = "response")</a:t>
                      </a:r>
                      <a:endParaRPr b="0" lang="es-ES" sz="1400" spc="-1" strike="noStrike">
                        <a:latin typeface="Arial"/>
                      </a:endParaRPr>
                    </a:p>
                    <a:p>
                      <a:pPr>
                        <a:lnSpc>
                          <a:spcPct val="100000"/>
                        </a:lnSpc>
                      </a:pPr>
                      <a:r>
                        <a:rPr b="1" lang="es-ES" sz="1400" spc="-1" strike="noStrike">
                          <a:solidFill>
                            <a:srgbClr val="00a65d"/>
                          </a:solidFill>
                          <a:latin typeface="Arial"/>
                          <a:ea typeface="SimSun"/>
                        </a:rPr>
                        <a:t>## Prediction for train</a:t>
                      </a:r>
                      <a:endParaRPr b="0" lang="es-ES" sz="1400" spc="-1" strike="noStrike">
                        <a:latin typeface="Arial"/>
                      </a:endParaRPr>
                    </a:p>
                    <a:p>
                      <a:pPr>
                        <a:lnSpc>
                          <a:spcPct val="100000"/>
                        </a:lnSpc>
                      </a:pPr>
                      <a:r>
                        <a:rPr b="0" lang="es-ES" sz="1400" spc="-1" strike="noStrike">
                          <a:solidFill>
                            <a:srgbClr val="000000"/>
                          </a:solidFill>
                          <a:latin typeface="Arial"/>
                          <a:ea typeface="SimSun"/>
                        </a:rPr>
                        <a:t>pred.gb.train &lt;- predict(object = gb, newdata = iris[indtrain, ], n.trees = ntree_opt_cv, type = "response")</a:t>
                      </a:r>
                      <a:endParaRPr b="0" lang="es-ES" sz="1400" spc="-1" strike="noStrike">
                        <a:latin typeface="Arial"/>
                      </a:endParaRPr>
                    </a:p>
                  </a:txBody>
                  <a:tcPr marL="91440" marR="91440">
                    <a:noFill/>
                  </a:tcPr>
                </a:tc>
              </a:tr>
            </a:tbl>
          </a:graphicData>
        </a:graphic>
      </p:graphicFrame>
      <p:sp>
        <p:nvSpPr>
          <p:cNvPr id="422" name="CustomShape 4"/>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916CCCEB-60F1-4D49-8277-0BF7EEDCB713}" type="slidenum">
              <a:rPr b="0" lang="es-ES" sz="1600" spc="-1" strike="noStrike">
                <a:solidFill>
                  <a:srgbClr val="8b8b8b"/>
                </a:solidFill>
                <a:latin typeface="Arial"/>
                <a:ea typeface="SimSun"/>
              </a:rPr>
              <a:t>1</a:t>
            </a:fld>
            <a:endParaRPr b="0" lang="es-ES" sz="1600" spc="-1" strike="noStrike">
              <a:latin typeface="Arial"/>
            </a:endParaRPr>
          </a:p>
        </p:txBody>
      </p:sp>
      <p:sp>
        <p:nvSpPr>
          <p:cNvPr id="423" name="CustomShape 5"/>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
        <p:nvSpPr>
          <p:cNvPr id="424" name="CustomShape 6"/>
          <p:cNvSpPr/>
          <p:nvPr/>
        </p:nvSpPr>
        <p:spPr>
          <a:xfrm>
            <a:off x="3456000" y="2234880"/>
            <a:ext cx="65505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25" name="CustomShape 7"/>
          <p:cNvSpPr/>
          <p:nvPr/>
        </p:nvSpPr>
        <p:spPr>
          <a:xfrm>
            <a:off x="3456000" y="2330640"/>
            <a:ext cx="6695280" cy="764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(AdaBoost):</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print(sum(diag(table(pred.ab.test$class, iris$Species[indtest])))/length(indtest))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print(sum(diag(table(pred.ab.train$class, iris$Species[indtrain])))/length(indtrain))</a:t>
            </a:r>
            <a:endParaRPr b="0" lang="es-ES" sz="1400" spc="-1" strike="noStrike">
              <a:latin typeface="Arial"/>
            </a:endParaRPr>
          </a:p>
        </p:txBody>
      </p:sp>
      <p:sp>
        <p:nvSpPr>
          <p:cNvPr id="426" name="CustomShape 8"/>
          <p:cNvSpPr/>
          <p:nvPr/>
        </p:nvSpPr>
        <p:spPr>
          <a:xfrm>
            <a:off x="3911040" y="7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27" name="CustomShape 9"/>
          <p:cNvSpPr/>
          <p:nvPr/>
        </p:nvSpPr>
        <p:spPr>
          <a:xfrm>
            <a:off x="3919680" y="17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(Trees):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print(sum(diag(table(pred.t.test,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print(sum(diag(table(pred.t.train, iris$Species[indtrain]))) / length(indtrain))</a:t>
            </a:r>
            <a:endParaRPr b="0" lang="es-ES" sz="1400" spc="-1" strike="noStrike">
              <a:latin typeface="Arial"/>
            </a:endParaRPr>
          </a:p>
        </p:txBody>
      </p:sp>
      <p:sp>
        <p:nvSpPr>
          <p:cNvPr id="428" name="CustomShape 10"/>
          <p:cNvSpPr/>
          <p:nvPr/>
        </p:nvSpPr>
        <p:spPr>
          <a:xfrm>
            <a:off x="3911040" y="1154880"/>
            <a:ext cx="60933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29" name="CustomShape 11"/>
          <p:cNvSpPr/>
          <p:nvPr/>
        </p:nvSpPr>
        <p:spPr>
          <a:xfrm>
            <a:off x="3919680" y="1250640"/>
            <a:ext cx="6119280" cy="83664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(Random Forests):</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print(sum(diag(table(pred.rf.test,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print(sum(diag(table(pred.rf.train, iris$Species[indtrain]))) / length(indtrain))</a:t>
            </a:r>
            <a:endParaRPr b="0" lang="es-ES" sz="1400" spc="-1" strike="noStrike">
              <a:latin typeface="Arial"/>
            </a:endParaRPr>
          </a:p>
        </p:txBody>
      </p:sp>
      <p:sp>
        <p:nvSpPr>
          <p:cNvPr id="430" name="CustomShape 12"/>
          <p:cNvSpPr/>
          <p:nvPr/>
        </p:nvSpPr>
        <p:spPr>
          <a:xfrm>
            <a:off x="3453840" y="3314880"/>
            <a:ext cx="6550560" cy="1220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31" name="CustomShape 13"/>
          <p:cNvSpPr/>
          <p:nvPr/>
        </p:nvSpPr>
        <p:spPr>
          <a:xfrm>
            <a:off x="3453840" y="3410640"/>
            <a:ext cx="6695280" cy="1314360"/>
          </a:xfrm>
          <a:prstGeom prst="rect">
            <a:avLst/>
          </a:prstGeom>
          <a:noFill/>
          <a:ln>
            <a:noFill/>
          </a:ln>
        </p:spPr>
        <p:style>
          <a:lnRef idx="0"/>
          <a:fillRef idx="0"/>
          <a:effectRef idx="0"/>
          <a:fontRef idx="minor"/>
        </p:style>
        <p:txBody>
          <a:bodyPr lIns="90000" rIns="90000" tIns="45000" bIns="45000"/>
          <a:p>
            <a:pPr>
              <a:lnSpc>
                <a:spcPct val="100000"/>
              </a:lnSpc>
            </a:pPr>
            <a:r>
              <a:rPr b="1" lang="es-ES" sz="1600" spc="-1" strike="noStrike">
                <a:solidFill>
                  <a:srgbClr val="00a65d"/>
                </a:solidFill>
                <a:latin typeface="Arial"/>
                <a:ea typeface="SimSun"/>
              </a:rPr>
              <a:t>## Accuracy (Gradient Boosting):</a:t>
            </a:r>
            <a:endParaRPr b="0" lang="es-ES" sz="16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print(sum(diag(table(attributes(pred.gb.test)$dimnames[[2]][apply(pred.gb.test, FUN = which.max, MARGIN = 1)], iris$Species[indtest]))) / length(indtest))</a:t>
            </a:r>
            <a:endParaRPr b="0" lang="es-ES" sz="1400" spc="-1" strike="noStrike">
              <a:latin typeface="Arial"/>
            </a:endParaRPr>
          </a:p>
          <a:p>
            <a:pPr>
              <a:lnSpc>
                <a:spcPct val="100000"/>
              </a:lnSpc>
            </a:pPr>
            <a:r>
              <a:rPr b="0" lang="es-ES" sz="1400" spc="-1" strike="noStrike">
                <a:solidFill>
                  <a:srgbClr val="000000"/>
                </a:solidFill>
                <a:latin typeface="Arial"/>
                <a:ea typeface="SimSun"/>
              </a:rPr>
              <a:t>print(sum(diag(table(attributes(pred.gb.test)$dimnames[[2]][apply(pred.gb.train, FUN = which.max, MARGIN = 1)], iris$Species[indtrain]))) / length(indtrain))</a:t>
            </a:r>
            <a:endParaRPr b="0" lang="es-ES" sz="1400" spc="-1" strike="noStrike">
              <a:latin typeface="Arial"/>
            </a:endParaRPr>
          </a:p>
          <a:p>
            <a:pPr>
              <a:lnSpc>
                <a:spcPct val="100000"/>
              </a:lnSpc>
            </a:pPr>
            <a:endParaRPr b="0" lang="es-ES" sz="1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32" name="CustomShape 1"/>
          <p:cNvSpPr/>
          <p:nvPr/>
        </p:nvSpPr>
        <p:spPr>
          <a:xfrm>
            <a:off x="3132000" y="80640"/>
            <a:ext cx="3814920" cy="42228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Boosting Methods</a:t>
            </a: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a:p>
            <a:pPr>
              <a:lnSpc>
                <a:spcPct val="93000"/>
              </a:lnSpc>
            </a:pPr>
            <a:endParaRPr b="0" lang="es-ES" sz="2000" spc="-1" strike="noStrike">
              <a:latin typeface="Arial"/>
            </a:endParaRPr>
          </a:p>
        </p:txBody>
      </p:sp>
      <p:sp>
        <p:nvSpPr>
          <p:cNvPr id="433"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434"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FF2773B3-D83E-4B68-BB2D-E6A72834F7F1}" type="slidenum">
              <a:rPr b="0" lang="es-ES" sz="1600" spc="-1" strike="noStrike">
                <a:solidFill>
                  <a:srgbClr val="8b8b8b"/>
                </a:solidFill>
                <a:latin typeface="Arial"/>
                <a:ea typeface="SimSun"/>
              </a:rPr>
              <a:t>1</a:t>
            </a:fld>
            <a:endParaRPr b="0" lang="es-ES" sz="1600" spc="-1" strike="noStrike">
              <a:latin typeface="Arial"/>
            </a:endParaRPr>
          </a:p>
        </p:txBody>
      </p:sp>
      <p:sp>
        <p:nvSpPr>
          <p:cNvPr id="435" name="CustomShape 4"/>
          <p:cNvSpPr/>
          <p:nvPr/>
        </p:nvSpPr>
        <p:spPr>
          <a:xfrm>
            <a:off x="1476000" y="476640"/>
            <a:ext cx="7198920" cy="350280"/>
          </a:xfrm>
          <a:prstGeom prst="rect">
            <a:avLst/>
          </a:prstGeom>
          <a:noFill/>
          <a:ln>
            <a:noFill/>
          </a:ln>
        </p:spPr>
        <p:style>
          <a:lnRef idx="0"/>
          <a:fillRef idx="0"/>
          <a:effectRef idx="0"/>
          <a:fontRef idx="minor"/>
        </p:style>
        <p:txBody>
          <a:bodyPr lIns="90000" rIns="90000" tIns="60840" bIns="45000"/>
          <a:p>
            <a:pPr algn="ctr">
              <a:lnSpc>
                <a:spcPct val="93000"/>
              </a:lnSpc>
            </a:pPr>
            <a:r>
              <a:rPr b="1" lang="es-ES" sz="2000" spc="-1" strike="noStrike">
                <a:solidFill>
                  <a:srgbClr val="000000"/>
                </a:solidFill>
                <a:latin typeface="Arial"/>
                <a:ea typeface="SimSun"/>
              </a:rPr>
              <a:t>Adaptative vs Gradient Descent  Boosting Approaches</a:t>
            </a:r>
            <a:endParaRPr b="0" lang="es-ES" sz="2000" spc="-1" strike="noStrike">
              <a:latin typeface="Arial"/>
            </a:endParaRPr>
          </a:p>
          <a:p>
            <a:pPr>
              <a:lnSpc>
                <a:spcPct val="93000"/>
              </a:lnSpc>
            </a:pPr>
            <a:endParaRPr b="0" lang="es-ES" sz="2000" spc="-1" strike="noStrike">
              <a:latin typeface="Arial"/>
            </a:endParaRPr>
          </a:p>
        </p:txBody>
      </p:sp>
      <p:sp>
        <p:nvSpPr>
          <p:cNvPr id="436" name="CustomShape 5"/>
          <p:cNvSpPr/>
          <p:nvPr/>
        </p:nvSpPr>
        <p:spPr>
          <a:xfrm>
            <a:off x="2457000" y="6137640"/>
            <a:ext cx="523764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
              </a:rPr>
              <a:t>https://towardsdatascience.com/understanding-gradient-boosting-machines-9be756fe76ab</a:t>
            </a:r>
            <a:endParaRPr b="0" lang="es-ES" sz="1000" spc="-1" strike="noStrike">
              <a:latin typeface="Arial"/>
            </a:endParaRPr>
          </a:p>
        </p:txBody>
      </p:sp>
      <p:sp>
        <p:nvSpPr>
          <p:cNvPr id="437" name="CustomShape 6"/>
          <p:cNvSpPr/>
          <p:nvPr/>
        </p:nvSpPr>
        <p:spPr>
          <a:xfrm>
            <a:off x="2691720" y="3869640"/>
            <a:ext cx="476856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2"/>
              </a:rPr>
              <a:t>https://www.kdnuggets.com/2018/01/gradient-boosting-tensorflow-vs-xgboost.html</a:t>
            </a:r>
            <a:endParaRPr b="0" lang="es-ES" sz="1000" spc="-1" strike="noStrike">
              <a:latin typeface="Arial"/>
            </a:endParaRPr>
          </a:p>
        </p:txBody>
      </p:sp>
      <p:sp>
        <p:nvSpPr>
          <p:cNvPr id="438" name="CustomShape 7"/>
          <p:cNvSpPr/>
          <p:nvPr/>
        </p:nvSpPr>
        <p:spPr>
          <a:xfrm>
            <a:off x="4002480" y="4229640"/>
            <a:ext cx="214704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3"/>
              </a:rPr>
              <a:t>https://arxiv.org/pdf/1710.11555.pdf</a:t>
            </a:r>
            <a:endParaRPr b="0" lang="es-ES" sz="1000" spc="-1" strike="noStrike">
              <a:latin typeface="Arial"/>
            </a:endParaRPr>
          </a:p>
        </p:txBody>
      </p:sp>
      <p:sp>
        <p:nvSpPr>
          <p:cNvPr id="439" name="CustomShape 8"/>
          <p:cNvSpPr/>
          <p:nvPr/>
        </p:nvSpPr>
        <p:spPr>
          <a:xfrm>
            <a:off x="3997800" y="4949640"/>
            <a:ext cx="215640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4"/>
              </a:rPr>
              <a:t>https://arxiv.org/pdf/1603.02754.pdf</a:t>
            </a:r>
            <a:endParaRPr b="0" lang="es-ES" sz="1000" spc="-1" strike="noStrike">
              <a:latin typeface="Arial"/>
            </a:endParaRPr>
          </a:p>
        </p:txBody>
      </p:sp>
      <p:sp>
        <p:nvSpPr>
          <p:cNvPr id="440" name="CustomShape 9"/>
          <p:cNvSpPr/>
          <p:nvPr/>
        </p:nvSpPr>
        <p:spPr>
          <a:xfrm>
            <a:off x="3322800" y="4589640"/>
            <a:ext cx="350640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5"/>
              </a:rPr>
              <a:t>https://xgboost.readthedocs.io/en/latest/tutorials/model.html</a:t>
            </a:r>
            <a:endParaRPr b="0" lang="es-ES" sz="1000" spc="-1" strike="noStrike">
              <a:latin typeface="Arial"/>
            </a:endParaRPr>
          </a:p>
        </p:txBody>
      </p:sp>
      <p:sp>
        <p:nvSpPr>
          <p:cNvPr id="441" name="CustomShape 10"/>
          <p:cNvSpPr/>
          <p:nvPr/>
        </p:nvSpPr>
        <p:spPr>
          <a:xfrm>
            <a:off x="2671200" y="5309640"/>
            <a:ext cx="480960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6"/>
              </a:rPr>
              <a:t>https://becominghuman.ai/ensemble-learning-bagging-and-boosting-d20f38be9b1e</a:t>
            </a:r>
            <a:endParaRPr b="0" lang="es-ES" sz="1000" spc="-1" strike="noStrike">
              <a:latin typeface="Arial"/>
            </a:endParaRPr>
          </a:p>
        </p:txBody>
      </p:sp>
      <p:sp>
        <p:nvSpPr>
          <p:cNvPr id="442" name="CustomShape 11"/>
          <p:cNvSpPr/>
          <p:nvPr/>
        </p:nvSpPr>
        <p:spPr>
          <a:xfrm>
            <a:off x="2348640" y="5669640"/>
            <a:ext cx="545436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7"/>
              </a:rPr>
              <a:t>https://stats.stackexchange.com/questions/290701/how-to-stack-machine-learning-models-in-r</a:t>
            </a:r>
            <a:endParaRPr b="0" lang="es-ES" sz="1000" spc="-1" strike="noStrike">
              <a:latin typeface="Arial"/>
            </a:endParaRPr>
          </a:p>
        </p:txBody>
      </p:sp>
      <p:sp>
        <p:nvSpPr>
          <p:cNvPr id="443" name="CustomShape 12"/>
          <p:cNvSpPr/>
          <p:nvPr/>
        </p:nvSpPr>
        <p:spPr>
          <a:xfrm>
            <a:off x="2337480" y="1349640"/>
            <a:ext cx="547704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8"/>
              </a:rPr>
              <a:t>https://towardsdatascience.com/decision-tree-ensembles-bagging-and-boosting-266a8ba60fd9</a:t>
            </a:r>
            <a:endParaRPr b="0" lang="es-ES" sz="1000" spc="-1" strike="noStrike">
              <a:latin typeface="Arial"/>
            </a:endParaRPr>
          </a:p>
        </p:txBody>
      </p:sp>
      <p:sp>
        <p:nvSpPr>
          <p:cNvPr id="444" name="CustomShape 13"/>
          <p:cNvSpPr/>
          <p:nvPr/>
        </p:nvSpPr>
        <p:spPr>
          <a:xfrm>
            <a:off x="2220840" y="1709640"/>
            <a:ext cx="571032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9"/>
              </a:rPr>
              <a:t>https://towardsdatascience.com/ensemble-methods-bagging-boosting-and-stacking-c9214a10a205</a:t>
            </a:r>
            <a:endParaRPr b="0" lang="es-ES" sz="1000" spc="-1" strike="noStrike">
              <a:latin typeface="Arial"/>
            </a:endParaRPr>
          </a:p>
        </p:txBody>
      </p:sp>
      <p:sp>
        <p:nvSpPr>
          <p:cNvPr id="445" name="CustomShape 14"/>
          <p:cNvSpPr/>
          <p:nvPr/>
        </p:nvSpPr>
        <p:spPr>
          <a:xfrm>
            <a:off x="2457000" y="2069640"/>
            <a:ext cx="523764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0"/>
              </a:rPr>
              <a:t>https://towardsdatascience.com/understanding-gradient-boosting-machines-9be756fe76ab</a:t>
            </a:r>
            <a:endParaRPr b="0" lang="es-ES" sz="1000" spc="-1" strike="noStrike">
              <a:latin typeface="Arial"/>
            </a:endParaRPr>
          </a:p>
        </p:txBody>
      </p:sp>
      <p:sp>
        <p:nvSpPr>
          <p:cNvPr id="446" name="CustomShape 15"/>
          <p:cNvSpPr/>
          <p:nvPr/>
        </p:nvSpPr>
        <p:spPr>
          <a:xfrm>
            <a:off x="3258000" y="3518280"/>
            <a:ext cx="363600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1"/>
              </a:rPr>
              <a:t>https://xgboost.readthedocs.io/en/latest/R-package/index.html</a:t>
            </a:r>
            <a:endParaRPr b="0" lang="es-ES" sz="1000" spc="-1" strike="noStrike">
              <a:latin typeface="Arial"/>
            </a:endParaRPr>
          </a:p>
        </p:txBody>
      </p:sp>
      <p:sp>
        <p:nvSpPr>
          <p:cNvPr id="447" name="CustomShape 16"/>
          <p:cNvSpPr/>
          <p:nvPr/>
        </p:nvSpPr>
        <p:spPr>
          <a:xfrm>
            <a:off x="4097520" y="3158280"/>
            <a:ext cx="195660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2"/>
              </a:rPr>
              <a:t>https://github.com/dmlc/xgboost</a:t>
            </a:r>
            <a:endParaRPr b="0" lang="es-ES" sz="1000" spc="-1" strike="noStrike">
              <a:latin typeface="Arial"/>
            </a:endParaRPr>
          </a:p>
        </p:txBody>
      </p:sp>
      <p:sp>
        <p:nvSpPr>
          <p:cNvPr id="448" name="CustomShape 17"/>
          <p:cNvSpPr/>
          <p:nvPr/>
        </p:nvSpPr>
        <p:spPr>
          <a:xfrm>
            <a:off x="2691720" y="2474280"/>
            <a:ext cx="476856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3"/>
              </a:rPr>
              <a:t>https://www.kdnuggets.com/2018/01/gradient-boosting-tensorflow-vs-xgboost.html</a:t>
            </a:r>
            <a:endParaRPr b="0" lang="es-ES" sz="1000" spc="-1" strike="noStrike">
              <a:latin typeface="Arial"/>
            </a:endParaRPr>
          </a:p>
        </p:txBody>
      </p:sp>
      <p:sp>
        <p:nvSpPr>
          <p:cNvPr id="449" name="CustomShape 18"/>
          <p:cNvSpPr/>
          <p:nvPr/>
        </p:nvSpPr>
        <p:spPr>
          <a:xfrm>
            <a:off x="2396880" y="997560"/>
            <a:ext cx="5393520" cy="23184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4"/>
              </a:rPr>
              <a:t>https://www.kdnuggets.com/2018/07/intuitive-ensemble-learning-guide-gradient-boosting.html</a:t>
            </a:r>
            <a:endParaRPr b="0" lang="es-ES" sz="1000" spc="-1" strike="noStrike">
              <a:latin typeface="Arial"/>
            </a:endParaRPr>
          </a:p>
        </p:txBody>
      </p:sp>
      <p:sp>
        <p:nvSpPr>
          <p:cNvPr id="450" name="CustomShape 19"/>
          <p:cNvSpPr/>
          <p:nvPr/>
        </p:nvSpPr>
        <p:spPr>
          <a:xfrm>
            <a:off x="2511360" y="817560"/>
            <a:ext cx="5164920" cy="23184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15"/>
              </a:rPr>
              <a:t>https://www.kdnuggets.com/2019/09/ensemble-methods-machine-learning-adaboost.html</a:t>
            </a:r>
            <a:endParaRPr b="0" lang="es-ES" sz="1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51" name="CustomShape 1"/>
          <p:cNvSpPr/>
          <p:nvPr/>
        </p:nvSpPr>
        <p:spPr>
          <a:xfrm>
            <a:off x="116640" y="722520"/>
            <a:ext cx="348444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2" name="CustomShape 2"/>
          <p:cNvSpPr/>
          <p:nvPr/>
        </p:nvSpPr>
        <p:spPr>
          <a:xfrm>
            <a:off x="116640" y="1730520"/>
            <a:ext cx="4492800" cy="790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3" name="CustomShape 3"/>
          <p:cNvSpPr/>
          <p:nvPr/>
        </p:nvSpPr>
        <p:spPr>
          <a:xfrm>
            <a:off x="116640" y="2598480"/>
            <a:ext cx="2116440" cy="8586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4" name="CustomShape 4"/>
          <p:cNvSpPr/>
          <p:nvPr/>
        </p:nvSpPr>
        <p:spPr>
          <a:xfrm>
            <a:off x="116640" y="3530520"/>
            <a:ext cx="4564800" cy="57492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5" name="CustomShape 5"/>
          <p:cNvSpPr/>
          <p:nvPr/>
        </p:nvSpPr>
        <p:spPr>
          <a:xfrm>
            <a:off x="116640" y="4178520"/>
            <a:ext cx="4852800" cy="111708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6" name="CustomShape 6"/>
          <p:cNvSpPr/>
          <p:nvPr/>
        </p:nvSpPr>
        <p:spPr>
          <a:xfrm>
            <a:off x="116640" y="5369040"/>
            <a:ext cx="4852800" cy="896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7" name="CustomShape 7"/>
          <p:cNvSpPr/>
          <p:nvPr/>
        </p:nvSpPr>
        <p:spPr>
          <a:xfrm>
            <a:off x="5039640" y="4538880"/>
            <a:ext cx="3944160" cy="93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58" name="CustomShape 8"/>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3CE9246F-8DEB-453B-AEEE-67342FFCEBBA}" type="slidenum">
              <a:rPr b="0" lang="es-ES" sz="1600" spc="-1" strike="noStrike">
                <a:solidFill>
                  <a:srgbClr val="8b8b8b"/>
                </a:solidFill>
                <a:latin typeface="Arial"/>
                <a:ea typeface="SimSun"/>
              </a:rPr>
              <a:t>1</a:t>
            </a:fld>
            <a:endParaRPr b="0" lang="es-ES" sz="1600" spc="-1" strike="noStrike">
              <a:latin typeface="Arial"/>
            </a:endParaRPr>
          </a:p>
        </p:txBody>
      </p:sp>
      <p:graphicFrame>
        <p:nvGraphicFramePr>
          <p:cNvPr id="459" name="Table 9"/>
          <p:cNvGraphicFramePr/>
          <p:nvPr/>
        </p:nvGraphicFramePr>
        <p:xfrm>
          <a:off x="77040" y="0"/>
          <a:ext cx="10045080" cy="360000"/>
        </p:xfrm>
        <a:graphic>
          <a:graphicData uri="http://schemas.openxmlformats.org/drawingml/2006/table">
            <a:tbl>
              <a:tblPr/>
              <a:tblGrid>
                <a:gridCol w="5022720"/>
                <a:gridCol w="5022720"/>
              </a:tblGrid>
              <a:tr h="0">
                <a:tc>
                  <a:txBody>
                    <a:bodyPr/>
                    <a:p>
                      <a:pPr>
                        <a:lnSpc>
                          <a:spcPct val="93000"/>
                        </a:lnSpc>
                      </a:pPr>
                      <a:r>
                        <a:rPr b="1" lang="es-ES" sz="2000" spc="-1" strike="noStrike">
                          <a:solidFill>
                            <a:srgbClr val="000000"/>
                          </a:solidFill>
                          <a:latin typeface="Arial"/>
                          <a:ea typeface="SimSun"/>
                        </a:rPr>
                        <a:t>Random forest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(rain/no rain)</a:t>
                      </a:r>
                      <a:endParaRPr b="0" lang="es-ES" sz="1600" spc="-1" strike="noStrike">
                        <a:latin typeface="Arial"/>
                      </a:endParaRPr>
                    </a:p>
                    <a:p>
                      <a:pPr>
                        <a:lnSpc>
                          <a:spcPct val="93000"/>
                        </a:lnSpc>
                      </a:pPr>
                      <a:endParaRPr b="0" lang="es-ES" sz="1600" spc="-1" strike="noStrike">
                        <a:latin typeface="Arial"/>
                      </a:endParaRPr>
                    </a:p>
                    <a:p>
                      <a:pPr>
                        <a:lnSpc>
                          <a:spcPct val="93000"/>
                        </a:lnSpc>
                      </a:pPr>
                      <a:r>
                        <a:rPr b="0" lang="es-ES" sz="1400" spc="-1" strike="noStrike">
                          <a:solidFill>
                            <a:srgbClr val="000000"/>
                          </a:solidFill>
                          <a:latin typeface="Arial"/>
                          <a:ea typeface="SimSun"/>
                        </a:rPr>
                        <a:t>load(“…/meteo.RData")</a:t>
                      </a:r>
                      <a:endParaRPr b="0" lang="es-ES" sz="1400" spc="-1" strike="noStrike">
                        <a:latin typeface="Arial"/>
                      </a:endParaRPr>
                    </a:p>
                    <a:p>
                      <a:pPr>
                        <a:lnSpc>
                          <a:spcPct val="93000"/>
                        </a:lnSpc>
                      </a:pPr>
                      <a:r>
                        <a:rPr b="0" lang="es-ES" sz="1400" spc="-1" strike="noStrike">
                          <a:solidFill>
                            <a:srgbClr val="000000"/>
                          </a:solidFill>
                          <a:latin typeface="Arial"/>
                          <a:ea typeface="SimSun"/>
                        </a:rPr>
                        <a:t># keeping only 1000 days for this example</a:t>
                      </a:r>
                      <a:endParaRPr b="0" lang="es-ES" sz="1400" spc="-1" strike="noStrike">
                        <a:latin typeface="Arial"/>
                      </a:endParaRPr>
                    </a:p>
                    <a:p>
                      <a:pPr>
                        <a:lnSpc>
                          <a:spcPct val="93000"/>
                        </a:lnSpc>
                      </a:pPr>
                      <a:r>
                        <a:rPr b="0" lang="es-ES" sz="1400" spc="-1" strike="noStrike">
                          <a:solidFill>
                            <a:srgbClr val="000000"/>
                          </a:solidFill>
                          <a:latin typeface="Arial"/>
                          <a:ea typeface="SimSun"/>
                        </a:rPr>
                        <a:t>n = 1000 y = y[1:n]</a:t>
                      </a:r>
                      <a:endParaRPr b="0" lang="es-ES" sz="1400" spc="-1" strike="noStrike">
                        <a:latin typeface="Arial"/>
                      </a:endParaRPr>
                    </a:p>
                    <a:p>
                      <a:pPr>
                        <a:lnSpc>
                          <a:spcPct val="93000"/>
                        </a:lnSpc>
                      </a:pPr>
                      <a:r>
                        <a:rPr b="0" lang="es-ES" sz="1400" spc="-1" strike="noStrike">
                          <a:solidFill>
                            <a:srgbClr val="000000"/>
                          </a:solidFill>
                          <a:latin typeface="Arial"/>
                          <a:ea typeface="SimSun"/>
                        </a:rPr>
                        <a:t>x = x[1:n, ]</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train/test partition</a:t>
                      </a:r>
                      <a:endParaRPr b="0" lang="es-ES" sz="1400" spc="-1" strike="noStrike">
                        <a:latin typeface="Arial"/>
                      </a:endParaRPr>
                    </a:p>
                    <a:p>
                      <a:pPr>
                        <a:lnSpc>
                          <a:spcPct val="93000"/>
                        </a:lnSpc>
                      </a:pPr>
                      <a:r>
                        <a:rPr b="0" lang="es-ES" sz="1400" spc="-1" strike="noStrike">
                          <a:solidFill>
                            <a:srgbClr val="000000"/>
                          </a:solidFill>
                          <a:latin typeface="Arial"/>
                          <a:ea typeface="SimSun"/>
                        </a:rPr>
                        <a:t>indtrain = sample(1:n, round(0.75*n))  # indices for train</a:t>
                      </a:r>
                      <a:endParaRPr b="0" lang="es-ES" sz="1400" spc="-1" strike="noStrike">
                        <a:latin typeface="Arial"/>
                      </a:endParaRPr>
                    </a:p>
                    <a:p>
                      <a:pPr>
                        <a:lnSpc>
                          <a:spcPct val="93000"/>
                        </a:lnSpc>
                      </a:pPr>
                      <a:r>
                        <a:rPr b="0" lang="es-ES" sz="1400" spc="-1" strike="noStrike">
                          <a:solidFill>
                            <a:srgbClr val="000000"/>
                          </a:solidFill>
                          <a:latin typeface="Arial"/>
                          <a:ea typeface="SimSun"/>
                        </a:rPr>
                        <a:t>indtest = setdiff(1:n, indtrain)  # indices for test</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binary occurrence (1/0)</a:t>
                      </a:r>
                      <a:endParaRPr b="0" lang="es-ES" sz="1400" spc="-1" strike="noStrike">
                        <a:latin typeface="Arial"/>
                      </a:endParaRPr>
                    </a:p>
                    <a:p>
                      <a:pPr>
                        <a:lnSpc>
                          <a:spcPct val="93000"/>
                        </a:lnSpc>
                      </a:pPr>
                      <a:r>
                        <a:rPr b="0" lang="es-ES" sz="1400" spc="-1" strike="noStrike">
                          <a:solidFill>
                            <a:srgbClr val="000000"/>
                          </a:solidFill>
                          <a:latin typeface="Arial"/>
                          <a:ea typeface="SimSun"/>
                        </a:rPr>
                        <a:t>occ = y</a:t>
                      </a:r>
                      <a:endParaRPr b="0" lang="es-ES" sz="1400" spc="-1" strike="noStrike">
                        <a:latin typeface="Arial"/>
                      </a:endParaRPr>
                    </a:p>
                    <a:p>
                      <a:pPr>
                        <a:lnSpc>
                          <a:spcPct val="93000"/>
                        </a:lnSpc>
                      </a:pPr>
                      <a:r>
                        <a:rPr b="0" lang="es-ES" sz="1400" spc="-1" strike="noStrike">
                          <a:solidFill>
                            <a:srgbClr val="000000"/>
                          </a:solidFill>
                          <a:latin typeface="Arial"/>
                          <a:ea typeface="SimSun"/>
                        </a:rPr>
                        <a:t>occ[which(y &lt; 1)] = 0</a:t>
                      </a:r>
                      <a:endParaRPr b="0" lang="es-ES" sz="1400" spc="-1" strike="noStrike">
                        <a:latin typeface="Arial"/>
                      </a:endParaRPr>
                    </a:p>
                    <a:p>
                      <a:pPr>
                        <a:lnSpc>
                          <a:spcPct val="93000"/>
                        </a:lnSpc>
                      </a:pPr>
                      <a:r>
                        <a:rPr b="0" lang="es-ES" sz="1400" spc="-1" strike="noStrike">
                          <a:solidFill>
                            <a:srgbClr val="000000"/>
                          </a:solidFill>
                          <a:latin typeface="Arial"/>
                          <a:ea typeface="SimSun"/>
                        </a:rPr>
                        <a:t>occ[which(y &gt;= 1)] = 1</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dataframe for occurrence</a:t>
                      </a:r>
                      <a:endParaRPr b="0" lang="es-ES" sz="1400" spc="-1" strike="noStrike">
                        <a:latin typeface="Arial"/>
                      </a:endParaRPr>
                    </a:p>
                    <a:p>
                      <a:pPr>
                        <a:lnSpc>
                          <a:spcPct val="93000"/>
                        </a:lnSpc>
                      </a:pPr>
                      <a:r>
                        <a:rPr b="0" lang="es-ES" sz="1400" spc="-1" strike="noStrike">
                          <a:solidFill>
                            <a:srgbClr val="000000"/>
                          </a:solidFill>
                          <a:latin typeface="Arial"/>
                          <a:ea typeface="SimSun"/>
                        </a:rPr>
                        <a:t>df.occ = data.frame(y.occ = as.factor(occ), predictors = x)</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RF</a:t>
                      </a:r>
                      <a:endParaRPr b="0" lang="es-ES" sz="1400" spc="-1" strike="noStrike">
                        <a:latin typeface="Arial"/>
                      </a:endParaRPr>
                    </a:p>
                    <a:p>
                      <a:pPr>
                        <a:lnSpc>
                          <a:spcPct val="93000"/>
                        </a:lnSpc>
                      </a:pPr>
                      <a:r>
                        <a:rPr b="0" lang="es-ES" sz="1400" spc="-1" strike="noStrike">
                          <a:solidFill>
                            <a:srgbClr val="000000"/>
                          </a:solidFill>
                          <a:latin typeface="Arial"/>
                          <a:ea typeface="SimSun"/>
                        </a:rPr>
                        <a:t>rf = randomForest(y.occ ~., df.occ, subset = indtrain)</a:t>
                      </a:r>
                      <a:endParaRPr b="0" lang="es-ES" sz="1400" spc="-1" strike="noStrike">
                        <a:latin typeface="Arial"/>
                      </a:endParaRPr>
                    </a:p>
                    <a:p>
                      <a:pPr>
                        <a:lnSpc>
                          <a:spcPct val="93000"/>
                        </a:lnSpc>
                      </a:pPr>
                      <a:r>
                        <a:rPr b="0" lang="es-ES" sz="1400" spc="-1" strike="noStrike">
                          <a:solidFill>
                            <a:srgbClr val="000000"/>
                          </a:solidFill>
                          <a:latin typeface="Arial"/>
                          <a:ea typeface="SimSun"/>
                        </a:rPr>
                        <a:t># RF configuration: no. of trees? no. of predictors considered at each node?</a:t>
                      </a:r>
                      <a:endParaRPr b="0" lang="es-ES" sz="1400" spc="-1" strike="noStrike">
                        <a:latin typeface="Arial"/>
                      </a:endParaRPr>
                    </a:p>
                    <a:p>
                      <a:pPr>
                        <a:lnSpc>
                          <a:spcPct val="93000"/>
                        </a:lnSpc>
                      </a:pPr>
                      <a:r>
                        <a:rPr b="0" lang="es-ES" sz="1400" spc="-1" strike="noStrike">
                          <a:solidFill>
                            <a:srgbClr val="000000"/>
                          </a:solidFill>
                          <a:latin typeface="Arial"/>
                          <a:ea typeface="SimSun"/>
                        </a:rPr>
                        <a:t>rf</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OOB error?</a:t>
                      </a:r>
                      <a:endParaRPr b="0" lang="es-ES" sz="1400" spc="-1" strike="noStrike">
                        <a:latin typeface="Arial"/>
                      </a:endParaRPr>
                    </a:p>
                    <a:p>
                      <a:pPr>
                        <a:lnSpc>
                          <a:spcPct val="93000"/>
                        </a:lnSpc>
                      </a:pPr>
                      <a:r>
                        <a:rPr b="0" lang="es-ES" sz="1400" spc="-1" strike="noStrike">
                          <a:solidFill>
                            <a:srgbClr val="000000"/>
                          </a:solidFill>
                          <a:latin typeface="Arial"/>
                          <a:ea typeface="SimSun"/>
                        </a:rPr>
                        <a:t>plot(rf$err.rate[, 1], type = "l", xlab = "no. trees", ylab = "OOB error")</a:t>
                      </a:r>
                      <a:endParaRPr b="0" lang="es-ES" sz="1400" spc="-1" strike="noStrike">
                        <a:latin typeface="Arial"/>
                      </a:endParaRPr>
                    </a:p>
                    <a:p>
                      <a:pPr>
                        <a:lnSpc>
                          <a:spcPct val="93000"/>
                        </a:lnSpc>
                      </a:pPr>
                      <a:r>
                        <a:rPr b="0" lang="es-ES" sz="1400" spc="-1" strike="noStrike">
                          <a:solidFill>
                            <a:srgbClr val="000000"/>
                          </a:solidFill>
                          <a:latin typeface="Arial"/>
                          <a:ea typeface="SimSun"/>
                        </a:rPr>
                        <a:t>grid()</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c>
                  <a:txBody>
                    <a:bodyPr/>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r>
                        <a:rPr b="0" lang="es-ES" sz="1400" spc="-1" strike="noStrike">
                          <a:solidFill>
                            <a:srgbClr val="000000"/>
                          </a:solidFill>
                          <a:latin typeface="Arial"/>
                          <a:ea typeface="SimSun"/>
                        </a:rPr>
                        <a:t># test error?</a:t>
                      </a:r>
                      <a:endParaRPr b="0" lang="es-ES" sz="1400" spc="-1" strike="noStrike">
                        <a:latin typeface="Arial"/>
                      </a:endParaRPr>
                    </a:p>
                    <a:p>
                      <a:pPr>
                        <a:lnSpc>
                          <a:spcPct val="93000"/>
                        </a:lnSpc>
                      </a:pPr>
                      <a:r>
                        <a:rPr b="0" lang="es-ES" sz="1400" spc="-1" strike="noStrike">
                          <a:solidFill>
                            <a:srgbClr val="000000"/>
                          </a:solidFill>
                          <a:latin typeface="Arial"/>
                          <a:ea typeface="SimSun"/>
                        </a:rPr>
                        <a:t>pred = predict(rf, df.occ[indtest, ])</a:t>
                      </a:r>
                      <a:endParaRPr b="0" lang="es-ES" sz="1400" spc="-1" strike="noStrike">
                        <a:latin typeface="Arial"/>
                      </a:endParaRPr>
                    </a:p>
                    <a:p>
                      <a:pPr>
                        <a:lnSpc>
                          <a:spcPct val="93000"/>
                        </a:lnSpc>
                      </a:pPr>
                      <a:r>
                        <a:rPr b="0" lang="es-ES" sz="1400" spc="-1" strike="noStrike">
                          <a:solidFill>
                            <a:srgbClr val="000000"/>
                          </a:solidFill>
                          <a:latin typeface="Arial"/>
                          <a:ea typeface="SimSun"/>
                        </a:rPr>
                        <a:t>1 - sum(diag(table(pred, df.occ$y.occ[indtest]))) / length(indtest)  # error (1-accuracy)</a:t>
                      </a:r>
                      <a:endParaRPr b="0" lang="es-ES" sz="1400" spc="-1" strike="noStrike">
                        <a:latin typeface="Arial"/>
                      </a:endParaRPr>
                    </a:p>
                    <a:p>
                      <a:pPr>
                        <a:lnSpc>
                          <a:spcPct val="93000"/>
                        </a:lnSpc>
                      </a:pPr>
                      <a:endParaRPr b="0" lang="es-ES" sz="1400" spc="-1" strike="noStrike">
                        <a:latin typeface="Arial"/>
                      </a:endParaRPr>
                    </a:p>
                    <a:p>
                      <a:pPr>
                        <a:lnSpc>
                          <a:spcPct val="100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r>
            </a:tbl>
          </a:graphicData>
        </a:graphic>
      </p:graphicFrame>
      <p:pic>
        <p:nvPicPr>
          <p:cNvPr id="460" name="Imagen 2" descr=""/>
          <p:cNvPicPr/>
          <p:nvPr/>
        </p:nvPicPr>
        <p:blipFill>
          <a:blip r:embed="rId1"/>
          <a:srcRect l="0" t="12405" r="3984" b="2659"/>
          <a:stretch/>
        </p:blipFill>
        <p:spPr>
          <a:xfrm>
            <a:off x="4826520" y="794520"/>
            <a:ext cx="4822920" cy="3204000"/>
          </a:xfrm>
          <a:prstGeom prst="rect">
            <a:avLst/>
          </a:prstGeom>
          <a:ln>
            <a:noFill/>
          </a:ln>
        </p:spPr>
      </p:pic>
      <p:sp>
        <p:nvSpPr>
          <p:cNvPr id="461" name="CustomShape 10"/>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62" name="CustomShape 1"/>
          <p:cNvSpPr/>
          <p:nvPr/>
        </p:nvSpPr>
        <p:spPr>
          <a:xfrm>
            <a:off x="111240" y="1589040"/>
            <a:ext cx="4785840" cy="2084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63" name="CustomShape 2"/>
          <p:cNvSpPr/>
          <p:nvPr/>
        </p:nvSpPr>
        <p:spPr>
          <a:xfrm>
            <a:off x="5044680" y="2158200"/>
            <a:ext cx="4533120" cy="938880"/>
          </a:xfrm>
          <a:prstGeom prst="rect">
            <a:avLst/>
          </a:prstGeom>
          <a:solidFill>
            <a:schemeClr val="bg1">
              <a:lumMod val="85000"/>
            </a:schemeClr>
          </a:solidFill>
          <a:ln w="9360">
            <a:solidFill>
              <a:schemeClr val="tx1"/>
            </a:solidFill>
            <a:round/>
          </a:ln>
        </p:spPr>
        <p:style>
          <a:lnRef idx="0"/>
          <a:fillRef idx="0"/>
          <a:effectRef idx="0"/>
          <a:fontRef idx="minor"/>
        </p:style>
      </p:sp>
      <p:sp>
        <p:nvSpPr>
          <p:cNvPr id="464" name="CustomShape 3"/>
          <p:cNvSpPr/>
          <p:nvPr/>
        </p:nvSpPr>
        <p:spPr>
          <a:xfrm>
            <a:off x="5044680" y="3201120"/>
            <a:ext cx="2444760" cy="472320"/>
          </a:xfrm>
          <a:prstGeom prst="rect">
            <a:avLst/>
          </a:prstGeom>
          <a:solidFill>
            <a:schemeClr val="bg1">
              <a:lumMod val="85000"/>
            </a:schemeClr>
          </a:solidFill>
          <a:ln w="9360">
            <a:solidFill>
              <a:schemeClr val="tx1"/>
            </a:solidFill>
            <a:round/>
          </a:ln>
        </p:spPr>
        <p:style>
          <a:lnRef idx="0"/>
          <a:fillRef idx="0"/>
          <a:effectRef idx="0"/>
          <a:fontRef idx="minor"/>
        </p:style>
      </p:sp>
      <p:sp>
        <p:nvSpPr>
          <p:cNvPr id="465" name="CustomShape 4"/>
          <p:cNvSpPr/>
          <p:nvPr/>
        </p:nvSpPr>
        <p:spPr>
          <a:xfrm>
            <a:off x="5044680" y="3792240"/>
            <a:ext cx="3939120" cy="8892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66" name="CustomShape 5"/>
          <p:cNvSpPr/>
          <p:nvPr/>
        </p:nvSpPr>
        <p:spPr>
          <a:xfrm>
            <a:off x="111240" y="794520"/>
            <a:ext cx="4406760" cy="718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67" name="CustomShape 6"/>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3286931A-FBD8-489B-9752-F5CEB523BE23}" type="slidenum">
              <a:rPr b="0" lang="es-ES" sz="1600" spc="-1" strike="noStrike">
                <a:solidFill>
                  <a:srgbClr val="8b8b8b"/>
                </a:solidFill>
                <a:latin typeface="Arial"/>
                <a:ea typeface="SimSun"/>
              </a:rPr>
              <a:t>1</a:t>
            </a:fld>
            <a:endParaRPr b="0" lang="es-ES" sz="1600" spc="-1" strike="noStrike">
              <a:latin typeface="Arial"/>
            </a:endParaRPr>
          </a:p>
        </p:txBody>
      </p:sp>
      <p:graphicFrame>
        <p:nvGraphicFramePr>
          <p:cNvPr id="468" name="Table 7"/>
          <p:cNvGraphicFramePr/>
          <p:nvPr/>
        </p:nvGraphicFramePr>
        <p:xfrm>
          <a:off x="77040" y="0"/>
          <a:ext cx="10045080" cy="360000"/>
        </p:xfrm>
        <a:graphic>
          <a:graphicData uri="http://schemas.openxmlformats.org/drawingml/2006/table">
            <a:tbl>
              <a:tblPr/>
              <a:tblGrid>
                <a:gridCol w="5022720"/>
                <a:gridCol w="5022720"/>
              </a:tblGrid>
              <a:tr h="0">
                <a:tc>
                  <a:txBody>
                    <a:bodyPr/>
                    <a:p>
                      <a:pPr>
                        <a:lnSpc>
                          <a:spcPct val="93000"/>
                        </a:lnSpc>
                      </a:pPr>
                      <a:r>
                        <a:rPr b="1" lang="es-ES" sz="2000" spc="-1" strike="noStrike">
                          <a:solidFill>
                            <a:srgbClr val="000000"/>
                          </a:solidFill>
                          <a:latin typeface="Arial"/>
                          <a:ea typeface="SimSun"/>
                        </a:rPr>
                        <a:t>Random forest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(rain/no rain)</a:t>
                      </a:r>
                      <a:endParaRPr b="0" lang="es-ES" sz="1600" spc="-1" strike="noStrike">
                        <a:latin typeface="Arial"/>
                      </a:endParaRPr>
                    </a:p>
                    <a:p>
                      <a:pPr>
                        <a:lnSpc>
                          <a:spcPct val="93000"/>
                        </a:lnSpc>
                      </a:pPr>
                      <a:endParaRPr b="0" lang="es-ES" sz="1600" spc="-1" strike="noStrike">
                        <a:latin typeface="Arial"/>
                      </a:endParaRPr>
                    </a:p>
                    <a:p>
                      <a:pPr>
                        <a:lnSpc>
                          <a:spcPct val="93000"/>
                        </a:lnSpc>
                      </a:pPr>
                      <a:r>
                        <a:rPr b="0" lang="es-ES" sz="1400" spc="-1" strike="noStrike">
                          <a:solidFill>
                            <a:srgbClr val="000000"/>
                          </a:solidFill>
                          <a:latin typeface="Arial"/>
                          <a:ea typeface="SimSun"/>
                        </a:rPr>
                        <a:t>## fitting the optimum number of predictors considered </a:t>
                      </a:r>
                      <a:endParaRPr b="0" lang="es-ES" sz="1400" spc="-1" strike="noStrike">
                        <a:latin typeface="Arial"/>
                      </a:endParaRPr>
                    </a:p>
                    <a:p>
                      <a:pPr>
                        <a:lnSpc>
                          <a:spcPct val="93000"/>
                        </a:lnSpc>
                      </a:pPr>
                      <a:r>
                        <a:rPr b="0" lang="es-ES" sz="1400" spc="-1" strike="noStrike">
                          <a:solidFill>
                            <a:srgbClr val="000000"/>
                          </a:solidFill>
                          <a:latin typeface="Arial"/>
                          <a:ea typeface="SimSun"/>
                        </a:rPr>
                        <a:t>at each node (mtry)</a:t>
                      </a:r>
                      <a:endParaRPr b="0" lang="es-ES" sz="1400" spc="-1" strike="noStrike">
                        <a:latin typeface="Arial"/>
                      </a:endParaRPr>
                    </a:p>
                    <a:p>
                      <a:pPr>
                        <a:lnSpc>
                          <a:spcPct val="93000"/>
                        </a:lnSpc>
                      </a:pPr>
                      <a:r>
                        <a:rPr b="0" lang="es-ES" sz="1400" spc="-1" strike="noStrike">
                          <a:solidFill>
                            <a:srgbClr val="000000"/>
                          </a:solidFill>
                          <a:latin typeface="Arial"/>
                          <a:ea typeface="SimSun"/>
                        </a:rPr>
                        <a:t>ntree = which(rf$err.rate[,1] == min(rf$err.rate[,1]))</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OOB error?</a:t>
                      </a:r>
                      <a:endParaRPr b="0" lang="es-ES" sz="1400" spc="-1" strike="noStrike">
                        <a:latin typeface="Arial"/>
                      </a:endParaRPr>
                    </a:p>
                    <a:p>
                      <a:pPr>
                        <a:lnSpc>
                          <a:spcPct val="93000"/>
                        </a:lnSpc>
                      </a:pPr>
                      <a:r>
                        <a:rPr b="0" lang="es-ES" sz="1400" spc="-1" strike="noStrike">
                          <a:solidFill>
                            <a:srgbClr val="000000"/>
                          </a:solidFill>
                          <a:latin typeface="Arial"/>
                          <a:ea typeface="SimSun"/>
                        </a:rPr>
                        <a:t>err.oob = c()</a:t>
                      </a:r>
                      <a:endParaRPr b="0" lang="es-ES" sz="1400" spc="-1" strike="noStrike">
                        <a:latin typeface="Arial"/>
                      </a:endParaRPr>
                    </a:p>
                    <a:p>
                      <a:pPr>
                        <a:lnSpc>
                          <a:spcPct val="93000"/>
                        </a:lnSpc>
                      </a:pPr>
                      <a:r>
                        <a:rPr b="0" lang="es-ES" sz="1400" spc="-1" strike="noStrike">
                          <a:solidFill>
                            <a:srgbClr val="000000"/>
                          </a:solidFill>
                          <a:latin typeface="Arial"/>
                          <a:ea typeface="SimSun"/>
                        </a:rPr>
                        <a:t>for (mtry in 1:17) {</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rf.mtry = randomForest(y.occ ~., df.occ, subset = indtrain, ntree = ntree,  mtry = mtry)</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err.oob[mtry] = rf.mtry$err.rate[ntree, 1]</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endParaRPr b="0" lang="es-ES" sz="1400" spc="-1" strike="noStrike">
                        <a:latin typeface="Arial"/>
                      </a:endParaRPr>
                    </a:p>
                    <a:p>
                      <a:pPr>
                        <a:lnSpc>
                          <a:spcPct val="93000"/>
                        </a:lnSpc>
                      </a:pPr>
                      <a:r>
                        <a:rPr b="0" lang="es-ES" sz="1400" spc="-1" strike="noStrike">
                          <a:solidFill>
                            <a:srgbClr val="000000"/>
                          </a:solidFill>
                          <a:latin typeface="Arial"/>
                          <a:ea typeface="SimSun"/>
                        </a:rPr>
                        <a:t>plot(err.oob, type = "b", xlab = "no. predictors", ylab = "OBB error")</a:t>
                      </a:r>
                      <a:endParaRPr b="0" lang="es-ES" sz="1400" spc="-1" strike="noStrike">
                        <a:latin typeface="Arial"/>
                      </a:endParaRPr>
                    </a:p>
                    <a:p>
                      <a:pPr>
                        <a:lnSpc>
                          <a:spcPct val="93000"/>
                        </a:lnSpc>
                      </a:pPr>
                      <a:r>
                        <a:rPr b="0" lang="es-ES" sz="1400" spc="-1" strike="noStrike">
                          <a:solidFill>
                            <a:srgbClr val="000000"/>
                          </a:solidFill>
                          <a:latin typeface="Arial"/>
                          <a:ea typeface="SimSun"/>
                        </a:rPr>
                        <a:t>grid()</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c>
                  <a:txBody>
                    <a:bodyPr/>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r>
                        <a:rPr b="0" lang="es-ES" sz="1400" spc="-1" strike="noStrike">
                          <a:solidFill>
                            <a:srgbClr val="000000"/>
                          </a:solidFill>
                          <a:latin typeface="Arial"/>
                          <a:ea typeface="SimSun"/>
                        </a:rPr>
                        <a:t>## results for optimum RF</a:t>
                      </a:r>
                      <a:endParaRPr b="0" lang="es-ES" sz="1400" spc="-1" strike="noStrike">
                        <a:latin typeface="Arial"/>
                      </a:endParaRPr>
                    </a:p>
                    <a:p>
                      <a:pPr>
                        <a:lnSpc>
                          <a:spcPct val="93000"/>
                        </a:lnSpc>
                      </a:pPr>
                      <a:r>
                        <a:rPr b="0" lang="es-ES" sz="1400" spc="-1" strike="noStrike">
                          <a:solidFill>
                            <a:srgbClr val="000000"/>
                          </a:solidFill>
                          <a:latin typeface="Arial"/>
                          <a:ea typeface="SimSun"/>
                        </a:rPr>
                        <a:t>mtry = 3  # optimum value</a:t>
                      </a:r>
                      <a:endParaRPr b="0" lang="es-ES" sz="1400" spc="-1" strike="noStrike">
                        <a:latin typeface="Arial"/>
                      </a:endParaRPr>
                    </a:p>
                    <a:p>
                      <a:pPr>
                        <a:lnSpc>
                          <a:spcPct val="93000"/>
                        </a:lnSpc>
                      </a:pPr>
                      <a:r>
                        <a:rPr b="0" lang="es-ES" sz="1400" spc="-1" strike="noStrike">
                          <a:solidFill>
                            <a:srgbClr val="000000"/>
                          </a:solidFill>
                          <a:latin typeface="Arial"/>
                          <a:ea typeface="SimSun"/>
                        </a:rPr>
                        <a:t>rf.opt = randomForest(y.occ ~., df.occ, subset = indtrain, </a:t>
                      </a:r>
                      <a:endParaRPr b="0" lang="es-ES" sz="1400" spc="-1" strike="noStrike">
                        <a:latin typeface="Arial"/>
                      </a:endParaRPr>
                    </a:p>
                    <a:p>
                      <a:pPr>
                        <a:lnSpc>
                          <a:spcPct val="93000"/>
                        </a:lnSpc>
                      </a:pPr>
                      <a:r>
                        <a:rPr b="0" lang="es-ES" sz="1400" spc="-1" strike="noStrike">
                          <a:solidFill>
                            <a:srgbClr val="000000"/>
                          </a:solidFill>
                          <a:latin typeface="Arial"/>
                          <a:ea typeface="SimSun"/>
                        </a:rPr>
                        <a:t>ntree = ntree, mtry = mtry)</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OOB error for optimum RF?</a:t>
                      </a:r>
                      <a:endParaRPr b="0" lang="es-ES" sz="1400" spc="-1" strike="noStrike">
                        <a:latin typeface="Arial"/>
                      </a:endParaRPr>
                    </a:p>
                    <a:p>
                      <a:pPr>
                        <a:lnSpc>
                          <a:spcPct val="93000"/>
                        </a:lnSpc>
                      </a:pPr>
                      <a:r>
                        <a:rPr b="0" lang="es-ES" sz="1400" spc="-1" strike="noStrike">
                          <a:solidFill>
                            <a:srgbClr val="000000"/>
                          </a:solidFill>
                          <a:latin typeface="Arial"/>
                          <a:ea typeface="SimSun"/>
                        </a:rPr>
                        <a:t>rf.opt</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test error for optimum RF?</a:t>
                      </a:r>
                      <a:endParaRPr b="0" lang="es-ES" sz="1400" spc="-1" strike="noStrike">
                        <a:latin typeface="Arial"/>
                      </a:endParaRPr>
                    </a:p>
                    <a:p>
                      <a:pPr>
                        <a:lnSpc>
                          <a:spcPct val="93000"/>
                        </a:lnSpc>
                      </a:pPr>
                      <a:r>
                        <a:rPr b="0" lang="es-ES" sz="1400" spc="-1" strike="noStrike">
                          <a:solidFill>
                            <a:srgbClr val="000000"/>
                          </a:solidFill>
                          <a:latin typeface="Arial"/>
                          <a:ea typeface="SimSun"/>
                        </a:rPr>
                        <a:t>pred = predict(rf.opt, df.occ[indtest, ])</a:t>
                      </a:r>
                      <a:endParaRPr b="0" lang="es-ES" sz="1400" spc="-1" strike="noStrike">
                        <a:latin typeface="Arial"/>
                      </a:endParaRPr>
                    </a:p>
                    <a:p>
                      <a:pPr>
                        <a:lnSpc>
                          <a:spcPct val="93000"/>
                        </a:lnSpc>
                      </a:pPr>
                      <a:r>
                        <a:rPr b="0" lang="es-ES" sz="1400" spc="-1" strike="noStrike">
                          <a:solidFill>
                            <a:srgbClr val="000000"/>
                          </a:solidFill>
                          <a:latin typeface="Arial"/>
                          <a:ea typeface="SimSun"/>
                        </a:rPr>
                        <a:t>1 - sum(diag(table(pred, df.occ$y.occ[indtest]))) / length(indtest)</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r>
            </a:tbl>
          </a:graphicData>
        </a:graphic>
      </p:graphicFrame>
      <p:pic>
        <p:nvPicPr>
          <p:cNvPr id="469" name="Imagen 3" descr=""/>
          <p:cNvPicPr/>
          <p:nvPr/>
        </p:nvPicPr>
        <p:blipFill>
          <a:blip r:embed="rId1"/>
          <a:srcRect l="0" t="12405" r="3984" b="2659"/>
          <a:stretch/>
        </p:blipFill>
        <p:spPr>
          <a:xfrm>
            <a:off x="292320" y="3674880"/>
            <a:ext cx="4225320" cy="2806920"/>
          </a:xfrm>
          <a:prstGeom prst="rect">
            <a:avLst/>
          </a:prstGeom>
          <a:ln>
            <a:noFill/>
          </a:ln>
        </p:spPr>
      </p:pic>
      <p:sp>
        <p:nvSpPr>
          <p:cNvPr id="470" name="CustomShape 8"/>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1" name="CustomShape 1"/>
          <p:cNvSpPr/>
          <p:nvPr/>
        </p:nvSpPr>
        <p:spPr>
          <a:xfrm>
            <a:off x="111600" y="2091240"/>
            <a:ext cx="4476240" cy="6267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72" name="CustomShape 2"/>
          <p:cNvSpPr/>
          <p:nvPr/>
        </p:nvSpPr>
        <p:spPr>
          <a:xfrm>
            <a:off x="111600" y="2882880"/>
            <a:ext cx="3273480" cy="695520"/>
          </a:xfrm>
          <a:prstGeom prst="rect">
            <a:avLst/>
          </a:prstGeom>
          <a:solidFill>
            <a:schemeClr val="bg1">
              <a:lumMod val="85000"/>
            </a:schemeClr>
          </a:solidFill>
          <a:ln w="9360">
            <a:solidFill>
              <a:schemeClr val="tx1"/>
            </a:solidFill>
            <a:round/>
          </a:ln>
        </p:spPr>
        <p:style>
          <a:lnRef idx="0"/>
          <a:fillRef idx="0"/>
          <a:effectRef idx="0"/>
          <a:fontRef idx="minor"/>
        </p:style>
      </p:sp>
      <p:sp>
        <p:nvSpPr>
          <p:cNvPr id="473" name="CustomShape 3"/>
          <p:cNvSpPr/>
          <p:nvPr/>
        </p:nvSpPr>
        <p:spPr>
          <a:xfrm>
            <a:off x="4970520" y="866520"/>
            <a:ext cx="4967280" cy="4030920"/>
          </a:xfrm>
          <a:prstGeom prst="rect">
            <a:avLst/>
          </a:prstGeom>
          <a:solidFill>
            <a:schemeClr val="bg1">
              <a:lumMod val="85000"/>
            </a:schemeClr>
          </a:solidFill>
          <a:ln w="9360">
            <a:solidFill>
              <a:schemeClr val="tx1"/>
            </a:solidFill>
            <a:round/>
          </a:ln>
        </p:spPr>
        <p:style>
          <a:lnRef idx="0"/>
          <a:fillRef idx="0"/>
          <a:effectRef idx="0"/>
          <a:fontRef idx="minor"/>
        </p:style>
      </p:sp>
      <p:sp>
        <p:nvSpPr>
          <p:cNvPr id="474" name="CustomShape 4"/>
          <p:cNvSpPr/>
          <p:nvPr/>
        </p:nvSpPr>
        <p:spPr>
          <a:xfrm>
            <a:off x="111600" y="696600"/>
            <a:ext cx="4476240" cy="1294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75" name="CustomShape 5"/>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2EC73BAC-8C06-46D2-A088-042F7045F5EA}" type="slidenum">
              <a:rPr b="0" lang="es-ES" sz="1600" spc="-1" strike="noStrike">
                <a:solidFill>
                  <a:srgbClr val="8b8b8b"/>
                </a:solidFill>
                <a:latin typeface="Arial"/>
                <a:ea typeface="SimSun"/>
              </a:rPr>
              <a:t>1</a:t>
            </a:fld>
            <a:endParaRPr b="0" lang="es-ES" sz="1600" spc="-1" strike="noStrike">
              <a:latin typeface="Arial"/>
            </a:endParaRPr>
          </a:p>
        </p:txBody>
      </p:sp>
      <p:graphicFrame>
        <p:nvGraphicFramePr>
          <p:cNvPr id="476" name="Table 6"/>
          <p:cNvGraphicFramePr/>
          <p:nvPr/>
        </p:nvGraphicFramePr>
        <p:xfrm>
          <a:off x="96120" y="-30240"/>
          <a:ext cx="10045080" cy="360000"/>
        </p:xfrm>
        <a:graphic>
          <a:graphicData uri="http://schemas.openxmlformats.org/drawingml/2006/table">
            <a:tbl>
              <a:tblPr/>
              <a:tblGrid>
                <a:gridCol w="5022720"/>
                <a:gridCol w="5022720"/>
              </a:tblGrid>
              <a:tr h="0">
                <a:tc>
                  <a:txBody>
                    <a:bodyPr/>
                    <a:p>
                      <a:pPr>
                        <a:lnSpc>
                          <a:spcPct val="93000"/>
                        </a:lnSpc>
                      </a:pPr>
                      <a:r>
                        <a:rPr b="1" lang="es-ES" sz="2000" spc="-1" strike="noStrike">
                          <a:solidFill>
                            <a:srgbClr val="000000"/>
                          </a:solidFill>
                          <a:latin typeface="Arial"/>
                          <a:ea typeface="SimSun"/>
                        </a:rPr>
                        <a:t>Random forest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Prediction problem (Boston)</a:t>
                      </a:r>
                      <a:endParaRPr b="0" lang="es-ES" sz="1600" spc="-1" strike="noStrike">
                        <a:latin typeface="Arial"/>
                      </a:endParaRPr>
                    </a:p>
                    <a:p>
                      <a:pPr>
                        <a:lnSpc>
                          <a:spcPct val="93000"/>
                        </a:lnSpc>
                      </a:pPr>
                      <a:endParaRPr b="0" lang="es-ES" sz="1600" spc="-1" strike="noStrike">
                        <a:latin typeface="Arial"/>
                      </a:endParaRPr>
                    </a:p>
                    <a:p>
                      <a:pPr>
                        <a:lnSpc>
                          <a:spcPct val="93000"/>
                        </a:lnSpc>
                      </a:pPr>
                      <a:r>
                        <a:rPr b="0" lang="es-ES" sz="1400" spc="-1" strike="noStrike">
                          <a:solidFill>
                            <a:srgbClr val="000000"/>
                          </a:solidFill>
                          <a:latin typeface="Arial"/>
                          <a:ea typeface="SimSun"/>
                        </a:rPr>
                        <a:t>library(MASS)</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n = nrow(Boston)</a:t>
                      </a:r>
                      <a:endParaRPr b="0" lang="es-ES" sz="1400" spc="-1" strike="noStrike">
                        <a:latin typeface="Arial"/>
                      </a:endParaRPr>
                    </a:p>
                    <a:p>
                      <a:pPr>
                        <a:lnSpc>
                          <a:spcPct val="93000"/>
                        </a:lnSpc>
                      </a:pPr>
                      <a:r>
                        <a:rPr b="0" lang="es-ES" sz="1400" spc="-1" strike="noStrike">
                          <a:solidFill>
                            <a:srgbClr val="000000"/>
                          </a:solidFill>
                          <a:latin typeface="Arial"/>
                          <a:ea typeface="SimSun"/>
                        </a:rPr>
                        <a:t># train/test partition</a:t>
                      </a:r>
                      <a:endParaRPr b="0" lang="es-ES" sz="1400" spc="-1" strike="noStrike">
                        <a:latin typeface="Arial"/>
                      </a:endParaRPr>
                    </a:p>
                    <a:p>
                      <a:pPr>
                        <a:lnSpc>
                          <a:spcPct val="93000"/>
                        </a:lnSpc>
                      </a:pPr>
                      <a:r>
                        <a:rPr b="0" lang="es-ES" sz="1400" spc="-1" strike="noStrike">
                          <a:solidFill>
                            <a:srgbClr val="000000"/>
                          </a:solidFill>
                          <a:latin typeface="Arial"/>
                          <a:ea typeface="SimSun"/>
                        </a:rPr>
                        <a:t>indtrain = sample(1:n, round(0.75*n))  # indices for train</a:t>
                      </a:r>
                      <a:endParaRPr b="0" lang="es-ES" sz="1400" spc="-1" strike="noStrike">
                        <a:latin typeface="Arial"/>
                      </a:endParaRPr>
                    </a:p>
                    <a:p>
                      <a:pPr>
                        <a:lnSpc>
                          <a:spcPct val="93000"/>
                        </a:lnSpc>
                      </a:pPr>
                      <a:r>
                        <a:rPr b="0" lang="es-ES" sz="1400" spc="-1" strike="noStrike">
                          <a:solidFill>
                            <a:srgbClr val="000000"/>
                          </a:solidFill>
                          <a:latin typeface="Arial"/>
                          <a:ea typeface="SimSun"/>
                        </a:rPr>
                        <a:t>indtest = setdiff(1:n, indtrain)  # indices for test</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RF</a:t>
                      </a:r>
                      <a:endParaRPr b="0" lang="es-ES" sz="1400" spc="-1" strike="noStrike">
                        <a:latin typeface="Arial"/>
                      </a:endParaRPr>
                    </a:p>
                    <a:p>
                      <a:pPr>
                        <a:lnSpc>
                          <a:spcPct val="93000"/>
                        </a:lnSpc>
                      </a:pPr>
                      <a:r>
                        <a:rPr b="0" lang="es-ES" sz="1400" spc="-1" strike="noStrike">
                          <a:solidFill>
                            <a:srgbClr val="000000"/>
                          </a:solidFill>
                          <a:latin typeface="Arial"/>
                          <a:ea typeface="SimSun"/>
                        </a:rPr>
                        <a:t>rf = randomForest(medv ~., Boston , subset = indtrain)</a:t>
                      </a:r>
                      <a:endParaRPr b="0" lang="es-ES" sz="1400" spc="-1" strike="noStrike">
                        <a:latin typeface="Arial"/>
                      </a:endParaRPr>
                    </a:p>
                    <a:p>
                      <a:pPr>
                        <a:lnSpc>
                          <a:spcPct val="93000"/>
                        </a:lnSpc>
                      </a:pPr>
                      <a:r>
                        <a:rPr b="0" lang="es-ES" sz="1400" spc="-1" strike="noStrike">
                          <a:solidFill>
                            <a:srgbClr val="000000"/>
                          </a:solidFill>
                          <a:latin typeface="Arial"/>
                          <a:ea typeface="SimSun"/>
                        </a:rPr>
                        <a:t># RF configuration?</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OOB error?</a:t>
                      </a:r>
                      <a:endParaRPr b="0" lang="es-ES" sz="1400" spc="-1" strike="noStrike">
                        <a:latin typeface="Arial"/>
                      </a:endParaRPr>
                    </a:p>
                    <a:p>
                      <a:pPr>
                        <a:lnSpc>
                          <a:spcPct val="93000"/>
                        </a:lnSpc>
                      </a:pPr>
                      <a:r>
                        <a:rPr b="0" lang="es-ES" sz="1400" spc="-1" strike="noStrike">
                          <a:solidFill>
                            <a:srgbClr val="000000"/>
                          </a:solidFill>
                          <a:latin typeface="Arial"/>
                          <a:ea typeface="SimSun"/>
                        </a:rPr>
                        <a:t>plot(rf$mse, type = "l", xlab = "no. trees", </a:t>
                      </a:r>
                      <a:endParaRPr b="0" lang="es-ES" sz="1400" spc="-1" strike="noStrike">
                        <a:latin typeface="Arial"/>
                      </a:endParaRPr>
                    </a:p>
                    <a:p>
                      <a:pPr>
                        <a:lnSpc>
                          <a:spcPct val="93000"/>
                        </a:lnSpc>
                      </a:pPr>
                      <a:r>
                        <a:rPr b="0" lang="es-ES" sz="1400" spc="-1" strike="noStrike">
                          <a:solidFill>
                            <a:srgbClr val="000000"/>
                          </a:solidFill>
                          <a:latin typeface="Arial"/>
                          <a:ea typeface="SimSun"/>
                        </a:rPr>
                        <a:t>ylab = "OOB error"); grid()</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c>
                  <a:txBody>
                    <a:bodyPr/>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r>
                        <a:rPr b="0" lang="es-ES" sz="1400" spc="-1" strike="noStrike">
                          <a:solidFill>
                            <a:srgbClr val="000000"/>
                          </a:solidFill>
                          <a:latin typeface="Arial"/>
                          <a:ea typeface="SimSun"/>
                        </a:rPr>
                        <a:t>## fitting mtry</a:t>
                      </a:r>
                      <a:endParaRPr b="0" lang="es-ES" sz="1400" spc="-1" strike="noStrike">
                        <a:latin typeface="Arial"/>
                      </a:endParaRPr>
                    </a:p>
                    <a:p>
                      <a:pPr>
                        <a:lnSpc>
                          <a:spcPct val="93000"/>
                        </a:lnSpc>
                      </a:pPr>
                      <a:r>
                        <a:rPr b="0" lang="es-ES" sz="1400" spc="-1" strike="noStrike">
                          <a:solidFill>
                            <a:srgbClr val="000000"/>
                          </a:solidFill>
                          <a:latin typeface="Arial"/>
                          <a:ea typeface="SimSun"/>
                        </a:rPr>
                        <a:t>ntree = which(rf$mse == min(rf$mse))</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OOB error?</a:t>
                      </a:r>
                      <a:endParaRPr b="0" lang="es-ES" sz="1400" spc="-1" strike="noStrike">
                        <a:latin typeface="Arial"/>
                      </a:endParaRPr>
                    </a:p>
                    <a:p>
                      <a:pPr>
                        <a:lnSpc>
                          <a:spcPct val="93000"/>
                        </a:lnSpc>
                      </a:pPr>
                      <a:r>
                        <a:rPr b="0" lang="es-ES" sz="1400" spc="-1" strike="noStrike">
                          <a:solidFill>
                            <a:srgbClr val="000000"/>
                          </a:solidFill>
                          <a:latin typeface="Arial"/>
                          <a:ea typeface="SimSun"/>
                        </a:rPr>
                        <a:t>err.oob = c()</a:t>
                      </a:r>
                      <a:endParaRPr b="0" lang="es-ES" sz="1400" spc="-1" strike="noStrike">
                        <a:latin typeface="Arial"/>
                      </a:endParaRPr>
                    </a:p>
                    <a:p>
                      <a:pPr>
                        <a:lnSpc>
                          <a:spcPct val="93000"/>
                        </a:lnSpc>
                      </a:pPr>
                      <a:r>
                        <a:rPr b="0" lang="es-ES" sz="1400" spc="-1" strike="noStrike">
                          <a:solidFill>
                            <a:srgbClr val="000000"/>
                          </a:solidFill>
                          <a:latin typeface="Arial"/>
                          <a:ea typeface="SimSun"/>
                        </a:rPr>
                        <a:t>for (mtry in 1:13) {</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rf.mtry = randomForest(medv ~., Boston, subset = indtrain, ntree = ntree, mtry = mtry)  </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err.oob[mtry] = rf.mtry$mse[ntree]</a:t>
                      </a:r>
                      <a:endParaRPr b="0" lang="es-ES" sz="1400" spc="-1" strike="noStrike">
                        <a:latin typeface="Arial"/>
                      </a:endParaRPr>
                    </a:p>
                    <a:p>
                      <a:pPr>
                        <a:lnSpc>
                          <a:spcPct val="93000"/>
                        </a:lnSpc>
                      </a:pPr>
                      <a:r>
                        <a:rPr b="0" lang="es-ES" sz="1400" spc="-1" strike="noStrike">
                          <a:solidFill>
                            <a:srgbClr val="000000"/>
                          </a:solidFill>
                          <a:latin typeface="Arial"/>
                          <a:ea typeface="SimSun"/>
                        </a:rPr>
                        <a:t>}</a:t>
                      </a:r>
                      <a:endParaRPr b="0" lang="es-ES" sz="1400" spc="-1" strike="noStrike">
                        <a:latin typeface="Arial"/>
                      </a:endParaRPr>
                    </a:p>
                    <a:p>
                      <a:pPr>
                        <a:lnSpc>
                          <a:spcPct val="93000"/>
                        </a:lnSpc>
                      </a:pPr>
                      <a:endParaRPr b="0" lang="es-ES" sz="1400" spc="-1" strike="noStrike">
                        <a:latin typeface="Arial"/>
                      </a:endParaRPr>
                    </a:p>
                    <a:p>
                      <a:pPr>
                        <a:lnSpc>
                          <a:spcPct val="93000"/>
                        </a:lnSpc>
                      </a:pPr>
                      <a:r>
                        <a:rPr b="0" lang="es-ES" sz="1400" spc="-1" strike="noStrike">
                          <a:solidFill>
                            <a:srgbClr val="000000"/>
                          </a:solidFill>
                          <a:latin typeface="Arial"/>
                          <a:ea typeface="SimSun"/>
                        </a:rPr>
                        <a:t># test error?</a:t>
                      </a:r>
                      <a:endParaRPr b="0" lang="es-ES" sz="1400" spc="-1" strike="noStrike">
                        <a:latin typeface="Arial"/>
                      </a:endParaRPr>
                    </a:p>
                    <a:p>
                      <a:pPr>
                        <a:lnSpc>
                          <a:spcPct val="93000"/>
                        </a:lnSpc>
                      </a:pPr>
                      <a:r>
                        <a:rPr b="0" lang="es-ES" sz="1400" spc="-1" strike="noStrike">
                          <a:solidFill>
                            <a:srgbClr val="000000"/>
                          </a:solidFill>
                          <a:latin typeface="Arial"/>
                          <a:ea typeface="SimSun"/>
                        </a:rPr>
                        <a:t>err.test = c()</a:t>
                      </a:r>
                      <a:endParaRPr b="0" lang="es-ES" sz="1400" spc="-1" strike="noStrike">
                        <a:latin typeface="Arial"/>
                      </a:endParaRPr>
                    </a:p>
                    <a:p>
                      <a:pPr>
                        <a:lnSpc>
                          <a:spcPct val="93000"/>
                        </a:lnSpc>
                      </a:pPr>
                      <a:r>
                        <a:rPr b="0" lang="es-ES" sz="1400" spc="-1" strike="noStrike">
                          <a:solidFill>
                            <a:srgbClr val="000000"/>
                          </a:solidFill>
                          <a:latin typeface="Arial"/>
                          <a:ea typeface="SimSun"/>
                        </a:rPr>
                        <a:t>for (mtry in 1:13) {</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rf.mtry = randomForest(medv ~., Boston, subset = indtrain, ntree = ntree, mtry = mtry)</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pred.mtry = predict(rf.mtry, Boston[indtest, ])</a:t>
                      </a:r>
                      <a:endParaRPr b="0" lang="es-ES" sz="1400" spc="-1" strike="noStrike">
                        <a:latin typeface="Arial"/>
                      </a:endParaRPr>
                    </a:p>
                    <a:p>
                      <a:pPr>
                        <a:lnSpc>
                          <a:spcPct val="93000"/>
                        </a:lnSpc>
                      </a:pPr>
                      <a:r>
                        <a:rPr b="0" lang="es-ES" sz="1400" spc="-1" strike="noStrike">
                          <a:solidFill>
                            <a:srgbClr val="000000"/>
                          </a:solidFill>
                          <a:latin typeface="Arial"/>
                          <a:ea typeface="SimSun"/>
                        </a:rPr>
                        <a:t>  </a:t>
                      </a:r>
                      <a:r>
                        <a:rPr b="0" lang="es-ES" sz="1400" spc="-1" strike="noStrike">
                          <a:solidFill>
                            <a:srgbClr val="000000"/>
                          </a:solidFill>
                          <a:latin typeface="Arial"/>
                          <a:ea typeface="SimSun"/>
                        </a:rPr>
                        <a:t>err.test[mtry] = mean((pred.mtry - Boston$medv[indtest])^2)</a:t>
                      </a:r>
                      <a:endParaRPr b="0" lang="es-ES" sz="1400" spc="-1" strike="noStrike">
                        <a:latin typeface="Arial"/>
                      </a:endParaRPr>
                    </a:p>
                    <a:p>
                      <a:pPr>
                        <a:lnSpc>
                          <a:spcPct val="93000"/>
                        </a:lnSpc>
                      </a:pPr>
                      <a:r>
                        <a:rPr b="0" lang="es-ES" sz="1400" spc="-1" strike="noStrike">
                          <a:solidFill>
                            <a:srgbClr val="000000"/>
                          </a:solidFill>
                          <a:latin typeface="Arial"/>
                          <a:ea typeface="SimSun"/>
                        </a:rPr>
                        <a:t>}</a:t>
                      </a: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p>
                      <a:pPr>
                        <a:lnSpc>
                          <a:spcPct val="93000"/>
                        </a:lnSpc>
                      </a:pPr>
                      <a:endParaRPr b="0" lang="es-ES" sz="1400" spc="-1" strike="noStrike">
                        <a:latin typeface="Arial"/>
                      </a:endParaRPr>
                    </a:p>
                  </a:txBody>
                  <a:tcPr marL="91440" marR="91440">
                    <a:noFill/>
                  </a:tcPr>
                </a:tc>
              </a:tr>
            </a:tbl>
          </a:graphicData>
        </a:graphic>
      </p:graphicFrame>
      <p:pic>
        <p:nvPicPr>
          <p:cNvPr id="477" name="Imagen 2" descr=""/>
          <p:cNvPicPr/>
          <p:nvPr/>
        </p:nvPicPr>
        <p:blipFill>
          <a:blip r:embed="rId1"/>
          <a:srcRect l="0" t="12405" r="5030" b="4052"/>
          <a:stretch/>
        </p:blipFill>
        <p:spPr>
          <a:xfrm>
            <a:off x="218160" y="3651840"/>
            <a:ext cx="4246920" cy="2805480"/>
          </a:xfrm>
          <a:prstGeom prst="rect">
            <a:avLst/>
          </a:prstGeom>
          <a:ln>
            <a:noFill/>
          </a:ln>
        </p:spPr>
      </p:pic>
      <p:sp>
        <p:nvSpPr>
          <p:cNvPr id="478" name="CustomShape 7"/>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79" name="CustomShape 1"/>
          <p:cNvSpPr/>
          <p:nvPr/>
        </p:nvSpPr>
        <p:spPr>
          <a:xfrm>
            <a:off x="74160" y="683280"/>
            <a:ext cx="4822920" cy="1222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80" name="CustomShape 2"/>
          <p:cNvSpPr/>
          <p:nvPr/>
        </p:nvSpPr>
        <p:spPr>
          <a:xfrm>
            <a:off x="74160" y="5099760"/>
            <a:ext cx="3795120" cy="1166040"/>
          </a:xfrm>
          <a:prstGeom prst="rect">
            <a:avLst/>
          </a:prstGeom>
          <a:solidFill>
            <a:schemeClr val="bg1">
              <a:lumMod val="85000"/>
            </a:schemeClr>
          </a:solidFill>
          <a:ln w="9360">
            <a:solidFill>
              <a:schemeClr val="tx1"/>
            </a:solidFill>
            <a:round/>
          </a:ln>
        </p:spPr>
        <p:style>
          <a:lnRef idx="0"/>
          <a:fillRef idx="0"/>
          <a:effectRef idx="0"/>
          <a:fontRef idx="minor"/>
        </p:style>
      </p:sp>
      <p:sp>
        <p:nvSpPr>
          <p:cNvPr id="481" name="CustomShape 3"/>
          <p:cNvSpPr/>
          <p:nvPr/>
        </p:nvSpPr>
        <p:spPr>
          <a:xfrm>
            <a:off x="5012640" y="2522880"/>
            <a:ext cx="3628800" cy="1252440"/>
          </a:xfrm>
          <a:prstGeom prst="rect">
            <a:avLst/>
          </a:prstGeom>
          <a:solidFill>
            <a:schemeClr val="bg1">
              <a:lumMod val="85000"/>
            </a:schemeClr>
          </a:solidFill>
          <a:ln w="9360">
            <a:solidFill>
              <a:schemeClr val="tx1"/>
            </a:solidFill>
            <a:round/>
          </a:ln>
        </p:spPr>
        <p:style>
          <a:lnRef idx="0"/>
          <a:fillRef idx="0"/>
          <a:effectRef idx="0"/>
          <a:fontRef idx="minor"/>
        </p:style>
      </p:sp>
      <p:sp>
        <p:nvSpPr>
          <p:cNvPr id="482" name="CustomShape 4"/>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4159F9FB-E330-4781-905E-B6B89334EECD}" type="slidenum">
              <a:rPr b="0" lang="es-ES" sz="1600" spc="-1" strike="noStrike">
                <a:solidFill>
                  <a:srgbClr val="8b8b8b"/>
                </a:solidFill>
                <a:latin typeface="Arial"/>
                <a:ea typeface="SimSun"/>
              </a:rPr>
              <a:t>1</a:t>
            </a:fld>
            <a:endParaRPr b="0" lang="es-ES" sz="1600" spc="-1" strike="noStrike">
              <a:latin typeface="Arial"/>
            </a:endParaRPr>
          </a:p>
        </p:txBody>
      </p:sp>
      <p:graphicFrame>
        <p:nvGraphicFramePr>
          <p:cNvPr id="483" name="Table 5"/>
          <p:cNvGraphicFramePr/>
          <p:nvPr/>
        </p:nvGraphicFramePr>
        <p:xfrm>
          <a:off x="74160" y="-30240"/>
          <a:ext cx="10045080" cy="360000"/>
        </p:xfrm>
        <a:graphic>
          <a:graphicData uri="http://schemas.openxmlformats.org/drawingml/2006/table">
            <a:tbl>
              <a:tblPr/>
              <a:tblGrid>
                <a:gridCol w="5022720"/>
                <a:gridCol w="5022720"/>
              </a:tblGrid>
              <a:tr h="0">
                <a:tc>
                  <a:txBody>
                    <a:bodyPr/>
                    <a:p>
                      <a:pPr>
                        <a:lnSpc>
                          <a:spcPct val="93000"/>
                        </a:lnSpc>
                      </a:pPr>
                      <a:r>
                        <a:rPr b="1" lang="es-ES" sz="2000" spc="-1" strike="noStrike">
                          <a:solidFill>
                            <a:srgbClr val="000000"/>
                          </a:solidFill>
                          <a:latin typeface="Arial"/>
                          <a:ea typeface="SimSun"/>
                        </a:rPr>
                        <a:t>Random forest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Prediction problem (Boston)</a:t>
                      </a:r>
                      <a:endParaRPr b="0" lang="es-ES" sz="1600" spc="-1" strike="noStrike">
                        <a:latin typeface="Arial"/>
                      </a:endParaRPr>
                    </a:p>
                    <a:p>
                      <a:pPr>
                        <a:lnSpc>
                          <a:spcPct val="93000"/>
                        </a:lnSpc>
                      </a:pPr>
                      <a:endParaRPr b="0" lang="es-ES" sz="1600" spc="-1" strike="noStrike">
                        <a:latin typeface="Arial"/>
                      </a:endParaRPr>
                    </a:p>
                    <a:p>
                      <a:pPr>
                        <a:lnSpc>
                          <a:spcPct val="93000"/>
                        </a:lnSpc>
                      </a:pPr>
                      <a:r>
                        <a:rPr b="0" lang="es-ES" sz="1300" spc="-1" strike="noStrike">
                          <a:solidFill>
                            <a:srgbClr val="000000"/>
                          </a:solidFill>
                          <a:latin typeface="Arial"/>
                          <a:ea typeface="SimSun"/>
                        </a:rPr>
                        <a:t># OOB vs. test errors</a:t>
                      </a:r>
                      <a:endParaRPr b="0" lang="es-ES" sz="1300" spc="-1" strike="noStrike">
                        <a:latin typeface="Arial"/>
                      </a:endParaRPr>
                    </a:p>
                    <a:p>
                      <a:pPr>
                        <a:lnSpc>
                          <a:spcPct val="93000"/>
                        </a:lnSpc>
                      </a:pPr>
                      <a:r>
                        <a:rPr b="0" lang="es-ES" sz="1300" spc="-1" strike="noStrike">
                          <a:solidFill>
                            <a:srgbClr val="000000"/>
                          </a:solidFill>
                          <a:latin typeface="Arial"/>
                          <a:ea typeface="SimSun"/>
                        </a:rPr>
                        <a:t>matplot(1:13 , cbind(err.oob, err.test), type = "b", pch = 19 ,   </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lty = 1, col = c("black", "red"),</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ylab = "MSE", xlab = "no. predictors")</a:t>
                      </a:r>
                      <a:endParaRPr b="0" lang="es-ES" sz="1300" spc="-1" strike="noStrike">
                        <a:latin typeface="Arial"/>
                      </a:endParaRPr>
                    </a:p>
                    <a:p>
                      <a:pPr>
                        <a:lnSpc>
                          <a:spcPct val="93000"/>
                        </a:lnSpc>
                      </a:pPr>
                      <a:r>
                        <a:rPr b="0" lang="es-ES" sz="1300" spc="-1" strike="noStrike">
                          <a:solidFill>
                            <a:srgbClr val="000000"/>
                          </a:solidFill>
                          <a:latin typeface="Arial"/>
                          <a:ea typeface="SimSun"/>
                        </a:rPr>
                        <a:t>grid()</a:t>
                      </a:r>
                      <a:endParaRPr b="0" lang="es-ES" sz="1300" spc="-1" strike="noStrike">
                        <a:latin typeface="Arial"/>
                      </a:endParaRPr>
                    </a:p>
                    <a:p>
                      <a:pPr>
                        <a:lnSpc>
                          <a:spcPct val="93000"/>
                        </a:lnSpc>
                      </a:pPr>
                      <a:r>
                        <a:rPr b="0" lang="es-ES" sz="1300" spc="-1" strike="noStrike">
                          <a:solidFill>
                            <a:srgbClr val="000000"/>
                          </a:solidFill>
                          <a:latin typeface="Arial"/>
                          <a:ea typeface="SimSun"/>
                        </a:rPr>
                        <a:t>legend("topright", c("OOB", "test"), lty = 1, col = c("black", "red"))</a:t>
                      </a: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txBody>
                  <a:tcPr marL="91440" marR="91440">
                    <a:noFill/>
                  </a:tcPr>
                </a:tc>
                <a:tc>
                  <a:txBody>
                    <a:bodyPr/>
                    <a:p>
                      <a:pPr>
                        <a:lnSpc>
                          <a:spcPct val="93000"/>
                        </a:lnSpc>
                      </a:pPr>
                      <a:endParaRPr b="0" lang="es-ES" sz="1800" spc="-1" strike="noStrike">
                        <a:latin typeface="Arial"/>
                      </a:endParaRPr>
                    </a:p>
                    <a:p>
                      <a:pPr>
                        <a:lnSpc>
                          <a:spcPct val="93000"/>
                        </a:lnSpc>
                      </a:pPr>
                      <a:r>
                        <a:rPr b="0" lang="es-ES" sz="1300" spc="-1" strike="noStrike">
                          <a:solidFill>
                            <a:srgbClr val="000000"/>
                          </a:solidFill>
                          <a:latin typeface="Arial"/>
                          <a:ea typeface="SimSun"/>
                        </a:rPr>
                        <a:t>## fitting mtry with caret</a:t>
                      </a:r>
                      <a:endParaRPr b="0" lang="es-ES" sz="1300" spc="-1" strike="noStrike">
                        <a:latin typeface="Arial"/>
                      </a:endParaRPr>
                    </a:p>
                    <a:p>
                      <a:pPr>
                        <a:lnSpc>
                          <a:spcPct val="93000"/>
                        </a:lnSpc>
                      </a:pPr>
                      <a:r>
                        <a:rPr b="0" lang="es-ES" sz="1300" spc="-1" strike="noStrike">
                          <a:solidFill>
                            <a:srgbClr val="000000"/>
                          </a:solidFill>
                          <a:latin typeface="Arial"/>
                          <a:ea typeface="SimSun"/>
                        </a:rPr>
                        <a:t>library(caret)</a:t>
                      </a:r>
                      <a:endParaRPr b="0" lang="es-ES" sz="1300" spc="-1" strike="noStrike">
                        <a:latin typeface="Arial"/>
                      </a:endParaRPr>
                    </a:p>
                    <a:p>
                      <a:pPr>
                        <a:lnSpc>
                          <a:spcPct val="93000"/>
                        </a:lnSpc>
                      </a:pPr>
                      <a:r>
                        <a:rPr b="0" lang="es-ES" sz="1300" spc="-1" strike="noStrike">
                          <a:solidFill>
                            <a:srgbClr val="000000"/>
                          </a:solidFill>
                          <a:latin typeface="Arial"/>
                          <a:ea typeface="SimSun"/>
                        </a:rPr>
                        <a:t>rf.caret = train(medv ~., Boston, subset = indtrain,</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method = "rf", ntree = ntree, </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tuneGrid = expand.grid(mtry = 1:13))</a:t>
                      </a:r>
                      <a:endParaRPr b="0" lang="es-ES" sz="1300" spc="-1" strike="noStrike">
                        <a:latin typeface="Arial"/>
                      </a:endParaRPr>
                    </a:p>
                    <a:p>
                      <a:pPr>
                        <a:lnSpc>
                          <a:spcPct val="93000"/>
                        </a:lnSpc>
                      </a:pPr>
                      <a:r>
                        <a:rPr b="0" lang="es-ES" sz="1300" spc="-1" strike="noStrike">
                          <a:solidFill>
                            <a:srgbClr val="000000"/>
                          </a:solidFill>
                          <a:latin typeface="Arial"/>
                          <a:ea typeface="SimSun"/>
                        </a:rPr>
                        <a:t>plot(rf.caret)</a:t>
                      </a: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r>
                        <a:rPr b="0" lang="es-ES" sz="1300" spc="-1" strike="noStrike">
                          <a:solidFill>
                            <a:srgbClr val="000000"/>
                          </a:solidFill>
                          <a:latin typeface="Arial"/>
                          <a:ea typeface="SimSun"/>
                        </a:rPr>
                        <a:t>## predictors' importance</a:t>
                      </a:r>
                      <a:endParaRPr b="0" lang="es-ES" sz="1300" spc="-1" strike="noStrike">
                        <a:latin typeface="Arial"/>
                      </a:endParaRPr>
                    </a:p>
                    <a:p>
                      <a:pPr>
                        <a:lnSpc>
                          <a:spcPct val="93000"/>
                        </a:lnSpc>
                      </a:pPr>
                      <a:r>
                        <a:rPr b="0" lang="es-ES" sz="1300" spc="-1" strike="noStrike">
                          <a:solidFill>
                            <a:srgbClr val="000000"/>
                          </a:solidFill>
                          <a:latin typeface="Arial"/>
                          <a:ea typeface="SimSun"/>
                        </a:rPr>
                        <a:t>rf.opt = train(medv ~., Boston, subset = indtrain,</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method = "rf", ntree = ntree, </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tuneGrid = expand.grid(mtry = 6),</a:t>
                      </a:r>
                      <a:endParaRPr b="0" lang="es-ES" sz="1300" spc="-1" strike="noStrike">
                        <a:latin typeface="Arial"/>
                      </a:endParaRPr>
                    </a:p>
                    <a:p>
                      <a:pPr>
                        <a:lnSpc>
                          <a:spcPct val="93000"/>
                        </a:lnSpc>
                      </a:pPr>
                      <a:r>
                        <a:rPr b="0" lang="es-ES" sz="1300" spc="-1" strike="noStrike">
                          <a:solidFill>
                            <a:srgbClr val="000000"/>
                          </a:solidFill>
                          <a:latin typeface="Arial"/>
                          <a:ea typeface="SimSun"/>
                        </a:rPr>
                        <a:t>                 </a:t>
                      </a:r>
                      <a:r>
                        <a:rPr b="0" lang="es-ES" sz="1300" spc="-1" strike="noStrike">
                          <a:solidFill>
                            <a:srgbClr val="000000"/>
                          </a:solidFill>
                          <a:latin typeface="Arial"/>
                          <a:ea typeface="SimSun"/>
                        </a:rPr>
                        <a:t>importance = T)</a:t>
                      </a:r>
                      <a:endParaRPr b="0" lang="es-ES" sz="1300" spc="-1" strike="noStrike">
                        <a:latin typeface="Arial"/>
                      </a:endParaRPr>
                    </a:p>
                    <a:p>
                      <a:pPr>
                        <a:lnSpc>
                          <a:spcPct val="93000"/>
                        </a:lnSpc>
                      </a:pPr>
                      <a:r>
                        <a:rPr b="0" lang="es-ES" sz="1300" spc="-1" strike="noStrike">
                          <a:solidFill>
                            <a:srgbClr val="000000"/>
                          </a:solidFill>
                          <a:latin typeface="Arial"/>
                          <a:ea typeface="SimSun"/>
                        </a:rPr>
                        <a:t>plot(varImp(rf.opt))</a:t>
                      </a:r>
                      <a:endParaRPr b="0" lang="es-ES" sz="1300" spc="-1" strike="noStrike">
                        <a:latin typeface="Arial"/>
                      </a:endParaRPr>
                    </a:p>
                  </a:txBody>
                  <a:tcPr marL="91440" marR="91440">
                    <a:noFill/>
                  </a:tcPr>
                </a:tc>
              </a:tr>
            </a:tbl>
          </a:graphicData>
        </a:graphic>
      </p:graphicFrame>
      <p:pic>
        <p:nvPicPr>
          <p:cNvPr id="484" name="Imagen 3" descr=""/>
          <p:cNvPicPr/>
          <p:nvPr/>
        </p:nvPicPr>
        <p:blipFill>
          <a:blip r:embed="rId1"/>
          <a:srcRect l="0" t="13797" r="3984" b="2659"/>
          <a:stretch/>
        </p:blipFill>
        <p:spPr>
          <a:xfrm>
            <a:off x="111960" y="2018520"/>
            <a:ext cx="4713480" cy="3079800"/>
          </a:xfrm>
          <a:prstGeom prst="rect">
            <a:avLst/>
          </a:prstGeom>
          <a:ln>
            <a:noFill/>
          </a:ln>
        </p:spPr>
      </p:pic>
      <p:pic>
        <p:nvPicPr>
          <p:cNvPr id="485" name="Imagen 4" descr=""/>
          <p:cNvPicPr/>
          <p:nvPr/>
        </p:nvPicPr>
        <p:blipFill>
          <a:blip r:embed="rId2"/>
          <a:srcRect l="0" t="6836" r="2938" b="0"/>
          <a:stretch/>
        </p:blipFill>
        <p:spPr>
          <a:xfrm>
            <a:off x="5402880" y="74520"/>
            <a:ext cx="3382920" cy="2438280"/>
          </a:xfrm>
          <a:prstGeom prst="rect">
            <a:avLst/>
          </a:prstGeom>
          <a:ln>
            <a:noFill/>
          </a:ln>
        </p:spPr>
      </p:pic>
      <p:pic>
        <p:nvPicPr>
          <p:cNvPr id="486" name="Imagen 5" descr=""/>
          <p:cNvPicPr/>
          <p:nvPr/>
        </p:nvPicPr>
        <p:blipFill>
          <a:blip r:embed="rId3"/>
          <a:srcRect l="0" t="7748" r="2938" b="2221"/>
          <a:stretch/>
        </p:blipFill>
        <p:spPr>
          <a:xfrm>
            <a:off x="5262120" y="3826800"/>
            <a:ext cx="3811680" cy="2655000"/>
          </a:xfrm>
          <a:prstGeom prst="rect">
            <a:avLst/>
          </a:prstGeom>
          <a:ln>
            <a:noFill/>
          </a:ln>
        </p:spPr>
      </p:pic>
      <p:sp>
        <p:nvSpPr>
          <p:cNvPr id="487" name="CustomShape 6"/>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Bagging: Random forest</a:t>
            </a:r>
            <a:endParaRPr b="0" lang="es-ES"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88" name="CustomShape 1"/>
          <p:cNvSpPr/>
          <p:nvPr/>
        </p:nvSpPr>
        <p:spPr>
          <a:xfrm>
            <a:off x="74160" y="1266120"/>
            <a:ext cx="3958920" cy="4953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89" name="CustomShape 2"/>
          <p:cNvSpPr/>
          <p:nvPr/>
        </p:nvSpPr>
        <p:spPr>
          <a:xfrm>
            <a:off x="74160" y="1847160"/>
            <a:ext cx="3454920" cy="602640"/>
          </a:xfrm>
          <a:prstGeom prst="rect">
            <a:avLst/>
          </a:prstGeom>
          <a:solidFill>
            <a:schemeClr val="bg1">
              <a:lumMod val="85000"/>
            </a:schemeClr>
          </a:solidFill>
          <a:ln w="9360">
            <a:solidFill>
              <a:schemeClr val="tx1"/>
            </a:solidFill>
            <a:round/>
          </a:ln>
        </p:spPr>
        <p:style>
          <a:lnRef idx="0"/>
          <a:fillRef idx="0"/>
          <a:effectRef idx="0"/>
          <a:fontRef idx="minor"/>
        </p:style>
      </p:sp>
      <p:sp>
        <p:nvSpPr>
          <p:cNvPr id="490" name="CustomShape 3"/>
          <p:cNvSpPr/>
          <p:nvPr/>
        </p:nvSpPr>
        <p:spPr>
          <a:xfrm>
            <a:off x="74160" y="722520"/>
            <a:ext cx="2086920" cy="430560"/>
          </a:xfrm>
          <a:prstGeom prst="rect">
            <a:avLst/>
          </a:prstGeom>
          <a:solidFill>
            <a:schemeClr val="bg1">
              <a:lumMod val="85000"/>
            </a:schemeClr>
          </a:solidFill>
          <a:ln w="9360">
            <a:solidFill>
              <a:schemeClr val="tx1"/>
            </a:solidFill>
            <a:round/>
          </a:ln>
        </p:spPr>
        <p:style>
          <a:lnRef idx="0"/>
          <a:fillRef idx="0"/>
          <a:effectRef idx="0"/>
          <a:fontRef idx="minor"/>
        </p:style>
      </p:sp>
      <p:sp>
        <p:nvSpPr>
          <p:cNvPr id="491" name="CustomShape 4"/>
          <p:cNvSpPr/>
          <p:nvPr/>
        </p:nvSpPr>
        <p:spPr>
          <a:xfrm>
            <a:off x="4954680" y="4739040"/>
            <a:ext cx="4479120" cy="1094400"/>
          </a:xfrm>
          <a:prstGeom prst="rect">
            <a:avLst/>
          </a:prstGeom>
          <a:solidFill>
            <a:schemeClr val="bg1">
              <a:lumMod val="85000"/>
            </a:schemeClr>
          </a:solidFill>
          <a:ln w="9360">
            <a:solidFill>
              <a:schemeClr val="tx1"/>
            </a:solidFill>
            <a:round/>
          </a:ln>
        </p:spPr>
        <p:style>
          <a:lnRef idx="0"/>
          <a:fillRef idx="0"/>
          <a:effectRef idx="0"/>
          <a:fontRef idx="minor"/>
        </p:style>
      </p:sp>
      <p:sp>
        <p:nvSpPr>
          <p:cNvPr id="492" name="CustomShape 5"/>
          <p:cNvSpPr/>
          <p:nvPr/>
        </p:nvSpPr>
        <p:spPr>
          <a:xfrm>
            <a:off x="4986360" y="135720"/>
            <a:ext cx="3079080" cy="729360"/>
          </a:xfrm>
          <a:prstGeom prst="rect">
            <a:avLst/>
          </a:prstGeom>
          <a:solidFill>
            <a:schemeClr val="bg1">
              <a:lumMod val="85000"/>
            </a:schemeClr>
          </a:solidFill>
          <a:ln w="9360">
            <a:solidFill>
              <a:schemeClr val="tx1"/>
            </a:solidFill>
            <a:round/>
          </a:ln>
        </p:spPr>
        <p:style>
          <a:lnRef idx="0"/>
          <a:fillRef idx="0"/>
          <a:effectRef idx="0"/>
          <a:fontRef idx="minor"/>
        </p:style>
      </p:sp>
      <p:graphicFrame>
        <p:nvGraphicFramePr>
          <p:cNvPr id="493" name="Table 6"/>
          <p:cNvGraphicFramePr/>
          <p:nvPr/>
        </p:nvGraphicFramePr>
        <p:xfrm>
          <a:off x="74160" y="-30240"/>
          <a:ext cx="10045080" cy="360000"/>
        </p:xfrm>
        <a:graphic>
          <a:graphicData uri="http://schemas.openxmlformats.org/drawingml/2006/table">
            <a:tbl>
              <a:tblPr/>
              <a:tblGrid>
                <a:gridCol w="5022720"/>
                <a:gridCol w="5022720"/>
              </a:tblGrid>
              <a:tr h="0">
                <a:tc>
                  <a:txBody>
                    <a:bodyPr/>
                    <a:p>
                      <a:pPr>
                        <a:lnSpc>
                          <a:spcPct val="93000"/>
                        </a:lnSpc>
                      </a:pPr>
                      <a:r>
                        <a:rPr b="1" lang="es-ES" sz="2000" spc="-1" strike="noStrike">
                          <a:solidFill>
                            <a:srgbClr val="000000"/>
                          </a:solidFill>
                          <a:latin typeface="Arial"/>
                          <a:ea typeface="SimSun"/>
                        </a:rPr>
                        <a:t>Boosting (AdaBoost) in R</a:t>
                      </a:r>
                      <a:endParaRPr b="0" lang="es-ES" sz="2000" spc="-1" strike="noStrike">
                        <a:latin typeface="Arial"/>
                      </a:endParaRPr>
                    </a:p>
                    <a:p>
                      <a:pPr>
                        <a:lnSpc>
                          <a:spcPct val="93000"/>
                        </a:lnSpc>
                      </a:pPr>
                      <a:r>
                        <a:rPr b="1" i="1" lang="es-ES" sz="1600" spc="-1" strike="noStrike" u="sng">
                          <a:solidFill>
                            <a:srgbClr val="000000"/>
                          </a:solidFill>
                          <a:uFillTx/>
                          <a:latin typeface="Arial"/>
                          <a:ea typeface="SimSun"/>
                        </a:rPr>
                        <a:t>Classification problem (rain/no rain)</a:t>
                      </a:r>
                      <a:endParaRPr b="0" lang="es-ES" sz="1600" spc="-1" strike="noStrike">
                        <a:latin typeface="Arial"/>
                      </a:endParaRPr>
                    </a:p>
                    <a:p>
                      <a:pPr>
                        <a:lnSpc>
                          <a:spcPct val="93000"/>
                        </a:lnSpc>
                      </a:pPr>
                      <a:endParaRPr b="0" lang="es-ES" sz="1600" spc="-1" strike="noStrike">
                        <a:latin typeface="Arial"/>
                      </a:endParaRPr>
                    </a:p>
                    <a:p>
                      <a:pPr>
                        <a:lnSpc>
                          <a:spcPct val="93000"/>
                        </a:lnSpc>
                      </a:pPr>
                      <a:r>
                        <a:rPr b="0" lang="es-ES" sz="1300" spc="-1" strike="noStrike">
                          <a:solidFill>
                            <a:srgbClr val="000000"/>
                          </a:solidFill>
                          <a:latin typeface="Arial"/>
                          <a:ea typeface="SimSun"/>
                        </a:rPr>
                        <a:t>install.packages("adabag")</a:t>
                      </a:r>
                      <a:endParaRPr b="0" lang="es-ES" sz="1300" spc="-1" strike="noStrike">
                        <a:latin typeface="Arial"/>
                      </a:endParaRPr>
                    </a:p>
                    <a:p>
                      <a:pPr>
                        <a:lnSpc>
                          <a:spcPct val="93000"/>
                        </a:lnSpc>
                      </a:pPr>
                      <a:r>
                        <a:rPr b="0" lang="es-ES" sz="1300" spc="-1" strike="noStrike">
                          <a:solidFill>
                            <a:srgbClr val="000000"/>
                          </a:solidFill>
                          <a:latin typeface="Arial"/>
                          <a:ea typeface="SimSun"/>
                        </a:rPr>
                        <a:t>library(adabag)</a:t>
                      </a:r>
                      <a:endParaRPr b="0" lang="es-ES" sz="1300" spc="-1" strike="noStrike">
                        <a:latin typeface="Arial"/>
                      </a:endParaRPr>
                    </a:p>
                    <a:p>
                      <a:pPr>
                        <a:lnSpc>
                          <a:spcPct val="93000"/>
                        </a:lnSpc>
                      </a:pPr>
                      <a:endParaRPr b="0" lang="es-ES" sz="1300" spc="-1" strike="noStrike">
                        <a:latin typeface="Arial"/>
                      </a:endParaRPr>
                    </a:p>
                    <a:p>
                      <a:pPr>
                        <a:lnSpc>
                          <a:spcPct val="93000"/>
                        </a:lnSpc>
                      </a:pPr>
                      <a:r>
                        <a:rPr b="0" lang="es-ES" sz="1300" spc="-1" strike="noStrike">
                          <a:solidFill>
                            <a:srgbClr val="000000"/>
                          </a:solidFill>
                          <a:latin typeface="Arial"/>
                          <a:ea typeface="SimSun"/>
                        </a:rPr>
                        <a:t># AdaBoost with 20 trees (mfinal)</a:t>
                      </a:r>
                      <a:endParaRPr b="0" lang="es-ES" sz="1300" spc="-1" strike="noStrike">
                        <a:latin typeface="Arial"/>
                      </a:endParaRPr>
                    </a:p>
                    <a:p>
                      <a:pPr>
                        <a:lnSpc>
                          <a:spcPct val="93000"/>
                        </a:lnSpc>
                      </a:pPr>
                      <a:r>
                        <a:rPr b="0" lang="es-ES" sz="1300" spc="-1" strike="noStrike">
                          <a:solidFill>
                            <a:srgbClr val="000000"/>
                          </a:solidFill>
                          <a:latin typeface="Arial"/>
                          <a:ea typeface="SimSun"/>
                        </a:rPr>
                        <a:t>ab = boosting(y.occ ~., df.occ[indtrain, ], mfinal = 20)  </a:t>
                      </a:r>
                      <a:endParaRPr b="0" lang="es-ES" sz="1300" spc="-1" strike="noStrike">
                        <a:latin typeface="Arial"/>
                      </a:endParaRPr>
                    </a:p>
                    <a:p>
                      <a:pPr>
                        <a:lnSpc>
                          <a:spcPct val="93000"/>
                        </a:lnSpc>
                      </a:pPr>
                      <a:endParaRPr b="0" lang="es-ES" sz="1300" spc="-1" strike="noStrike">
                        <a:latin typeface="Arial"/>
                      </a:endParaRPr>
                    </a:p>
                    <a:p>
                      <a:pPr>
                        <a:lnSpc>
                          <a:spcPct val="93000"/>
                        </a:lnSpc>
                      </a:pPr>
                      <a:r>
                        <a:rPr b="0" lang="es-ES" sz="1300" spc="-1" strike="noStrike">
                          <a:solidFill>
                            <a:srgbClr val="000000"/>
                          </a:solidFill>
                          <a:latin typeface="Arial"/>
                          <a:ea typeface="SimSun"/>
                        </a:rPr>
                        <a:t># train errors as a function of number of trees</a:t>
                      </a:r>
                      <a:endParaRPr b="0" lang="es-ES" sz="1300" spc="-1" strike="noStrike">
                        <a:latin typeface="Arial"/>
                      </a:endParaRPr>
                    </a:p>
                    <a:p>
                      <a:pPr>
                        <a:lnSpc>
                          <a:spcPct val="93000"/>
                        </a:lnSpc>
                      </a:pPr>
                      <a:r>
                        <a:rPr b="0" lang="es-ES" sz="1300" spc="-1" strike="noStrike">
                          <a:solidFill>
                            <a:srgbClr val="000000"/>
                          </a:solidFill>
                          <a:latin typeface="Arial"/>
                          <a:ea typeface="SimSun"/>
                        </a:rPr>
                        <a:t>plot(errorevol(ab, df.occ[indtrain, ]))</a:t>
                      </a:r>
                      <a:endParaRPr b="0" lang="es-ES" sz="1300" spc="-1" strike="noStrike">
                        <a:latin typeface="Arial"/>
                      </a:endParaRPr>
                    </a:p>
                    <a:p>
                      <a:pPr>
                        <a:lnSpc>
                          <a:spcPct val="93000"/>
                        </a:lnSpc>
                      </a:pPr>
                      <a:r>
                        <a:rPr b="0" lang="es-ES" sz="1300" spc="-1" strike="noStrike">
                          <a:solidFill>
                            <a:srgbClr val="000000"/>
                          </a:solidFill>
                          <a:latin typeface="Arial"/>
                          <a:ea typeface="SimSun"/>
                        </a:rPr>
                        <a:t>grid()</a:t>
                      </a: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txBody>
                  <a:tcPr marL="91440" marR="91440">
                    <a:noFill/>
                  </a:tcPr>
                </a:tc>
                <a:tc>
                  <a:txBody>
                    <a:bodyPr/>
                    <a:p>
                      <a:pPr>
                        <a:lnSpc>
                          <a:spcPct val="93000"/>
                        </a:lnSpc>
                      </a:pPr>
                      <a:endParaRPr b="0" lang="es-ES" sz="1800" spc="-1" strike="noStrike">
                        <a:latin typeface="Arial"/>
                      </a:endParaRPr>
                    </a:p>
                    <a:p>
                      <a:pPr>
                        <a:lnSpc>
                          <a:spcPct val="93000"/>
                        </a:lnSpc>
                      </a:pPr>
                      <a:r>
                        <a:rPr b="0" lang="es-ES" sz="1300" spc="-1" strike="noStrike">
                          <a:solidFill>
                            <a:srgbClr val="000000"/>
                          </a:solidFill>
                          <a:latin typeface="Arial"/>
                          <a:ea typeface="SimSun"/>
                        </a:rPr>
                        <a:t># we can pick and draw individual trees</a:t>
                      </a:r>
                      <a:endParaRPr b="0" lang="es-ES" sz="1300" spc="-1" strike="noStrike">
                        <a:latin typeface="Arial"/>
                      </a:endParaRPr>
                    </a:p>
                    <a:p>
                      <a:pPr>
                        <a:lnSpc>
                          <a:spcPct val="93000"/>
                        </a:lnSpc>
                      </a:pPr>
                      <a:r>
                        <a:rPr b="0" lang="es-ES" sz="1300" spc="-1" strike="noStrike">
                          <a:solidFill>
                            <a:srgbClr val="000000"/>
                          </a:solidFill>
                          <a:latin typeface="Arial"/>
                          <a:ea typeface="SimSun"/>
                        </a:rPr>
                        <a:t>plot(ab$trees[[1]])</a:t>
                      </a:r>
                      <a:endParaRPr b="0" lang="es-ES" sz="1300" spc="-1" strike="noStrike">
                        <a:latin typeface="Arial"/>
                      </a:endParaRPr>
                    </a:p>
                    <a:p>
                      <a:pPr>
                        <a:lnSpc>
                          <a:spcPct val="93000"/>
                        </a:lnSpc>
                      </a:pPr>
                      <a:r>
                        <a:rPr b="0" lang="es-ES" sz="1300" spc="-1" strike="noStrike">
                          <a:solidFill>
                            <a:srgbClr val="000000"/>
                          </a:solidFill>
                          <a:latin typeface="Arial"/>
                          <a:ea typeface="SimSun"/>
                        </a:rPr>
                        <a:t>text(ab$trees[[1]], pretty = F)</a:t>
                      </a: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p>
                      <a:pPr>
                        <a:lnSpc>
                          <a:spcPct val="93000"/>
                        </a:lnSpc>
                      </a:pPr>
                      <a:r>
                        <a:rPr b="0" lang="es-ES" sz="1300" spc="-1" strike="noStrike">
                          <a:solidFill>
                            <a:srgbClr val="000000"/>
                          </a:solidFill>
                          <a:latin typeface="Arial"/>
                          <a:ea typeface="SimSun"/>
                        </a:rPr>
                        <a:t>## prediction for test</a:t>
                      </a:r>
                      <a:endParaRPr b="0" lang="es-ES" sz="1300" spc="-1" strike="noStrike">
                        <a:latin typeface="Arial"/>
                      </a:endParaRPr>
                    </a:p>
                    <a:p>
                      <a:pPr>
                        <a:lnSpc>
                          <a:spcPct val="93000"/>
                        </a:lnSpc>
                      </a:pPr>
                      <a:r>
                        <a:rPr b="0" lang="es-ES" sz="1300" spc="-1" strike="noStrike">
                          <a:solidFill>
                            <a:srgbClr val="000000"/>
                          </a:solidFill>
                          <a:latin typeface="Arial"/>
                          <a:ea typeface="SimSun"/>
                        </a:rPr>
                        <a:t>pred.ab = predict(ab, df.occ[indtest, ])</a:t>
                      </a:r>
                      <a:endParaRPr b="0" lang="es-ES" sz="1300" spc="-1" strike="noStrike">
                        <a:latin typeface="Arial"/>
                      </a:endParaRPr>
                    </a:p>
                    <a:p>
                      <a:pPr>
                        <a:lnSpc>
                          <a:spcPct val="93000"/>
                        </a:lnSpc>
                      </a:pPr>
                      <a:r>
                        <a:rPr b="0" lang="es-ES" sz="1300" spc="-1" strike="noStrike">
                          <a:solidFill>
                            <a:srgbClr val="000000"/>
                          </a:solidFill>
                          <a:latin typeface="Arial"/>
                          <a:ea typeface="SimSun"/>
                        </a:rPr>
                        <a:t># test error</a:t>
                      </a:r>
                      <a:endParaRPr b="0" lang="es-ES" sz="1300" spc="-1" strike="noStrike">
                        <a:latin typeface="Arial"/>
                      </a:endParaRPr>
                    </a:p>
                    <a:p>
                      <a:pPr>
                        <a:lnSpc>
                          <a:spcPct val="93000"/>
                        </a:lnSpc>
                      </a:pPr>
                      <a:r>
                        <a:rPr b="0" lang="es-ES" sz="1300" spc="-1" strike="noStrike">
                          <a:solidFill>
                            <a:srgbClr val="000000"/>
                          </a:solidFill>
                          <a:latin typeface="Arial"/>
                          <a:ea typeface="SimSun"/>
                        </a:rPr>
                        <a:t>1 - sum(diag(table(pred.ab$class, df.occ$y.occ[indtest]))) / length(indtest)</a:t>
                      </a:r>
                      <a:endParaRPr b="0" lang="es-ES" sz="1300" spc="-1" strike="noStrike">
                        <a:latin typeface="Arial"/>
                      </a:endParaRPr>
                    </a:p>
                    <a:p>
                      <a:pPr>
                        <a:lnSpc>
                          <a:spcPct val="93000"/>
                        </a:lnSpc>
                      </a:pPr>
                      <a:endParaRPr b="0" lang="es-ES" sz="1300" spc="-1" strike="noStrike">
                        <a:latin typeface="Arial"/>
                      </a:endParaRPr>
                    </a:p>
                    <a:p>
                      <a:pPr>
                        <a:lnSpc>
                          <a:spcPct val="93000"/>
                        </a:lnSpc>
                      </a:pPr>
                      <a:endParaRPr b="0" lang="es-ES" sz="1300" spc="-1" strike="noStrike">
                        <a:latin typeface="Arial"/>
                      </a:endParaRPr>
                    </a:p>
                  </a:txBody>
                  <a:tcPr marL="91440" marR="91440">
                    <a:noFill/>
                  </a:tcPr>
                </a:tc>
              </a:tr>
            </a:tbl>
          </a:graphicData>
        </a:graphic>
      </p:graphicFrame>
      <p:sp>
        <p:nvSpPr>
          <p:cNvPr id="494" name="CustomShape 7"/>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3E30C277-3D64-4F23-BDB9-317186941289}" type="slidenum">
              <a:rPr b="0" lang="es-ES" sz="1600" spc="-1" strike="noStrike">
                <a:solidFill>
                  <a:srgbClr val="8b8b8b"/>
                </a:solidFill>
                <a:latin typeface="Arial"/>
                <a:ea typeface="SimSun"/>
              </a:rPr>
              <a:t>1</a:t>
            </a:fld>
            <a:endParaRPr b="0" lang="es-ES" sz="1600" spc="-1" strike="noStrike">
              <a:latin typeface="Arial"/>
            </a:endParaRPr>
          </a:p>
        </p:txBody>
      </p:sp>
      <p:pic>
        <p:nvPicPr>
          <p:cNvPr id="495" name="Imagen 2" descr=""/>
          <p:cNvPicPr/>
          <p:nvPr/>
        </p:nvPicPr>
        <p:blipFill>
          <a:blip r:embed="rId1"/>
          <a:srcRect l="0" t="5444" r="3984" b="4052"/>
          <a:stretch/>
        </p:blipFill>
        <p:spPr>
          <a:xfrm>
            <a:off x="1080" y="2810880"/>
            <a:ext cx="4680360" cy="3313080"/>
          </a:xfrm>
          <a:prstGeom prst="rect">
            <a:avLst/>
          </a:prstGeom>
          <a:ln>
            <a:noFill/>
          </a:ln>
        </p:spPr>
      </p:pic>
      <p:pic>
        <p:nvPicPr>
          <p:cNvPr id="496" name="Imagen 13" descr=""/>
          <p:cNvPicPr/>
          <p:nvPr/>
        </p:nvPicPr>
        <p:blipFill>
          <a:blip r:embed="rId2"/>
          <a:srcRect l="10243" t="9206" r="5826" b="12052"/>
          <a:stretch/>
        </p:blipFill>
        <p:spPr>
          <a:xfrm>
            <a:off x="4970520" y="1082520"/>
            <a:ext cx="4822920" cy="3511080"/>
          </a:xfrm>
          <a:prstGeom prst="rect">
            <a:avLst/>
          </a:prstGeom>
          <a:ln>
            <a:noFill/>
          </a:ln>
        </p:spPr>
      </p:pic>
      <p:sp>
        <p:nvSpPr>
          <p:cNvPr id="497" name="CustomShape 8"/>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Boosting</a:t>
            </a:r>
            <a:endParaRPr b="0" lang="es-ES"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960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1" lang="es-ES" sz="1800" spc="-1" strike="noStrike">
                <a:solidFill>
                  <a:srgbClr val="000000"/>
                </a:solidFill>
                <a:latin typeface="Arial"/>
                <a:ea typeface="SimSun"/>
              </a:rPr>
              <a:t>Ensemble learning </a:t>
            </a:r>
            <a:r>
              <a:rPr b="0" lang="es-ES" sz="1800" spc="-1" strike="noStrike">
                <a:solidFill>
                  <a:srgbClr val="000000"/>
                </a:solidFill>
                <a:latin typeface="Arial"/>
                <a:ea typeface="SimSun"/>
              </a:rPr>
              <a:t>is a supervised approach in which the basic idea is to generate multiple weak models on a training dataset and combining them to generate a strong model which improves the </a:t>
            </a:r>
            <a:r>
              <a:rPr b="1" i="1" lang="es-ES" sz="1800" spc="-1" strike="noStrike">
                <a:solidFill>
                  <a:srgbClr val="000000"/>
                </a:solidFill>
                <a:latin typeface="Arial"/>
                <a:ea typeface="SimSun"/>
              </a:rPr>
              <a:t>stability</a:t>
            </a:r>
            <a:r>
              <a:rPr b="0" lang="es-ES" sz="1800" spc="-1" strike="noStrike">
                <a:solidFill>
                  <a:srgbClr val="000000"/>
                </a:solidFill>
                <a:latin typeface="Arial"/>
                <a:ea typeface="SimSun"/>
              </a:rPr>
              <a:t> and the </a:t>
            </a:r>
            <a:r>
              <a:rPr b="1" i="1" lang="es-ES" sz="1800" spc="-1" strike="noStrike">
                <a:solidFill>
                  <a:srgbClr val="000000"/>
                </a:solidFill>
                <a:latin typeface="Arial"/>
                <a:ea typeface="SimSun"/>
              </a:rPr>
              <a:t>performance</a:t>
            </a:r>
            <a:r>
              <a:rPr b="0" lang="es-ES" sz="1800" spc="-1" strike="noStrike">
                <a:solidFill>
                  <a:srgbClr val="000000"/>
                </a:solidFill>
                <a:latin typeface="Arial"/>
                <a:ea typeface="SimSun"/>
              </a:rPr>
              <a:t> of the individual models.</a:t>
            </a: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b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a:p>
            <a:pPr>
              <a:lnSpc>
                <a:spcPct val="93000"/>
              </a:lnSpc>
            </a:pPr>
            <a:endParaRPr b="0" lang="es-ES" sz="1800" spc="-1" strike="noStrike">
              <a:latin typeface="Arial"/>
            </a:endParaRPr>
          </a:p>
        </p:txBody>
      </p:sp>
      <p:sp>
        <p:nvSpPr>
          <p:cNvPr id="115"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16"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7FFA0BFD-01A2-4290-A202-4253FCA0E444}" type="slidenum">
              <a:rPr b="0" lang="es-ES" sz="1600" spc="-1" strike="noStrike">
                <a:solidFill>
                  <a:srgbClr val="8b8b8b"/>
                </a:solidFill>
                <a:latin typeface="Arial"/>
                <a:ea typeface="SimSun"/>
              </a:rPr>
              <a:t>1</a:t>
            </a:fld>
            <a:endParaRPr b="0" lang="es-ES" sz="1600" spc="-1" strike="noStrike">
              <a:latin typeface="Arial"/>
            </a:endParaRPr>
          </a:p>
        </p:txBody>
      </p:sp>
      <p:pic>
        <p:nvPicPr>
          <p:cNvPr id="117" name="Picture 7" descr=""/>
          <p:cNvPicPr/>
          <p:nvPr/>
        </p:nvPicPr>
        <p:blipFill>
          <a:blip r:embed="rId1"/>
          <a:stretch/>
        </p:blipFill>
        <p:spPr>
          <a:xfrm>
            <a:off x="4898520" y="2123640"/>
            <a:ext cx="5133600" cy="3278160"/>
          </a:xfrm>
          <a:prstGeom prst="rect">
            <a:avLst/>
          </a:prstGeom>
          <a:ln>
            <a:noFill/>
          </a:ln>
        </p:spPr>
      </p:pic>
      <p:pic>
        <p:nvPicPr>
          <p:cNvPr id="118" name="Picture 2" descr=""/>
          <p:cNvPicPr/>
          <p:nvPr/>
        </p:nvPicPr>
        <p:blipFill>
          <a:blip r:embed="rId2"/>
          <a:srcRect l="11709" t="21774" r="11905" b="9980"/>
          <a:stretch/>
        </p:blipFill>
        <p:spPr>
          <a:xfrm>
            <a:off x="108360" y="2168640"/>
            <a:ext cx="4932720" cy="3305160"/>
          </a:xfrm>
          <a:prstGeom prst="rect">
            <a:avLst/>
          </a:prstGeom>
          <a:ln>
            <a:noFill/>
          </a:ln>
        </p:spPr>
      </p:pic>
      <p:sp>
        <p:nvSpPr>
          <p:cNvPr id="119" name="CustomShape 4"/>
          <p:cNvSpPr/>
          <p:nvPr/>
        </p:nvSpPr>
        <p:spPr>
          <a:xfrm>
            <a:off x="5906880" y="5401440"/>
            <a:ext cx="4102920" cy="50184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i="1" lang="es-ES" sz="1500" spc="-1" strike="noStrike">
                <a:solidFill>
                  <a:srgbClr val="000000"/>
                </a:solidFill>
                <a:latin typeface="medium-content-serif-font"/>
                <a:ea typeface="SimSun"/>
              </a:rPr>
              <a:t>Fable of blind men and elephant</a:t>
            </a:r>
            <a:endParaRPr b="0" lang="es-ES" sz="1500" spc="-1" strike="noStrike">
              <a:latin typeface="Arial"/>
            </a:endParaRPr>
          </a:p>
          <a:p>
            <a:pPr>
              <a:lnSpc>
                <a:spcPct val="100000"/>
              </a:lnSpc>
            </a:pPr>
            <a:r>
              <a:rPr b="0" lang="es-ES" sz="1200" spc="-1" strike="noStrike">
                <a:solidFill>
                  <a:srgbClr val="000000"/>
                </a:solidFill>
                <a:latin typeface="Arial"/>
                <a:ea typeface="SimSun"/>
              </a:rPr>
              <a:t>https://en.wikipedia.org/wiki/Blind_men_and_an_elephant</a:t>
            </a:r>
            <a:r>
              <a:rPr b="0" lang="es-ES" sz="600" spc="-1" strike="noStrike">
                <a:solidFill>
                  <a:srgbClr val="000000"/>
                </a:solidFill>
                <a:latin typeface="Arial"/>
                <a:ea typeface="SimSun"/>
              </a:rPr>
              <a:t> </a:t>
            </a:r>
            <a:endParaRPr b="0" lang="es-ES" sz="600" spc="-1" strike="noStrike">
              <a:latin typeface="Arial"/>
            </a:endParaRPr>
          </a:p>
        </p:txBody>
      </p:sp>
      <p:sp>
        <p:nvSpPr>
          <p:cNvPr id="120" name="CustomShape 5"/>
          <p:cNvSpPr/>
          <p:nvPr/>
        </p:nvSpPr>
        <p:spPr>
          <a:xfrm>
            <a:off x="6410880" y="1875600"/>
            <a:ext cx="4102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i="1" lang="es-ES" sz="1500" spc="-1" strike="noStrike">
                <a:solidFill>
                  <a:srgbClr val="000000"/>
                </a:solidFill>
                <a:latin typeface="medium-content-serif-font"/>
                <a:ea typeface="SimSun"/>
              </a:rPr>
              <a:t>The wisdom of the crowd</a:t>
            </a:r>
            <a:endParaRPr b="0" lang="es-ES" sz="1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instability of the trees can be reduced and their predictive performance substantially 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22"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23"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ADA85BF0-11F9-4DB8-95F8-D80540848F09}" type="slidenum">
              <a:rPr b="0" lang="es-ES" sz="1600" spc="-1" strike="noStrike">
                <a:solidFill>
                  <a:srgbClr val="8b8b8b"/>
                </a:solidFill>
                <a:latin typeface="Arial"/>
                <a:ea typeface="SimSun"/>
              </a:rPr>
              <a:t>1</a:t>
            </a:fld>
            <a:endParaRPr b="0" lang="es-E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25"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26"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EE084C20-8D5A-46AE-B4D8-23671B76E354}" type="slidenum">
              <a:rPr b="0" lang="es-ES" sz="1600" spc="-1" strike="noStrike">
                <a:solidFill>
                  <a:srgbClr val="8b8b8b"/>
                </a:solidFill>
                <a:latin typeface="Arial"/>
                <a:ea typeface="SimSun"/>
              </a:rPr>
              <a:t>1</a:t>
            </a:fld>
            <a:endParaRPr b="0" lang="es-ES" sz="1600" spc="-1" strike="noStrike">
              <a:latin typeface="Arial"/>
            </a:endParaRPr>
          </a:p>
        </p:txBody>
      </p:sp>
      <p:pic>
        <p:nvPicPr>
          <p:cNvPr id="127" name="Picture 2" descr=""/>
          <p:cNvPicPr/>
          <p:nvPr/>
        </p:nvPicPr>
        <p:blipFill>
          <a:blip r:embed="rId1"/>
          <a:srcRect l="31130" t="24215" r="13389" b="15073"/>
          <a:stretch/>
        </p:blipFill>
        <p:spPr>
          <a:xfrm>
            <a:off x="37440" y="3857040"/>
            <a:ext cx="2915640" cy="2503800"/>
          </a:xfrm>
          <a:prstGeom prst="rect">
            <a:avLst/>
          </a:prstGeom>
          <a:ln>
            <a:noFill/>
          </a:ln>
        </p:spPr>
      </p:pic>
      <p:pic>
        <p:nvPicPr>
          <p:cNvPr id="128" name="Picture 2" descr=""/>
          <p:cNvPicPr/>
          <p:nvPr/>
        </p:nvPicPr>
        <p:blipFill>
          <a:blip r:embed="rId2"/>
          <a:srcRect l="6591" t="6402" r="33835" b="9958"/>
          <a:stretch/>
        </p:blipFill>
        <p:spPr>
          <a:xfrm>
            <a:off x="3458520" y="3602880"/>
            <a:ext cx="1815840" cy="1438560"/>
          </a:xfrm>
          <a:prstGeom prst="rect">
            <a:avLst/>
          </a:prstGeom>
          <a:ln>
            <a:noFill/>
          </a:ln>
        </p:spPr>
      </p:pic>
      <p:sp>
        <p:nvSpPr>
          <p:cNvPr id="129" name="CustomShape 4"/>
          <p:cNvSpPr/>
          <p:nvPr/>
        </p:nvSpPr>
        <p:spPr>
          <a:xfrm rot="9385200">
            <a:off x="2898360" y="4470120"/>
            <a:ext cx="545760" cy="18504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
        <p:nvSpPr>
          <p:cNvPr id="130" name="CustomShape 5"/>
          <p:cNvSpPr/>
          <p:nvPr/>
        </p:nvSpPr>
        <p:spPr>
          <a:xfrm rot="10800000">
            <a:off x="2520360" y="6404760"/>
            <a:ext cx="358560" cy="21312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
        <p:nvSpPr>
          <p:cNvPr id="131" name="CustomShape 6"/>
          <p:cNvSpPr/>
          <p:nvPr/>
        </p:nvSpPr>
        <p:spPr>
          <a:xfrm>
            <a:off x="2133000" y="5808240"/>
            <a:ext cx="2971440" cy="54576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000000"/>
              </a:buClr>
              <a:buFont typeface="Arial"/>
              <a:buChar char="•"/>
            </a:pPr>
            <a:r>
              <a:rPr b="0" lang="es-ES" sz="1500" spc="-1" strike="noStrike">
                <a:solidFill>
                  <a:srgbClr val="000000"/>
                </a:solidFill>
                <a:latin typeface="Arial"/>
                <a:ea typeface="SimSun"/>
              </a:rPr>
              <a:t>Mean (prediction)</a:t>
            </a:r>
            <a:endParaRPr b="0" lang="es-ES" sz="1500" spc="-1" strike="noStrike">
              <a:latin typeface="Arial"/>
            </a:endParaRPr>
          </a:p>
          <a:p>
            <a:pPr marL="285840" indent="-284400">
              <a:lnSpc>
                <a:spcPct val="100000"/>
              </a:lnSpc>
              <a:buClr>
                <a:srgbClr val="000000"/>
              </a:buClr>
              <a:buFont typeface="Arial"/>
              <a:buChar char="•"/>
            </a:pPr>
            <a:r>
              <a:rPr b="0" lang="es-ES" sz="1500" spc="-1" strike="noStrike">
                <a:solidFill>
                  <a:srgbClr val="000000"/>
                </a:solidFill>
                <a:latin typeface="Arial"/>
                <a:ea typeface="SimSun"/>
              </a:rPr>
              <a:t>Majority voting (classification)</a:t>
            </a:r>
            <a:endParaRPr b="0" lang="es-ES" sz="1500" spc="-1" strike="noStrike">
              <a:latin typeface="Arial"/>
            </a:endParaRPr>
          </a:p>
        </p:txBody>
      </p:sp>
      <p:sp>
        <p:nvSpPr>
          <p:cNvPr id="132" name="CustomShape 7"/>
          <p:cNvSpPr/>
          <p:nvPr/>
        </p:nvSpPr>
        <p:spPr>
          <a:xfrm>
            <a:off x="3405600" y="4791960"/>
            <a:ext cx="1342800" cy="31752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500" spc="-1" strike="noStrike">
                <a:solidFill>
                  <a:srgbClr val="000000"/>
                </a:solidFill>
                <a:latin typeface="Arial"/>
                <a:ea typeface="SimSun"/>
              </a:rPr>
              <a:t>bootstrapping</a:t>
            </a:r>
            <a:endParaRPr b="0" lang="es-ES" sz="1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34"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35"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3DF6AEDD-EE04-41D4-9F0F-7C5C454E4C33}" type="slidenum">
              <a:rPr b="0" lang="es-ES" sz="1600" spc="-1" strike="noStrike">
                <a:solidFill>
                  <a:srgbClr val="8b8b8b"/>
                </a:solidFill>
                <a:latin typeface="Arial"/>
                <a:ea typeface="SimSun"/>
              </a:rPr>
              <a:t>1</a:t>
            </a:fld>
            <a:endParaRPr b="0" lang="es-ES" sz="1600" spc="-1" strike="noStrike">
              <a:latin typeface="Arial"/>
            </a:endParaRPr>
          </a:p>
        </p:txBody>
      </p:sp>
      <p:pic>
        <p:nvPicPr>
          <p:cNvPr id="136" name="Picture 2" descr=""/>
          <p:cNvPicPr/>
          <p:nvPr/>
        </p:nvPicPr>
        <p:blipFill>
          <a:blip r:embed="rId1"/>
          <a:srcRect l="31130" t="24215" r="13389" b="15073"/>
          <a:stretch/>
        </p:blipFill>
        <p:spPr>
          <a:xfrm>
            <a:off x="37440" y="3857040"/>
            <a:ext cx="2915640" cy="2503800"/>
          </a:xfrm>
          <a:prstGeom prst="rect">
            <a:avLst/>
          </a:prstGeom>
          <a:ln>
            <a:noFill/>
          </a:ln>
        </p:spPr>
      </p:pic>
      <p:pic>
        <p:nvPicPr>
          <p:cNvPr id="137" name="Picture 2" descr=""/>
          <p:cNvPicPr/>
          <p:nvPr/>
        </p:nvPicPr>
        <p:blipFill>
          <a:blip r:embed="rId2"/>
          <a:srcRect l="6591" t="6402" r="33835" b="9958"/>
          <a:stretch/>
        </p:blipFill>
        <p:spPr>
          <a:xfrm>
            <a:off x="3458520" y="3602880"/>
            <a:ext cx="1815840" cy="1438560"/>
          </a:xfrm>
          <a:prstGeom prst="rect">
            <a:avLst/>
          </a:prstGeom>
          <a:ln>
            <a:noFill/>
          </a:ln>
        </p:spPr>
      </p:pic>
      <p:sp>
        <p:nvSpPr>
          <p:cNvPr id="138" name="CustomShape 4"/>
          <p:cNvSpPr/>
          <p:nvPr/>
        </p:nvSpPr>
        <p:spPr>
          <a:xfrm rot="9385200">
            <a:off x="2898360" y="4470120"/>
            <a:ext cx="545760" cy="18504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
        <p:nvSpPr>
          <p:cNvPr id="139" name="CustomShape 5"/>
          <p:cNvSpPr/>
          <p:nvPr/>
        </p:nvSpPr>
        <p:spPr>
          <a:xfrm>
            <a:off x="2133000" y="5808240"/>
            <a:ext cx="2971440" cy="54576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000000"/>
              </a:buClr>
              <a:buFont typeface="Arial"/>
              <a:buChar char="•"/>
            </a:pPr>
            <a:r>
              <a:rPr b="0" lang="es-ES" sz="1500" spc="-1" strike="noStrike">
                <a:solidFill>
                  <a:srgbClr val="000000"/>
                </a:solidFill>
                <a:latin typeface="Arial"/>
                <a:ea typeface="SimSun"/>
              </a:rPr>
              <a:t>Mean (prediction)</a:t>
            </a:r>
            <a:endParaRPr b="0" lang="es-ES" sz="1500" spc="-1" strike="noStrike">
              <a:latin typeface="Arial"/>
            </a:endParaRPr>
          </a:p>
          <a:p>
            <a:pPr marL="285840" indent="-284400">
              <a:lnSpc>
                <a:spcPct val="100000"/>
              </a:lnSpc>
              <a:buClr>
                <a:srgbClr val="000000"/>
              </a:buClr>
              <a:buFont typeface="Arial"/>
              <a:buChar char="•"/>
            </a:pPr>
            <a:r>
              <a:rPr b="0" lang="es-ES" sz="1500" spc="-1" strike="noStrike">
                <a:solidFill>
                  <a:srgbClr val="000000"/>
                </a:solidFill>
                <a:latin typeface="Arial"/>
                <a:ea typeface="SimSun"/>
              </a:rPr>
              <a:t>Majority voting (classification)</a:t>
            </a:r>
            <a:endParaRPr b="0" lang="es-ES" sz="1500" spc="-1" strike="noStrike">
              <a:latin typeface="Arial"/>
            </a:endParaRPr>
          </a:p>
        </p:txBody>
      </p:sp>
      <p:sp>
        <p:nvSpPr>
          <p:cNvPr id="140" name="CustomShape 6"/>
          <p:cNvSpPr/>
          <p:nvPr/>
        </p:nvSpPr>
        <p:spPr>
          <a:xfrm>
            <a:off x="3405600" y="4791960"/>
            <a:ext cx="1342800" cy="31752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500" spc="-1" strike="noStrike">
                <a:solidFill>
                  <a:srgbClr val="000000"/>
                </a:solidFill>
                <a:latin typeface="Arial"/>
                <a:ea typeface="SimSun"/>
              </a:rPr>
              <a:t>bootstrapping</a:t>
            </a:r>
            <a:endParaRPr b="0" lang="es-ES" sz="1500" spc="-1" strike="noStrike">
              <a:latin typeface="Arial"/>
            </a:endParaRPr>
          </a:p>
        </p:txBody>
      </p:sp>
      <p:sp>
        <p:nvSpPr>
          <p:cNvPr id="141" name="CustomShape 7"/>
          <p:cNvSpPr/>
          <p:nvPr/>
        </p:nvSpPr>
        <p:spPr>
          <a:xfrm>
            <a:off x="6841440" y="3728520"/>
            <a:ext cx="176004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Weak learners</a:t>
            </a:r>
            <a:endParaRPr b="0" lang="es-ES" sz="1500" spc="-1" strike="noStrike">
              <a:latin typeface="Arial"/>
            </a:endParaRPr>
          </a:p>
        </p:txBody>
      </p:sp>
      <p:sp>
        <p:nvSpPr>
          <p:cNvPr id="142" name="CustomShape 8"/>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Low bias and high variance</a:t>
            </a:r>
            <a:endParaRPr b="0" lang="es-ES" sz="1500" spc="-1" strike="noStrike">
              <a:latin typeface="Arial"/>
            </a:endParaRPr>
          </a:p>
        </p:txBody>
      </p:sp>
      <p:sp>
        <p:nvSpPr>
          <p:cNvPr id="143" name="CustomShape 9"/>
          <p:cNvSpPr/>
          <p:nvPr/>
        </p:nvSpPr>
        <p:spPr>
          <a:xfrm>
            <a:off x="6084000" y="5270400"/>
            <a:ext cx="3274920" cy="54756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High degree of freedom models</a:t>
            </a:r>
            <a:endParaRPr b="0" lang="es-ES" sz="1500" spc="-1" strike="noStrike">
              <a:latin typeface="Arial"/>
            </a:endParaRPr>
          </a:p>
          <a:p>
            <a:pPr>
              <a:lnSpc>
                <a:spcPct val="100000"/>
              </a:lnSpc>
            </a:pPr>
            <a:r>
              <a:rPr b="0" lang="es-ES" sz="1500" spc="-1" strike="noStrike">
                <a:solidFill>
                  <a:srgbClr val="000000"/>
                </a:solidFill>
                <a:latin typeface="medium-content-serif-font"/>
                <a:ea typeface="SimSun"/>
              </a:rPr>
              <a:t>e.g. fully developed trees</a:t>
            </a:r>
            <a:endParaRPr b="0" lang="es-ES" sz="1500" spc="-1" strike="noStrike">
              <a:latin typeface="Arial"/>
            </a:endParaRPr>
          </a:p>
        </p:txBody>
      </p:sp>
      <p:sp>
        <p:nvSpPr>
          <p:cNvPr id="144" name="CustomShape 10"/>
          <p:cNvSpPr/>
          <p:nvPr/>
        </p:nvSpPr>
        <p:spPr>
          <a:xfrm>
            <a:off x="7578000" y="4536000"/>
            <a:ext cx="286920" cy="739440"/>
          </a:xfrm>
          <a:custGeom>
            <a:avLst/>
            <a:gdLst/>
            <a:ahLst/>
            <a:rect l="l" t="t" r="r" b="b"/>
            <a:pathLst>
              <a:path w="802" h="2059">
                <a:moveTo>
                  <a:pt x="200" y="0"/>
                </a:moveTo>
                <a:lnTo>
                  <a:pt x="200" y="1543"/>
                </a:lnTo>
                <a:lnTo>
                  <a:pt x="0" y="1543"/>
                </a:lnTo>
                <a:lnTo>
                  <a:pt x="400" y="2058"/>
                </a:lnTo>
                <a:lnTo>
                  <a:pt x="801" y="1543"/>
                </a:lnTo>
                <a:lnTo>
                  <a:pt x="600" y="1543"/>
                </a:lnTo>
                <a:lnTo>
                  <a:pt x="600" y="0"/>
                </a:lnTo>
                <a:lnTo>
                  <a:pt x="200" y="0"/>
                </a:lnTo>
              </a:path>
            </a:pathLst>
          </a:custGeom>
          <a:solidFill>
            <a:srgbClr val="729fcf"/>
          </a:solidFill>
          <a:ln>
            <a:solidFill>
              <a:srgbClr val="3465a4"/>
            </a:solidFill>
          </a:ln>
        </p:spPr>
        <p:style>
          <a:lnRef idx="0"/>
          <a:fillRef idx="0"/>
          <a:effectRef idx="0"/>
          <a:fontRef idx="minor"/>
        </p:style>
      </p:sp>
      <p:sp>
        <p:nvSpPr>
          <p:cNvPr id="145" name="CustomShape 11"/>
          <p:cNvSpPr/>
          <p:nvPr/>
        </p:nvSpPr>
        <p:spPr>
          <a:xfrm rot="10800000">
            <a:off x="2520360" y="6405120"/>
            <a:ext cx="358560" cy="21312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47"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48"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7EB611B9-CEFD-4305-9329-60B46AC1DD3A}" type="slidenum">
              <a:rPr b="0" lang="es-ES" sz="1600" spc="-1" strike="noStrike">
                <a:solidFill>
                  <a:srgbClr val="8b8b8b"/>
                </a:solidFill>
                <a:latin typeface="Arial"/>
                <a:ea typeface="SimSun"/>
              </a:rPr>
              <a:t>1</a:t>
            </a:fld>
            <a:endParaRPr b="0" lang="es-ES" sz="1600" spc="-1" strike="noStrike">
              <a:latin typeface="Arial"/>
            </a:endParaRPr>
          </a:p>
        </p:txBody>
      </p:sp>
      <p:pic>
        <p:nvPicPr>
          <p:cNvPr id="149" name="Picture 2" descr=""/>
          <p:cNvPicPr/>
          <p:nvPr/>
        </p:nvPicPr>
        <p:blipFill>
          <a:blip r:embed="rId1"/>
          <a:srcRect l="31130" t="24215" r="13389" b="15073"/>
          <a:stretch/>
        </p:blipFill>
        <p:spPr>
          <a:xfrm>
            <a:off x="37440" y="3857040"/>
            <a:ext cx="2915640" cy="2503800"/>
          </a:xfrm>
          <a:prstGeom prst="rect">
            <a:avLst/>
          </a:prstGeom>
          <a:ln>
            <a:noFill/>
          </a:ln>
        </p:spPr>
      </p:pic>
      <p:pic>
        <p:nvPicPr>
          <p:cNvPr id="150" name="Picture 2" descr=""/>
          <p:cNvPicPr/>
          <p:nvPr/>
        </p:nvPicPr>
        <p:blipFill>
          <a:blip r:embed="rId2"/>
          <a:srcRect l="6591" t="6402" r="33835" b="9958"/>
          <a:stretch/>
        </p:blipFill>
        <p:spPr>
          <a:xfrm>
            <a:off x="3458520" y="3602880"/>
            <a:ext cx="1815840" cy="1438560"/>
          </a:xfrm>
          <a:prstGeom prst="rect">
            <a:avLst/>
          </a:prstGeom>
          <a:ln>
            <a:noFill/>
          </a:ln>
        </p:spPr>
      </p:pic>
      <p:sp>
        <p:nvSpPr>
          <p:cNvPr id="151" name="CustomShape 4"/>
          <p:cNvSpPr/>
          <p:nvPr/>
        </p:nvSpPr>
        <p:spPr>
          <a:xfrm rot="9385200">
            <a:off x="2898360" y="4470120"/>
            <a:ext cx="545760" cy="18504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
        <p:nvSpPr>
          <p:cNvPr id="152" name="CustomShape 5"/>
          <p:cNvSpPr/>
          <p:nvPr/>
        </p:nvSpPr>
        <p:spPr>
          <a:xfrm>
            <a:off x="2133000" y="5808240"/>
            <a:ext cx="2971440" cy="54576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000000"/>
              </a:buClr>
              <a:buFont typeface="Arial"/>
              <a:buChar char="•"/>
            </a:pPr>
            <a:r>
              <a:rPr b="0" lang="es-ES" sz="1500" spc="-1" strike="noStrike">
                <a:solidFill>
                  <a:srgbClr val="000000"/>
                </a:solidFill>
                <a:latin typeface="Arial"/>
                <a:ea typeface="SimSun"/>
              </a:rPr>
              <a:t>Mean (prediction)</a:t>
            </a:r>
            <a:endParaRPr b="0" lang="es-ES" sz="1500" spc="-1" strike="noStrike">
              <a:latin typeface="Arial"/>
            </a:endParaRPr>
          </a:p>
          <a:p>
            <a:pPr marL="285840" indent="-284400">
              <a:lnSpc>
                <a:spcPct val="100000"/>
              </a:lnSpc>
              <a:buClr>
                <a:srgbClr val="000000"/>
              </a:buClr>
              <a:buFont typeface="Arial"/>
              <a:buChar char="•"/>
            </a:pPr>
            <a:r>
              <a:rPr b="0" lang="es-ES" sz="1500" spc="-1" strike="noStrike">
                <a:solidFill>
                  <a:srgbClr val="000000"/>
                </a:solidFill>
                <a:latin typeface="Arial"/>
                <a:ea typeface="SimSun"/>
              </a:rPr>
              <a:t>Majority voting (classification)</a:t>
            </a:r>
            <a:endParaRPr b="0" lang="es-ES" sz="1500" spc="-1" strike="noStrike">
              <a:latin typeface="Arial"/>
            </a:endParaRPr>
          </a:p>
        </p:txBody>
      </p:sp>
      <p:sp>
        <p:nvSpPr>
          <p:cNvPr id="153" name="CustomShape 6"/>
          <p:cNvSpPr/>
          <p:nvPr/>
        </p:nvSpPr>
        <p:spPr>
          <a:xfrm>
            <a:off x="3405600" y="4791960"/>
            <a:ext cx="1342800" cy="31752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500" spc="-1" strike="noStrike">
                <a:solidFill>
                  <a:srgbClr val="000000"/>
                </a:solidFill>
                <a:latin typeface="Arial"/>
                <a:ea typeface="SimSun"/>
              </a:rPr>
              <a:t>bootstrapping</a:t>
            </a:r>
            <a:endParaRPr b="0" lang="es-ES" sz="1500" spc="-1" strike="noStrike">
              <a:latin typeface="Arial"/>
            </a:endParaRPr>
          </a:p>
        </p:txBody>
      </p:sp>
      <p:sp>
        <p:nvSpPr>
          <p:cNvPr id="154" name="CustomShape 7"/>
          <p:cNvSpPr/>
          <p:nvPr/>
        </p:nvSpPr>
        <p:spPr>
          <a:xfrm>
            <a:off x="6841440" y="3728520"/>
            <a:ext cx="176004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Weak learners</a:t>
            </a:r>
            <a:endParaRPr b="0" lang="es-ES" sz="1500" spc="-1" strike="noStrike">
              <a:latin typeface="Arial"/>
            </a:endParaRPr>
          </a:p>
        </p:txBody>
      </p:sp>
      <p:sp>
        <p:nvSpPr>
          <p:cNvPr id="155" name="CustomShape 8"/>
          <p:cNvSpPr/>
          <p:nvPr/>
        </p:nvSpPr>
        <p:spPr>
          <a:xfrm>
            <a:off x="6262560" y="4160520"/>
            <a:ext cx="291780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High bias and low variance</a:t>
            </a:r>
            <a:endParaRPr b="0" lang="es-ES" sz="1500" spc="-1" strike="noStrike">
              <a:latin typeface="Arial"/>
            </a:endParaRPr>
          </a:p>
        </p:txBody>
      </p:sp>
      <p:sp>
        <p:nvSpPr>
          <p:cNvPr id="156" name="CustomShape 9"/>
          <p:cNvSpPr/>
          <p:nvPr/>
        </p:nvSpPr>
        <p:spPr>
          <a:xfrm>
            <a:off x="6156000" y="5271120"/>
            <a:ext cx="3130920" cy="5461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s-ES" sz="1500" spc="-1" strike="noStrike">
                <a:solidFill>
                  <a:srgbClr val="000000"/>
                </a:solidFill>
                <a:latin typeface="medium-content-serif-font"/>
                <a:ea typeface="SimSun"/>
              </a:rPr>
              <a:t>Low degree if freedom models</a:t>
            </a:r>
            <a:endParaRPr b="0" lang="es-ES" sz="1500" spc="-1" strike="noStrike">
              <a:latin typeface="Arial"/>
            </a:endParaRPr>
          </a:p>
          <a:p>
            <a:pPr>
              <a:lnSpc>
                <a:spcPct val="100000"/>
              </a:lnSpc>
            </a:pPr>
            <a:r>
              <a:rPr b="0" lang="es-ES" sz="1500" spc="-1" strike="noStrike">
                <a:solidFill>
                  <a:srgbClr val="000000"/>
                </a:solidFill>
                <a:latin typeface="medium-content-serif-font"/>
                <a:ea typeface="SimSun"/>
              </a:rPr>
              <a:t>e.g. low depth trees</a:t>
            </a:r>
            <a:endParaRPr b="0" lang="es-ES" sz="1500" spc="-1" strike="noStrike">
              <a:latin typeface="Arial"/>
            </a:endParaRPr>
          </a:p>
        </p:txBody>
      </p:sp>
      <p:sp>
        <p:nvSpPr>
          <p:cNvPr id="157" name="CustomShape 10"/>
          <p:cNvSpPr/>
          <p:nvPr/>
        </p:nvSpPr>
        <p:spPr>
          <a:xfrm>
            <a:off x="7578000" y="4536000"/>
            <a:ext cx="286920" cy="739440"/>
          </a:xfrm>
          <a:custGeom>
            <a:avLst/>
            <a:gdLst/>
            <a:ahLst/>
            <a:rect l="l" t="t" r="r" b="b"/>
            <a:pathLst>
              <a:path w="802" h="2059">
                <a:moveTo>
                  <a:pt x="200" y="0"/>
                </a:moveTo>
                <a:lnTo>
                  <a:pt x="200" y="1543"/>
                </a:lnTo>
                <a:lnTo>
                  <a:pt x="0" y="1543"/>
                </a:lnTo>
                <a:lnTo>
                  <a:pt x="400" y="2058"/>
                </a:lnTo>
                <a:lnTo>
                  <a:pt x="801" y="1543"/>
                </a:lnTo>
                <a:lnTo>
                  <a:pt x="600" y="1543"/>
                </a:lnTo>
                <a:lnTo>
                  <a:pt x="600" y="0"/>
                </a:lnTo>
                <a:lnTo>
                  <a:pt x="200" y="0"/>
                </a:lnTo>
              </a:path>
            </a:pathLst>
          </a:custGeom>
          <a:solidFill>
            <a:srgbClr val="729fcf"/>
          </a:solidFill>
          <a:ln>
            <a:solidFill>
              <a:srgbClr val="3465a4"/>
            </a:solidFill>
          </a:ln>
        </p:spPr>
        <p:style>
          <a:lnRef idx="0"/>
          <a:fillRef idx="0"/>
          <a:effectRef idx="0"/>
          <a:fontRef idx="minor"/>
        </p:style>
      </p:sp>
      <p:sp>
        <p:nvSpPr>
          <p:cNvPr id="158" name="CustomShape 11"/>
          <p:cNvSpPr/>
          <p:nvPr/>
        </p:nvSpPr>
        <p:spPr>
          <a:xfrm rot="10800000">
            <a:off x="2520360" y="6405120"/>
            <a:ext cx="358560" cy="213120"/>
          </a:xfrm>
          <a:prstGeom prst="rightArrow">
            <a:avLst>
              <a:gd name="adj1" fmla="val 50000"/>
              <a:gd name="adj2" fmla="val 50000"/>
            </a:avLst>
          </a:prstGeom>
          <a:solidFill>
            <a:schemeClr val="accent5">
              <a:lumMod val="75000"/>
            </a:schemeClr>
          </a:solidFill>
          <a:ln w="9360">
            <a:solidFill>
              <a:schemeClr val="tx1"/>
            </a:solidFill>
            <a:roun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7440" y="80640"/>
            <a:ext cx="10044360" cy="6400800"/>
          </a:xfrm>
          <a:prstGeom prst="rect">
            <a:avLst/>
          </a:prstGeom>
          <a:noFill/>
          <a:ln>
            <a:noFill/>
          </a:ln>
        </p:spPr>
        <p:style>
          <a:lnRef idx="0"/>
          <a:fillRef idx="0"/>
          <a:effectRef idx="0"/>
          <a:fontRef idx="minor"/>
        </p:style>
        <p:txBody>
          <a:bodyPr lIns="90000" rIns="90000" tIns="60840" bIns="45000"/>
          <a:p>
            <a:pPr>
              <a:lnSpc>
                <a:spcPct val="93000"/>
              </a:lnSpc>
            </a:pPr>
            <a:r>
              <a:rPr b="1" lang="es-ES" sz="2000" spc="-1" strike="noStrike">
                <a:solidFill>
                  <a:srgbClr val="000000"/>
                </a:solidFill>
                <a:latin typeface="Arial"/>
                <a:ea typeface="SimSun"/>
              </a:rPr>
              <a:t>Ensemble learning</a:t>
            </a:r>
            <a:endParaRPr b="0" lang="es-ES" sz="2000" spc="-1" strike="noStrike">
              <a:latin typeface="Arial"/>
            </a:endParaRPr>
          </a:p>
          <a:p>
            <a:pPr>
              <a:lnSpc>
                <a:spcPct val="93000"/>
              </a:lnSpc>
            </a:pPr>
            <a:endParaRPr b="0" lang="es-ES" sz="2000" spc="-1" strike="noStrike">
              <a:latin typeface="Arial"/>
            </a:endParaRPr>
          </a:p>
          <a:p>
            <a:pPr>
              <a:lnSpc>
                <a:spcPct val="93000"/>
              </a:lnSpc>
            </a:pPr>
            <a:r>
              <a:rPr b="0" lang="es-ES" sz="1700" spc="-1" strike="noStrike">
                <a:solidFill>
                  <a:srgbClr val="000000"/>
                </a:solidFill>
                <a:latin typeface="Arial"/>
                <a:ea typeface="SimSun"/>
              </a:rPr>
              <a:t>Ensemble approaches are typically used with CART. </a:t>
            </a:r>
            <a:endParaRPr b="0" lang="es-ES" sz="1700" spc="-1" strike="noStrike">
              <a:latin typeface="Arial"/>
            </a:endParaRPr>
          </a:p>
          <a:p>
            <a:pPr>
              <a:lnSpc>
                <a:spcPct val="93000"/>
              </a:lnSpc>
            </a:pPr>
            <a:endParaRPr b="0" lang="es-ES" sz="1700" spc="-1" strike="noStrike">
              <a:latin typeface="Arial"/>
            </a:endParaRPr>
          </a:p>
          <a:p>
            <a:pPr algn="ctr">
              <a:lnSpc>
                <a:spcPct val="93000"/>
              </a:lnSpc>
            </a:pPr>
            <a:r>
              <a:rPr b="1" i="1" lang="es-ES" sz="1500" spc="-1" strike="noStrike">
                <a:solidFill>
                  <a:srgbClr val="000000"/>
                </a:solidFill>
                <a:latin typeface="Arial"/>
                <a:ea typeface="SimSun"/>
              </a:rPr>
              <a:t>Pros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are very easy to explain (even easier than linear regression)</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be plotted graphically, and are easily interpreted</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Trees can easily handle qualitative predictors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They work fine on both classification and regression problems</a:t>
            </a:r>
            <a:endParaRPr b="0" lang="es-ES" sz="1500" spc="-1" strike="noStrike">
              <a:latin typeface="Arial"/>
            </a:endParaRPr>
          </a:p>
          <a:p>
            <a:pPr algn="ctr">
              <a:lnSpc>
                <a:spcPct val="93000"/>
              </a:lnSpc>
            </a:pPr>
            <a:endParaRPr b="0" lang="es-ES" sz="1500" spc="-1" strike="noStrike">
              <a:latin typeface="Arial"/>
            </a:endParaRPr>
          </a:p>
          <a:p>
            <a:pPr algn="ctr">
              <a:lnSpc>
                <a:spcPct val="93000"/>
              </a:lnSpc>
            </a:pPr>
            <a:r>
              <a:rPr b="1" i="1" lang="es-ES" sz="1500" spc="-1" strike="noStrike">
                <a:solidFill>
                  <a:srgbClr val="000000"/>
                </a:solidFill>
                <a:latin typeface="Arial"/>
                <a:ea typeface="SimSun"/>
              </a:rPr>
              <a:t>Cons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 </a:t>
            </a:r>
            <a:r>
              <a:rPr b="0" i="1" lang="es-ES" sz="1500" spc="-1" strike="noStrike">
                <a:solidFill>
                  <a:srgbClr val="000000"/>
                </a:solidFill>
                <a:latin typeface="Arial"/>
                <a:ea typeface="SimSun"/>
              </a:rPr>
              <a:t>Poor prediction accuracy (compared with other approaches)</a:t>
            </a:r>
            <a:endParaRPr b="0" lang="es-ES" sz="1500" spc="-1" strike="noStrike">
              <a:latin typeface="Arial"/>
            </a:endParaRPr>
          </a:p>
          <a:p>
            <a:pPr algn="ctr">
              <a:lnSpc>
                <a:spcPct val="93000"/>
              </a:lnSpc>
            </a:pPr>
            <a:r>
              <a:rPr b="0" i="1" lang="es-ES" sz="1500" spc="-1" strike="noStrike">
                <a:solidFill>
                  <a:srgbClr val="000000"/>
                </a:solidFill>
                <a:latin typeface="Arial"/>
                <a:ea typeface="SimSun"/>
              </a:rPr>
              <a:t>Instability when changing the train/test partition (cross-validation is key)</a:t>
            </a:r>
            <a:br/>
            <a:endParaRPr b="0" lang="es-ES" sz="1500" spc="-1" strike="noStrike">
              <a:latin typeface="Arial"/>
            </a:endParaRPr>
          </a:p>
          <a:p>
            <a:pPr>
              <a:lnSpc>
                <a:spcPct val="93000"/>
              </a:lnSpc>
            </a:pPr>
            <a:r>
              <a:rPr b="0" lang="es-ES" sz="1700" spc="-1" strike="noStrike">
                <a:solidFill>
                  <a:srgbClr val="000000"/>
                </a:solidFill>
                <a:latin typeface="Arial"/>
                <a:ea typeface="SimSun"/>
              </a:rPr>
              <a:t>By aggregating many trees, the </a:t>
            </a:r>
            <a:r>
              <a:rPr b="1" lang="es-ES" sz="1700" spc="-1" strike="noStrike">
                <a:solidFill>
                  <a:srgbClr val="000000"/>
                </a:solidFill>
                <a:latin typeface="Arial"/>
                <a:ea typeface="SimSun"/>
              </a:rPr>
              <a:t>instability</a:t>
            </a:r>
            <a:r>
              <a:rPr b="0" lang="es-ES" sz="1700" spc="-1" strike="noStrike">
                <a:solidFill>
                  <a:srgbClr val="000000"/>
                </a:solidFill>
                <a:latin typeface="Arial"/>
                <a:ea typeface="SimSun"/>
              </a:rPr>
              <a:t> of the trees can be reduced and their </a:t>
            </a:r>
            <a:r>
              <a:rPr b="1" lang="es-ES" sz="1700" spc="-1" strike="noStrike">
                <a:solidFill>
                  <a:srgbClr val="000000"/>
                </a:solidFill>
                <a:latin typeface="Arial"/>
                <a:ea typeface="SimSun"/>
              </a:rPr>
              <a:t>performance</a:t>
            </a:r>
            <a:endParaRPr b="0" lang="es-ES" sz="1700" spc="-1" strike="noStrike">
              <a:latin typeface="Arial"/>
            </a:endParaRPr>
          </a:p>
          <a:p>
            <a:pPr>
              <a:lnSpc>
                <a:spcPct val="93000"/>
              </a:lnSpc>
            </a:pPr>
            <a:r>
              <a:rPr b="0" lang="es-ES" sz="1700" spc="-1" strike="noStrike">
                <a:solidFill>
                  <a:srgbClr val="000000"/>
                </a:solidFill>
                <a:latin typeface="Arial"/>
                <a:ea typeface="SimSun"/>
              </a:rPr>
              <a:t>improved.</a:t>
            </a: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a:p>
            <a:pPr>
              <a:lnSpc>
                <a:spcPct val="93000"/>
              </a:lnSpc>
            </a:pPr>
            <a:endParaRPr b="0" lang="es-ES" sz="1700" spc="-1" strike="noStrike">
              <a:latin typeface="Arial"/>
            </a:endParaRPr>
          </a:p>
        </p:txBody>
      </p:sp>
      <p:sp>
        <p:nvSpPr>
          <p:cNvPr id="160" name="CustomShape 2"/>
          <p:cNvSpPr/>
          <p:nvPr/>
        </p:nvSpPr>
        <p:spPr>
          <a:xfrm>
            <a:off x="5181480" y="6667560"/>
            <a:ext cx="4105440" cy="312840"/>
          </a:xfrm>
          <a:prstGeom prst="rect">
            <a:avLst/>
          </a:prstGeom>
          <a:noFill/>
          <a:ln>
            <a:noFill/>
          </a:ln>
        </p:spPr>
        <p:style>
          <a:lnRef idx="0"/>
          <a:fillRef idx="0"/>
          <a:effectRef idx="0"/>
          <a:fontRef idx="minor"/>
        </p:style>
        <p:txBody>
          <a:bodyPr lIns="90000" rIns="90000" tIns="45000" bIns="45000"/>
          <a:p>
            <a:pPr>
              <a:lnSpc>
                <a:spcPct val="100000"/>
              </a:lnSpc>
            </a:pPr>
            <a:r>
              <a:rPr b="1" lang="es-ES" sz="1800" spc="-1" strike="noStrike">
                <a:solidFill>
                  <a:srgbClr val="000000"/>
                </a:solidFill>
                <a:latin typeface="Arial"/>
                <a:ea typeface="SimSun"/>
              </a:rPr>
              <a:t>Introduction</a:t>
            </a:r>
            <a:endParaRPr b="0" lang="es-ES" sz="1800" spc="-1" strike="noStrike">
              <a:latin typeface="Arial"/>
            </a:endParaRPr>
          </a:p>
        </p:txBody>
      </p:sp>
      <p:sp>
        <p:nvSpPr>
          <p:cNvPr id="161" name="CustomShape 3"/>
          <p:cNvSpPr/>
          <p:nvPr/>
        </p:nvSpPr>
        <p:spPr>
          <a:xfrm>
            <a:off x="8985240" y="6678720"/>
            <a:ext cx="741600" cy="381240"/>
          </a:xfrm>
          <a:prstGeom prst="rect">
            <a:avLst/>
          </a:prstGeom>
          <a:noFill/>
          <a:ln>
            <a:noFill/>
          </a:ln>
        </p:spPr>
        <p:style>
          <a:lnRef idx="0"/>
          <a:fillRef idx="0"/>
          <a:effectRef idx="0"/>
          <a:fontRef idx="minor"/>
        </p:style>
        <p:txBody>
          <a:bodyPr lIns="90000" rIns="90000" tIns="45000" bIns="45000" anchor="ctr"/>
          <a:p>
            <a:pPr algn="r">
              <a:lnSpc>
                <a:spcPct val="100000"/>
              </a:lnSpc>
            </a:pPr>
            <a:fld id="{18AE0239-7EE9-4C10-A733-B67DB34AF645}" type="slidenum">
              <a:rPr b="0" lang="es-ES" sz="1600" spc="-1" strike="noStrike">
                <a:solidFill>
                  <a:srgbClr val="8b8b8b"/>
                </a:solidFill>
                <a:latin typeface="Arial"/>
                <a:ea typeface="SimSun"/>
              </a:rPr>
              <a:t>1</a:t>
            </a:fld>
            <a:endParaRPr b="0" lang="es-ES" sz="1600" spc="-1" strike="noStrike">
              <a:latin typeface="Arial"/>
            </a:endParaRPr>
          </a:p>
        </p:txBody>
      </p:sp>
      <p:sp>
        <p:nvSpPr>
          <p:cNvPr id="162" name="CustomShape 4"/>
          <p:cNvSpPr/>
          <p:nvPr/>
        </p:nvSpPr>
        <p:spPr>
          <a:xfrm>
            <a:off x="5832000" y="3728520"/>
            <a:ext cx="3526920" cy="3193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1" lang="es-ES" sz="1500" spc="-1" strike="noStrike">
                <a:solidFill>
                  <a:srgbClr val="000000"/>
                </a:solidFill>
                <a:latin typeface="medium-content-serif-font"/>
                <a:ea typeface="SimSun"/>
              </a:rPr>
              <a:t>Heterogenous Weak Learners</a:t>
            </a:r>
            <a:endParaRPr b="0" lang="es-ES" sz="1500" spc="-1" strike="noStrike">
              <a:latin typeface="Arial"/>
            </a:endParaRPr>
          </a:p>
        </p:txBody>
      </p:sp>
      <p:sp>
        <p:nvSpPr>
          <p:cNvPr id="163" name="CustomShape 5"/>
          <p:cNvSpPr/>
          <p:nvPr/>
        </p:nvSpPr>
        <p:spPr>
          <a:xfrm>
            <a:off x="5220000" y="4115520"/>
            <a:ext cx="4714920" cy="1232280"/>
          </a:xfrm>
          <a:prstGeom prst="rect">
            <a:avLst/>
          </a:prstGeom>
          <a:solidFill>
            <a:srgbClr val="ffffff"/>
          </a:solidFill>
          <a:ln>
            <a:noFill/>
          </a:ln>
        </p:spPr>
        <p:style>
          <a:lnRef idx="0"/>
          <a:fillRef idx="0"/>
          <a:effectRef idx="0"/>
          <a:fontRef idx="minor"/>
        </p:style>
        <p:txBody>
          <a:bodyPr lIns="90000" rIns="90000" tIns="45000" bIns="45000" anchor="ctr"/>
          <a:p>
            <a:pPr algn="just">
              <a:lnSpc>
                <a:spcPct val="100000"/>
              </a:lnSpc>
            </a:pPr>
            <a:r>
              <a:rPr b="1" lang="es-ES" sz="1500" spc="-1" strike="noStrike">
                <a:solidFill>
                  <a:srgbClr val="000000"/>
                </a:solidFill>
                <a:latin typeface="medium-content-serif-font"/>
                <a:ea typeface="SimSun"/>
              </a:rPr>
              <a:t>Stacking</a:t>
            </a:r>
            <a:r>
              <a:rPr b="0" lang="es-ES" sz="1500" spc="-1" strike="noStrike">
                <a:solidFill>
                  <a:srgbClr val="000000"/>
                </a:solidFill>
                <a:latin typeface="medium-content-serif-font"/>
                <a:ea typeface="SimSun"/>
              </a:rPr>
              <a:t> considers heterogeneous weak learners, learns them in parallel and combines them by training a meta-model to output a prediction based on the different weak models predictions.</a:t>
            </a:r>
            <a:endParaRPr b="0" lang="es-ES" sz="1500" spc="-1" strike="noStrike">
              <a:latin typeface="Arial"/>
            </a:endParaRPr>
          </a:p>
        </p:txBody>
      </p:sp>
      <p:pic>
        <p:nvPicPr>
          <p:cNvPr id="164" name="" descr=""/>
          <p:cNvPicPr/>
          <p:nvPr/>
        </p:nvPicPr>
        <p:blipFill>
          <a:blip r:embed="rId1"/>
          <a:stretch/>
        </p:blipFill>
        <p:spPr>
          <a:xfrm>
            <a:off x="429840" y="3564000"/>
            <a:ext cx="4704840" cy="2659680"/>
          </a:xfrm>
          <a:prstGeom prst="rect">
            <a:avLst/>
          </a:prstGeom>
          <a:ln>
            <a:noFill/>
          </a:ln>
        </p:spPr>
      </p:pic>
      <p:sp>
        <p:nvSpPr>
          <p:cNvPr id="165" name="CustomShape 6"/>
          <p:cNvSpPr/>
          <p:nvPr/>
        </p:nvSpPr>
        <p:spPr>
          <a:xfrm>
            <a:off x="0" y="6249960"/>
            <a:ext cx="571032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2"/>
              </a:rPr>
              <a:t>https://towardsdatascience.com/ensemble-methods-bagging-boosting-and-stacking-c9214a10a205</a:t>
            </a:r>
            <a:endParaRPr b="0" lang="es-ES" sz="1000" spc="-1" strike="noStrike">
              <a:latin typeface="Arial"/>
            </a:endParaRPr>
          </a:p>
        </p:txBody>
      </p:sp>
      <p:sp>
        <p:nvSpPr>
          <p:cNvPr id="166" name="CustomShape 7"/>
          <p:cNvSpPr/>
          <p:nvPr/>
        </p:nvSpPr>
        <p:spPr>
          <a:xfrm>
            <a:off x="4508640" y="6029640"/>
            <a:ext cx="5454360" cy="231480"/>
          </a:xfrm>
          <a:prstGeom prst="rect">
            <a:avLst/>
          </a:prstGeom>
          <a:noFill/>
          <a:ln>
            <a:noFill/>
          </a:ln>
        </p:spPr>
        <p:style>
          <a:lnRef idx="0"/>
          <a:fillRef idx="0"/>
          <a:effectRef idx="0"/>
          <a:fontRef idx="minor"/>
        </p:style>
        <p:txBody>
          <a:bodyPr lIns="90000" rIns="90000" tIns="45000" bIns="45000"/>
          <a:p>
            <a:pPr>
              <a:lnSpc>
                <a:spcPct val="100000"/>
              </a:lnSpc>
            </a:pPr>
            <a:r>
              <a:rPr b="0" lang="es-ES" sz="1000" spc="-1" strike="noStrike" u="sng">
                <a:solidFill>
                  <a:srgbClr val="ccccff"/>
                </a:solidFill>
                <a:uFillTx/>
                <a:latin typeface="Arial"/>
                <a:ea typeface="DejaVu Sans"/>
                <a:hlinkClick r:id="rId3"/>
              </a:rPr>
              <a:t>https://stats.stackexchange.com/questions/290701/how-to-stack-machine-learning-models-in-r</a:t>
            </a:r>
            <a:endParaRPr b="0" lang="es-E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10159</TotalTime>
  <Application>LibreOffice/6.0.7.3$Linux_X86_64 LibreOffice_project/00m0$Build-3</Application>
  <Words>1993</Words>
  <Paragraphs>646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2017-09-17T08:38:06Z</dcterms:created>
  <dc:creator>R. Manzanas</dc:creator>
  <dc:description/>
  <dc:language>es-ES</dc:language>
  <cp:lastModifiedBy/>
  <cp:lastPrinted>2017-12-09T18:56:24Z</cp:lastPrinted>
  <dcterms:modified xsi:type="dcterms:W3CDTF">2020-01-07T13:31:16Z</dcterms:modified>
  <cp:revision>494</cp:revision>
  <dc:subject/>
  <dc:title>Presentación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Personalizado</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