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56" r:id="rId3"/>
    <p:sldId id="335" r:id="rId4"/>
    <p:sldId id="326" r:id="rId5"/>
    <p:sldId id="260" r:id="rId6"/>
    <p:sldId id="262" r:id="rId7"/>
    <p:sldId id="340" r:id="rId8"/>
    <p:sldId id="309" r:id="rId9"/>
    <p:sldId id="310" r:id="rId10"/>
    <p:sldId id="311" r:id="rId11"/>
    <p:sldId id="341" r:id="rId12"/>
    <p:sldId id="342" r:id="rId13"/>
    <p:sldId id="266" r:id="rId14"/>
    <p:sldId id="321" r:id="rId15"/>
    <p:sldId id="343" r:id="rId16"/>
    <p:sldId id="327" r:id="rId17"/>
    <p:sldId id="330" r:id="rId18"/>
    <p:sldId id="273" r:id="rId19"/>
    <p:sldId id="322" r:id="rId20"/>
    <p:sldId id="345" r:id="rId21"/>
    <p:sldId id="344" r:id="rId22"/>
    <p:sldId id="339" r:id="rId23"/>
    <p:sldId id="351" r:id="rId24"/>
    <p:sldId id="352" r:id="rId25"/>
    <p:sldId id="353" r:id="rId26"/>
    <p:sldId id="329" r:id="rId27"/>
    <p:sldId id="348" r:id="rId28"/>
    <p:sldId id="349" r:id="rId29"/>
    <p:sldId id="350" r:id="rId30"/>
    <p:sldId id="331" r:id="rId31"/>
    <p:sldId id="332" r:id="rId32"/>
    <p:sldId id="274" r:id="rId33"/>
    <p:sldId id="275" r:id="rId34"/>
    <p:sldId id="276" r:id="rId35"/>
    <p:sldId id="333" r:id="rId36"/>
  </p:sldIdLst>
  <p:sldSz cx="10085388" cy="720566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9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006E-21E9-4317-A360-F6BE6F18162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72A9B-F9A2-4C68-B1F4-CE64825297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8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2F22B2E7-5B11-4031-A483-7AB6A7E2BF0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C6DDFF-58EB-4C39-A909-6C0C63C1A293}" type="slidenum">
              <a:rPr lang="es-ES" altLang="en-US" sz="1400" smtClean="0"/>
              <a:pPr>
                <a:spcBef>
                  <a:spcPct val="0"/>
                </a:spcBef>
              </a:pPr>
              <a:t>1</a:t>
            </a:fld>
            <a:endParaRPr lang="es-ES" altLang="en-US" sz="1400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086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31306C-336F-4977-8141-24C2152A62AB}" type="slidenum">
              <a:rPr lang="es-ES" altLang="en-US" sz="1400" smtClean="0"/>
              <a:pPr>
                <a:spcBef>
                  <a:spcPct val="0"/>
                </a:spcBef>
              </a:pPr>
              <a:t>10</a:t>
            </a:fld>
            <a:endParaRPr lang="es-ES" altLang="en-US" sz="1400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980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31306C-336F-4977-8141-24C2152A62AB}" type="slidenum">
              <a:rPr lang="es-ES" altLang="en-US" sz="1400" smtClean="0"/>
              <a:pPr>
                <a:spcBef>
                  <a:spcPct val="0"/>
                </a:spcBef>
              </a:pPr>
              <a:t>11</a:t>
            </a:fld>
            <a:endParaRPr lang="es-ES" altLang="en-US" sz="1400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97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10F626-78FE-40E2-928C-C855117299C0}" type="slidenum">
              <a:rPr lang="es-ES" altLang="en-US" sz="1400" smtClean="0"/>
              <a:pPr>
                <a:spcBef>
                  <a:spcPct val="0"/>
                </a:spcBef>
              </a:pPr>
              <a:t>12</a:t>
            </a:fld>
            <a:endParaRPr lang="es-ES" altLang="en-US" sz="140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3C5FDF-C476-4D60-BABC-B019AC0FEEB1}" type="slidenum">
              <a:rPr lang="es-ES" altLang="en-US" sz="1400" smtClean="0"/>
              <a:pPr>
                <a:spcBef>
                  <a:spcPct val="0"/>
                </a:spcBef>
              </a:pPr>
              <a:t>13</a:t>
            </a:fld>
            <a:endParaRPr lang="es-ES" altLang="en-US" sz="1400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777117-4E8B-465B-8E85-8C0DB26CB3DF}" type="slidenum">
              <a:rPr lang="es-ES" altLang="en-US" sz="1400" smtClean="0"/>
              <a:pPr>
                <a:spcBef>
                  <a:spcPct val="0"/>
                </a:spcBef>
              </a:pPr>
              <a:t>14</a:t>
            </a:fld>
            <a:endParaRPr lang="es-ES" altLang="en-US" sz="140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881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019CDA-F32A-43AB-8802-3DBDE68C0763}" type="slidenum">
              <a:rPr lang="es-ES" altLang="en-US" sz="1400" smtClean="0"/>
              <a:pPr>
                <a:spcBef>
                  <a:spcPct val="0"/>
                </a:spcBef>
              </a:pPr>
              <a:t>17</a:t>
            </a:fld>
            <a:endParaRPr lang="es-ES" altLang="en-US" sz="140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74725" y="812800"/>
            <a:ext cx="5607050" cy="4006850"/>
          </a:xfrm>
        </p:spPr>
      </p:sp>
      <p:sp>
        <p:nvSpPr>
          <p:cNvPr id="52227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Marcador de número de diapositiva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2FEBDE3-45F9-4594-A13C-A3852CE95BF8}" type="slidenum">
              <a:rPr lang="es-E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s-E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37DF8-2081-4C12-A2A2-24A0C047E6EB}" type="slidenum">
              <a:rPr lang="es-ES" altLang="en-US" sz="1400" smtClean="0"/>
              <a:pPr>
                <a:spcBef>
                  <a:spcPct val="0"/>
                </a:spcBef>
              </a:pPr>
              <a:t>31</a:t>
            </a:fld>
            <a:endParaRPr lang="es-ES" altLang="en-US" sz="1400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EA67B6-525C-449D-93FC-B81168791A47}" type="slidenum">
              <a:rPr lang="es-ES" altLang="en-US" sz="1400" smtClean="0"/>
              <a:pPr>
                <a:spcBef>
                  <a:spcPct val="0"/>
                </a:spcBef>
              </a:pPr>
              <a:t>32</a:t>
            </a:fld>
            <a:endParaRPr lang="es-ES" altLang="en-US" sz="1400" smtClean="0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0BA341-3B5C-463B-9452-CF2009794F77}" type="slidenum">
              <a:rPr lang="es-ES" altLang="en-US" sz="1400" smtClean="0"/>
              <a:pPr>
                <a:spcBef>
                  <a:spcPct val="0"/>
                </a:spcBef>
              </a:pPr>
              <a:t>33</a:t>
            </a:fld>
            <a:endParaRPr lang="es-ES" altLang="en-US" sz="1400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FD79D4-7370-46B7-88A5-3386CE18FB8E}" type="slidenum">
              <a:rPr lang="es-ES" altLang="en-US"/>
              <a:pPr/>
              <a:t>2</a:t>
            </a:fld>
            <a:endParaRPr lang="es-E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812800"/>
            <a:ext cx="56086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538C51-7895-4983-BC09-FCD1AA74B55A}" type="slidenum">
              <a:rPr lang="es-ES" altLang="en-US" sz="1400" smtClean="0"/>
              <a:pPr>
                <a:spcBef>
                  <a:spcPct val="0"/>
                </a:spcBef>
              </a:pPr>
              <a:t>34</a:t>
            </a:fld>
            <a:endParaRPr lang="es-ES" altLang="en-US" sz="1400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54849F8-5058-4B8B-83AE-A6E4F7ADBD1F}" type="slidenum">
              <a:rPr lang="es-E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s-E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4D5802-DBD7-46FE-A7F8-8427B24898E8}" type="slidenum">
              <a:rPr lang="es-ES" altLang="en-US" sz="1400" smtClean="0"/>
              <a:pPr>
                <a:spcBef>
                  <a:spcPct val="0"/>
                </a:spcBef>
              </a:pPr>
              <a:t>4</a:t>
            </a:fld>
            <a:endParaRPr lang="es-ES" altLang="en-US" sz="1400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A45084-174D-466B-9F2A-5501D50912DF}" type="slidenum">
              <a:rPr lang="es-ES" altLang="en-US" sz="1400" smtClean="0"/>
              <a:pPr>
                <a:spcBef>
                  <a:spcPct val="0"/>
                </a:spcBef>
              </a:pPr>
              <a:t>5</a:t>
            </a:fld>
            <a:endParaRPr lang="es-ES" altLang="en-US" sz="1400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0EAEF0-BC09-423D-9EDE-82CA4E60D616}" type="slidenum">
              <a:rPr lang="es-ES" altLang="en-US" sz="1400" smtClean="0"/>
              <a:pPr>
                <a:spcBef>
                  <a:spcPct val="0"/>
                </a:spcBef>
              </a:pPr>
              <a:t>6</a:t>
            </a:fld>
            <a:endParaRPr lang="es-ES" altLang="en-US" sz="1400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251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AA81D6-0E6F-4E33-B49A-0F163D27E642}" type="slidenum">
              <a:rPr lang="es-ES" altLang="en-US" sz="1400" smtClean="0"/>
              <a:pPr>
                <a:spcBef>
                  <a:spcPct val="0"/>
                </a:spcBef>
              </a:pPr>
              <a:t>7</a:t>
            </a:fld>
            <a:endParaRPr lang="es-ES" altLang="en-US" sz="1400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CFACE-AC2F-46BB-91BB-B47035F444B2}" type="slidenum">
              <a:rPr lang="es-ES" altLang="en-US" sz="1400" smtClean="0"/>
              <a:pPr>
                <a:spcBef>
                  <a:spcPct val="0"/>
                </a:spcBef>
              </a:pPr>
              <a:t>8</a:t>
            </a:fld>
            <a:endParaRPr lang="es-ES" altLang="en-US" sz="1400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41F98C-F8AB-4945-BFD5-6451F9CD9E76}" type="slidenum">
              <a:rPr lang="es-ES" altLang="en-US" sz="1400" smtClean="0"/>
              <a:pPr>
                <a:spcBef>
                  <a:spcPct val="0"/>
                </a:spcBef>
              </a:pPr>
              <a:t>9</a:t>
            </a:fld>
            <a:endParaRPr lang="es-ES" altLang="en-US" sz="1400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812800"/>
            <a:ext cx="56102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179513"/>
            <a:ext cx="7564438" cy="25082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784600"/>
            <a:ext cx="7564438" cy="17399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AA442-8704-40FA-85F8-D1B6E58D950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764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CF183-045F-4ADD-B88C-42C0A3D19EE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459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0913" y="203200"/>
            <a:ext cx="2276475" cy="61452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203200"/>
            <a:ext cx="6677025" cy="614521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A1EB8-6E56-403C-96B2-67E56E1C0EF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4484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287338"/>
            <a:ext cx="9074150" cy="1201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28E0-0CC1-49DB-A5FA-8D7871F7C7F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9535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179513"/>
            <a:ext cx="7564438" cy="25082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784600"/>
            <a:ext cx="7564438" cy="17399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9E60-A852-4A19-8525-B3A57A94F0C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807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66BD-8DC2-42BC-8822-C1A5315F9E1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6623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797050"/>
            <a:ext cx="8699500" cy="2997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4822825"/>
            <a:ext cx="8699500" cy="157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26C9-1699-41A6-ADDF-11D16483591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0893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685925"/>
            <a:ext cx="4460875" cy="41767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6513" y="1685925"/>
            <a:ext cx="4460875" cy="41767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F8DA1-6E6B-4DFD-9E6C-8AF0D86EFC4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17120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384175"/>
            <a:ext cx="8697913" cy="13922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5325" y="1766888"/>
            <a:ext cx="4265613" cy="865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5325" y="2632075"/>
            <a:ext cx="4265613" cy="38719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5400" y="1766888"/>
            <a:ext cx="4287838" cy="865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5400" y="2632075"/>
            <a:ext cx="4287838" cy="38719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AB3B-EC06-4756-A810-618D482BE6B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26824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7867-DEF4-42F9-B928-4E0791231A1A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5679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00A41-1228-4D19-8379-BA26D4C4CEA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4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8B5A4-A8D0-4ABA-B1C5-C5C996264E5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8686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481013"/>
            <a:ext cx="3252788" cy="16811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838" y="1038225"/>
            <a:ext cx="5105400" cy="5119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5325" y="2162175"/>
            <a:ext cx="3252788" cy="4003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3B366-760E-4F36-8672-679D0B19EE0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3022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481013"/>
            <a:ext cx="3252788" cy="16811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7838" y="1038225"/>
            <a:ext cx="5105400" cy="5119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5325" y="2162175"/>
            <a:ext cx="3252788" cy="4003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8912-21E7-41C7-8333-5B17E110094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59158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E9C6C-24AB-4A68-BEA3-C22681626FC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53139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287338"/>
            <a:ext cx="2268538" cy="5575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87338"/>
            <a:ext cx="6653212" cy="55753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C98A-9A98-43F7-B796-4860AACA609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630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797050"/>
            <a:ext cx="8699500" cy="2997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4822825"/>
            <a:ext cx="8699500" cy="157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4556D-CF81-4BEA-8742-8112A0F0D36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3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203200"/>
            <a:ext cx="4475162" cy="61452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99050" y="203200"/>
            <a:ext cx="4475163" cy="61452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6AC-5EF1-4690-9684-049B1504194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731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384175"/>
            <a:ext cx="8697913" cy="13922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5325" y="1766888"/>
            <a:ext cx="4265613" cy="865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5325" y="2632075"/>
            <a:ext cx="4265613" cy="38719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5400" y="1766888"/>
            <a:ext cx="4287838" cy="865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5400" y="2632075"/>
            <a:ext cx="4287838" cy="38719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53654-A618-4CE0-AB89-00F74A6FF38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543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B610B-3856-4591-8430-FBA6FB759CC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001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B3693-DCF6-4A61-9E48-008DF0328947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117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481013"/>
            <a:ext cx="3252788" cy="16811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838" y="1038225"/>
            <a:ext cx="5105400" cy="5119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5325" y="2162175"/>
            <a:ext cx="3252788" cy="4003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CB1C7-5269-40DF-B2DD-26917F97D14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855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481013"/>
            <a:ext cx="3252788" cy="16811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7838" y="1038225"/>
            <a:ext cx="5105400" cy="5119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5325" y="2162175"/>
            <a:ext cx="3252788" cy="4003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75E85-D67B-4C09-92B4-E6A38FF0896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661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5575"/>
            <a:ext cx="335121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0" y="6503988"/>
            <a:ext cx="10085388" cy="1587"/>
          </a:xfrm>
          <a:prstGeom prst="line">
            <a:avLst/>
          </a:prstGeom>
          <a:noFill/>
          <a:ln w="12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5041900" y="6505575"/>
            <a:ext cx="1588" cy="700088"/>
          </a:xfrm>
          <a:prstGeom prst="line">
            <a:avLst/>
          </a:prstGeom>
          <a:noFill/>
          <a:ln w="1260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8" y="203200"/>
            <a:ext cx="9102725" cy="614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LevelEditar el estilo de texto del patrón</a:t>
            </a:r>
          </a:p>
          <a:p>
            <a:pPr lvl="4"/>
            <a:r>
              <a:rPr lang="en-GB" altLang="en-US" smtClean="0"/>
              <a:t>Segundo nivel</a:t>
            </a:r>
          </a:p>
          <a:p>
            <a:pPr lvl="4"/>
            <a:r>
              <a:rPr lang="en-GB" altLang="en-US" smtClean="0"/>
              <a:t>Tercer nivel</a:t>
            </a:r>
          </a:p>
          <a:p>
            <a:pPr lvl="4"/>
            <a:r>
              <a:rPr lang="en-GB" altLang="en-US" smtClean="0"/>
              <a:t>Cuarto nivel</a:t>
            </a:r>
          </a:p>
          <a:p>
            <a:pPr lvl="4"/>
            <a:r>
              <a:rPr lang="en-GB" altLang="en-US" smtClean="0"/>
              <a:t>Quinto nivel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936038" y="6678613"/>
            <a:ext cx="6985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</a:tabLst>
              <a:defRPr sz="1600">
                <a:solidFill>
                  <a:srgbClr val="8B8B8B"/>
                </a:solidFill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B6D13473-A86C-4BD1-8C9C-E9A67AB27B7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7338"/>
            <a:ext cx="90741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del texto de título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053013" y="6661150"/>
            <a:ext cx="2724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altLang="en-US" b="1" smtClean="0"/>
              <a:t>Trees Based Models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5575"/>
            <a:ext cx="335121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0" y="6503988"/>
            <a:ext cx="10085388" cy="1587"/>
          </a:xfrm>
          <a:prstGeom prst="line">
            <a:avLst/>
          </a:prstGeom>
          <a:noFill/>
          <a:ln w="12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55975" y="6546850"/>
            <a:ext cx="1687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altLang="en-US" b="1" smtClean="0"/>
              <a:t>Trees Based Models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5041900" y="6505575"/>
            <a:ext cx="1588" cy="700088"/>
          </a:xfrm>
          <a:prstGeom prst="line">
            <a:avLst/>
          </a:prstGeom>
          <a:noFill/>
          <a:ln w="1260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985250" y="6678613"/>
            <a:ext cx="7429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</a:tabLst>
              <a:defRPr sz="1600">
                <a:solidFill>
                  <a:srgbClr val="8B8B8B"/>
                </a:solidFill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8591C98E-4B22-4477-84D3-91306DE154E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3319463" y="6505575"/>
            <a:ext cx="1587" cy="700088"/>
          </a:xfrm>
          <a:prstGeom prst="line">
            <a:avLst/>
          </a:prstGeom>
          <a:noFill/>
          <a:ln w="12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7338"/>
            <a:ext cx="90741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del texto de título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85925"/>
            <a:ext cx="90741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33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 esquema del texto</a:t>
            </a:r>
          </a:p>
          <a:p>
            <a:pPr lvl="1"/>
            <a:r>
              <a:rPr lang="en-GB" altLang="en-US" smtClean="0"/>
              <a:t>Segundo nivel del esquema</a:t>
            </a:r>
          </a:p>
          <a:p>
            <a:pPr lvl="2"/>
            <a:r>
              <a:rPr lang="en-GB" altLang="en-US" smtClean="0"/>
              <a:t>Tercer nivel del esquema</a:t>
            </a:r>
          </a:p>
          <a:p>
            <a:pPr lvl="3"/>
            <a:r>
              <a:rPr lang="en-GB" altLang="en-US" smtClean="0"/>
              <a:t>Cuarto nivel del esquema</a:t>
            </a:r>
          </a:p>
          <a:p>
            <a:pPr lvl="4"/>
            <a:r>
              <a:rPr lang="en-GB" altLang="en-US" smtClean="0"/>
              <a:t>Quinto nivel del esquema</a:t>
            </a:r>
          </a:p>
          <a:p>
            <a:pPr lvl="4"/>
            <a:r>
              <a:rPr lang="en-GB" altLang="en-US" smtClean="0"/>
              <a:t>Sexto nivel del esquema</a:t>
            </a:r>
          </a:p>
          <a:p>
            <a:pPr lvl="4"/>
            <a:r>
              <a:rPr lang="en-GB" altLang="en-US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49263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30225" y="71438"/>
            <a:ext cx="9501188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900" b="1">
                <a:solidFill>
                  <a:srgbClr val="000090"/>
                </a:solidFill>
                <a:cs typeface="ヒラギノ角ゴ Pro W3" charset="0"/>
              </a:rPr>
              <a:t>Data Mining</a:t>
            </a:r>
            <a:r>
              <a:rPr lang="es-ES" altLang="en-US" sz="2900" b="1">
                <a:solidFill>
                  <a:srgbClr val="000090"/>
                </a:solidFill>
                <a:cs typeface="ヒラギノ角ゴ Pro W3" charset="0"/>
              </a:rPr>
              <a:t> (Minería de Datos)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s-ES" altLang="en-US" sz="1600" b="1">
              <a:solidFill>
                <a:srgbClr val="000090"/>
              </a:solidFill>
              <a:cs typeface="ヒラギノ角ゴ Pro W3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900" b="1">
                <a:solidFill>
                  <a:srgbClr val="000090"/>
                </a:solidFill>
                <a:cs typeface="ヒラギノ角ゴ Pro W3" charset="0"/>
              </a:rPr>
              <a:t>Classification Trees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06413" y="5138738"/>
            <a:ext cx="313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n-US" sz="1800" b="1" dirty="0" smtClean="0">
                <a:solidFill>
                  <a:srgbClr val="5B4E41"/>
                </a:solidFill>
                <a:cs typeface="ヒラギノ角ゴ Pro W3" charset="0"/>
              </a:rPr>
              <a:t/>
            </a:r>
            <a:br>
              <a:rPr lang="es-ES" altLang="en-US" sz="1800" b="1" dirty="0" smtClean="0">
                <a:solidFill>
                  <a:srgbClr val="5B4E41"/>
                </a:solidFill>
                <a:cs typeface="ヒラギノ角ゴ Pro W3" charset="0"/>
              </a:rPr>
            </a:br>
            <a:r>
              <a:rPr lang="es-ES" altLang="en-US" sz="1800" b="1" dirty="0" smtClean="0">
                <a:solidFill>
                  <a:srgbClr val="5B4E41"/>
                </a:solidFill>
                <a:cs typeface="ヒラギノ角ゴ Pro W3" charset="0"/>
              </a:rPr>
              <a:t>Rodrigo Manzanas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n-US" sz="1200" b="1" dirty="0">
                <a:solidFill>
                  <a:srgbClr val="5B4E41"/>
                </a:solidFill>
                <a:cs typeface="ヒラギノ角ゴ Pro W3" charset="0"/>
              </a:rPr>
              <a:t>r</a:t>
            </a:r>
            <a:r>
              <a:rPr lang="es-ES" altLang="en-US" sz="1200" b="1" dirty="0" smtClean="0">
                <a:solidFill>
                  <a:srgbClr val="5B4E41"/>
                </a:solidFill>
                <a:cs typeface="ヒラギノ角ゴ Pro W3" charset="0"/>
              </a:rPr>
              <a:t>odrigo.manzanas</a:t>
            </a:r>
            <a:r>
              <a:rPr lang="es-ES" altLang="en-US" sz="1200" b="1" dirty="0" smtClean="0">
                <a:solidFill>
                  <a:srgbClr val="5B4E41"/>
                </a:solidFill>
                <a:cs typeface="ヒラギノ角ゴ Pro W3" charset="0"/>
              </a:rPr>
              <a:t>@unican.es</a:t>
            </a:r>
            <a:endParaRPr lang="es-ES" altLang="en-US" sz="1200" b="1" dirty="0">
              <a:solidFill>
                <a:srgbClr val="5B4E41"/>
              </a:solidFill>
              <a:cs typeface="ヒラギノ角ゴ Pro W3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24263" y="5114925"/>
            <a:ext cx="4514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n-US" sz="2000" b="1">
                <a:solidFill>
                  <a:srgbClr val="5B4E41"/>
                </a:solidFill>
                <a:cs typeface="ヒラギノ角ゴ Pro W3" charset="0"/>
              </a:rPr>
              <a:t>Grupo de Meteorología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endParaRPr lang="es-ES" altLang="en-US" sz="1200">
              <a:cs typeface="ヒラギノ角ゴ Pro W3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n-US" sz="1800" b="1">
                <a:solidFill>
                  <a:srgbClr val="5B4E41"/>
                </a:solidFill>
                <a:cs typeface="ヒラギノ角ゴ Pro W3" charset="0"/>
              </a:rPr>
              <a:t>Univ. de Cantabria – CSIC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n-US" sz="1800" b="1">
                <a:solidFill>
                  <a:srgbClr val="5B4E41"/>
                </a:solidFill>
                <a:cs typeface="ヒラギノ角ゴ Pro W3" charset="0"/>
              </a:rPr>
              <a:t>MACC / IFCA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90713"/>
            <a:ext cx="5018087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087563"/>
            <a:ext cx="4089400" cy="22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1"/>
          <a:stretch>
            <a:fillRect/>
          </a:stretch>
        </p:blipFill>
        <p:spPr bwMode="auto">
          <a:xfrm>
            <a:off x="7727950" y="4981575"/>
            <a:ext cx="21653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469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348625" y="2385691"/>
            <a:ext cx="2587625" cy="360362"/>
          </a:xfrm>
          <a:prstGeom prst="rect">
            <a:avLst/>
          </a:prstGeom>
          <a:noFill/>
          <a:ln w="38100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588713" y="2380928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816" rIns="0" bIns="0"/>
          <a:lstStyle>
            <a:lvl1pPr marL="182563" indent="-18097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US" altLang="en-US" sz="2400" b="1" dirty="0"/>
              <a:t>Root </a:t>
            </a:r>
            <a:r>
              <a:rPr lang="en-US" altLang="en-US" sz="2400" b="1" dirty="0" smtClean="0"/>
              <a:t>node</a:t>
            </a:r>
            <a:endParaRPr lang="en-US" altLang="en-US" sz="2400" b="1" dirty="0"/>
          </a:p>
        </p:txBody>
      </p:sp>
      <p:cxnSp>
        <p:nvCxnSpPr>
          <p:cNvPr id="32778" name="AutoShape 10"/>
          <p:cNvCxnSpPr>
            <a:cxnSpLocks noChangeShapeType="1"/>
            <a:stCxn id="32777" idx="1"/>
            <a:endCxn id="32776" idx="3"/>
          </p:cNvCxnSpPr>
          <p:nvPr/>
        </p:nvCxnSpPr>
        <p:spPr bwMode="auto">
          <a:xfrm flipH="1">
            <a:off x="5936250" y="2563491"/>
            <a:ext cx="652463" cy="23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115375" y="3409504"/>
            <a:ext cx="1444625" cy="806450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105850" y="3619054"/>
            <a:ext cx="14430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Outlook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319912" y="4501704"/>
            <a:ext cx="1444625" cy="395287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310387" y="4495354"/>
            <a:ext cx="14430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2 yes, 3 no</a:t>
            </a:r>
          </a:p>
        </p:txBody>
      </p:sp>
      <p:cxnSp>
        <p:nvCxnSpPr>
          <p:cNvPr id="32783" name="AutoShape 15"/>
          <p:cNvCxnSpPr>
            <a:cxnSpLocks noChangeShapeType="1"/>
            <a:stCxn id="32779" idx="1"/>
            <a:endCxn id="32781" idx="0"/>
          </p:cNvCxnSpPr>
          <p:nvPr/>
        </p:nvCxnSpPr>
        <p:spPr bwMode="auto">
          <a:xfrm flipH="1">
            <a:off x="3042225" y="3812729"/>
            <a:ext cx="1073150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169100" y="4027041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Sunny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20137" y="4512816"/>
            <a:ext cx="1444625" cy="382588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109025" y="4493766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4 yes, 0 no</a:t>
            </a:r>
          </a:p>
        </p:txBody>
      </p:sp>
      <p:cxnSp>
        <p:nvCxnSpPr>
          <p:cNvPr id="32787" name="AutoShape 19"/>
          <p:cNvCxnSpPr>
            <a:cxnSpLocks noChangeShapeType="1"/>
            <a:stCxn id="32779" idx="2"/>
            <a:endCxn id="32785" idx="0"/>
          </p:cNvCxnSpPr>
          <p:nvPr/>
        </p:nvCxnSpPr>
        <p:spPr bwMode="auto">
          <a:xfrm>
            <a:off x="4837688" y="4215954"/>
            <a:ext cx="4762" cy="296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575625" y="4173091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Overcast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925125" y="4512816"/>
            <a:ext cx="1444625" cy="382588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914012" y="4479479"/>
            <a:ext cx="14430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3 yes, 2 no</a:t>
            </a:r>
          </a:p>
        </p:txBody>
      </p:sp>
      <p:cxnSp>
        <p:nvCxnSpPr>
          <p:cNvPr id="32791" name="AutoShape 23"/>
          <p:cNvCxnSpPr>
            <a:cxnSpLocks noChangeShapeType="1"/>
            <a:stCxn id="32779" idx="3"/>
            <a:endCxn id="32790" idx="0"/>
          </p:cNvCxnSpPr>
          <p:nvPr/>
        </p:nvCxnSpPr>
        <p:spPr bwMode="auto">
          <a:xfrm>
            <a:off x="5560000" y="3812729"/>
            <a:ext cx="1075531" cy="666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987037" y="4027041"/>
            <a:ext cx="1443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Rain</a:t>
            </a:r>
          </a:p>
        </p:txBody>
      </p:sp>
      <p:sp>
        <p:nvSpPr>
          <p:cNvPr id="32793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cs typeface="DejaVu Sans" panose="020B0603030804020204" pitchFamily="34" charset="0"/>
              </a:rPr>
              <a:t>The ID3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 bwMode="auto">
              <a:xfrm>
                <a:off x="878289" y="1082551"/>
                <a:ext cx="8466101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s-ES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=0.892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289" y="1082551"/>
                <a:ext cx="8466101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 bwMode="auto">
              <a:xfrm>
                <a:off x="2648654" y="1772087"/>
                <a:ext cx="398756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=0.940−0.892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=0.048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8654" y="1772087"/>
                <a:ext cx="3987566" cy="276999"/>
              </a:xfrm>
              <a:prstGeom prst="rect">
                <a:avLst/>
              </a:prstGeom>
              <a:blipFill>
                <a:blip r:embed="rId4"/>
                <a:stretch>
                  <a:fillRect l="-763" t="-2222" r="-916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 bwMode="auto">
              <a:xfrm>
                <a:off x="3273433" y="2055180"/>
                <a:ext cx="272266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=0.151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3433" y="2055180"/>
                <a:ext cx="2722668" cy="276999"/>
              </a:xfrm>
              <a:prstGeom prst="rect">
                <a:avLst/>
              </a:prstGeom>
              <a:blipFill>
                <a:blip r:embed="rId5"/>
                <a:stretch>
                  <a:fillRect l="-1566" r="-1566" b="-347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 bwMode="auto">
              <a:xfrm>
                <a:off x="3357815" y="2412623"/>
                <a:ext cx="255390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815" y="2412623"/>
                <a:ext cx="2553904" cy="276999"/>
              </a:xfrm>
              <a:prstGeom prst="rect">
                <a:avLst/>
              </a:prstGeom>
              <a:blipFill>
                <a:blip r:embed="rId6"/>
                <a:stretch>
                  <a:fillRect l="-1671" r="-1432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 bwMode="auto">
              <a:xfrm>
                <a:off x="3093006" y="2796054"/>
                <a:ext cx="309886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=0.029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3006" y="2796054"/>
                <a:ext cx="3098862" cy="276999"/>
              </a:xfrm>
              <a:prstGeom prst="rect">
                <a:avLst/>
              </a:prstGeom>
              <a:blipFill>
                <a:blip r:embed="rId7"/>
                <a:stretch>
                  <a:fillRect l="-982" t="-2222" r="-1375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 bwMode="auto">
              <a:xfrm>
                <a:off x="2176025" y="388193"/>
                <a:ext cx="4949047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=0.940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6025" y="388193"/>
                <a:ext cx="4949047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41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348625" y="2385691"/>
            <a:ext cx="2587625" cy="360362"/>
          </a:xfrm>
          <a:prstGeom prst="rect">
            <a:avLst/>
          </a:prstGeom>
          <a:noFill/>
          <a:ln w="38100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588713" y="2380928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816" rIns="0" bIns="0"/>
          <a:lstStyle>
            <a:lvl1pPr marL="182563" indent="-18097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US" altLang="en-US" sz="2400" b="1" dirty="0"/>
              <a:t>Root </a:t>
            </a:r>
            <a:r>
              <a:rPr lang="en-US" altLang="en-US" sz="2400" b="1" dirty="0" smtClean="0"/>
              <a:t>node</a:t>
            </a:r>
            <a:endParaRPr lang="en-US" altLang="en-US" sz="2400" b="1" dirty="0"/>
          </a:p>
        </p:txBody>
      </p:sp>
      <p:cxnSp>
        <p:nvCxnSpPr>
          <p:cNvPr id="32778" name="AutoShape 10"/>
          <p:cNvCxnSpPr>
            <a:cxnSpLocks noChangeShapeType="1"/>
            <a:stCxn id="32777" idx="1"/>
            <a:endCxn id="32776" idx="3"/>
          </p:cNvCxnSpPr>
          <p:nvPr/>
        </p:nvCxnSpPr>
        <p:spPr bwMode="auto">
          <a:xfrm flipH="1">
            <a:off x="5936250" y="2563491"/>
            <a:ext cx="652463" cy="23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115375" y="3409504"/>
            <a:ext cx="1444625" cy="806450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105850" y="3619054"/>
            <a:ext cx="14430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Outlook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319912" y="4501704"/>
            <a:ext cx="1444625" cy="395287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310387" y="4495354"/>
            <a:ext cx="14430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2 yes, 3 no</a:t>
            </a:r>
          </a:p>
        </p:txBody>
      </p:sp>
      <p:cxnSp>
        <p:nvCxnSpPr>
          <p:cNvPr id="32783" name="AutoShape 15"/>
          <p:cNvCxnSpPr>
            <a:cxnSpLocks noChangeShapeType="1"/>
            <a:stCxn id="32779" idx="1"/>
            <a:endCxn id="32781" idx="0"/>
          </p:cNvCxnSpPr>
          <p:nvPr/>
        </p:nvCxnSpPr>
        <p:spPr bwMode="auto">
          <a:xfrm flipH="1">
            <a:off x="3042225" y="3812729"/>
            <a:ext cx="1073150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169100" y="4027041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Sunny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20137" y="4512816"/>
            <a:ext cx="1444625" cy="382588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109025" y="4493766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4 yes, 0 no</a:t>
            </a:r>
          </a:p>
        </p:txBody>
      </p:sp>
      <p:cxnSp>
        <p:nvCxnSpPr>
          <p:cNvPr id="32787" name="AutoShape 19"/>
          <p:cNvCxnSpPr>
            <a:cxnSpLocks noChangeShapeType="1"/>
            <a:stCxn id="32779" idx="2"/>
            <a:endCxn id="32785" idx="0"/>
          </p:cNvCxnSpPr>
          <p:nvPr/>
        </p:nvCxnSpPr>
        <p:spPr bwMode="auto">
          <a:xfrm>
            <a:off x="4837688" y="4215954"/>
            <a:ext cx="4762" cy="296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575625" y="4173091"/>
            <a:ext cx="14430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Overcast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925125" y="4512816"/>
            <a:ext cx="1444625" cy="382588"/>
          </a:xfrm>
          <a:prstGeom prst="rect">
            <a:avLst/>
          </a:prstGeom>
          <a:solidFill>
            <a:srgbClr val="C4BD97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914012" y="4479479"/>
            <a:ext cx="14430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3 yes, 2 no</a:t>
            </a:r>
          </a:p>
        </p:txBody>
      </p:sp>
      <p:cxnSp>
        <p:nvCxnSpPr>
          <p:cNvPr id="32791" name="AutoShape 23"/>
          <p:cNvCxnSpPr>
            <a:cxnSpLocks noChangeShapeType="1"/>
            <a:stCxn id="32779" idx="3"/>
            <a:endCxn id="32790" idx="0"/>
          </p:cNvCxnSpPr>
          <p:nvPr/>
        </p:nvCxnSpPr>
        <p:spPr bwMode="auto">
          <a:xfrm>
            <a:off x="5560000" y="3812729"/>
            <a:ext cx="1075531" cy="666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987037" y="4027041"/>
            <a:ext cx="1443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</a:pPr>
            <a:r>
              <a:rPr lang="es-ES" altLang="en-US" sz="1800" b="1">
                <a:ea typeface="ＭＳ Ｐゴシック" panose="020B0600070205080204" pitchFamily="34" charset="-128"/>
              </a:rPr>
              <a:t>Rain</a:t>
            </a:r>
          </a:p>
        </p:txBody>
      </p:sp>
      <p:sp>
        <p:nvSpPr>
          <p:cNvPr id="32793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cs typeface="DejaVu Sans" panose="020B0603030804020204" pitchFamily="34" charset="0"/>
              </a:rPr>
              <a:t>The ID3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 bwMode="auto">
              <a:xfrm>
                <a:off x="878289" y="1082551"/>
                <a:ext cx="8466101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s-ES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=0.892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289" y="1082551"/>
                <a:ext cx="8466101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 bwMode="auto">
              <a:xfrm>
                <a:off x="2648654" y="1772087"/>
                <a:ext cx="398756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=0.940−0.892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=0.048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8654" y="1772087"/>
                <a:ext cx="3987566" cy="276999"/>
              </a:xfrm>
              <a:prstGeom prst="rect">
                <a:avLst/>
              </a:prstGeom>
              <a:blipFill>
                <a:blip r:embed="rId4"/>
                <a:stretch>
                  <a:fillRect l="-763" t="-2222" r="-916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 bwMode="auto">
              <a:xfrm>
                <a:off x="3273433" y="2055180"/>
                <a:ext cx="272266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=0.151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3433" y="2055180"/>
                <a:ext cx="2722668" cy="276999"/>
              </a:xfrm>
              <a:prstGeom prst="rect">
                <a:avLst/>
              </a:prstGeom>
              <a:blipFill>
                <a:blip r:embed="rId5"/>
                <a:stretch>
                  <a:fillRect l="-1566" r="-1566" b="-347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 bwMode="auto">
              <a:xfrm>
                <a:off x="3357815" y="2412623"/>
                <a:ext cx="255390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815" y="2412623"/>
                <a:ext cx="2553904" cy="276999"/>
              </a:xfrm>
              <a:prstGeom prst="rect">
                <a:avLst/>
              </a:prstGeom>
              <a:blipFill>
                <a:blip r:embed="rId6"/>
                <a:stretch>
                  <a:fillRect l="-1671" r="-1432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 bwMode="auto">
              <a:xfrm>
                <a:off x="3093006" y="2796054"/>
                <a:ext cx="309886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=0.029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3006" y="2796054"/>
                <a:ext cx="3098862" cy="276999"/>
              </a:xfrm>
              <a:prstGeom prst="rect">
                <a:avLst/>
              </a:prstGeom>
              <a:blipFill>
                <a:blip r:embed="rId7"/>
                <a:stretch>
                  <a:fillRect l="-982" t="-2222" r="-1375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 bwMode="auto">
          <a:xfrm>
            <a:off x="4105850" y="4512816"/>
            <a:ext cx="145415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CuadroTexto 2"/>
          <p:cNvSpPr txBox="1"/>
          <p:nvPr/>
        </p:nvSpPr>
        <p:spPr bwMode="auto">
          <a:xfrm>
            <a:off x="4536262" y="4906516"/>
            <a:ext cx="58221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US" b="1" dirty="0" smtClean="0"/>
              <a:t>leaf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 bwMode="auto">
              <a:xfrm>
                <a:off x="2176025" y="388193"/>
                <a:ext cx="4949047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=0.940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6025" y="388193"/>
                <a:ext cx="4949047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085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s-ES" altLang="en-US" sz="1800" b="1">
                <a:cs typeface="DejaVu Sans" panose="020B0603030804020204" pitchFamily="34" charset="0"/>
              </a:rPr>
              <a:t>Partitioning up the predictor space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73025" y="221604"/>
            <a:ext cx="10010775" cy="640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800" b="1" i="1" dirty="0" smtClean="0"/>
              <a:t>… </a:t>
            </a:r>
            <a:r>
              <a:rPr lang="en-US" altLang="en-US" sz="1800" b="1" i="1" dirty="0"/>
              <a:t>continue to split…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altLang="en-US" sz="17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700" dirty="0" smtClean="0"/>
              <a:t>ID3 </a:t>
            </a:r>
            <a:r>
              <a:rPr lang="en-US" altLang="en-US" sz="1700" dirty="0"/>
              <a:t>performs a </a:t>
            </a:r>
            <a:r>
              <a:rPr lang="en-US" altLang="en-US" sz="1700" b="1" dirty="0"/>
              <a:t>greedy search</a:t>
            </a:r>
            <a:r>
              <a:rPr lang="en-US" altLang="en-US" sz="1700" dirty="0"/>
              <a:t> in which the algorithm </a:t>
            </a:r>
            <a:r>
              <a:rPr lang="en-US" altLang="en-US" sz="1700" b="1" dirty="0"/>
              <a:t>never backtracks</a:t>
            </a:r>
            <a:r>
              <a:rPr lang="en-US" altLang="en-US" sz="1700" dirty="0"/>
              <a:t> to reconsider earlier choices. This type of search is likely not to be a globally optimum solution, but generally works </a:t>
            </a:r>
            <a:r>
              <a:rPr lang="en-US" altLang="en-US" sz="1700" dirty="0" smtClean="0"/>
              <a:t>well</a:t>
            </a:r>
            <a:endParaRPr lang="en-US" altLang="en-US" sz="17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altLang="en-US" sz="1800" dirty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34566" r="23199" b="18439"/>
          <a:stretch>
            <a:fillRect/>
          </a:stretch>
        </p:blipFill>
        <p:spPr bwMode="auto">
          <a:xfrm>
            <a:off x="578198" y="866527"/>
            <a:ext cx="892863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411" t="34566" r="23199" b="184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869" name="Grupo 1"/>
          <p:cNvGrpSpPr>
            <a:grpSpLocks/>
          </p:cNvGrpSpPr>
          <p:nvPr/>
        </p:nvGrpSpPr>
        <p:grpSpPr bwMode="auto">
          <a:xfrm>
            <a:off x="2017713" y="7635875"/>
            <a:ext cx="6521450" cy="1878013"/>
            <a:chOff x="1474788" y="3805238"/>
            <a:chExt cx="7223125" cy="2252662"/>
          </a:xfrm>
        </p:grpSpPr>
        <p:cxnSp>
          <p:nvCxnSpPr>
            <p:cNvPr id="36871" name="AutoShape 1"/>
            <p:cNvCxnSpPr>
              <a:cxnSpLocks noChangeShapeType="1"/>
              <a:stCxn id="36875" idx="2"/>
              <a:endCxn id="36888" idx="0"/>
            </p:cNvCxnSpPr>
            <p:nvPr/>
          </p:nvCxnSpPr>
          <p:spPr bwMode="auto">
            <a:xfrm>
              <a:off x="3271838" y="5254625"/>
              <a:ext cx="739775" cy="3921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872" name="Rectangle 3"/>
            <p:cNvSpPr>
              <a:spLocks noChangeArrowheads="1"/>
            </p:cNvSpPr>
            <p:nvPr/>
          </p:nvSpPr>
          <p:spPr bwMode="auto">
            <a:xfrm>
              <a:off x="4354513" y="3805238"/>
              <a:ext cx="1444625" cy="806450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4344988" y="4014788"/>
              <a:ext cx="1443037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Outlook</a:t>
              </a:r>
            </a:p>
          </p:txBody>
        </p:sp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2559050" y="4897438"/>
              <a:ext cx="1444625" cy="395287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75" name="Rectangle 6"/>
            <p:cNvSpPr>
              <a:spLocks noChangeArrowheads="1"/>
            </p:cNvSpPr>
            <p:nvPr/>
          </p:nvSpPr>
          <p:spPr bwMode="auto">
            <a:xfrm>
              <a:off x="2549525" y="4891088"/>
              <a:ext cx="1443038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Humidity</a:t>
              </a:r>
            </a:p>
          </p:txBody>
        </p:sp>
        <p:cxnSp>
          <p:nvCxnSpPr>
            <p:cNvPr id="36876" name="AutoShape 7"/>
            <p:cNvCxnSpPr>
              <a:cxnSpLocks noChangeShapeType="1"/>
              <a:stCxn id="36872" idx="1"/>
              <a:endCxn id="36874" idx="0"/>
            </p:cNvCxnSpPr>
            <p:nvPr/>
          </p:nvCxnSpPr>
          <p:spPr bwMode="auto">
            <a:xfrm flipH="1">
              <a:off x="3281363" y="4208463"/>
              <a:ext cx="1073150" cy="688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877" name="Rectangle 8"/>
            <p:cNvSpPr>
              <a:spLocks noChangeArrowheads="1"/>
            </p:cNvSpPr>
            <p:nvPr/>
          </p:nvSpPr>
          <p:spPr bwMode="auto">
            <a:xfrm>
              <a:off x="2409825" y="4424363"/>
              <a:ext cx="1443038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Sunny</a:t>
              </a:r>
            </a:p>
          </p:txBody>
        </p:sp>
        <p:sp>
          <p:nvSpPr>
            <p:cNvPr id="36878" name="Rectangle 9"/>
            <p:cNvSpPr>
              <a:spLocks noChangeArrowheads="1"/>
            </p:cNvSpPr>
            <p:nvPr/>
          </p:nvSpPr>
          <p:spPr bwMode="auto">
            <a:xfrm>
              <a:off x="4359275" y="4908550"/>
              <a:ext cx="1444625" cy="382588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79" name="Rectangle 10"/>
            <p:cNvSpPr>
              <a:spLocks noChangeArrowheads="1"/>
            </p:cNvSpPr>
            <p:nvPr/>
          </p:nvSpPr>
          <p:spPr bwMode="auto">
            <a:xfrm>
              <a:off x="4349750" y="4889500"/>
              <a:ext cx="1443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solidFill>
                    <a:srgbClr val="FF3333"/>
                  </a:solidFill>
                  <a:ea typeface="ＭＳ Ｐゴシック" panose="020B0600070205080204" pitchFamily="34" charset="-128"/>
                </a:rPr>
                <a:t>yes</a:t>
              </a:r>
            </a:p>
          </p:txBody>
        </p:sp>
        <p:cxnSp>
          <p:nvCxnSpPr>
            <p:cNvPr id="36880" name="AutoShape 11"/>
            <p:cNvCxnSpPr>
              <a:cxnSpLocks noChangeShapeType="1"/>
              <a:stCxn id="36872" idx="2"/>
              <a:endCxn id="36878" idx="0"/>
            </p:cNvCxnSpPr>
            <p:nvPr/>
          </p:nvCxnSpPr>
          <p:spPr bwMode="auto">
            <a:xfrm>
              <a:off x="5076825" y="4611688"/>
              <a:ext cx="4763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881" name="Rectangle 12"/>
            <p:cNvSpPr>
              <a:spLocks noChangeArrowheads="1"/>
            </p:cNvSpPr>
            <p:nvPr/>
          </p:nvSpPr>
          <p:spPr bwMode="auto">
            <a:xfrm>
              <a:off x="3816350" y="4568825"/>
              <a:ext cx="1443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Overcast</a:t>
              </a:r>
            </a:p>
          </p:txBody>
        </p:sp>
        <p:sp>
          <p:nvSpPr>
            <p:cNvPr id="36882" name="Rectangle 13"/>
            <p:cNvSpPr>
              <a:spLocks noChangeArrowheads="1"/>
            </p:cNvSpPr>
            <p:nvPr/>
          </p:nvSpPr>
          <p:spPr bwMode="auto">
            <a:xfrm>
              <a:off x="6164263" y="4908550"/>
              <a:ext cx="1444625" cy="382588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3" name="Rectangle 14"/>
            <p:cNvSpPr>
              <a:spLocks noChangeArrowheads="1"/>
            </p:cNvSpPr>
            <p:nvPr/>
          </p:nvSpPr>
          <p:spPr bwMode="auto">
            <a:xfrm>
              <a:off x="6154738" y="4875213"/>
              <a:ext cx="1443037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Wind</a:t>
              </a:r>
            </a:p>
          </p:txBody>
        </p:sp>
        <p:cxnSp>
          <p:nvCxnSpPr>
            <p:cNvPr id="36884" name="AutoShape 15"/>
            <p:cNvCxnSpPr>
              <a:cxnSpLocks noChangeShapeType="1"/>
              <a:stCxn id="36872" idx="3"/>
              <a:endCxn id="36883" idx="0"/>
            </p:cNvCxnSpPr>
            <p:nvPr/>
          </p:nvCxnSpPr>
          <p:spPr bwMode="auto">
            <a:xfrm>
              <a:off x="5799138" y="4208463"/>
              <a:ext cx="1077912" cy="666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885" name="Rectangle 16"/>
            <p:cNvSpPr>
              <a:spLocks noChangeArrowheads="1"/>
            </p:cNvSpPr>
            <p:nvPr/>
          </p:nvSpPr>
          <p:spPr bwMode="auto">
            <a:xfrm>
              <a:off x="6227763" y="4422775"/>
              <a:ext cx="1443037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Rain</a:t>
              </a:r>
            </a:p>
          </p:txBody>
        </p:sp>
        <p:sp>
          <p:nvSpPr>
            <p:cNvPr id="36886" name="Rectangle 17"/>
            <p:cNvSpPr>
              <a:spLocks noChangeArrowheads="1"/>
            </p:cNvSpPr>
            <p:nvPr/>
          </p:nvSpPr>
          <p:spPr bwMode="auto">
            <a:xfrm>
              <a:off x="1484313" y="5632450"/>
              <a:ext cx="1444625" cy="395288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7" name="Rectangle 18"/>
            <p:cNvSpPr>
              <a:spLocks noChangeArrowheads="1"/>
            </p:cNvSpPr>
            <p:nvPr/>
          </p:nvSpPr>
          <p:spPr bwMode="auto">
            <a:xfrm>
              <a:off x="1474788" y="5626100"/>
              <a:ext cx="1443037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solidFill>
                    <a:srgbClr val="FF3333"/>
                  </a:solidFill>
                  <a:ea typeface="ＭＳ Ｐゴシック" panose="020B0600070205080204" pitchFamily="34" charset="-128"/>
                </a:rPr>
                <a:t>No</a:t>
              </a:r>
            </a:p>
          </p:txBody>
        </p:sp>
        <p:sp>
          <p:nvSpPr>
            <p:cNvPr id="36888" name="Rectangle 19"/>
            <p:cNvSpPr>
              <a:spLocks noChangeArrowheads="1"/>
            </p:cNvSpPr>
            <p:nvPr/>
          </p:nvSpPr>
          <p:spPr bwMode="auto">
            <a:xfrm>
              <a:off x="3289300" y="5648325"/>
              <a:ext cx="1444625" cy="395288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9" name="Rectangle 20"/>
            <p:cNvSpPr>
              <a:spLocks noChangeArrowheads="1"/>
            </p:cNvSpPr>
            <p:nvPr/>
          </p:nvSpPr>
          <p:spPr bwMode="auto">
            <a:xfrm>
              <a:off x="3279775" y="5641975"/>
              <a:ext cx="1443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solidFill>
                    <a:srgbClr val="FF3333"/>
                  </a:solidFill>
                  <a:ea typeface="ＭＳ Ｐゴシック" panose="020B0600070205080204" pitchFamily="34" charset="-128"/>
                </a:rPr>
                <a:t>Yes</a:t>
              </a:r>
            </a:p>
          </p:txBody>
        </p:sp>
        <p:sp>
          <p:nvSpPr>
            <p:cNvPr id="36890" name="Rectangle 21"/>
            <p:cNvSpPr>
              <a:spLocks noChangeArrowheads="1"/>
            </p:cNvSpPr>
            <p:nvPr/>
          </p:nvSpPr>
          <p:spPr bwMode="auto">
            <a:xfrm>
              <a:off x="5449888" y="5648325"/>
              <a:ext cx="1444625" cy="395288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1" name="Rectangle 22"/>
            <p:cNvSpPr>
              <a:spLocks noChangeArrowheads="1"/>
            </p:cNvSpPr>
            <p:nvPr/>
          </p:nvSpPr>
          <p:spPr bwMode="auto">
            <a:xfrm>
              <a:off x="5440363" y="5641975"/>
              <a:ext cx="1443037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solidFill>
                    <a:srgbClr val="FF3333"/>
                  </a:solidFill>
                  <a:ea typeface="ＭＳ Ｐゴシック" panose="020B0600070205080204" pitchFamily="34" charset="-128"/>
                </a:rPr>
                <a:t>No</a:t>
              </a:r>
            </a:p>
          </p:txBody>
        </p:sp>
        <p:sp>
          <p:nvSpPr>
            <p:cNvPr id="36892" name="Rectangle 23"/>
            <p:cNvSpPr>
              <a:spLocks noChangeArrowheads="1"/>
            </p:cNvSpPr>
            <p:nvPr/>
          </p:nvSpPr>
          <p:spPr bwMode="auto">
            <a:xfrm>
              <a:off x="7253288" y="5662613"/>
              <a:ext cx="1444625" cy="395287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3" name="Rectangle 24"/>
            <p:cNvSpPr>
              <a:spLocks noChangeArrowheads="1"/>
            </p:cNvSpPr>
            <p:nvPr/>
          </p:nvSpPr>
          <p:spPr bwMode="auto">
            <a:xfrm>
              <a:off x="7243763" y="5656263"/>
              <a:ext cx="1443037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solidFill>
                    <a:srgbClr val="FF3333"/>
                  </a:solidFill>
                  <a:ea typeface="ＭＳ Ｐゴシック" panose="020B0600070205080204" pitchFamily="34" charset="-128"/>
                </a:rPr>
                <a:t>Yes</a:t>
              </a:r>
            </a:p>
          </p:txBody>
        </p:sp>
        <p:cxnSp>
          <p:nvCxnSpPr>
            <p:cNvPr id="36894" name="AutoShape 25"/>
            <p:cNvCxnSpPr>
              <a:cxnSpLocks noChangeShapeType="1"/>
              <a:stCxn id="36874" idx="2"/>
              <a:endCxn id="36886" idx="0"/>
            </p:cNvCxnSpPr>
            <p:nvPr/>
          </p:nvCxnSpPr>
          <p:spPr bwMode="auto">
            <a:xfrm flipH="1">
              <a:off x="2206625" y="5292725"/>
              <a:ext cx="1074738" cy="341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895" name="AutoShape 26"/>
            <p:cNvCxnSpPr>
              <a:cxnSpLocks noChangeShapeType="1"/>
              <a:stCxn id="36882" idx="2"/>
              <a:endCxn id="36890" idx="0"/>
            </p:cNvCxnSpPr>
            <p:nvPr/>
          </p:nvCxnSpPr>
          <p:spPr bwMode="auto">
            <a:xfrm flipH="1">
              <a:off x="6170613" y="5292725"/>
              <a:ext cx="714375" cy="355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896" name="AutoShape 27"/>
            <p:cNvCxnSpPr>
              <a:cxnSpLocks noChangeShapeType="1"/>
              <a:stCxn id="36882" idx="2"/>
              <a:endCxn id="36892" idx="0"/>
            </p:cNvCxnSpPr>
            <p:nvPr/>
          </p:nvCxnSpPr>
          <p:spPr bwMode="auto">
            <a:xfrm>
              <a:off x="6886575" y="5292725"/>
              <a:ext cx="1089025" cy="371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897" name="Rectangle 29"/>
            <p:cNvSpPr>
              <a:spLocks noChangeArrowheads="1"/>
            </p:cNvSpPr>
            <p:nvPr/>
          </p:nvSpPr>
          <p:spPr bwMode="auto">
            <a:xfrm>
              <a:off x="3492500" y="5248275"/>
              <a:ext cx="1443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Normal</a:t>
              </a:r>
            </a:p>
          </p:txBody>
        </p:sp>
        <p:sp>
          <p:nvSpPr>
            <p:cNvPr id="36898" name="Rectangle 30"/>
            <p:cNvSpPr>
              <a:spLocks noChangeArrowheads="1"/>
            </p:cNvSpPr>
            <p:nvPr/>
          </p:nvSpPr>
          <p:spPr bwMode="auto">
            <a:xfrm>
              <a:off x="7164388" y="5248275"/>
              <a:ext cx="1443037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Weak</a:t>
              </a:r>
            </a:p>
          </p:txBody>
        </p:sp>
        <p:sp>
          <p:nvSpPr>
            <p:cNvPr id="36899" name="Rectangle 31"/>
            <p:cNvSpPr>
              <a:spLocks noChangeArrowheads="1"/>
            </p:cNvSpPr>
            <p:nvPr/>
          </p:nvSpPr>
          <p:spPr bwMode="auto">
            <a:xfrm>
              <a:off x="5219700" y="5248275"/>
              <a:ext cx="1443038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1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5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900"/>
                </a:spcBef>
              </a:pPr>
              <a:r>
                <a:rPr lang="es-ES" altLang="en-US" sz="1800" b="1">
                  <a:ea typeface="ＭＳ Ｐゴシック" panose="020B0600070205080204" pitchFamily="34" charset="-128"/>
                </a:rPr>
                <a:t>Strong</a:t>
              </a:r>
            </a:p>
          </p:txBody>
        </p:sp>
      </p:grpSp>
      <p:sp>
        <p:nvSpPr>
          <p:cNvPr id="36870" name="CuadroTexto 1"/>
          <p:cNvSpPr txBox="1">
            <a:spLocks noChangeArrowheads="1"/>
          </p:cNvSpPr>
          <p:nvPr/>
        </p:nvSpPr>
        <p:spPr bwMode="auto">
          <a:xfrm>
            <a:off x="7070813" y="4034879"/>
            <a:ext cx="2206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next </a:t>
            </a:r>
            <a:r>
              <a:rPr lang="en-US" altLang="en-US" sz="1600" dirty="0" smtClean="0"/>
              <a:t>attribute chosen: </a:t>
            </a:r>
          </a:p>
          <a:p>
            <a:r>
              <a:rPr lang="en-US" altLang="en-US" sz="1600" dirty="0" smtClean="0"/>
              <a:t>Humidity</a:t>
            </a:r>
            <a:endParaRPr lang="en-US" altLang="en-US" sz="16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s-ES" altLang="en-US" sz="1800" b="1">
                <a:cs typeface="DejaVu Sans" panose="020B0603030804020204" pitchFamily="34" charset="0"/>
              </a:rPr>
              <a:t>Partitioning up the predictor space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9688" y="80963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>
              <a:defRPr/>
            </a:pPr>
            <a:r>
              <a:rPr lang="en-US" altLang="en-US" sz="2000" b="1" dirty="0" smtClean="0">
                <a:solidFill>
                  <a:srgbClr val="000000"/>
                </a:solidFill>
              </a:rPr>
              <a:t>… final tree!</a:t>
            </a: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000" dirty="0" smtClean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If some attributes are not useful for classification, they will not be selected to grow the tree. For this reason, decision trees often used as a pre-processing for other learning algorithms which suffers from the presence of irrelevant information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For a sufficiently complex (i.e. large) tree, all instances can be correctly classified. However, this can lead to </a:t>
            </a:r>
            <a:r>
              <a:rPr lang="en-US" altLang="en-US" b="1" dirty="0" smtClean="0">
                <a:solidFill>
                  <a:srgbClr val="000000"/>
                </a:solidFill>
              </a:rPr>
              <a:t>overfitting</a:t>
            </a:r>
            <a:r>
              <a:rPr lang="en-US" altLang="en-US" dirty="0" smtClean="0">
                <a:solidFill>
                  <a:srgbClr val="000000"/>
                </a:solidFill>
              </a:rPr>
              <a:t> (we will see this later)</a:t>
            </a:r>
          </a:p>
          <a:p>
            <a:pPr eaLnBrk="1">
              <a:defRPr/>
            </a:pPr>
            <a:endParaRPr lang="es-ES" altLang="en-US" sz="2000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000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sz="24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s-ES" altLang="en-US" dirty="0" smtClean="0">
              <a:solidFill>
                <a:srgbClr val="000000"/>
              </a:solidFill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1" t="34566" r="26768" b="17169"/>
          <a:stretch>
            <a:fillRect/>
          </a:stretch>
        </p:blipFill>
        <p:spPr bwMode="auto">
          <a:xfrm>
            <a:off x="1082675" y="577850"/>
            <a:ext cx="7958138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0391" t="34566" r="26768" b="171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7" name="Rectángulo 1"/>
          <p:cNvSpPr>
            <a:spLocks noChangeArrowheads="1"/>
          </p:cNvSpPr>
          <p:nvPr/>
        </p:nvSpPr>
        <p:spPr bwMode="auto">
          <a:xfrm>
            <a:off x="-717550" y="1227138"/>
            <a:ext cx="5041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13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1" t="34566" r="26768" b="17169"/>
          <a:stretch>
            <a:fillRect/>
          </a:stretch>
        </p:blipFill>
        <p:spPr bwMode="auto">
          <a:xfrm>
            <a:off x="5922434" y="2666727"/>
            <a:ext cx="4108581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0391" t="34566" r="26768" b="171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The C4.5 algorithm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 bwMode="auto">
              <a:xfrm>
                <a:off x="2864520" y="2257838"/>
                <a:ext cx="2648289" cy="67223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520" y="2257838"/>
                <a:ext cx="2648289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 bwMode="auto">
              <a:xfrm>
                <a:off x="133477" y="3112113"/>
                <a:ext cx="5788957" cy="51860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s-ES" sz="1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sz="15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sz="15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sz="15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ES" sz="15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sz="1500" b="0" i="1" dirty="0" smtClean="0">
                          <a:latin typeface="Cambria Math" panose="02040503050406030204" pitchFamily="18" charset="0"/>
                        </a:rPr>
                        <m:t>=1.577</m:t>
                      </m:r>
                    </m:oMath>
                  </m:oMathPara>
                </a14:m>
                <a:endParaRPr lang="en-US" sz="1500" dirty="0">
                  <a:noFill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477" y="3112113"/>
                <a:ext cx="578895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 bwMode="auto">
              <a:xfrm>
                <a:off x="431894" y="2309455"/>
                <a:ext cx="1353512" cy="56900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𝐺𝑅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94" y="2309455"/>
                <a:ext cx="1353512" cy="569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 bwMode="auto">
          <a:xfrm>
            <a:off x="29129" y="55557"/>
            <a:ext cx="10085388" cy="63555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C4.5 algorithm</a:t>
            </a:r>
          </a:p>
          <a:p>
            <a:r>
              <a:rPr lang="en-US" sz="1700" dirty="0" smtClean="0"/>
              <a:t>The </a:t>
            </a:r>
            <a:r>
              <a:rPr lang="en-US" sz="1700" b="1" dirty="0" smtClean="0"/>
              <a:t>information gain</a:t>
            </a:r>
            <a:r>
              <a:rPr lang="en-US" sz="1700" dirty="0" smtClean="0"/>
              <a:t> is a measure that tends to prefer attributes with large number of possible values. To solve this, the successor of ID3, </a:t>
            </a:r>
            <a:r>
              <a:rPr lang="en-US" sz="1700" b="1" dirty="0" smtClean="0"/>
              <a:t>C4.5</a:t>
            </a:r>
            <a:r>
              <a:rPr lang="en-US" sz="1700" dirty="0" smtClean="0"/>
              <a:t> (Quinlan 93), uses the </a:t>
            </a:r>
            <a:r>
              <a:rPr lang="en-US" sz="1700" b="1" dirty="0" smtClean="0"/>
              <a:t>gain ratio </a:t>
            </a:r>
            <a:r>
              <a:rPr lang="en-US" sz="1700" dirty="0" smtClean="0"/>
              <a:t>as partitioning criterion. In addition, this new algorithm was improved to handle with missing data and continuous attributes (which are </a:t>
            </a:r>
            <a:r>
              <a:rPr lang="en-US" sz="1700" dirty="0" err="1" smtClean="0"/>
              <a:t>splitted</a:t>
            </a:r>
            <a:r>
              <a:rPr lang="en-US" sz="1700" dirty="0" smtClean="0"/>
              <a:t> into categories).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b="1" dirty="0" smtClean="0"/>
              <a:t>Gain ratio (GR)</a:t>
            </a:r>
            <a:r>
              <a:rPr lang="en-US" sz="1700" dirty="0" smtClean="0"/>
              <a:t>: Takes into account the number and sizes of branches when choosing an attribute, penalizing those with many values and instances uniformly distributed.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n-US" sz="1700" dirty="0" smtClean="0"/>
              <a:t>C5.0 is just a more efficient implementation of C4.5 (faster computing times). </a:t>
            </a:r>
          </a:p>
          <a:p>
            <a:r>
              <a:rPr lang="en-US" sz="1700" dirty="0" smtClean="0"/>
              <a:t>Most of the algorithms that have been developed for learning classification trees are variations of ID3 and its successors C4.5 and C5.0.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 bwMode="auto">
              <a:xfrm>
                <a:off x="482273" y="3897925"/>
                <a:ext cx="4405117" cy="56900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𝐺𝑅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𝐼𝐺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𝐼𝑛𝑓𝑜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</m:sub>
                          </m:sSub>
                        </m:den>
                      </m:f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0.246</m:t>
                          </m:r>
                        </m:num>
                        <m:den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1.577</m:t>
                          </m:r>
                        </m:den>
                      </m:f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=0.157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273" y="3897925"/>
                <a:ext cx="4405117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 bwMode="auto">
              <a:xfrm>
                <a:off x="467569" y="4538935"/>
                <a:ext cx="2029466" cy="29892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𝐺𝑅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0.152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69" y="4538935"/>
                <a:ext cx="2029466" cy="298928"/>
              </a:xfrm>
              <a:prstGeom prst="rect">
                <a:avLst/>
              </a:prstGeom>
              <a:blipFill>
                <a:blip r:embed="rId8"/>
                <a:stretch>
                  <a:fillRect l="-2102" r="-2402" b="-265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 bwMode="auto">
              <a:xfrm>
                <a:off x="484347" y="4970983"/>
                <a:ext cx="1671611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𝐺𝑅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=0.049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347" y="4970983"/>
                <a:ext cx="1671611" cy="276999"/>
              </a:xfrm>
              <a:prstGeom prst="rect">
                <a:avLst/>
              </a:prstGeom>
              <a:blipFill>
                <a:blip r:embed="rId9"/>
                <a:stretch>
                  <a:fillRect l="-2545" r="-2545" b="-1956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 bwMode="auto">
          <a:xfrm>
            <a:off x="4250606" y="3962871"/>
            <a:ext cx="63678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Texto 5"/>
          <p:cNvSpPr txBox="1"/>
          <p:nvPr/>
        </p:nvSpPr>
        <p:spPr bwMode="auto">
          <a:xfrm>
            <a:off x="4061673" y="4349043"/>
            <a:ext cx="145745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attribute chosen</a:t>
            </a:r>
            <a:endParaRPr lang="en-US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0862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39688" y="1946647"/>
            <a:ext cx="3994894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2000" b="1" dirty="0" smtClean="0"/>
              <a:t>Tree construction in 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dirty="0" smtClean="0"/>
              <a:t>There are many packages in R to build classification tress: </a:t>
            </a:r>
            <a:r>
              <a:rPr lang="en-US" altLang="en-US" sz="1800" i="1" dirty="0" smtClean="0"/>
              <a:t>tree</a:t>
            </a:r>
            <a:r>
              <a:rPr lang="en-US" altLang="en-US" sz="1800" dirty="0" smtClean="0"/>
              <a:t>, </a:t>
            </a:r>
            <a:r>
              <a:rPr lang="en-US" altLang="en-US" sz="1800" i="1" dirty="0" err="1" smtClean="0"/>
              <a:t>rpart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rpart2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C5.0</a:t>
            </a:r>
            <a:r>
              <a:rPr lang="en-US" altLang="en-US" sz="1800" dirty="0" smtClean="0"/>
              <a:t>, etc.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b="1" dirty="0" smtClean="0"/>
              <a:t>Use of C5.0 (based on GR):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</a:t>
            </a:r>
            <a:r>
              <a:rPr lang="en-US" altLang="en-US" sz="1800" i="1" u="sng" dirty="0" err="1" smtClean="0"/>
              <a:t>playTennis</a:t>
            </a:r>
            <a:r>
              <a:rPr lang="en-US" altLang="en-US" sz="1800" i="1" u="sng" dirty="0" smtClean="0"/>
              <a:t> (categorical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read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dataset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 = read.csv(“…/tennis.csv")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grow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the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tree</a:t>
            </a:r>
            <a:endParaRPr lang="en-U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dirty="0"/>
              <a:t>library(C50)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dirty="0" smtClean="0"/>
              <a:t>t = C5.0(formula = play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dirty="0" smtClean="0"/>
              <a:t>data = tennis)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plot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the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tree</a:t>
            </a:r>
            <a:endParaRPr lang="en-U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dirty="0" smtClean="0"/>
              <a:t>plot(t)</a:t>
            </a: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summary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percentage</a:t>
            </a:r>
            <a:r>
              <a:rPr lang="es-ES" altLang="en-US" sz="1600" i="1" dirty="0" smtClean="0"/>
              <a:t> of training </a:t>
            </a:r>
            <a:r>
              <a:rPr lang="es-ES" altLang="en-US" sz="1600" i="1" dirty="0" err="1" smtClean="0"/>
              <a:t>samples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that</a:t>
            </a:r>
            <a:r>
              <a:rPr lang="es-ES" altLang="en-US" sz="1600" i="1" dirty="0" smtClean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err="1" smtClean="0"/>
              <a:t>fall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into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all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the</a:t>
            </a:r>
            <a:r>
              <a:rPr lang="es-ES" altLang="en-US" sz="1600" i="1" dirty="0" smtClean="0"/>
              <a:t> terminal </a:t>
            </a:r>
            <a:r>
              <a:rPr lang="es-ES" altLang="en-US" sz="1600" i="1" dirty="0" err="1" smtClean="0"/>
              <a:t>nodes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after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the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split</a:t>
            </a:r>
            <a:endParaRPr lang="en-U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dirty="0" smtClean="0"/>
              <a:t>C5imp(t)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         Overall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outlook   100.00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humidity   35.71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windy      35.71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temp        0.00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301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5119" r="2353" b="5083"/>
          <a:stretch>
            <a:fillRect/>
          </a:stretch>
        </p:blipFill>
        <p:spPr bwMode="auto">
          <a:xfrm>
            <a:off x="4106590" y="2018655"/>
            <a:ext cx="589281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39688" y="3962871"/>
            <a:ext cx="5003006" cy="15841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39688" y="866527"/>
            <a:ext cx="4138910" cy="2592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iris (continuous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n-US" altLang="en-US" sz="1600" i="1" dirty="0" smtClean="0"/>
              <a:t>continuous attributes are </a:t>
            </a:r>
            <a:r>
              <a:rPr lang="en-US" altLang="en-US" sz="1600" i="1" dirty="0" err="1" smtClean="0"/>
              <a:t>splitted</a:t>
            </a:r>
            <a:r>
              <a:rPr lang="en-US" altLang="en-US" sz="1600" i="1" dirty="0" smtClean="0"/>
              <a:t> into</a:t>
            </a:r>
            <a:r>
              <a:rPr lang="es-ES" altLang="en-US" sz="1600" i="1" dirty="0" smtClean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categories</a:t>
            </a:r>
            <a:r>
              <a:rPr lang="es-ES" altLang="en-US" sz="1600" i="1" dirty="0" smtClean="0"/>
              <a:t> </a:t>
            </a:r>
            <a:r>
              <a:rPr lang="en-US" altLang="en-US" sz="1600" i="1" dirty="0" smtClean="0"/>
              <a:t>based on</a:t>
            </a:r>
            <a:r>
              <a:rPr lang="es-ES" altLang="en-US" sz="1600" i="1" dirty="0" smtClean="0"/>
              <a:t> </a:t>
            </a:r>
            <a:r>
              <a:rPr lang="en-US" altLang="en-US" sz="1600" i="1" dirty="0" smtClean="0"/>
              <a:t>thresholds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C5.0(formula = </a:t>
            </a:r>
            <a:r>
              <a:rPr lang="es-ES" altLang="en-US" sz="1600" dirty="0" err="1" smtClean="0"/>
              <a:t>Species</a:t>
            </a:r>
            <a:r>
              <a:rPr lang="es-ES" altLang="en-US" sz="1600" dirty="0" smtClean="0"/>
              <a:t> ~ .,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plot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summary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n-US" altLang="en-US" sz="1600" i="1" dirty="0" smtClean="0"/>
              <a:t>there are only two relevant predictors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C5.0(formula = </a:t>
            </a:r>
            <a:r>
              <a:rPr lang="es-ES" altLang="en-US" sz="1600" dirty="0" err="1" smtClean="0"/>
              <a:t>Species</a:t>
            </a:r>
            <a:r>
              <a:rPr lang="es-ES" altLang="en-US" sz="1600" dirty="0" smtClean="0"/>
              <a:t> ~ </a:t>
            </a:r>
            <a:r>
              <a:rPr lang="es-ES" altLang="en-US" sz="1600" dirty="0" err="1" smtClean="0"/>
              <a:t>Petal.Length</a:t>
            </a:r>
            <a:r>
              <a:rPr lang="es-ES" altLang="en-US" sz="1600" dirty="0" smtClean="0"/>
              <a:t> + </a:t>
            </a:r>
            <a:r>
              <a:rPr lang="es-ES" altLang="en-US" sz="1600" dirty="0" err="1" smtClean="0"/>
              <a:t>Petal.Width</a:t>
            </a:r>
            <a:r>
              <a:rPr lang="es-ES" altLang="en-US" sz="1600" dirty="0" smtClean="0"/>
              <a:t>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plot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summary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b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/>
              <a:t>## </a:t>
            </a:r>
            <a:r>
              <a:rPr lang="en-US" altLang="en-US" sz="1600" i="1" dirty="0" smtClean="0"/>
              <a:t>the total space is partitioned according to the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600" i="1" dirty="0" smtClean="0"/>
              <a:t>thresholds determined by the tree</a:t>
            </a:r>
            <a:endParaRPr lang="en-U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with</a:t>
            </a:r>
            <a:r>
              <a:rPr lang="es-ES" altLang="en-US" sz="1600" dirty="0" smtClean="0"/>
              <a:t>(iris, </a:t>
            </a:r>
            <a:r>
              <a:rPr lang="es-ES" altLang="en-US" sz="1600" dirty="0" err="1" smtClean="0"/>
              <a:t>plot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Petal.Length</a:t>
            </a:r>
            <a:r>
              <a:rPr lang="es-ES" altLang="en-US" sz="1600" dirty="0" smtClean="0"/>
              <a:t>, </a:t>
            </a:r>
            <a:r>
              <a:rPr lang="es-ES" altLang="en-US" sz="1600" dirty="0" err="1" smtClean="0"/>
              <a:t>Petal.Width</a:t>
            </a:r>
            <a:r>
              <a:rPr lang="es-ES" altLang="en-US" sz="1600" dirty="0" smtClean="0"/>
              <a:t>, col = </a:t>
            </a:r>
            <a:r>
              <a:rPr lang="es-ES" altLang="en-US" sz="1600" dirty="0" err="1" smtClean="0"/>
              <a:t>Species</a:t>
            </a:r>
            <a:r>
              <a:rPr lang="es-ES" altLang="en-US" sz="1600" dirty="0" smtClean="0"/>
              <a:t>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                </a:t>
            </a:r>
            <a:r>
              <a:rPr lang="es-ES" altLang="en-US" sz="1600" dirty="0" err="1" smtClean="0"/>
              <a:t>xlab</a:t>
            </a:r>
            <a:r>
              <a:rPr lang="es-ES" altLang="en-US" sz="1600" dirty="0" smtClean="0"/>
              <a:t> = "</a:t>
            </a:r>
            <a:r>
              <a:rPr lang="es-ES" altLang="en-US" sz="1600" dirty="0" err="1" smtClean="0"/>
              <a:t>Petal</a:t>
            </a:r>
            <a:r>
              <a:rPr lang="es-ES" altLang="en-US" sz="1600" dirty="0" smtClean="0"/>
              <a:t> </a:t>
            </a:r>
            <a:r>
              <a:rPr lang="es-ES" altLang="en-US" sz="1600" dirty="0" err="1" smtClean="0"/>
              <a:t>Length</a:t>
            </a:r>
            <a:r>
              <a:rPr lang="es-ES" altLang="en-US" sz="1600" dirty="0" smtClean="0"/>
              <a:t>", </a:t>
            </a:r>
            <a:r>
              <a:rPr lang="es-ES" altLang="en-US" sz="1600" dirty="0" err="1" smtClean="0"/>
              <a:t>ylab</a:t>
            </a:r>
            <a:r>
              <a:rPr lang="es-ES" altLang="en-US" sz="1600" dirty="0" smtClean="0"/>
              <a:t> = "</a:t>
            </a:r>
            <a:r>
              <a:rPr lang="es-ES" altLang="en-US" sz="1600" dirty="0" err="1" smtClean="0"/>
              <a:t>Petal</a:t>
            </a:r>
            <a:r>
              <a:rPr lang="es-ES" altLang="en-US" sz="1600" dirty="0" smtClean="0"/>
              <a:t> </a:t>
            </a:r>
            <a:r>
              <a:rPr lang="es-ES" altLang="en-US" sz="1600" dirty="0" err="1" smtClean="0"/>
              <a:t>Width</a:t>
            </a:r>
            <a:r>
              <a:rPr lang="es-ES" altLang="en-US" sz="1600" dirty="0" smtClean="0"/>
              <a:t>"))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legend</a:t>
            </a:r>
            <a:r>
              <a:rPr lang="es-ES" altLang="en-US" sz="1600" dirty="0" smtClean="0"/>
              <a:t>("</a:t>
            </a:r>
            <a:r>
              <a:rPr lang="es-ES" altLang="en-US" sz="1600" dirty="0" err="1" smtClean="0"/>
              <a:t>topright</a:t>
            </a:r>
            <a:r>
              <a:rPr lang="es-ES" altLang="en-US" sz="1600" dirty="0" smtClean="0"/>
              <a:t>", </a:t>
            </a:r>
            <a:r>
              <a:rPr lang="es-ES" altLang="en-US" sz="1600" dirty="0" err="1" smtClean="0"/>
              <a:t>levels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iris$Species</a:t>
            </a:r>
            <a:r>
              <a:rPr lang="es-ES" altLang="en-US" sz="1600" dirty="0" smtClean="0"/>
              <a:t>), col = 1:length(</a:t>
            </a:r>
            <a:r>
              <a:rPr lang="es-ES" altLang="en-US" sz="1600" dirty="0" err="1" smtClean="0"/>
              <a:t>levels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iris$Species</a:t>
            </a:r>
            <a:r>
              <a:rPr lang="es-ES" altLang="en-US" sz="1600" dirty="0" smtClean="0"/>
              <a:t>)), </a:t>
            </a:r>
            <a:r>
              <a:rPr lang="es-ES" altLang="en-US" sz="1600" dirty="0" err="1" smtClean="0"/>
              <a:t>pch</a:t>
            </a:r>
            <a:r>
              <a:rPr lang="es-ES" altLang="en-US" sz="16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4035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987" r="4811"/>
          <a:stretch>
            <a:fillRect/>
          </a:stretch>
        </p:blipFill>
        <p:spPr bwMode="auto">
          <a:xfrm>
            <a:off x="5186363" y="12700"/>
            <a:ext cx="475297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12633" r="3497" b="-1050"/>
          <a:stretch>
            <a:fillRect/>
          </a:stretch>
        </p:blipFill>
        <p:spPr bwMode="auto">
          <a:xfrm>
            <a:off x="5330825" y="3602831"/>
            <a:ext cx="4452938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16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8" t="30757" r="49467" b="25964"/>
          <a:stretch>
            <a:fillRect/>
          </a:stretch>
        </p:blipFill>
        <p:spPr bwMode="auto">
          <a:xfrm>
            <a:off x="2619375" y="1090613"/>
            <a:ext cx="1992313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108" t="30757" r="49467" b="25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9" t="30757" r="22485" b="25964"/>
          <a:stretch>
            <a:fillRect/>
          </a:stretch>
        </p:blipFill>
        <p:spPr bwMode="auto">
          <a:xfrm>
            <a:off x="361950" y="1082675"/>
            <a:ext cx="2135188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349" t="30757" r="22485" b="25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0" name="Picture 6" descr="Resultado de imagen de gini index for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8" y="3314700"/>
            <a:ext cx="47815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8" descr="Resultado de imagen de gini index for class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3243263"/>
            <a:ext cx="43148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ángulo 1"/>
          <p:cNvSpPr>
            <a:spLocks noChangeArrowheads="1"/>
          </p:cNvSpPr>
          <p:nvPr/>
        </p:nvSpPr>
        <p:spPr bwMode="auto">
          <a:xfrm>
            <a:off x="0" y="14288"/>
            <a:ext cx="1008538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</a:pPr>
            <a:r>
              <a:rPr lang="en-US" altLang="en-US" sz="2000" b="1" dirty="0"/>
              <a:t>CART (Classification And Regression Trees)</a:t>
            </a:r>
          </a:p>
          <a:p>
            <a:pPr eaLnBrk="1">
              <a:lnSpc>
                <a:spcPct val="93000"/>
              </a:lnSpc>
            </a:pPr>
            <a:r>
              <a:rPr lang="en-US" altLang="en-US" dirty="0"/>
              <a:t>Splitting of </a:t>
            </a:r>
            <a:r>
              <a:rPr lang="en-US" altLang="en-US" b="1" dirty="0"/>
              <a:t>binary</a:t>
            </a:r>
            <a:r>
              <a:rPr lang="en-US" altLang="en-US" dirty="0"/>
              <a:t> attributes, based on the </a:t>
            </a:r>
            <a:r>
              <a:rPr lang="en-US" altLang="en-US" b="1" dirty="0"/>
              <a:t>Gini</a:t>
            </a:r>
            <a:r>
              <a:rPr lang="en-US" altLang="en-US" dirty="0"/>
              <a:t> </a:t>
            </a:r>
            <a:r>
              <a:rPr lang="en-US" altLang="en-US" b="1" dirty="0"/>
              <a:t>index</a:t>
            </a:r>
            <a:r>
              <a:rPr lang="en-US" altLang="en-US" dirty="0"/>
              <a:t> (another measure of the purity of the node). Lower Gini values are preferred (perfect index = 0).</a:t>
            </a: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  <a:p>
            <a:pPr eaLnBrk="1">
              <a:lnSpc>
                <a:spcPct val="93000"/>
              </a:lnSpc>
            </a:pPr>
            <a:endParaRPr lang="es-ES" altLang="en-US" dirty="0"/>
          </a:p>
        </p:txBody>
      </p:sp>
      <p:sp>
        <p:nvSpPr>
          <p:cNvPr id="9" name="CuadroTex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31072" y="542342"/>
            <a:ext cx="1914627" cy="7562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45064" name="Picture 10" descr="Resultado de imagen de entropy vs gini index func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/>
          <a:stretch>
            <a:fillRect/>
          </a:stretch>
        </p:blipFill>
        <p:spPr bwMode="auto">
          <a:xfrm>
            <a:off x="6200775" y="1298575"/>
            <a:ext cx="2801938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Rectángulo 1"/>
          <p:cNvSpPr>
            <a:spLocks noChangeArrowheads="1"/>
          </p:cNvSpPr>
          <p:nvPr/>
        </p:nvSpPr>
        <p:spPr bwMode="auto">
          <a:xfrm>
            <a:off x="1730375" y="6122988"/>
            <a:ext cx="1728788" cy="300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" name="CuadroTexto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653" y="6047607"/>
            <a:ext cx="2469266" cy="451470"/>
          </a:xfrm>
          <a:prstGeom prst="rect">
            <a:avLst/>
          </a:prstGeom>
          <a:blipFill>
            <a:blip r:embed="rId8"/>
            <a:stretch>
              <a:fillRect l="-988" r="-988" b="-135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067" name="Rectángulo 2"/>
          <p:cNvSpPr>
            <a:spLocks noChangeArrowheads="1"/>
          </p:cNvSpPr>
          <p:nvPr/>
        </p:nvSpPr>
        <p:spPr bwMode="auto">
          <a:xfrm>
            <a:off x="8859838" y="6157913"/>
            <a:ext cx="863600" cy="325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CART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17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74142" y="2162671"/>
            <a:ext cx="4248472" cy="16561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2000" b="1" dirty="0" smtClean="0"/>
              <a:t>Tree construction in 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dirty="0" smtClean="0"/>
              <a:t>There are many packages in R to build classification tress: </a:t>
            </a:r>
            <a:r>
              <a:rPr lang="en-US" altLang="en-US" sz="1800" i="1" dirty="0" smtClean="0"/>
              <a:t>tree</a:t>
            </a:r>
            <a:r>
              <a:rPr lang="en-US" altLang="en-US" sz="1800" dirty="0" smtClean="0"/>
              <a:t>, </a:t>
            </a:r>
            <a:r>
              <a:rPr lang="en-US" altLang="en-US" sz="1800" i="1" dirty="0" err="1" smtClean="0"/>
              <a:t>rpart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rpart2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C5.0</a:t>
            </a:r>
            <a:r>
              <a:rPr lang="en-US" altLang="en-US" sz="1800" dirty="0" smtClean="0"/>
              <a:t>, etc.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b="1" dirty="0" smtClean="0"/>
              <a:t>Use of </a:t>
            </a:r>
            <a:r>
              <a:rPr lang="en-US" altLang="en-US" sz="1800" b="1" i="1" dirty="0" smtClean="0"/>
              <a:t>tree</a:t>
            </a:r>
            <a:r>
              <a:rPr lang="en-US" altLang="en-US" sz="1800" b="1" dirty="0" smtClean="0"/>
              <a:t> and </a:t>
            </a:r>
            <a:r>
              <a:rPr lang="en-US" altLang="en-US" sz="1800" b="1" i="1" dirty="0" err="1" smtClean="0"/>
              <a:t>rpart</a:t>
            </a:r>
            <a:r>
              <a:rPr lang="en-US" altLang="en-US" sz="1800" b="1" dirty="0" smtClean="0"/>
              <a:t> (CART; based on the Gini index):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</a:t>
            </a:r>
            <a:r>
              <a:rPr lang="en-US" altLang="en-US" sz="1800" i="1" u="sng" dirty="0" err="1" smtClean="0"/>
              <a:t>playTennis</a:t>
            </a:r>
            <a:r>
              <a:rPr lang="en-US" altLang="en-US" sz="1800" i="1" u="sng" dirty="0" smtClean="0"/>
              <a:t> (categorical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## </a:t>
            </a:r>
            <a:r>
              <a:rPr lang="es-ES" altLang="en-US" sz="1800" i="1" dirty="0" err="1" smtClean="0"/>
              <a:t>tree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package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library</a:t>
            </a:r>
            <a:r>
              <a:rPr lang="es-ES" altLang="en-US" sz="1800" dirty="0" smtClean="0"/>
              <a:t>(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default </a:t>
            </a:r>
            <a:r>
              <a:rPr lang="es-ES" altLang="en-US" sz="1800" i="1" dirty="0" err="1"/>
              <a:t>parameters</a:t>
            </a:r>
            <a:r>
              <a:rPr lang="es-ES" altLang="en-US" sz="1800" i="1" dirty="0"/>
              <a:t> 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play</a:t>
            </a:r>
            <a:r>
              <a:rPr lang="es-ES" altLang="en-US" sz="1800" dirty="0" smtClean="0"/>
              <a:t> ~ ., data = </a:t>
            </a:r>
            <a:r>
              <a:rPr lang="es-ES" altLang="en-US" sz="1800" dirty="0" err="1" smtClean="0"/>
              <a:t>tennis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plot</a:t>
            </a:r>
            <a:r>
              <a:rPr lang="es-ES" altLang="en-US" sz="18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text</a:t>
            </a:r>
            <a:r>
              <a:rPr lang="es-ES" altLang="en-US" sz="1800" dirty="0" smtClean="0"/>
              <a:t>(t, </a:t>
            </a:r>
            <a:r>
              <a:rPr lang="es-ES" altLang="en-US" sz="1800" dirty="0" err="1" smtClean="0"/>
              <a:t>pretty</a:t>
            </a:r>
            <a:r>
              <a:rPr lang="es-ES" altLang="en-US" sz="1800" dirty="0" smtClean="0"/>
              <a:t> = F)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976" t="19318" r="8285" b="25893"/>
          <a:stretch/>
        </p:blipFill>
        <p:spPr>
          <a:xfrm>
            <a:off x="5474742" y="1874639"/>
            <a:ext cx="2952328" cy="171647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74142" y="4466927"/>
            <a:ext cx="4248472" cy="13681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74142" y="2162671"/>
            <a:ext cx="4248472" cy="16561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2000" b="1" dirty="0" smtClean="0"/>
              <a:t>Tree construction in 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dirty="0" smtClean="0"/>
              <a:t>There are many packages in R to build classification tress: </a:t>
            </a:r>
            <a:r>
              <a:rPr lang="en-US" altLang="en-US" sz="1800" i="1" dirty="0" smtClean="0"/>
              <a:t>tree</a:t>
            </a:r>
            <a:r>
              <a:rPr lang="en-US" altLang="en-US" sz="1800" dirty="0" smtClean="0"/>
              <a:t>, </a:t>
            </a:r>
            <a:r>
              <a:rPr lang="en-US" altLang="en-US" sz="1800" i="1" dirty="0" err="1" smtClean="0"/>
              <a:t>rpart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rpart2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C5.0</a:t>
            </a:r>
            <a:r>
              <a:rPr lang="en-US" altLang="en-US" sz="1800" dirty="0" smtClean="0"/>
              <a:t>, etc.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b="1" dirty="0" smtClean="0"/>
              <a:t>Use of </a:t>
            </a:r>
            <a:r>
              <a:rPr lang="en-US" altLang="en-US" sz="1800" b="1" i="1" dirty="0" smtClean="0"/>
              <a:t>tree</a:t>
            </a:r>
            <a:r>
              <a:rPr lang="en-US" altLang="en-US" sz="1800" b="1" dirty="0" smtClean="0"/>
              <a:t> and </a:t>
            </a:r>
            <a:r>
              <a:rPr lang="en-US" altLang="en-US" sz="1800" b="1" i="1" dirty="0" err="1" smtClean="0"/>
              <a:t>rpart</a:t>
            </a:r>
            <a:r>
              <a:rPr lang="en-US" altLang="en-US" sz="1800" b="1" dirty="0" smtClean="0"/>
              <a:t> (CART; based on the Gini index):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</a:t>
            </a:r>
            <a:r>
              <a:rPr lang="en-US" altLang="en-US" sz="1800" i="1" u="sng" dirty="0" err="1" smtClean="0"/>
              <a:t>playTennis</a:t>
            </a:r>
            <a:r>
              <a:rPr lang="en-US" altLang="en-US" sz="1800" i="1" u="sng" dirty="0" smtClean="0"/>
              <a:t> (categorical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## </a:t>
            </a:r>
            <a:r>
              <a:rPr lang="es-ES" altLang="en-US" sz="1800" i="1" dirty="0" err="1" smtClean="0"/>
              <a:t>tree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package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library</a:t>
            </a:r>
            <a:r>
              <a:rPr lang="es-ES" altLang="en-US" sz="1800" dirty="0" smtClean="0"/>
              <a:t>(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default </a:t>
            </a:r>
            <a:r>
              <a:rPr lang="es-ES" altLang="en-US" sz="1800" i="1" dirty="0" err="1"/>
              <a:t>parameters</a:t>
            </a:r>
            <a:r>
              <a:rPr lang="es-ES" altLang="en-US" sz="1800" i="1" dirty="0"/>
              <a:t> 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play</a:t>
            </a:r>
            <a:r>
              <a:rPr lang="es-ES" altLang="en-US" sz="1800" dirty="0" smtClean="0"/>
              <a:t> ~ ., data = </a:t>
            </a:r>
            <a:r>
              <a:rPr lang="es-ES" altLang="en-US" sz="1800" dirty="0" err="1" smtClean="0"/>
              <a:t>tennis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plot</a:t>
            </a:r>
            <a:r>
              <a:rPr lang="es-ES" altLang="en-US" sz="18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text</a:t>
            </a:r>
            <a:r>
              <a:rPr lang="es-ES" altLang="en-US" sz="1800" dirty="0" smtClean="0"/>
              <a:t>(t, </a:t>
            </a:r>
            <a:r>
              <a:rPr lang="es-ES" altLang="en-US" sz="1800" dirty="0" err="1" smtClean="0"/>
              <a:t>pretty</a:t>
            </a:r>
            <a:r>
              <a:rPr lang="es-ES" altLang="en-US" sz="1800" dirty="0" smtClean="0"/>
              <a:t> = F)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</a:t>
            </a:r>
            <a:r>
              <a:rPr lang="es-ES" altLang="en-US" sz="1800" i="1" dirty="0" err="1"/>
              <a:t>user-defined</a:t>
            </a:r>
            <a:r>
              <a:rPr lang="es-ES" altLang="en-US" sz="1800" i="1" dirty="0"/>
              <a:t> </a:t>
            </a:r>
            <a:r>
              <a:rPr lang="es-ES" altLang="en-US" sz="1800" i="1" dirty="0" err="1" smtClean="0"/>
              <a:t>parameters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play</a:t>
            </a:r>
            <a:r>
              <a:rPr lang="es-ES" altLang="en-US" sz="1800" dirty="0" smtClean="0"/>
              <a:t> ~ ., data = </a:t>
            </a:r>
            <a:r>
              <a:rPr lang="es-ES" altLang="en-US" sz="1800" dirty="0" err="1" smtClean="0"/>
              <a:t>tennis</a:t>
            </a:r>
            <a:r>
              <a:rPr lang="es-ES" altLang="en-US" sz="1800" dirty="0" smtClean="0"/>
              <a:t>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minsize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plot</a:t>
            </a:r>
            <a:r>
              <a:rPr lang="es-ES" altLang="en-US" sz="18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text</a:t>
            </a:r>
            <a:r>
              <a:rPr lang="es-ES" altLang="en-US" sz="1800" dirty="0" smtClean="0"/>
              <a:t>(t, </a:t>
            </a:r>
            <a:r>
              <a:rPr lang="es-ES" altLang="en-US" sz="1800" dirty="0" err="1" smtClean="0"/>
              <a:t>pretty</a:t>
            </a:r>
            <a:r>
              <a:rPr lang="es-ES" altLang="en-US" sz="1800" dirty="0" smtClean="0"/>
              <a:t> = F)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976" t="19318" r="8285" b="25893"/>
          <a:stretch/>
        </p:blipFill>
        <p:spPr>
          <a:xfrm>
            <a:off x="5474742" y="1874639"/>
            <a:ext cx="2952328" cy="17164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2242" t="16420" r="7312" b="19796"/>
          <a:stretch/>
        </p:blipFill>
        <p:spPr>
          <a:xfrm>
            <a:off x="5107254" y="4106887"/>
            <a:ext cx="3769246" cy="237626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19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35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8985250" y="6678613"/>
            <a:ext cx="7445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hangingPunct="1">
              <a:lnSpc>
                <a:spcPct val="100000"/>
              </a:lnSpc>
            </a:pPr>
            <a:fld id="{5473F6D7-CE25-472D-B6C5-C681F861C640}" type="slidenum">
              <a:rPr lang="es-ES" altLang="en-US" sz="1600">
                <a:solidFill>
                  <a:srgbClr val="8B8B8B"/>
                </a:solidFill>
                <a:cs typeface="Tahoma" panose="020B0604030504040204" pitchFamily="34" charset="0"/>
              </a:rPr>
              <a:pPr algn="r" hangingPunct="1">
                <a:lnSpc>
                  <a:spcPct val="100000"/>
                </a:lnSpc>
              </a:pPr>
              <a:t>2</a:t>
            </a:fld>
            <a:endParaRPr lang="es-ES" altLang="en-US" sz="1600">
              <a:solidFill>
                <a:srgbClr val="8B8B8B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62808"/>
              </p:ext>
            </p:extLst>
          </p:nvPr>
        </p:nvGraphicFramePr>
        <p:xfrm>
          <a:off x="5147940" y="86263"/>
          <a:ext cx="4791298" cy="6324880"/>
        </p:xfrm>
        <a:graphic>
          <a:graphicData uri="http://schemas.openxmlformats.org/drawingml/2006/table">
            <a:tbl>
              <a:tblPr/>
              <a:tblGrid>
                <a:gridCol w="428441">
                  <a:extLst>
                    <a:ext uri="{9D8B030D-6E8A-4147-A177-3AD203B41FA5}">
                      <a16:colId xmlns:a16="http://schemas.microsoft.com/office/drawing/2014/main" val="881847560"/>
                    </a:ext>
                  </a:extLst>
                </a:gridCol>
                <a:gridCol w="398269">
                  <a:extLst>
                    <a:ext uri="{9D8B030D-6E8A-4147-A177-3AD203B41FA5}">
                      <a16:colId xmlns:a16="http://schemas.microsoft.com/office/drawing/2014/main" val="1004552172"/>
                    </a:ext>
                  </a:extLst>
                </a:gridCol>
                <a:gridCol w="3964588">
                  <a:extLst>
                    <a:ext uri="{9D8B030D-6E8A-4147-A177-3AD203B41FA5}">
                      <a16:colId xmlns:a16="http://schemas.microsoft.com/office/drawing/2014/main" val="2460844939"/>
                    </a:ext>
                  </a:extLst>
                </a:gridCol>
              </a:tblGrid>
              <a:tr h="19272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Oct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Aplazada (sesión de refuezo)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65"/>
                  </a:ext>
                </a:extLst>
              </a:tr>
              <a:tr h="19272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Nov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Presentación, introducción y perspectiva histórica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8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Paradigmas, problemas canónicos y data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challenges</a:t>
                      </a:r>
                      <a:endParaRPr kumimoji="0" lang="es-ES" altLang="en-US" sz="9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28625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Reglas de asociación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44771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Práctica: Reglas de asociación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8172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20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Evaluación, sobreajuste y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cross</a:t>
                      </a: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-validación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00126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Práctica: Cross-validación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96887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Árboles de clasificación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29909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Árboles de clasificación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64295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T01. Datos discretos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89647"/>
                  </a:ext>
                </a:extLst>
              </a:tr>
              <a:tr h="19272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Dic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Técnicas de vecinos cercano (k-NN)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8536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Práctica: Vecinos cercanos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0377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Reducción de dimensión lineal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3152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18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LDA y PCA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270441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20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Reducción no lineal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0273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T02. Clasificación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94645"/>
                  </a:ext>
                </a:extLst>
              </a:tr>
              <a:tr h="19272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Ene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Árboles de clasificación y regresión (CART)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39586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CART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81810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Ensembles</a:t>
                      </a: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: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Bagging</a:t>
                      </a: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and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Boosting</a:t>
                      </a:r>
                      <a:endParaRPr kumimoji="0" lang="es-ES" altLang="en-US" sz="9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20416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17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Random</a:t>
                      </a: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forests</a:t>
                      </a:r>
                      <a:endParaRPr kumimoji="0" lang="es-ES" altLang="en-US" sz="9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29664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T03. Predicción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5431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Gradient</a:t>
                      </a: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kumimoji="0" lang="es-ES" altLang="en-US" sz="9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boosting</a:t>
                      </a:r>
                      <a:endParaRPr kumimoji="0" lang="es-ES" altLang="en-US" sz="9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28556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24a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Técnicas de agrupamiento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57541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24b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Técnicas de agrupamiento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064577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29a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Práctica: El paquete CARET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12267"/>
                  </a:ext>
                </a:extLst>
              </a:tr>
              <a:tr h="19864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endParaRPr kumimoji="0" lang="es-ES" altLang="en-US" sz="95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29b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</a:tabLst>
                      </a:pPr>
                      <a:r>
                        <a:rPr kumimoji="0" lang="es-ES" altLang="en-US" sz="9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Examen</a:t>
                      </a:r>
                    </a:p>
                  </a:txBody>
                  <a:tcPr marL="90000" marR="90000" marT="5657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64082"/>
                  </a:ext>
                </a:extLst>
              </a:tr>
            </a:tbl>
          </a:graphicData>
        </a:graphic>
      </p:graphicFrame>
      <p:pic>
        <p:nvPicPr>
          <p:cNvPr id="8458" name="Picture 2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"/>
            <a:ext cx="463232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59" name="Text Box 267"/>
          <p:cNvSpPr txBox="1">
            <a:spLocks noChangeArrowheads="1"/>
          </p:cNvSpPr>
          <p:nvPr/>
        </p:nvSpPr>
        <p:spPr bwMode="auto">
          <a:xfrm>
            <a:off x="1188269" y="4034879"/>
            <a:ext cx="2774305" cy="18716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EA79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3288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s-ES" altLang="en-US" sz="2400">
                <a:solidFill>
                  <a:srgbClr val="1B1F22"/>
                </a:solidFill>
                <a:latin typeface="ALM Fixed" charset="0"/>
              </a:rPr>
              <a:t>NOTA: Las líneas de código de R en esta presentación se muestran sobre un fondo gris</a:t>
            </a:r>
          </a:p>
        </p:txBody>
      </p:sp>
      <p:sp>
        <p:nvSpPr>
          <p:cNvPr id="6" name="Rectángulo redondeado 3"/>
          <p:cNvSpPr>
            <a:spLocks noChangeArrowheads="1"/>
          </p:cNvSpPr>
          <p:nvPr/>
        </p:nvSpPr>
        <p:spPr bwMode="auto">
          <a:xfrm>
            <a:off x="5114702" y="1755775"/>
            <a:ext cx="4824536" cy="55091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s-ES" altLang="en-US" sz="1800" b="1" dirty="0">
                <a:cs typeface="DejaVu Sans" panose="020B0603030804020204" pitchFamily="34" charset="0"/>
              </a:rPr>
              <a:t>Calendar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120409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74142" y="4466927"/>
            <a:ext cx="4248472" cy="13681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74142" y="2162671"/>
            <a:ext cx="4248472" cy="16561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2000" b="1" dirty="0" smtClean="0"/>
              <a:t>Tree construction in 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dirty="0" smtClean="0"/>
              <a:t>There are many packages in R to build classification tress: </a:t>
            </a:r>
            <a:r>
              <a:rPr lang="en-US" altLang="en-US" sz="1800" i="1" dirty="0" smtClean="0"/>
              <a:t>tree</a:t>
            </a:r>
            <a:r>
              <a:rPr lang="en-US" altLang="en-US" sz="1800" dirty="0" smtClean="0"/>
              <a:t>, </a:t>
            </a:r>
            <a:r>
              <a:rPr lang="en-US" altLang="en-US" sz="1800" i="1" dirty="0" err="1" smtClean="0"/>
              <a:t>rpart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rpart2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C5.0</a:t>
            </a:r>
            <a:r>
              <a:rPr lang="en-US" altLang="en-US" sz="1800" dirty="0" smtClean="0"/>
              <a:t>, etc.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b="1" dirty="0" smtClean="0"/>
              <a:t>Use of </a:t>
            </a:r>
            <a:r>
              <a:rPr lang="en-US" altLang="en-US" sz="1800" b="1" i="1" dirty="0" smtClean="0"/>
              <a:t>tree</a:t>
            </a:r>
            <a:r>
              <a:rPr lang="en-US" altLang="en-US" sz="1800" b="1" dirty="0" smtClean="0"/>
              <a:t> and </a:t>
            </a:r>
            <a:r>
              <a:rPr lang="en-US" altLang="en-US" sz="1800" b="1" i="1" dirty="0" err="1" smtClean="0"/>
              <a:t>rpart</a:t>
            </a:r>
            <a:r>
              <a:rPr lang="en-US" altLang="en-US" sz="1800" b="1" dirty="0" smtClean="0"/>
              <a:t> (CART; based on the Gini index):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</a:t>
            </a:r>
            <a:r>
              <a:rPr lang="en-US" altLang="en-US" sz="1800" i="1" u="sng" dirty="0" err="1" smtClean="0"/>
              <a:t>playTennis</a:t>
            </a:r>
            <a:r>
              <a:rPr lang="en-US" altLang="en-US" sz="1800" i="1" u="sng" dirty="0" smtClean="0"/>
              <a:t> (categorical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## </a:t>
            </a:r>
            <a:r>
              <a:rPr lang="es-ES" altLang="en-US" sz="1800" i="1" dirty="0" err="1" smtClean="0"/>
              <a:t>tree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package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library</a:t>
            </a:r>
            <a:r>
              <a:rPr lang="es-ES" altLang="en-US" sz="1800" dirty="0" smtClean="0"/>
              <a:t>(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default </a:t>
            </a:r>
            <a:r>
              <a:rPr lang="es-ES" altLang="en-US" sz="1800" i="1" dirty="0" err="1"/>
              <a:t>parameters</a:t>
            </a:r>
            <a:r>
              <a:rPr lang="es-ES" altLang="en-US" sz="1800" i="1" dirty="0"/>
              <a:t> 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play</a:t>
            </a:r>
            <a:r>
              <a:rPr lang="es-ES" altLang="en-US" sz="1800" dirty="0" smtClean="0"/>
              <a:t> ~ ., data = </a:t>
            </a:r>
            <a:r>
              <a:rPr lang="es-ES" altLang="en-US" sz="1800" dirty="0" err="1" smtClean="0"/>
              <a:t>tennis</a:t>
            </a:r>
            <a:r>
              <a:rPr lang="es-ES" altLang="en-US" sz="18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plot</a:t>
            </a:r>
            <a:r>
              <a:rPr lang="es-ES" altLang="en-US" sz="18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text</a:t>
            </a:r>
            <a:r>
              <a:rPr lang="es-ES" altLang="en-US" sz="1800" dirty="0" smtClean="0"/>
              <a:t>(t, </a:t>
            </a:r>
            <a:r>
              <a:rPr lang="es-ES" altLang="en-US" sz="1800" dirty="0" err="1" smtClean="0"/>
              <a:t>pretty</a:t>
            </a:r>
            <a:r>
              <a:rPr lang="es-ES" altLang="en-US" sz="1800" dirty="0" smtClean="0"/>
              <a:t> = F)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</a:t>
            </a:r>
            <a:r>
              <a:rPr lang="es-ES" altLang="en-US" sz="1800" i="1" dirty="0" err="1"/>
              <a:t>user-defined</a:t>
            </a:r>
            <a:r>
              <a:rPr lang="es-ES" altLang="en-US" sz="1800" i="1" dirty="0"/>
              <a:t> </a:t>
            </a:r>
            <a:r>
              <a:rPr lang="es-ES" altLang="en-US" sz="1800" i="1" dirty="0" err="1" smtClean="0"/>
              <a:t>parameters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tree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play</a:t>
            </a:r>
            <a:r>
              <a:rPr lang="es-ES" altLang="en-US" sz="1800" dirty="0" smtClean="0"/>
              <a:t> ~ ., data = </a:t>
            </a:r>
            <a:r>
              <a:rPr lang="es-ES" altLang="en-US" sz="1800" dirty="0" err="1" smtClean="0"/>
              <a:t>tennis</a:t>
            </a:r>
            <a:r>
              <a:rPr lang="es-ES" altLang="en-US" sz="1800" dirty="0" smtClean="0"/>
              <a:t>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minsize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plot</a:t>
            </a:r>
            <a:r>
              <a:rPr lang="es-ES" altLang="en-US" sz="18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text</a:t>
            </a:r>
            <a:r>
              <a:rPr lang="es-ES" altLang="en-US" sz="1800" dirty="0" smtClean="0"/>
              <a:t>(t, </a:t>
            </a:r>
            <a:r>
              <a:rPr lang="es-ES" altLang="en-US" sz="1800" dirty="0" err="1" smtClean="0"/>
              <a:t>pretty</a:t>
            </a:r>
            <a:r>
              <a:rPr lang="es-ES" altLang="en-US" sz="1800" dirty="0" smtClean="0"/>
              <a:t> = F)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976" t="19318" r="8285" b="25893"/>
          <a:stretch/>
        </p:blipFill>
        <p:spPr>
          <a:xfrm>
            <a:off x="5474742" y="1874639"/>
            <a:ext cx="2952328" cy="17164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2242" t="16420" r="7312" b="19796"/>
          <a:stretch/>
        </p:blipFill>
        <p:spPr>
          <a:xfrm>
            <a:off x="5107254" y="4106887"/>
            <a:ext cx="3769246" cy="237626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14702" y="3674839"/>
            <a:ext cx="3756156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Documentation must be carefully read!!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2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auto">
          <a:xfrm>
            <a:off x="146150" y="218455"/>
            <a:ext cx="2736304" cy="1440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9562" y="0"/>
            <a:ext cx="9975826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rpart</a:t>
            </a:r>
            <a:r>
              <a:rPr lang="es-ES" altLang="en-US" sz="1600" i="1" dirty="0" smtClean="0"/>
              <a:t>/</a:t>
            </a:r>
            <a:r>
              <a:rPr lang="es-ES" altLang="en-US" sz="1600" i="1" dirty="0" err="1" smtClean="0"/>
              <a:t>rpart.plot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packages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/>
              <a:t># default </a:t>
            </a:r>
            <a:r>
              <a:rPr lang="es-ES" altLang="en-US" sz="1600" i="1" dirty="0" err="1"/>
              <a:t>parameters</a:t>
            </a:r>
            <a:endParaRPr lang="es-ES" altLang="en-US" sz="16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6094" t="40152" r="46095" b="43435"/>
          <a:stretch/>
        </p:blipFill>
        <p:spPr>
          <a:xfrm>
            <a:off x="3314502" y="506487"/>
            <a:ext cx="720080" cy="10801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 bwMode="auto">
          <a:xfrm>
            <a:off x="8139038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456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16" t="5517" r="4137" b="4955"/>
          <a:stretch/>
        </p:blipFill>
        <p:spPr>
          <a:xfrm>
            <a:off x="146150" y="2738734"/>
            <a:ext cx="5328592" cy="374441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auto">
          <a:xfrm>
            <a:off x="146150" y="218454"/>
            <a:ext cx="2736304" cy="16878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09562" y="2090663"/>
            <a:ext cx="2556868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9562" y="0"/>
            <a:ext cx="9975826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rpart</a:t>
            </a:r>
            <a:r>
              <a:rPr lang="es-ES" altLang="en-US" sz="1600" i="1" dirty="0" smtClean="0"/>
              <a:t>/</a:t>
            </a:r>
            <a:r>
              <a:rPr lang="es-ES" altLang="en-US" sz="1600" i="1" dirty="0" err="1" smtClean="0"/>
              <a:t>rpart.plot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packages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/>
              <a:t># default </a:t>
            </a:r>
            <a:r>
              <a:rPr lang="es-ES" altLang="en-US" sz="1600" i="1" dirty="0" err="1"/>
              <a:t>parameters</a:t>
            </a:r>
            <a:endParaRPr lang="es-ES" altLang="en-US" sz="16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/>
              <a:t>rpart.plot</a:t>
            </a:r>
            <a:r>
              <a:rPr lang="es-ES" altLang="en-US" sz="1600" dirty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 </a:t>
            </a:r>
            <a:r>
              <a:rPr lang="es-ES" altLang="en-US" sz="1600" i="1" dirty="0" err="1"/>
              <a:t>user-defined</a:t>
            </a:r>
            <a:r>
              <a:rPr lang="es-ES" altLang="en-US" sz="1600" i="1" dirty="0"/>
              <a:t> </a:t>
            </a:r>
            <a:r>
              <a:rPr lang="es-ES" altLang="en-US" sz="1600" i="1" dirty="0" err="1"/>
              <a:t>parameters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, </a:t>
            </a:r>
            <a:r>
              <a:rPr lang="es-ES" altLang="en-US" sz="1600" dirty="0" err="1" smtClean="0"/>
              <a:t>minsplit</a:t>
            </a:r>
            <a:r>
              <a:rPr lang="es-ES" altLang="en-US" sz="1600" dirty="0" smtClean="0"/>
              <a:t> = 2,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minbucket</a:t>
            </a:r>
            <a:r>
              <a:rPr lang="es-ES" altLang="en-US" sz="16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6094" t="40152" r="46095" b="43435"/>
          <a:stretch/>
        </p:blipFill>
        <p:spPr>
          <a:xfrm>
            <a:off x="3314502" y="506487"/>
            <a:ext cx="720080" cy="10801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 bwMode="auto">
          <a:xfrm>
            <a:off x="8139038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3" name="CuadroTexto 12"/>
          <p:cNvSpPr txBox="1"/>
          <p:nvPr/>
        </p:nvSpPr>
        <p:spPr bwMode="auto">
          <a:xfrm>
            <a:off x="6122814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50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16" t="5517" r="4137" b="4955"/>
          <a:stretch/>
        </p:blipFill>
        <p:spPr>
          <a:xfrm>
            <a:off x="146150" y="2738734"/>
            <a:ext cx="5328592" cy="374441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auto">
          <a:xfrm>
            <a:off x="146150" y="218455"/>
            <a:ext cx="2736304" cy="16878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09562" y="2090663"/>
            <a:ext cx="2556868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9562" y="0"/>
            <a:ext cx="9975826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rpart</a:t>
            </a:r>
            <a:r>
              <a:rPr lang="es-ES" altLang="en-US" sz="1600" i="1" dirty="0" smtClean="0"/>
              <a:t>/</a:t>
            </a:r>
            <a:r>
              <a:rPr lang="es-ES" altLang="en-US" sz="1600" i="1" dirty="0" err="1" smtClean="0"/>
              <a:t>rpart.plot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packages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/>
              <a:t># default </a:t>
            </a:r>
            <a:r>
              <a:rPr lang="es-ES" altLang="en-US" sz="1600" i="1" dirty="0" err="1"/>
              <a:t>parameters</a:t>
            </a:r>
            <a:endParaRPr lang="es-ES" altLang="en-US" sz="16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/>
              <a:t>rpart.plot</a:t>
            </a:r>
            <a:r>
              <a:rPr lang="es-ES" altLang="en-US" sz="1600" dirty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 </a:t>
            </a:r>
            <a:r>
              <a:rPr lang="es-ES" altLang="en-US" sz="1600" i="1" dirty="0" err="1"/>
              <a:t>user-defined</a:t>
            </a:r>
            <a:r>
              <a:rPr lang="es-ES" altLang="en-US" sz="1600" i="1" dirty="0"/>
              <a:t> </a:t>
            </a:r>
            <a:r>
              <a:rPr lang="es-ES" altLang="en-US" sz="1600" i="1" dirty="0" err="1"/>
              <a:t>parameters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, </a:t>
            </a:r>
            <a:r>
              <a:rPr lang="es-ES" altLang="en-US" sz="1600" dirty="0" err="1" smtClean="0"/>
              <a:t>minsplit</a:t>
            </a:r>
            <a:r>
              <a:rPr lang="es-ES" altLang="en-US" sz="1600" dirty="0" smtClean="0"/>
              <a:t> = 2,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minbucket</a:t>
            </a:r>
            <a:r>
              <a:rPr lang="es-ES" altLang="en-US" sz="16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6094" t="40152" r="46095" b="43435"/>
          <a:stretch/>
        </p:blipFill>
        <p:spPr>
          <a:xfrm>
            <a:off x="3314502" y="506487"/>
            <a:ext cx="720080" cy="1080120"/>
          </a:xfrm>
          <a:prstGeom prst="rect">
            <a:avLst/>
          </a:prstGeom>
        </p:spPr>
      </p:pic>
      <p:pic>
        <p:nvPicPr>
          <p:cNvPr id="5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5119" r="2353" b="5083"/>
          <a:stretch>
            <a:fillRect/>
          </a:stretch>
        </p:blipFill>
        <p:spPr bwMode="auto">
          <a:xfrm>
            <a:off x="5330726" y="1186966"/>
            <a:ext cx="4676194" cy="299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/>
          <p:cNvSpPr txBox="1"/>
          <p:nvPr/>
        </p:nvSpPr>
        <p:spPr bwMode="auto">
          <a:xfrm>
            <a:off x="8139038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3" name="CuadroTexto 12"/>
          <p:cNvSpPr txBox="1"/>
          <p:nvPr/>
        </p:nvSpPr>
        <p:spPr bwMode="auto">
          <a:xfrm>
            <a:off x="6122814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4" name="CuadroTexto 13"/>
          <p:cNvSpPr txBox="1"/>
          <p:nvPr/>
        </p:nvSpPr>
        <p:spPr bwMode="auto">
          <a:xfrm>
            <a:off x="5978798" y="4846305"/>
            <a:ext cx="3816424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Compare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dirty="0" err="1" smtClean="0"/>
              <a:t>result</a:t>
            </a:r>
            <a:r>
              <a:rPr lang="es-ES" sz="1500" dirty="0" smtClean="0"/>
              <a:t> </a:t>
            </a:r>
            <a:r>
              <a:rPr lang="es-ES" sz="1500" dirty="0" err="1" smtClean="0"/>
              <a:t>obtained</a:t>
            </a:r>
            <a:r>
              <a:rPr lang="es-ES" sz="1500" dirty="0" smtClean="0"/>
              <a:t>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i="1" dirty="0" smtClean="0"/>
              <a:t>C50</a:t>
            </a:r>
            <a:r>
              <a:rPr lang="es-ES" sz="1500" dirty="0" smtClean="0"/>
              <a:t> </a:t>
            </a:r>
            <a:r>
              <a:rPr lang="es-ES" sz="1500" dirty="0" err="1" smtClean="0"/>
              <a:t>package</a:t>
            </a:r>
            <a:r>
              <a:rPr lang="es-ES" sz="1500" dirty="0" smtClean="0"/>
              <a:t>: </a:t>
            </a:r>
            <a:r>
              <a:rPr lang="es-ES" sz="1500" b="1" dirty="0" err="1" smtClean="0"/>
              <a:t>which</a:t>
            </a:r>
            <a:r>
              <a:rPr lang="es-ES" sz="1500" b="1" dirty="0" smtClean="0"/>
              <a:t> are </a:t>
            </a:r>
            <a:r>
              <a:rPr lang="es-ES" sz="1500" b="1" dirty="0" err="1" smtClean="0"/>
              <a:t>the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differences</a:t>
            </a:r>
            <a:r>
              <a:rPr lang="es-ES" sz="1500" b="1" dirty="0" smtClean="0"/>
              <a:t>?</a:t>
            </a:r>
            <a:endParaRPr lang="en-US" sz="1500" b="1" dirty="0"/>
          </a:p>
        </p:txBody>
      </p:sp>
      <p:sp>
        <p:nvSpPr>
          <p:cNvPr id="15" name="Flecha abajo 14"/>
          <p:cNvSpPr/>
          <p:nvPr/>
        </p:nvSpPr>
        <p:spPr bwMode="auto">
          <a:xfrm rot="5400000">
            <a:off x="5543103" y="4797104"/>
            <a:ext cx="218989" cy="652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echa abajo 16"/>
          <p:cNvSpPr/>
          <p:nvPr/>
        </p:nvSpPr>
        <p:spPr bwMode="auto">
          <a:xfrm rot="10800000">
            <a:off x="7630703" y="4193905"/>
            <a:ext cx="240888" cy="652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1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16" t="5517" r="4137" b="4955"/>
          <a:stretch/>
        </p:blipFill>
        <p:spPr>
          <a:xfrm>
            <a:off x="146150" y="2738734"/>
            <a:ext cx="5328592" cy="374441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auto">
          <a:xfrm>
            <a:off x="146150" y="218454"/>
            <a:ext cx="2736304" cy="16878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09562" y="2090663"/>
            <a:ext cx="2556868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9562" y="0"/>
            <a:ext cx="9975826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## </a:t>
            </a:r>
            <a:r>
              <a:rPr lang="es-ES" altLang="en-US" sz="1600" i="1" dirty="0" err="1" smtClean="0"/>
              <a:t>rpart</a:t>
            </a:r>
            <a:r>
              <a:rPr lang="es-ES" altLang="en-US" sz="1600" i="1" dirty="0" smtClean="0"/>
              <a:t>/</a:t>
            </a:r>
            <a:r>
              <a:rPr lang="es-ES" altLang="en-US" sz="1600" i="1" dirty="0" err="1" smtClean="0"/>
              <a:t>rpart.plot</a:t>
            </a:r>
            <a:r>
              <a:rPr lang="es-ES" altLang="en-US" sz="1600" i="1" dirty="0" smtClean="0"/>
              <a:t> </a:t>
            </a:r>
            <a:r>
              <a:rPr lang="es-ES" altLang="en-US" sz="1600" i="1" dirty="0" err="1" smtClean="0"/>
              <a:t>packages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/>
              <a:t># default </a:t>
            </a:r>
            <a:r>
              <a:rPr lang="es-ES" altLang="en-US" sz="1600" i="1" dirty="0" err="1"/>
              <a:t>parameters</a:t>
            </a:r>
            <a:endParaRPr lang="es-ES" altLang="en-US" sz="16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library</a:t>
            </a:r>
            <a:r>
              <a:rPr lang="es-ES" altLang="en-US" sz="1600" dirty="0" smtClean="0"/>
              <a:t>(</a:t>
            </a: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/>
              <a:t>rpart.plot</a:t>
            </a:r>
            <a:r>
              <a:rPr lang="es-ES" altLang="en-US" sz="1600" dirty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i="1" dirty="0" smtClean="0"/>
              <a:t># </a:t>
            </a:r>
            <a:r>
              <a:rPr lang="es-ES" altLang="en-US" sz="1600" i="1" dirty="0" err="1"/>
              <a:t>user-defined</a:t>
            </a:r>
            <a:r>
              <a:rPr lang="es-ES" altLang="en-US" sz="1600" i="1" dirty="0"/>
              <a:t> </a:t>
            </a:r>
            <a:r>
              <a:rPr lang="es-ES" altLang="en-US" sz="1600" i="1" dirty="0" err="1"/>
              <a:t>parameters</a:t>
            </a:r>
            <a:endParaRPr lang="es-ES" altLang="en-US" sz="16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t = </a:t>
            </a:r>
            <a:r>
              <a:rPr lang="es-ES" altLang="en-US" sz="1600" dirty="0" err="1" smtClean="0"/>
              <a:t>rpart</a:t>
            </a:r>
            <a:r>
              <a:rPr lang="es-ES" altLang="en-US" sz="1600" dirty="0" smtClean="0"/>
              <a:t>(formula = </a:t>
            </a:r>
            <a:r>
              <a:rPr lang="es-ES" altLang="en-US" sz="1600" dirty="0" err="1" smtClean="0"/>
              <a:t>play</a:t>
            </a:r>
            <a:r>
              <a:rPr lang="es-ES" altLang="en-US" sz="1600" dirty="0" smtClean="0"/>
              <a:t> ~ .,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smtClean="0"/>
              <a:t>data = </a:t>
            </a:r>
            <a:r>
              <a:rPr lang="es-ES" altLang="en-US" sz="1600" dirty="0" err="1" smtClean="0"/>
              <a:t>tennis</a:t>
            </a:r>
            <a:r>
              <a:rPr lang="es-ES" altLang="en-US" sz="1600" dirty="0" smtClean="0"/>
              <a:t>, </a:t>
            </a:r>
            <a:r>
              <a:rPr lang="es-ES" altLang="en-US" sz="1600" dirty="0" err="1" smtClean="0"/>
              <a:t>minsplit</a:t>
            </a:r>
            <a:r>
              <a:rPr lang="es-ES" altLang="en-US" sz="1600" dirty="0" smtClean="0"/>
              <a:t> = 2,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minbucket</a:t>
            </a:r>
            <a:r>
              <a:rPr lang="es-ES" altLang="en-US" sz="16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600" dirty="0" err="1" smtClean="0"/>
              <a:t>rpart.plot</a:t>
            </a:r>
            <a:r>
              <a:rPr lang="es-ES" altLang="en-US" sz="16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6094" t="40152" r="46095" b="43435"/>
          <a:stretch/>
        </p:blipFill>
        <p:spPr>
          <a:xfrm>
            <a:off x="3314502" y="506487"/>
            <a:ext cx="720080" cy="1080120"/>
          </a:xfrm>
          <a:prstGeom prst="rect">
            <a:avLst/>
          </a:prstGeom>
        </p:spPr>
      </p:pic>
      <p:pic>
        <p:nvPicPr>
          <p:cNvPr id="5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5119" r="2353" b="5083"/>
          <a:stretch>
            <a:fillRect/>
          </a:stretch>
        </p:blipFill>
        <p:spPr bwMode="auto">
          <a:xfrm>
            <a:off x="5330726" y="1186966"/>
            <a:ext cx="4676194" cy="299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/>
          <p:cNvSpPr txBox="1"/>
          <p:nvPr/>
        </p:nvSpPr>
        <p:spPr bwMode="auto">
          <a:xfrm>
            <a:off x="8139038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3" name="CuadroTexto 12"/>
          <p:cNvSpPr txBox="1"/>
          <p:nvPr/>
        </p:nvSpPr>
        <p:spPr bwMode="auto">
          <a:xfrm>
            <a:off x="6122814" y="5331023"/>
            <a:ext cx="1847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14" name="CuadroTexto 13"/>
          <p:cNvSpPr txBox="1"/>
          <p:nvPr/>
        </p:nvSpPr>
        <p:spPr bwMode="auto">
          <a:xfrm>
            <a:off x="5978798" y="4846305"/>
            <a:ext cx="3816424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Compare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dirty="0" err="1" smtClean="0"/>
              <a:t>result</a:t>
            </a:r>
            <a:r>
              <a:rPr lang="es-ES" sz="1500" dirty="0" smtClean="0"/>
              <a:t> </a:t>
            </a:r>
            <a:r>
              <a:rPr lang="es-ES" sz="1500" dirty="0" err="1" smtClean="0"/>
              <a:t>obtained</a:t>
            </a:r>
            <a:r>
              <a:rPr lang="es-ES" sz="1500" dirty="0" smtClean="0"/>
              <a:t>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i="1" dirty="0" smtClean="0"/>
              <a:t>C50</a:t>
            </a:r>
            <a:r>
              <a:rPr lang="es-ES" sz="1500" dirty="0" smtClean="0"/>
              <a:t> </a:t>
            </a:r>
            <a:r>
              <a:rPr lang="es-ES" sz="1500" dirty="0" err="1" smtClean="0"/>
              <a:t>package</a:t>
            </a:r>
            <a:r>
              <a:rPr lang="es-ES" sz="1500" dirty="0" smtClean="0"/>
              <a:t>: </a:t>
            </a:r>
            <a:r>
              <a:rPr lang="es-ES" sz="1500" b="1" dirty="0" err="1" smtClean="0"/>
              <a:t>which</a:t>
            </a:r>
            <a:r>
              <a:rPr lang="es-ES" sz="1500" b="1" dirty="0" smtClean="0"/>
              <a:t> are </a:t>
            </a:r>
            <a:r>
              <a:rPr lang="es-ES" sz="1500" b="1" dirty="0" err="1" smtClean="0"/>
              <a:t>the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differences</a:t>
            </a:r>
            <a:r>
              <a:rPr lang="es-ES" sz="1500" b="1" dirty="0" smtClean="0"/>
              <a:t>?</a:t>
            </a:r>
            <a:endParaRPr lang="en-US" sz="1500" b="1" dirty="0"/>
          </a:p>
        </p:txBody>
      </p:sp>
      <p:sp>
        <p:nvSpPr>
          <p:cNvPr id="15" name="Flecha abajo 14"/>
          <p:cNvSpPr/>
          <p:nvPr/>
        </p:nvSpPr>
        <p:spPr bwMode="auto">
          <a:xfrm rot="5400000">
            <a:off x="5543103" y="4797104"/>
            <a:ext cx="218989" cy="652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echa abajo 16"/>
          <p:cNvSpPr/>
          <p:nvPr/>
        </p:nvSpPr>
        <p:spPr bwMode="auto">
          <a:xfrm rot="10800000">
            <a:off x="7630703" y="4193905"/>
            <a:ext cx="240888" cy="652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008932" y="5445063"/>
            <a:ext cx="3756156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Documentation must be carefully read!!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318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35016" y="506487"/>
            <a:ext cx="4359606" cy="7920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016" y="2431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iris (continuous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4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/>
              <a:t>default </a:t>
            </a:r>
            <a:r>
              <a:rPr lang="es-ES" altLang="en-US" sz="1800" i="1" dirty="0" err="1"/>
              <a:t>parameters</a:t>
            </a:r>
            <a:endParaRPr lang="es-ES" altLang="en-US" sz="18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                                                                                          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915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2184" r="10318" b="14713"/>
          <a:stretch>
            <a:fillRect/>
          </a:stretch>
        </p:blipFill>
        <p:spPr bwMode="auto">
          <a:xfrm>
            <a:off x="203137" y="1576705"/>
            <a:ext cx="4191485" cy="26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25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35016" y="4610943"/>
            <a:ext cx="4359606" cy="10801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5016" y="506487"/>
            <a:ext cx="4359606" cy="7920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016" y="2431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iris (continuous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4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/>
              <a:t>default </a:t>
            </a:r>
            <a:r>
              <a:rPr lang="es-ES" altLang="en-US" sz="1800" i="1" dirty="0" err="1"/>
              <a:t>parameters</a:t>
            </a:r>
            <a:endParaRPr lang="es-ES" altLang="en-US" sz="18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 err="1" smtClean="0"/>
              <a:t>user-defined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parameters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minsplit</a:t>
            </a:r>
            <a:r>
              <a:rPr lang="es-ES" altLang="en-US" sz="1800" dirty="0" smtClean="0"/>
              <a:t> = 2, </a:t>
            </a:r>
            <a:r>
              <a:rPr lang="es-ES" altLang="en-US" sz="1800" dirty="0" err="1" smtClean="0"/>
              <a:t>minbucket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                                                                                          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915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2184" r="10318" b="14713"/>
          <a:stretch>
            <a:fillRect/>
          </a:stretch>
        </p:blipFill>
        <p:spPr bwMode="auto">
          <a:xfrm>
            <a:off x="203137" y="1576705"/>
            <a:ext cx="4191485" cy="26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4884" r="4329" b="4425"/>
          <a:stretch>
            <a:fillRect/>
          </a:stretch>
        </p:blipFill>
        <p:spPr bwMode="auto">
          <a:xfrm>
            <a:off x="5114702" y="3709200"/>
            <a:ext cx="4464496" cy="277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801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35016" y="4610943"/>
            <a:ext cx="4359606" cy="10801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5016" y="506487"/>
            <a:ext cx="4359606" cy="7920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016" y="2431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iris (continuous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4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/>
              <a:t>default </a:t>
            </a:r>
            <a:r>
              <a:rPr lang="es-ES" altLang="en-US" sz="1800" i="1" dirty="0" err="1"/>
              <a:t>parameters</a:t>
            </a:r>
            <a:endParaRPr lang="es-ES" altLang="en-US" sz="18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 err="1" smtClean="0"/>
              <a:t>user-defined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parameters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minsplit</a:t>
            </a:r>
            <a:r>
              <a:rPr lang="es-ES" altLang="en-US" sz="1800" dirty="0" smtClean="0"/>
              <a:t> = 2, </a:t>
            </a:r>
            <a:r>
              <a:rPr lang="es-ES" altLang="en-US" sz="1800" dirty="0" err="1" smtClean="0"/>
              <a:t>minbucket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                                                                                          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915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284" r="5741"/>
          <a:stretch/>
        </p:blipFill>
        <p:spPr bwMode="auto">
          <a:xfrm>
            <a:off x="5546750" y="234373"/>
            <a:ext cx="3528392" cy="26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2184" r="10318" b="14713"/>
          <a:stretch>
            <a:fillRect/>
          </a:stretch>
        </p:blipFill>
        <p:spPr bwMode="auto">
          <a:xfrm>
            <a:off x="203137" y="1576705"/>
            <a:ext cx="4191485" cy="26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4884" r="4329" b="4425"/>
          <a:stretch>
            <a:fillRect/>
          </a:stretch>
        </p:blipFill>
        <p:spPr bwMode="auto">
          <a:xfrm>
            <a:off x="5114702" y="3709200"/>
            <a:ext cx="4464496" cy="277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/>
          <p:cNvSpPr txBox="1"/>
          <p:nvPr/>
        </p:nvSpPr>
        <p:spPr bwMode="auto">
          <a:xfrm>
            <a:off x="5408748" y="3048833"/>
            <a:ext cx="3816424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Compare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dirty="0" err="1" smtClean="0"/>
              <a:t>result</a:t>
            </a:r>
            <a:r>
              <a:rPr lang="es-ES" sz="1500" dirty="0" smtClean="0"/>
              <a:t> </a:t>
            </a:r>
            <a:r>
              <a:rPr lang="es-ES" sz="1500" dirty="0" err="1" smtClean="0"/>
              <a:t>obtained</a:t>
            </a:r>
            <a:r>
              <a:rPr lang="es-ES" sz="1500" dirty="0" smtClean="0"/>
              <a:t>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i="1" dirty="0" smtClean="0"/>
              <a:t>C50</a:t>
            </a:r>
            <a:r>
              <a:rPr lang="es-ES" sz="1500" dirty="0" smtClean="0"/>
              <a:t> </a:t>
            </a:r>
            <a:r>
              <a:rPr lang="es-ES" sz="1500" dirty="0" err="1" smtClean="0"/>
              <a:t>package</a:t>
            </a:r>
            <a:r>
              <a:rPr lang="es-ES" sz="1500" dirty="0" smtClean="0"/>
              <a:t>: </a:t>
            </a:r>
            <a:r>
              <a:rPr lang="es-ES" sz="1500" b="1" dirty="0" err="1" smtClean="0"/>
              <a:t>which</a:t>
            </a:r>
            <a:r>
              <a:rPr lang="es-ES" sz="1500" b="1" dirty="0" smtClean="0"/>
              <a:t> are </a:t>
            </a:r>
            <a:r>
              <a:rPr lang="es-ES" sz="1500" b="1" dirty="0" err="1" smtClean="0"/>
              <a:t>the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differences</a:t>
            </a:r>
            <a:r>
              <a:rPr lang="es-ES" sz="1500" b="1" dirty="0" smtClean="0"/>
              <a:t>?</a:t>
            </a:r>
            <a:endParaRPr lang="en-US" sz="1500" b="1" dirty="0"/>
          </a:p>
        </p:txBody>
      </p:sp>
      <p:sp>
        <p:nvSpPr>
          <p:cNvPr id="8" name="Flecha abajo 7"/>
          <p:cNvSpPr/>
          <p:nvPr/>
        </p:nvSpPr>
        <p:spPr bwMode="auto">
          <a:xfrm rot="10800000">
            <a:off x="7220559" y="2688793"/>
            <a:ext cx="240888" cy="3600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Flecha abajo 9"/>
          <p:cNvSpPr/>
          <p:nvPr/>
        </p:nvSpPr>
        <p:spPr bwMode="auto">
          <a:xfrm>
            <a:off x="7220559" y="3602833"/>
            <a:ext cx="240888" cy="3600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540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35016" y="4610943"/>
            <a:ext cx="4359606" cy="10801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5016" y="506487"/>
            <a:ext cx="4359606" cy="7920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016" y="2431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iris (continuous attributes)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4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/>
              <a:t>default </a:t>
            </a:r>
            <a:r>
              <a:rPr lang="es-ES" altLang="en-US" sz="1800" i="1" dirty="0" err="1"/>
              <a:t>parameters</a:t>
            </a:r>
            <a:endParaRPr lang="es-ES" altLang="en-US" sz="1800" i="1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 smtClean="0"/>
              <a:t># </a:t>
            </a:r>
            <a:r>
              <a:rPr lang="es-ES" altLang="en-US" sz="1800" i="1" dirty="0" err="1" smtClean="0"/>
              <a:t>user-defined</a:t>
            </a:r>
            <a:r>
              <a:rPr lang="es-ES" altLang="en-US" sz="1800" i="1" dirty="0" smtClean="0"/>
              <a:t> </a:t>
            </a:r>
            <a:r>
              <a:rPr lang="es-ES" altLang="en-US" sz="1800" i="1" dirty="0" err="1" smtClean="0"/>
              <a:t>parameters</a:t>
            </a:r>
            <a:endParaRPr lang="es-ES" altLang="en-US" sz="1800" i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minsplit</a:t>
            </a:r>
            <a:r>
              <a:rPr lang="es-ES" altLang="en-US" sz="1800" dirty="0" smtClean="0"/>
              <a:t> = 2, </a:t>
            </a:r>
            <a:r>
              <a:rPr lang="es-ES" altLang="en-US" sz="1800" dirty="0" err="1" smtClean="0"/>
              <a:t>minbucket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                                                                                          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4915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284" r="5741"/>
          <a:stretch/>
        </p:blipFill>
        <p:spPr bwMode="auto">
          <a:xfrm>
            <a:off x="5546750" y="234373"/>
            <a:ext cx="3528392" cy="26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2184" r="10318" b="14713"/>
          <a:stretch>
            <a:fillRect/>
          </a:stretch>
        </p:blipFill>
        <p:spPr bwMode="auto">
          <a:xfrm>
            <a:off x="203137" y="1576705"/>
            <a:ext cx="4191485" cy="26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4884" r="4329" b="4425"/>
          <a:stretch>
            <a:fillRect/>
          </a:stretch>
        </p:blipFill>
        <p:spPr bwMode="auto">
          <a:xfrm>
            <a:off x="5114702" y="3709200"/>
            <a:ext cx="4464496" cy="277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/>
          <p:cNvSpPr txBox="1"/>
          <p:nvPr/>
        </p:nvSpPr>
        <p:spPr bwMode="auto">
          <a:xfrm>
            <a:off x="5408748" y="3048833"/>
            <a:ext cx="3816424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Compare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dirty="0" err="1" smtClean="0"/>
              <a:t>result</a:t>
            </a:r>
            <a:r>
              <a:rPr lang="es-ES" sz="1500" dirty="0" smtClean="0"/>
              <a:t> </a:t>
            </a:r>
            <a:r>
              <a:rPr lang="es-ES" sz="1500" dirty="0" err="1" smtClean="0"/>
              <a:t>obtained</a:t>
            </a:r>
            <a:r>
              <a:rPr lang="es-ES" sz="1500" dirty="0" smtClean="0"/>
              <a:t>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</a:t>
            </a:r>
            <a:r>
              <a:rPr lang="es-ES" sz="1500" i="1" dirty="0" smtClean="0"/>
              <a:t>C50</a:t>
            </a:r>
            <a:r>
              <a:rPr lang="es-ES" sz="1500" dirty="0" smtClean="0"/>
              <a:t> </a:t>
            </a:r>
            <a:r>
              <a:rPr lang="es-ES" sz="1500" dirty="0" err="1" smtClean="0"/>
              <a:t>package</a:t>
            </a:r>
            <a:r>
              <a:rPr lang="es-ES" sz="1500" dirty="0" smtClean="0"/>
              <a:t>: </a:t>
            </a:r>
            <a:r>
              <a:rPr lang="es-ES" sz="1500" b="1" dirty="0" err="1" smtClean="0"/>
              <a:t>which</a:t>
            </a:r>
            <a:r>
              <a:rPr lang="es-ES" sz="1500" b="1" dirty="0" smtClean="0"/>
              <a:t> are </a:t>
            </a:r>
            <a:r>
              <a:rPr lang="es-ES" sz="1500" b="1" dirty="0" err="1" smtClean="0"/>
              <a:t>the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differences</a:t>
            </a:r>
            <a:r>
              <a:rPr lang="es-ES" sz="1500" b="1" dirty="0" smtClean="0"/>
              <a:t>?</a:t>
            </a:r>
            <a:endParaRPr lang="en-US" sz="1500" b="1" dirty="0"/>
          </a:p>
        </p:txBody>
      </p:sp>
      <p:sp>
        <p:nvSpPr>
          <p:cNvPr id="8" name="Flecha abajo 7"/>
          <p:cNvSpPr/>
          <p:nvPr/>
        </p:nvSpPr>
        <p:spPr bwMode="auto">
          <a:xfrm rot="10800000">
            <a:off x="7220559" y="2688793"/>
            <a:ext cx="240888" cy="3600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474742" y="-18944"/>
            <a:ext cx="3756156" cy="321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Documentation must be carefully read!!</a:t>
            </a:r>
          </a:p>
        </p:txBody>
      </p:sp>
      <p:sp>
        <p:nvSpPr>
          <p:cNvPr id="10" name="Flecha abajo 9"/>
          <p:cNvSpPr/>
          <p:nvPr/>
        </p:nvSpPr>
        <p:spPr bwMode="auto">
          <a:xfrm>
            <a:off x="7220559" y="3602833"/>
            <a:ext cx="240888" cy="3600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157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39688" y="77788"/>
            <a:ext cx="9827542" cy="6333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9688" y="77788"/>
            <a:ext cx="9971558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summary(t)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Call: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err="1" smtClean="0"/>
              <a:t>rpart</a:t>
            </a:r>
            <a:r>
              <a:rPr lang="en-US" altLang="en-US" sz="1100" dirty="0" smtClean="0"/>
              <a:t>(formula = Species ~ ., data = iris, </a:t>
            </a:r>
            <a:r>
              <a:rPr lang="en-US" altLang="en-US" sz="1100" dirty="0" err="1" smtClean="0"/>
              <a:t>minsplit</a:t>
            </a:r>
            <a:r>
              <a:rPr lang="en-US" altLang="en-US" sz="1100" dirty="0" smtClean="0"/>
              <a:t> = 2, </a:t>
            </a:r>
            <a:r>
              <a:rPr lang="en-US" altLang="en-US" sz="1100" dirty="0" err="1" smtClean="0"/>
              <a:t>minbucket</a:t>
            </a:r>
            <a:r>
              <a:rPr lang="en-US" altLang="en-US" sz="11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n= 150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CP </a:t>
            </a:r>
            <a:r>
              <a:rPr lang="en-US" altLang="en-US" sz="1100" dirty="0" err="1" smtClean="0"/>
              <a:t>nsplit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rel</a:t>
            </a:r>
            <a:r>
              <a:rPr lang="en-US" altLang="en-US" sz="1100" dirty="0" smtClean="0"/>
              <a:t> error </a:t>
            </a:r>
            <a:r>
              <a:rPr lang="en-US" altLang="en-US" sz="1100" dirty="0" err="1" smtClean="0"/>
              <a:t>xerror</a:t>
            </a:r>
            <a:r>
              <a:rPr lang="en-US" altLang="en-US" sz="1100" dirty="0" smtClean="0"/>
              <a:t>       </a:t>
            </a:r>
            <a:r>
              <a:rPr lang="en-US" altLang="en-US" sz="1100" dirty="0" err="1" smtClean="0"/>
              <a:t>xstd</a:t>
            </a: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1 0.50      0      1.00   1.22 0.04772141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2 0.44      1      0.50   0.70 0.06110101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3 0.02      2      0.06   0.11 0.03192700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4 0.01      3      0.04   0.10 0.03055050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Variable importance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Petal.Width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Petal.Length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    34           32           20           14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1: 150 observations,    complexity </a:t>
            </a:r>
            <a:r>
              <a:rPr lang="en-US" altLang="en-US" sz="1100" dirty="0" err="1" smtClean="0"/>
              <a:t>param</a:t>
            </a:r>
            <a:r>
              <a:rPr lang="en-US" altLang="en-US" sz="1100" dirty="0" smtClean="0"/>
              <a:t>=0.5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</a:t>
            </a:r>
            <a:r>
              <a:rPr lang="en-US" altLang="en-US" sz="1100" dirty="0" err="1" smtClean="0"/>
              <a:t>setosa</a:t>
            </a:r>
            <a:r>
              <a:rPr lang="en-US" altLang="en-US" sz="1100" dirty="0" smtClean="0"/>
              <a:t>      expected loss=0.6666667  P(node) =1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50    50    50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0.333 0.333 0.333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left son=2 (50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 right son=3 (100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Primary splits: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Petal.Length</a:t>
            </a:r>
            <a:r>
              <a:rPr lang="en-US" altLang="en-US" sz="1100" dirty="0" smtClean="0"/>
              <a:t> &lt; 2.45 to the left,  improve=50.00000,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Petal.Width</a:t>
            </a:r>
            <a:r>
              <a:rPr lang="en-US" altLang="en-US" sz="1100" dirty="0" smtClean="0"/>
              <a:t>  &lt; 0.8  to the left,  improve=50.00000,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&lt; 5.45 to the left,  improve=34.16405,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 &lt; 3.35 to the right, improve=19.03851,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Surrogate splits: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Petal.Width</a:t>
            </a:r>
            <a:r>
              <a:rPr lang="en-US" altLang="en-US" sz="1100" dirty="0" smtClean="0"/>
              <a:t>  &lt; 0.8  to the left,  agree=1.000,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=1.00,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&lt; 5.45 to the left,  agree=0.920,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=0.76,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 &lt; 3.35 to the right, agree=0.833,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=0.50,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2: 50 observations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</a:t>
            </a:r>
            <a:r>
              <a:rPr lang="en-US" altLang="en-US" sz="1100" dirty="0" err="1" smtClean="0"/>
              <a:t>setosa</a:t>
            </a:r>
            <a:r>
              <a:rPr lang="en-US" altLang="en-US" sz="1100" dirty="0" smtClean="0"/>
              <a:t>      expected loss=0  P(node) =0.3333333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50     0     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1.000 0.000 0.000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3: 100 observations,    complexity </a:t>
            </a:r>
            <a:r>
              <a:rPr lang="en-US" altLang="en-US" sz="1100" dirty="0" err="1" smtClean="0"/>
              <a:t>param</a:t>
            </a:r>
            <a:r>
              <a:rPr lang="en-US" altLang="en-US" sz="1100" dirty="0" smtClean="0"/>
              <a:t>=0.44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class=versicolor  expected loss=0.5  P(node) =0.6666667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 0    50    50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0.000 0.500 0.500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left son=6 (54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 right son=7 (46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Primary splits: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Petal.Width</a:t>
            </a:r>
            <a:r>
              <a:rPr lang="en-US" altLang="en-US" sz="1100" dirty="0" smtClean="0"/>
              <a:t>  &lt; 1.75 to the left,  improve=38.969400,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Petal.Length</a:t>
            </a:r>
            <a:r>
              <a:rPr lang="en-US" altLang="en-US" sz="1100" dirty="0" smtClean="0"/>
              <a:t> &lt; 4.75 to the left,  improve=37.353540,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&lt; 6.15 to the left,  improve=10.686870,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 &lt; 2.45 to the left,  improve= 3.555556,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Surrogate splits: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Petal.Length</a:t>
            </a:r>
            <a:r>
              <a:rPr lang="en-US" altLang="en-US" sz="1100" dirty="0" smtClean="0"/>
              <a:t> &lt; 4.75 to the left,  agree=0.91,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=0.804,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&lt; 6.15 to the left,  agree=0.73,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=0.413,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 &lt; 2.95 to the left,  agree=0.67, </a:t>
            </a:r>
            <a:r>
              <a:rPr lang="en-US" altLang="en-US" sz="1100" dirty="0" err="1" smtClean="0"/>
              <a:t>adj</a:t>
            </a:r>
            <a:r>
              <a:rPr lang="en-US" altLang="en-US" sz="1100" dirty="0" smtClean="0"/>
              <a:t>=0.283, (0 split)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6: 54 observations,    complexity </a:t>
            </a:r>
            <a:r>
              <a:rPr lang="en-US" altLang="en-US" sz="1100" dirty="0" err="1" smtClean="0"/>
              <a:t>param</a:t>
            </a:r>
            <a:r>
              <a:rPr lang="en-US" altLang="en-US" sz="1100" dirty="0" smtClean="0"/>
              <a:t>=0.02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class=versicolor  expected loss=0.09259259  P(node) =0.36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 0    49     5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0.000 0.907 0.093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left son=12 (48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 right son=13 (6 </a:t>
            </a:r>
            <a:r>
              <a:rPr lang="en-US" altLang="en-US" sz="1100" dirty="0" err="1" smtClean="0"/>
              <a:t>obs</a:t>
            </a:r>
            <a:r>
              <a:rPr lang="en-US" altLang="en-US" sz="11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Primary splits: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Petal.Length</a:t>
            </a:r>
            <a:r>
              <a:rPr lang="en-US" altLang="en-US" sz="1100" dirty="0" smtClean="0"/>
              <a:t> &lt; 4.95 to the left,  improve=4.4490740,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Sepal.Length</a:t>
            </a:r>
            <a:r>
              <a:rPr lang="en-US" altLang="en-US" sz="1100" dirty="0" smtClean="0"/>
              <a:t> &lt; 7.1  to the left,  improve=1.6778480,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Petal.Width</a:t>
            </a:r>
            <a:r>
              <a:rPr lang="en-US" altLang="en-US" sz="1100" dirty="0" smtClean="0"/>
              <a:t>  &lt; 1.35 to the left,  improve=0.9971510,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  </a:t>
            </a:r>
            <a:r>
              <a:rPr lang="en-US" altLang="en-US" sz="1100" dirty="0" err="1" smtClean="0"/>
              <a:t>Sepal.Width</a:t>
            </a:r>
            <a:r>
              <a:rPr lang="en-US" altLang="en-US" sz="1100" dirty="0" smtClean="0"/>
              <a:t>  &lt; 2.65 to the right, improve=0.2500139, (0 missing)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7: 46 observations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</a:t>
            </a:r>
            <a:r>
              <a:rPr lang="en-US" altLang="en-US" sz="1100" dirty="0" err="1" smtClean="0"/>
              <a:t>virginica</a:t>
            </a:r>
            <a:r>
              <a:rPr lang="en-US" altLang="en-US" sz="1100" dirty="0" smtClean="0"/>
              <a:t>   expected loss=0.02173913  P(node) =0.3066667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 0     1    45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0.000 0.022 0.978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12: 48 observations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class=versicolor  expected loss=0.02083333  P(node) =0.32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 0    47     1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0.000 0.979 0.021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n-U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Node number 13: 6 observations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predicted class=</a:t>
            </a:r>
            <a:r>
              <a:rPr lang="en-US" altLang="en-US" sz="1100" dirty="0" err="1" smtClean="0"/>
              <a:t>virginica</a:t>
            </a:r>
            <a:r>
              <a:rPr lang="en-US" altLang="en-US" sz="1100" dirty="0" smtClean="0"/>
              <a:t>   expected loss=0.3333333  P(node) =0.04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 class counts:     0     2     4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100" dirty="0" smtClean="0"/>
              <a:t>   probabilities: 0.000 0.333 0.667 </a:t>
            </a:r>
            <a:endParaRPr lang="es-ES" altLang="en-US" sz="11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1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29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8985250" y="6678613"/>
            <a:ext cx="74453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hangingPunct="1"/>
            <a:fld id="{47DD459C-4E72-4F2E-B58B-B7F6D91840A1}" type="slidenum">
              <a:rPr lang="es-ES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pPr algn="r" hangingPunct="1"/>
              <a:t>3</a:t>
            </a:fld>
            <a:endParaRPr lang="es-ES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214938" y="6678613"/>
            <a:ext cx="3657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hangingPunct="1"/>
            <a:r>
              <a:rPr lang="en-US" altLang="en-US" b="1">
                <a:solidFill>
                  <a:srgbClr val="000000"/>
                </a:solidFill>
                <a:cs typeface="DejaVu Sans" panose="020B0603030804020204" pitchFamily="34" charset="0"/>
              </a:rPr>
              <a:t>Learning paradigms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81050"/>
            <a:ext cx="97917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907088" y="361950"/>
            <a:ext cx="1728787" cy="287338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s-ES" altLang="en-US">
                <a:solidFill>
                  <a:srgbClr val="000000"/>
                </a:solidFill>
              </a:rPr>
              <a:t>Target variable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V="1">
            <a:off x="5834063" y="722313"/>
            <a:ext cx="720725" cy="355600"/>
          </a:xfrm>
          <a:prstGeom prst="line">
            <a:avLst/>
          </a:prstGeom>
          <a:noFill/>
          <a:ln w="9525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ángulo redondeado 1"/>
          <p:cNvSpPr>
            <a:spLocks noChangeArrowheads="1"/>
          </p:cNvSpPr>
          <p:nvPr/>
        </p:nvSpPr>
        <p:spPr bwMode="auto">
          <a:xfrm>
            <a:off x="506413" y="3602038"/>
            <a:ext cx="1944687" cy="43338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4" name="Rectángulo redondeado 7"/>
          <p:cNvSpPr>
            <a:spLocks noChangeArrowheads="1"/>
          </p:cNvSpPr>
          <p:nvPr/>
        </p:nvSpPr>
        <p:spPr bwMode="auto">
          <a:xfrm>
            <a:off x="2017713" y="4394200"/>
            <a:ext cx="936625" cy="36036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109562" y="4178895"/>
            <a:ext cx="4357663" cy="11521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109562" y="1082551"/>
            <a:ext cx="4357663" cy="11521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09562" y="80764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</a:t>
            </a:r>
            <a:r>
              <a:rPr lang="es-ES" altLang="en-US" sz="1800" i="1" dirty="0" err="1"/>
              <a:t>user-defined</a:t>
            </a:r>
            <a:r>
              <a:rPr lang="es-ES" altLang="en-US" sz="1800" i="1" dirty="0"/>
              <a:t> </a:t>
            </a:r>
            <a:r>
              <a:rPr lang="es-ES" altLang="en-US" sz="1800" i="1" dirty="0" err="1" smtClean="0"/>
              <a:t>parameters</a:t>
            </a:r>
            <a:r>
              <a:rPr lang="es-ES" altLang="en-US" sz="1800" i="1" dirty="0" smtClean="0"/>
              <a:t>: “</a:t>
            </a:r>
            <a:r>
              <a:rPr lang="es-ES" altLang="en-US" sz="1800" i="1" dirty="0" err="1" smtClean="0"/>
              <a:t>maxpdepth</a:t>
            </a:r>
            <a:r>
              <a:rPr lang="es-ES" altLang="en-US" sz="1800" i="1" dirty="0" smtClean="0"/>
              <a:t>”</a:t>
            </a: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maxdepth</a:t>
            </a:r>
            <a:r>
              <a:rPr lang="es-ES" altLang="en-US" sz="1800" dirty="0" smtClean="0"/>
              <a:t>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i="1" dirty="0"/>
              <a:t># </a:t>
            </a:r>
            <a:r>
              <a:rPr lang="es-ES" altLang="en-US" sz="1800" i="1" dirty="0" err="1"/>
              <a:t>user-defined</a:t>
            </a:r>
            <a:r>
              <a:rPr lang="es-ES" altLang="en-US" sz="1800" i="1" dirty="0"/>
              <a:t> </a:t>
            </a:r>
            <a:r>
              <a:rPr lang="es-ES" altLang="en-US" sz="1800" i="1" dirty="0" err="1"/>
              <a:t>parameters</a:t>
            </a:r>
            <a:r>
              <a:rPr lang="es-ES" altLang="en-US" sz="1800" i="1" dirty="0"/>
              <a:t>: “</a:t>
            </a:r>
            <a:r>
              <a:rPr lang="es-ES" altLang="en-US" sz="1800" i="1" dirty="0" err="1"/>
              <a:t>maxpdepth</a:t>
            </a:r>
            <a:r>
              <a:rPr lang="es-ES" altLang="en-US" sz="1800" i="1" dirty="0" smtClean="0"/>
              <a:t>”</a:t>
            </a: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smtClean="0"/>
              <a:t>t = </a:t>
            </a:r>
            <a:r>
              <a:rPr lang="es-ES" altLang="en-US" sz="1800" dirty="0" err="1" smtClean="0"/>
              <a:t>rpart</a:t>
            </a:r>
            <a:r>
              <a:rPr lang="es-ES" altLang="en-US" sz="1800" dirty="0" smtClean="0"/>
              <a:t>(formula = </a:t>
            </a:r>
            <a:r>
              <a:rPr lang="es-ES" altLang="en-US" sz="1800" dirty="0" err="1" smtClean="0"/>
              <a:t>Species</a:t>
            </a:r>
            <a:r>
              <a:rPr lang="es-ES" altLang="en-US" sz="1800" dirty="0" smtClean="0"/>
              <a:t> ~ ., data = iris,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maxdepth</a:t>
            </a:r>
            <a:r>
              <a:rPr lang="es-ES" altLang="en-US" sz="1800" dirty="0" smtClean="0"/>
              <a:t> = 2)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800" dirty="0" err="1" smtClean="0"/>
              <a:t>rpart.plot</a:t>
            </a:r>
            <a:r>
              <a:rPr lang="es-ES" altLang="en-US" sz="1800" dirty="0" smtClean="0"/>
              <a:t>(t, extra = 1)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</p:txBody>
      </p:sp>
      <p:pic>
        <p:nvPicPr>
          <p:cNvPr id="5120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27049" r="5241" b="29601"/>
          <a:stretch>
            <a:fillRect/>
          </a:stretch>
        </p:blipFill>
        <p:spPr bwMode="auto">
          <a:xfrm>
            <a:off x="4467225" y="506487"/>
            <a:ext cx="5513388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2184" r="10318" b="14713"/>
          <a:stretch>
            <a:fillRect/>
          </a:stretch>
        </p:blipFill>
        <p:spPr bwMode="auto">
          <a:xfrm>
            <a:off x="4467225" y="3184773"/>
            <a:ext cx="5472113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30</a:t>
            </a:fld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2000" b="1" dirty="0"/>
              <a:t>Overfitting</a:t>
            </a:r>
          </a:p>
          <a:p>
            <a:pPr algn="just" eaLnBrk="1" hangingPunct="1">
              <a:lnSpc>
                <a:spcPct val="100000"/>
              </a:lnSpc>
              <a:spcBef>
                <a:spcPts val="488"/>
              </a:spcBef>
              <a:buClr>
                <a:srgbClr val="93A299"/>
              </a:buClr>
              <a:buSzPct val="85000"/>
            </a:pPr>
            <a:r>
              <a:rPr lang="en-US" altLang="en-US" sz="1800" dirty="0">
                <a:solidFill>
                  <a:srgbClr val="292934"/>
                </a:solidFill>
              </a:rPr>
              <a:t>A large tree (i.e. with many terminal nodes) may tend to </a:t>
            </a:r>
            <a:r>
              <a:rPr lang="en-US" altLang="en-US" sz="1800" dirty="0" err="1">
                <a:solidFill>
                  <a:srgbClr val="292934"/>
                </a:solidFill>
              </a:rPr>
              <a:t>overfit</a:t>
            </a:r>
            <a:r>
              <a:rPr lang="en-US" altLang="en-US" sz="1800" dirty="0">
                <a:solidFill>
                  <a:srgbClr val="292934"/>
                </a:solidFill>
              </a:rPr>
              <a:t> the training data, leading to poor performance in the test set. Generally, we can improve this behavior by </a:t>
            </a:r>
            <a:r>
              <a:rPr lang="en-US" altLang="en-US" sz="1800" b="1" dirty="0">
                <a:solidFill>
                  <a:srgbClr val="292934"/>
                </a:solidFill>
              </a:rPr>
              <a:t>pruning</a:t>
            </a:r>
            <a:r>
              <a:rPr lang="en-US" altLang="en-US" sz="1800" dirty="0">
                <a:solidFill>
                  <a:srgbClr val="292934"/>
                </a:solidFill>
              </a:rPr>
              <a:t> the tree, i.e., cutting off some of the terminal nodes.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8" t="23138" r="24628" b="28596"/>
          <a:stretch>
            <a:fillRect/>
          </a:stretch>
        </p:blipFill>
        <p:spPr bwMode="auto">
          <a:xfrm>
            <a:off x="1390650" y="1803400"/>
            <a:ext cx="7396163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108" t="23138" r="24628" b="2859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31</a:t>
            </a:fld>
            <a:endParaRPr lang="es-ES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81600" y="6667500"/>
            <a:ext cx="4613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Overfitting</a:t>
            </a:r>
            <a:r>
              <a:rPr lang="en-US" altLang="en-US" sz="1800" b="1" dirty="0">
                <a:cs typeface="DejaVu Sans" panose="020B0603030804020204" pitchFamily="34" charset="0"/>
              </a:rPr>
              <a:t>: </a:t>
            </a:r>
            <a:r>
              <a:rPr lang="en-US" altLang="en-US" sz="1800" b="1" dirty="0" smtClean="0">
                <a:cs typeface="DejaVu Sans" panose="020B0603030804020204" pitchFamily="34" charset="0"/>
              </a:rPr>
              <a:t>Pruning the tree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 bwMode="auto">
          <a:xfrm>
            <a:off x="6122814" y="4970983"/>
            <a:ext cx="771365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33CC33"/>
                </a:solidFill>
              </a:rPr>
              <a:t>training</a:t>
            </a:r>
            <a:endParaRPr lang="en-US" sz="1400" dirty="0">
              <a:solidFill>
                <a:srgbClr val="33CC33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 bwMode="auto">
          <a:xfrm>
            <a:off x="6271893" y="4367733"/>
            <a:ext cx="473206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C00000"/>
                </a:solidFill>
              </a:rPr>
              <a:t>test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2000" b="1" dirty="0"/>
              <a:t>How can we avoid overfitting?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altLang="en-US" sz="1600" b="1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b="1" dirty="0"/>
              <a:t>Pre-pruning:</a:t>
            </a:r>
            <a:r>
              <a:rPr lang="en-US" altLang="en-US" sz="1600" dirty="0"/>
              <a:t> stop growing the tree before it reaches the point at which it perfectly classifies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the learning sample. </a:t>
            </a:r>
            <a:r>
              <a:rPr lang="en-US" altLang="en-US" sz="1600" i="1" dirty="0"/>
              <a:t>Procedure:</a:t>
            </a:r>
            <a:endParaRPr lang="en-US" altLang="en-US" sz="1600" i="1" dirty="0">
              <a:solidFill>
                <a:srgbClr val="292934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Stop splitting a node if:</a:t>
            </a:r>
          </a:p>
          <a:p>
            <a:pPr lvl="1" eaLnBrk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/>
              <a:t>The number of objects is too small</a:t>
            </a:r>
          </a:p>
          <a:p>
            <a:pPr lvl="1" eaLnBrk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/>
              <a:t>The impurity is low </a:t>
            </a:r>
            <a:r>
              <a:rPr lang="en-US" altLang="en-US" sz="1400" dirty="0" smtClean="0"/>
              <a:t>enough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This approach leads to small trees but can remove relevant </a:t>
            </a:r>
            <a:r>
              <a:rPr lang="en-US" altLang="en-US" sz="1600" dirty="0" smtClean="0"/>
              <a:t>splits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altLang="en-US" sz="2400" b="1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n-US" altLang="en-US" sz="1600" b="1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b="1" dirty="0"/>
              <a:t>Post-pruning: </a:t>
            </a:r>
            <a:r>
              <a:rPr lang="en-US" altLang="en-US" sz="1600" dirty="0"/>
              <a:t>allow the tree to </a:t>
            </a:r>
            <a:r>
              <a:rPr lang="en-US" altLang="en-US" sz="1600" dirty="0" err="1"/>
              <a:t>overfit</a:t>
            </a:r>
            <a:r>
              <a:rPr lang="en-US" altLang="en-US" sz="1600" dirty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and then, one finalized, remove the less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useful nodes. In general, this is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preferred option. </a:t>
            </a:r>
            <a:r>
              <a:rPr lang="en-US" altLang="en-US" sz="1600" i="1" dirty="0"/>
              <a:t>Procedure: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Compute a sequence of trees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{T1, T2, …} where T1 is the complete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tree. T2 is obtained by removing from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T1 the node that less increases the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error.  Sometimes, this process is guided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based on some </a:t>
            </a:r>
            <a:r>
              <a:rPr lang="en-US" altLang="en-US" sz="1400" b="1" dirty="0"/>
              <a:t>cost-complexity</a:t>
            </a:r>
            <a:r>
              <a:rPr lang="en-US" altLang="en-US" sz="1400" dirty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400" dirty="0"/>
              <a:t>criterion </a:t>
            </a:r>
            <a:r>
              <a:rPr lang="es-ES" altLang="en-US" sz="1400" dirty="0"/>
              <a:t>(</a:t>
            </a:r>
            <a:r>
              <a:rPr lang="es-ES" altLang="en-US" sz="1400" dirty="0" err="1"/>
              <a:t>e.g</a:t>
            </a:r>
            <a:r>
              <a:rPr lang="es-ES" altLang="en-US" sz="1400" dirty="0"/>
              <a:t>. in medicine)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6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The question is: </a:t>
            </a:r>
            <a:r>
              <a:rPr lang="en-US" altLang="en-US" sz="1600" b="1" dirty="0"/>
              <a:t>where to stop? </a:t>
            </a:r>
            <a:r>
              <a:rPr lang="en-US" altLang="en-US" sz="1600" dirty="0"/>
              <a:t>In practice,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it is usual to split the learning dataset into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two subsets: a </a:t>
            </a:r>
            <a:r>
              <a:rPr lang="en-US" altLang="en-US" sz="1600" b="1" dirty="0"/>
              <a:t>training sample</a:t>
            </a:r>
            <a:r>
              <a:rPr lang="en-US" altLang="en-US" sz="1600" dirty="0"/>
              <a:t> for growing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the tree and a </a:t>
            </a:r>
            <a:r>
              <a:rPr lang="en-US" altLang="en-US" sz="1600" b="1" dirty="0"/>
              <a:t>test sample</a:t>
            </a:r>
            <a:r>
              <a:rPr lang="en-US" altLang="en-US" sz="1600" dirty="0"/>
              <a:t> for evaluating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dirty="0"/>
              <a:t>its generalization error (e.g. hold-out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n-US" altLang="en-US" sz="1600" b="1" dirty="0"/>
              <a:t>cross-validation</a:t>
            </a:r>
            <a:r>
              <a:rPr lang="en-US" altLang="en-US" sz="1600" dirty="0"/>
              <a:t>).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4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endParaRPr lang="es-ES" altLang="en-US" sz="1800" dirty="0"/>
          </a:p>
          <a:p>
            <a:pPr eaLnBrk="1">
              <a:lnSpc>
                <a:spcPct val="93000"/>
              </a:lnSpc>
              <a:spcBef>
                <a:spcPct val="0"/>
              </a:spcBef>
            </a:pPr>
            <a:r>
              <a:rPr lang="es-ES" altLang="en-US" sz="1800" dirty="0"/>
              <a:t>                                                                                </a:t>
            </a:r>
          </a:p>
        </p:txBody>
      </p:sp>
      <p:pic>
        <p:nvPicPr>
          <p:cNvPr id="55299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"/>
          <a:stretch>
            <a:fillRect/>
          </a:stretch>
        </p:blipFill>
        <p:spPr bwMode="auto">
          <a:xfrm>
            <a:off x="4159250" y="2378695"/>
            <a:ext cx="5926138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ángulo 5"/>
          <p:cNvSpPr>
            <a:spLocks noChangeArrowheads="1"/>
          </p:cNvSpPr>
          <p:nvPr/>
        </p:nvSpPr>
        <p:spPr bwMode="auto">
          <a:xfrm>
            <a:off x="39688" y="4629150"/>
            <a:ext cx="4203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</a:pPr>
            <a:endParaRPr lang="en-US" altLang="en-US" sz="1600"/>
          </a:p>
        </p:txBody>
      </p:sp>
      <p:sp>
        <p:nvSpPr>
          <p:cNvPr id="55301" name="Rectangle 1"/>
          <p:cNvSpPr>
            <a:spLocks noChangeArrowheads="1"/>
          </p:cNvSpPr>
          <p:nvPr/>
        </p:nvSpPr>
        <p:spPr bwMode="auto">
          <a:xfrm>
            <a:off x="5181600" y="6667500"/>
            <a:ext cx="4613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Overfitting</a:t>
            </a:r>
            <a:r>
              <a:rPr lang="en-US" altLang="en-US" sz="1800" b="1" dirty="0">
                <a:cs typeface="DejaVu Sans" panose="020B0603030804020204" pitchFamily="34" charset="0"/>
              </a:rPr>
              <a:t>: </a:t>
            </a:r>
            <a:r>
              <a:rPr lang="en-US" altLang="en-US" sz="1800" b="1" dirty="0" smtClean="0">
                <a:cs typeface="DejaVu Sans" panose="020B0603030804020204" pitchFamily="34" charset="0"/>
              </a:rPr>
              <a:t>Pruning the tree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32</a:t>
            </a:fld>
            <a:endParaRPr lang="es-ES" altLang="en-US"/>
          </a:p>
        </p:txBody>
      </p:sp>
      <p:sp>
        <p:nvSpPr>
          <p:cNvPr id="3" name="Rectángulo 2"/>
          <p:cNvSpPr/>
          <p:nvPr/>
        </p:nvSpPr>
        <p:spPr bwMode="auto">
          <a:xfrm>
            <a:off x="7778998" y="5187007"/>
            <a:ext cx="2015877" cy="11524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auto">
          <a:xfrm>
            <a:off x="4970686" y="218455"/>
            <a:ext cx="4968552" cy="33843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39688" y="1082551"/>
            <a:ext cx="4570958" cy="4680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688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2000" b="1" dirty="0" smtClean="0"/>
              <a:t>Post-pruning in R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cars (dataset included in the caret package)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## </a:t>
            </a:r>
            <a:r>
              <a:rPr lang="es-ES" altLang="en-US" sz="1200" dirty="0" err="1" smtClean="0"/>
              <a:t>exploring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dataset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library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caret</a:t>
            </a:r>
            <a:r>
              <a:rPr lang="es-ES" altLang="en-US" sz="12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data("cars")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summary</a:t>
            </a:r>
            <a:r>
              <a:rPr lang="es-ES" altLang="en-US" sz="1200" dirty="0" smtClean="0"/>
              <a:t>(cars)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## </a:t>
            </a:r>
            <a:r>
              <a:rPr lang="es-ES" altLang="en-US" sz="1200" dirty="0" err="1" smtClean="0"/>
              <a:t>convert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continuous</a:t>
            </a:r>
            <a:r>
              <a:rPr lang="es-ES" altLang="en-US" sz="1200" dirty="0" smtClean="0"/>
              <a:t> variable "Price" to </a:t>
            </a:r>
            <a:r>
              <a:rPr lang="es-ES" altLang="en-US" sz="1200" dirty="0" err="1" smtClean="0"/>
              <a:t>categorical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cars$Price</a:t>
            </a:r>
            <a:r>
              <a:rPr lang="es-ES" altLang="en-US" sz="1200" dirty="0" smtClean="0"/>
              <a:t> = </a:t>
            </a:r>
            <a:r>
              <a:rPr lang="es-ES" altLang="en-US" sz="1200" dirty="0" err="1" smtClean="0"/>
              <a:t>as.factor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ifelse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cars$Price</a:t>
            </a:r>
            <a:r>
              <a:rPr lang="es-ES" altLang="en-US" sz="1200" dirty="0" smtClean="0"/>
              <a:t> &gt;= 22000, "E", "C"))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## 50% of </a:t>
            </a:r>
            <a:r>
              <a:rPr lang="es-ES" altLang="en-US" sz="1200" dirty="0" err="1" smtClean="0"/>
              <a:t>dataset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training and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other</a:t>
            </a:r>
            <a:r>
              <a:rPr lang="es-ES" altLang="en-US" sz="1200" dirty="0" smtClean="0"/>
              <a:t> 50%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test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n = </a:t>
            </a:r>
            <a:r>
              <a:rPr lang="es-ES" altLang="en-US" sz="1200" dirty="0" err="1" smtClean="0"/>
              <a:t>dim</a:t>
            </a:r>
            <a:r>
              <a:rPr lang="es-ES" altLang="en-US" sz="1200" dirty="0" smtClean="0"/>
              <a:t>(cars)[1]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set.seed</a:t>
            </a:r>
            <a:r>
              <a:rPr lang="es-ES" altLang="en-US" sz="1200" dirty="0" smtClean="0"/>
              <a:t>(2)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indtrain</a:t>
            </a:r>
            <a:r>
              <a:rPr lang="es-ES" altLang="en-US" sz="1200" dirty="0" smtClean="0"/>
              <a:t> = </a:t>
            </a:r>
            <a:r>
              <a:rPr lang="es-ES" altLang="en-US" sz="1200" dirty="0" err="1" smtClean="0"/>
              <a:t>sample</a:t>
            </a:r>
            <a:r>
              <a:rPr lang="es-ES" altLang="en-US" sz="1200" dirty="0" smtClean="0"/>
              <a:t>(1:n, round(0.5*n))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indtest</a:t>
            </a:r>
            <a:r>
              <a:rPr lang="es-ES" altLang="en-US" sz="1200" dirty="0" smtClean="0"/>
              <a:t> = </a:t>
            </a:r>
            <a:r>
              <a:rPr lang="es-ES" altLang="en-US" sz="1200" dirty="0" err="1" smtClean="0"/>
              <a:t>setdiff</a:t>
            </a:r>
            <a:r>
              <a:rPr lang="es-ES" altLang="en-US" sz="1200" dirty="0" smtClean="0"/>
              <a:t>(1:n, </a:t>
            </a:r>
            <a:r>
              <a:rPr lang="es-ES" altLang="en-US" sz="1200" dirty="0" err="1" smtClean="0"/>
              <a:t>indtrain</a:t>
            </a:r>
            <a:r>
              <a:rPr lang="es-ES" altLang="en-US" sz="1200" dirty="0" smtClean="0"/>
              <a:t>)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/>
              <a:t>dataset.train</a:t>
            </a:r>
            <a:r>
              <a:rPr lang="es-ES" altLang="en-US" sz="1200" dirty="0"/>
              <a:t> = cars[</a:t>
            </a:r>
            <a:r>
              <a:rPr lang="es-ES" altLang="en-US" sz="1200" dirty="0" err="1"/>
              <a:t>indtrain</a:t>
            </a:r>
            <a:r>
              <a:rPr lang="es-ES" altLang="en-US" sz="1200" dirty="0"/>
              <a:t>, 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dataset.test</a:t>
            </a:r>
            <a:r>
              <a:rPr lang="es-ES" altLang="en-US" sz="1200" dirty="0" smtClean="0"/>
              <a:t> = cars[</a:t>
            </a:r>
            <a:r>
              <a:rPr lang="es-ES" altLang="en-US" sz="1200" dirty="0" err="1" smtClean="0"/>
              <a:t>indtest</a:t>
            </a:r>
            <a:r>
              <a:rPr lang="es-ES" altLang="en-US" sz="1200" dirty="0" smtClean="0"/>
              <a:t>, 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## performance </a:t>
            </a:r>
            <a:r>
              <a:rPr lang="es-ES" altLang="en-US" sz="1200" dirty="0" err="1" smtClean="0"/>
              <a:t>without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cross-validation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increasingly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complex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configurations</a:t>
            </a:r>
            <a:r>
              <a:rPr lang="es-ES" altLang="en-US" sz="1200" dirty="0" smtClean="0"/>
              <a:t> of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acc.nocv</a:t>
            </a:r>
            <a:r>
              <a:rPr lang="es-ES" altLang="en-US" sz="1200" dirty="0" smtClean="0"/>
              <a:t> = c()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(md in 1:3) {  # </a:t>
            </a:r>
            <a:r>
              <a:rPr lang="es-ES" altLang="en-US" sz="1200" dirty="0" err="1" smtClean="0"/>
              <a:t>maximum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depth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allowed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# </a:t>
            </a:r>
            <a:r>
              <a:rPr lang="es-ES" altLang="en-US" sz="1200" dirty="0" err="1" smtClean="0"/>
              <a:t>learning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t = </a:t>
            </a:r>
            <a:r>
              <a:rPr lang="es-ES" altLang="en-US" sz="1200" dirty="0" err="1" smtClean="0"/>
              <a:t>rpart</a:t>
            </a:r>
            <a:r>
              <a:rPr lang="es-ES" altLang="en-US" sz="1200" dirty="0" smtClean="0"/>
              <a:t>(formula = Price ~ ., data = </a:t>
            </a:r>
            <a:r>
              <a:rPr lang="es-ES" altLang="en-US" sz="1200" dirty="0" err="1" smtClean="0"/>
              <a:t>dataset.train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maxdepth</a:t>
            </a:r>
            <a:r>
              <a:rPr lang="es-ES" altLang="en-US" sz="1200" dirty="0" smtClean="0"/>
              <a:t> = md)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# </a:t>
            </a:r>
            <a:r>
              <a:rPr lang="es-ES" altLang="en-US" sz="1200" dirty="0" err="1"/>
              <a:t>applying</a:t>
            </a:r>
            <a:r>
              <a:rPr lang="es-ES" altLang="en-US" sz="1200" dirty="0"/>
              <a:t> </a:t>
            </a:r>
            <a:r>
              <a:rPr lang="es-ES" altLang="en-US" sz="1200" dirty="0" err="1"/>
              <a:t>learnt</a:t>
            </a:r>
            <a:r>
              <a:rPr lang="es-ES" altLang="en-US" sz="1200" dirty="0"/>
              <a:t> </a:t>
            </a:r>
            <a:r>
              <a:rPr lang="es-ES" altLang="en-US" sz="1200" dirty="0" err="1"/>
              <a:t>tree</a:t>
            </a:r>
            <a:r>
              <a:rPr lang="es-ES" altLang="en-US" sz="1200" dirty="0"/>
              <a:t> to </a:t>
            </a:r>
            <a:r>
              <a:rPr lang="es-ES" altLang="en-US" sz="1200" dirty="0" err="1"/>
              <a:t>predict</a:t>
            </a:r>
            <a:r>
              <a:rPr lang="es-ES" altLang="en-US" sz="1200" dirty="0"/>
              <a:t> 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pred</a:t>
            </a:r>
            <a:r>
              <a:rPr lang="es-ES" altLang="en-US" sz="1200" dirty="0" smtClean="0"/>
              <a:t> = </a:t>
            </a:r>
            <a:r>
              <a:rPr lang="es-ES" altLang="en-US" sz="1200" dirty="0" err="1" smtClean="0"/>
              <a:t>predict</a:t>
            </a:r>
            <a:r>
              <a:rPr lang="es-ES" altLang="en-US" sz="1200" dirty="0" smtClean="0"/>
              <a:t>(t, </a:t>
            </a:r>
            <a:r>
              <a:rPr lang="es-ES" altLang="en-US" sz="1200" dirty="0" err="1" smtClean="0"/>
              <a:t>dataset.train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type</a:t>
            </a:r>
            <a:r>
              <a:rPr lang="es-ES" altLang="en-US" sz="1200" dirty="0" smtClean="0"/>
              <a:t> = "</a:t>
            </a:r>
            <a:r>
              <a:rPr lang="es-ES" altLang="en-US" sz="1200" dirty="0" err="1" smtClean="0"/>
              <a:t>class</a:t>
            </a:r>
            <a:r>
              <a:rPr lang="es-ES" altLang="en-US" sz="1200" dirty="0" smtClean="0"/>
              <a:t>")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 </a:t>
            </a:r>
            <a:r>
              <a:rPr lang="es-ES" altLang="en-US" sz="1200" dirty="0"/>
              <a:t>performance </a:t>
            </a:r>
            <a:r>
              <a:rPr lang="es-ES" altLang="en-US" sz="1200" dirty="0" err="1"/>
              <a:t>evaluation</a:t>
            </a:r>
            <a:r>
              <a:rPr lang="es-ES" altLang="en-US" sz="1200" dirty="0"/>
              <a:t> 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acc.nocv</a:t>
            </a:r>
            <a:r>
              <a:rPr lang="es-ES" altLang="en-US" sz="1200" dirty="0" smtClean="0"/>
              <a:t>[md] = sum(</a:t>
            </a:r>
            <a:r>
              <a:rPr lang="es-ES" altLang="en-US" sz="1200" dirty="0" err="1" smtClean="0"/>
              <a:t>diag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table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pred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dataset.train$Price</a:t>
            </a:r>
            <a:r>
              <a:rPr lang="es-ES" altLang="en-US" sz="1200" dirty="0" smtClean="0"/>
              <a:t>))) / </a:t>
            </a:r>
            <a:r>
              <a:rPr lang="es-ES" altLang="en-US" sz="1200" dirty="0" err="1" smtClean="0"/>
              <a:t>length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indtrain</a:t>
            </a:r>
            <a:r>
              <a:rPr lang="es-ES" altLang="en-US" sz="12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}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## performance </a:t>
            </a:r>
            <a:r>
              <a:rPr lang="es-ES" altLang="en-US" sz="1200" dirty="0" err="1" smtClean="0"/>
              <a:t>with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cross-validation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increasingly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complex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configurations</a:t>
            </a:r>
            <a:r>
              <a:rPr lang="es-ES" altLang="en-US" sz="1200" dirty="0" smtClean="0"/>
              <a:t> of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acc.cv = c()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(md in 1:3) {  # </a:t>
            </a:r>
            <a:r>
              <a:rPr lang="es-ES" altLang="en-US" sz="1200" dirty="0" err="1" smtClean="0"/>
              <a:t>maximum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depth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allowed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for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# </a:t>
            </a:r>
            <a:r>
              <a:rPr lang="es-ES" altLang="en-US" sz="1200" dirty="0" err="1"/>
              <a:t>learning</a:t>
            </a:r>
            <a:r>
              <a:rPr lang="es-ES" altLang="en-US" sz="1200" dirty="0"/>
              <a:t> </a:t>
            </a:r>
            <a:r>
              <a:rPr lang="es-ES" altLang="en-US" sz="1200" dirty="0" err="1" smtClean="0"/>
              <a:t>the</a:t>
            </a:r>
            <a:r>
              <a:rPr lang="es-ES" altLang="en-US" sz="1200" dirty="0" smtClean="0"/>
              <a:t> </a:t>
            </a:r>
            <a:r>
              <a:rPr lang="es-ES" altLang="en-US" sz="1200" dirty="0" err="1" smtClean="0"/>
              <a:t>tree</a:t>
            </a:r>
            <a:endParaRPr lang="es-ES" altLang="en-US" sz="12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t = </a:t>
            </a:r>
            <a:r>
              <a:rPr lang="es-ES" altLang="en-US" sz="1200" dirty="0" err="1" smtClean="0"/>
              <a:t>rpart</a:t>
            </a:r>
            <a:r>
              <a:rPr lang="es-ES" altLang="en-US" sz="1200" dirty="0" smtClean="0"/>
              <a:t>(formula = Price ~ ., data = </a:t>
            </a:r>
            <a:r>
              <a:rPr lang="es-ES" altLang="en-US" sz="1200" dirty="0" err="1" smtClean="0"/>
              <a:t>dataset.train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maxdepth</a:t>
            </a:r>
            <a:r>
              <a:rPr lang="es-ES" altLang="en-US" sz="1200" dirty="0" smtClean="0"/>
              <a:t> = md)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# </a:t>
            </a:r>
            <a:r>
              <a:rPr lang="es-ES" altLang="en-US" sz="1200" dirty="0" err="1"/>
              <a:t>applying</a:t>
            </a:r>
            <a:r>
              <a:rPr lang="es-ES" altLang="en-US" sz="1200" dirty="0"/>
              <a:t> </a:t>
            </a:r>
            <a:r>
              <a:rPr lang="es-ES" altLang="en-US" sz="1200" dirty="0" err="1"/>
              <a:t>learnt</a:t>
            </a:r>
            <a:r>
              <a:rPr lang="es-ES" altLang="en-US" sz="1200" dirty="0"/>
              <a:t> </a:t>
            </a:r>
            <a:r>
              <a:rPr lang="es-ES" altLang="en-US" sz="1200" dirty="0" err="1"/>
              <a:t>tree</a:t>
            </a:r>
            <a:r>
              <a:rPr lang="es-ES" altLang="en-US" sz="1200" dirty="0"/>
              <a:t> to </a:t>
            </a:r>
            <a:r>
              <a:rPr lang="es-ES" altLang="en-US" sz="1200" dirty="0" err="1"/>
              <a:t>predict</a:t>
            </a: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 smtClean="0"/>
              <a:t>pred</a:t>
            </a:r>
            <a:r>
              <a:rPr lang="es-ES" altLang="en-US" sz="1200" dirty="0" smtClean="0"/>
              <a:t> = </a:t>
            </a:r>
            <a:r>
              <a:rPr lang="es-ES" altLang="en-US" sz="1200" dirty="0" err="1" smtClean="0"/>
              <a:t>predict</a:t>
            </a:r>
            <a:r>
              <a:rPr lang="es-ES" altLang="en-US" sz="1200" dirty="0" smtClean="0"/>
              <a:t>(t, </a:t>
            </a:r>
            <a:r>
              <a:rPr lang="es-ES" altLang="en-US" sz="1200" dirty="0" err="1" smtClean="0"/>
              <a:t>dataset.test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type</a:t>
            </a:r>
            <a:r>
              <a:rPr lang="es-ES" altLang="en-US" sz="1200" dirty="0" smtClean="0"/>
              <a:t> = "</a:t>
            </a:r>
            <a:r>
              <a:rPr lang="es-ES" altLang="en-US" sz="1200" dirty="0" err="1" smtClean="0"/>
              <a:t>class</a:t>
            </a:r>
            <a:r>
              <a:rPr lang="es-ES" altLang="en-US" sz="1200" dirty="0" smtClean="0"/>
              <a:t>”)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# performance </a:t>
            </a:r>
            <a:r>
              <a:rPr lang="es-ES" altLang="en-US" sz="1200" dirty="0" err="1"/>
              <a:t>evaluation</a:t>
            </a: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smtClean="0"/>
              <a:t>acc.cv[md] = sum(</a:t>
            </a:r>
            <a:r>
              <a:rPr lang="es-ES" altLang="en-US" sz="1200" dirty="0" err="1" smtClean="0"/>
              <a:t>diag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table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pred</a:t>
            </a:r>
            <a:r>
              <a:rPr lang="es-ES" altLang="en-US" sz="1200" dirty="0" smtClean="0"/>
              <a:t>, </a:t>
            </a:r>
            <a:r>
              <a:rPr lang="es-ES" altLang="en-US" sz="1200" dirty="0" err="1" smtClean="0"/>
              <a:t>dataset.test$Price</a:t>
            </a:r>
            <a:r>
              <a:rPr lang="es-ES" altLang="en-US" sz="1200" dirty="0" smtClean="0"/>
              <a:t>))) / </a:t>
            </a:r>
            <a:r>
              <a:rPr lang="es-ES" altLang="en-US" sz="1200" dirty="0" err="1" smtClean="0"/>
              <a:t>length</a:t>
            </a:r>
            <a:r>
              <a:rPr lang="es-ES" altLang="en-US" sz="1200" dirty="0" smtClean="0"/>
              <a:t>(</a:t>
            </a:r>
            <a:r>
              <a:rPr lang="es-ES" altLang="en-US" sz="1200" dirty="0" err="1" smtClean="0"/>
              <a:t>indtest</a:t>
            </a:r>
            <a:r>
              <a:rPr lang="es-ES" altLang="en-US" sz="12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}</a:t>
            </a:r>
            <a:r>
              <a:rPr lang="es-ES" altLang="en-US" sz="1200" dirty="0" smtClean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## </a:t>
            </a:r>
            <a:r>
              <a:rPr lang="es-ES" altLang="en-US" sz="1200" dirty="0" err="1"/>
              <a:t>plotting</a:t>
            </a:r>
            <a:r>
              <a:rPr lang="es-ES" altLang="en-US" sz="1200" dirty="0"/>
              <a:t> </a:t>
            </a:r>
            <a:r>
              <a:rPr lang="es-ES" altLang="en-US" sz="1200" dirty="0" err="1"/>
              <a:t>results</a:t>
            </a: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/>
              <a:t>matplot</a:t>
            </a:r>
            <a:r>
              <a:rPr lang="es-ES" altLang="en-US" sz="1200" dirty="0"/>
              <a:t>(</a:t>
            </a:r>
            <a:r>
              <a:rPr lang="es-ES" altLang="en-US" sz="1200" dirty="0" err="1"/>
              <a:t>cbind</a:t>
            </a:r>
            <a:r>
              <a:rPr lang="es-ES" altLang="en-US" sz="1200" dirty="0"/>
              <a:t>(</a:t>
            </a:r>
            <a:r>
              <a:rPr lang="es-ES" altLang="en-US" sz="1200" dirty="0" err="1"/>
              <a:t>acc.nocv</a:t>
            </a:r>
            <a:r>
              <a:rPr lang="es-ES" altLang="en-US" sz="1200" dirty="0"/>
              <a:t>, acc.cv), </a:t>
            </a:r>
            <a:r>
              <a:rPr lang="es-ES" altLang="en-US" sz="1200" dirty="0" err="1"/>
              <a:t>type</a:t>
            </a:r>
            <a:r>
              <a:rPr lang="es-ES" altLang="en-US" sz="1200" dirty="0"/>
              <a:t> = "o", </a:t>
            </a:r>
            <a:r>
              <a:rPr lang="es-ES" altLang="en-US" sz="1200" dirty="0" err="1"/>
              <a:t>pch</a:t>
            </a:r>
            <a:r>
              <a:rPr lang="es-ES" altLang="en-US" sz="1200" dirty="0"/>
              <a:t> = 19, </a:t>
            </a:r>
            <a:r>
              <a:rPr lang="es-ES" altLang="en-US" sz="1200" dirty="0" err="1"/>
              <a:t>lty</a:t>
            </a:r>
            <a:r>
              <a:rPr lang="es-ES" altLang="en-US" sz="1200" dirty="0"/>
              <a:t> = 1, col = c("</a:t>
            </a:r>
            <a:r>
              <a:rPr lang="es-ES" altLang="en-US" sz="1200" dirty="0" err="1"/>
              <a:t>black</a:t>
            </a:r>
            <a:r>
              <a:rPr lang="es-ES" altLang="en-US" sz="1200" dirty="0"/>
              <a:t>", "red"),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/>
              <a:t>        </a:t>
            </a:r>
            <a:r>
              <a:rPr lang="es-ES" altLang="en-US" sz="1200" dirty="0" err="1"/>
              <a:t>xlab</a:t>
            </a:r>
            <a:r>
              <a:rPr lang="es-ES" altLang="en-US" sz="1200" dirty="0"/>
              <a:t> = "</a:t>
            </a:r>
            <a:r>
              <a:rPr lang="es-ES" altLang="en-US" sz="1200" dirty="0" err="1"/>
              <a:t>depth</a:t>
            </a:r>
            <a:r>
              <a:rPr lang="es-ES" altLang="en-US" sz="1200" dirty="0"/>
              <a:t>", </a:t>
            </a:r>
            <a:r>
              <a:rPr lang="es-ES" altLang="en-US" sz="1200" dirty="0" err="1"/>
              <a:t>ylab</a:t>
            </a:r>
            <a:r>
              <a:rPr lang="es-ES" altLang="en-US" sz="1200" dirty="0"/>
              <a:t> = "</a:t>
            </a:r>
            <a:r>
              <a:rPr lang="es-ES" altLang="en-US" sz="1200" dirty="0" err="1"/>
              <a:t>accuracy</a:t>
            </a:r>
            <a:r>
              <a:rPr lang="es-ES" altLang="en-US" sz="1200" dirty="0"/>
              <a:t>")   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/>
              <a:t>legend</a:t>
            </a:r>
            <a:r>
              <a:rPr lang="es-ES" altLang="en-US" sz="1200" dirty="0"/>
              <a:t>("</a:t>
            </a:r>
            <a:r>
              <a:rPr lang="es-ES" altLang="en-US" sz="1200" dirty="0" err="1"/>
              <a:t>bottomright</a:t>
            </a:r>
            <a:r>
              <a:rPr lang="es-ES" altLang="en-US" sz="1200" dirty="0"/>
              <a:t>", c("</a:t>
            </a:r>
            <a:r>
              <a:rPr lang="es-ES" altLang="en-US" sz="1200" dirty="0" err="1"/>
              <a:t>without</a:t>
            </a:r>
            <a:r>
              <a:rPr lang="es-ES" altLang="en-US" sz="1200" dirty="0"/>
              <a:t> cv", "</a:t>
            </a:r>
            <a:r>
              <a:rPr lang="es-ES" altLang="en-US" sz="1200" dirty="0" err="1"/>
              <a:t>with</a:t>
            </a:r>
            <a:r>
              <a:rPr lang="es-ES" altLang="en-US" sz="1200" dirty="0"/>
              <a:t> cv"), </a:t>
            </a:r>
            <a:r>
              <a:rPr lang="es-ES" altLang="en-US" sz="1200" dirty="0" err="1"/>
              <a:t>lty</a:t>
            </a:r>
            <a:r>
              <a:rPr lang="es-ES" altLang="en-US" sz="1200" dirty="0"/>
              <a:t> = 1, col = c("</a:t>
            </a:r>
            <a:r>
              <a:rPr lang="es-ES" altLang="en-US" sz="1200" dirty="0" err="1"/>
              <a:t>black</a:t>
            </a:r>
            <a:r>
              <a:rPr lang="es-ES" altLang="en-US" sz="1200" dirty="0"/>
              <a:t>", "red"))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200" dirty="0" err="1"/>
              <a:t>grid</a:t>
            </a:r>
            <a:r>
              <a:rPr lang="es-ES" altLang="en-US" sz="1200" dirty="0" smtClean="0"/>
              <a:t>()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2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0254" b="2586"/>
          <a:stretch/>
        </p:blipFill>
        <p:spPr>
          <a:xfrm>
            <a:off x="5258718" y="3677185"/>
            <a:ext cx="4464496" cy="2805966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33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39688" y="1298575"/>
            <a:ext cx="4918758" cy="4680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9688" y="74439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u="sng" dirty="0" smtClean="0"/>
              <a:t>Example for cars (using caret)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800" i="1" dirty="0" smtClean="0">
                <a:solidFill>
                  <a:schemeClr val="accent5">
                    <a:lumMod val="50000"/>
                  </a:schemeClr>
                </a:solidFill>
              </a:rPr>
              <a:t>Caret tremendously simplifies the model fitting process, allowing for automatized cross-validation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6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50% of </a:t>
            </a:r>
            <a:r>
              <a:rPr lang="es-ES" altLang="en-US" sz="1500" dirty="0" err="1" smtClean="0"/>
              <a:t>the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dataset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for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cross-validation</a:t>
            </a:r>
            <a:r>
              <a:rPr lang="es-ES" altLang="en-US" sz="1500" dirty="0" smtClean="0"/>
              <a:t> and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50% </a:t>
            </a:r>
            <a:r>
              <a:rPr lang="es-ES" altLang="en-US" sz="1500" dirty="0" err="1" smtClean="0"/>
              <a:t>for</a:t>
            </a:r>
            <a:r>
              <a:rPr lang="es-ES" altLang="en-US" sz="1500" dirty="0" smtClean="0"/>
              <a:t> test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indtrain</a:t>
            </a:r>
            <a:r>
              <a:rPr lang="es-ES" altLang="en-US" sz="1500" dirty="0" smtClean="0"/>
              <a:t> = </a:t>
            </a:r>
            <a:r>
              <a:rPr lang="es-ES" altLang="en-US" sz="1500" dirty="0" err="1" smtClean="0"/>
              <a:t>createDataPartition</a:t>
            </a:r>
            <a:r>
              <a:rPr lang="es-ES" altLang="en-US" sz="1500" dirty="0" smtClean="0"/>
              <a:t>(y = </a:t>
            </a:r>
            <a:r>
              <a:rPr lang="es-ES" altLang="en-US" sz="1500" dirty="0" err="1" smtClean="0"/>
              <a:t>cars$Price</a:t>
            </a:r>
            <a:r>
              <a:rPr lang="es-ES" altLang="en-US" sz="1500" dirty="0" smtClean="0"/>
              <a:t>, p = 0.5,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list</a:t>
            </a:r>
            <a:r>
              <a:rPr lang="es-ES" altLang="en-US" sz="1500" dirty="0" smtClean="0"/>
              <a:t> = FALSE)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dataset.train</a:t>
            </a:r>
            <a:r>
              <a:rPr lang="es-ES" altLang="en-US" sz="1500" dirty="0" smtClean="0"/>
              <a:t> = cars[</a:t>
            </a:r>
            <a:r>
              <a:rPr lang="es-ES" altLang="en-US" sz="1500" dirty="0" err="1" smtClean="0"/>
              <a:t>indtrain</a:t>
            </a:r>
            <a:r>
              <a:rPr lang="es-ES" altLang="en-US" sz="1500" dirty="0" smtClean="0"/>
              <a:t>,]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dataset.test</a:t>
            </a:r>
            <a:r>
              <a:rPr lang="es-ES" altLang="en-US" sz="1500" dirty="0" smtClean="0"/>
              <a:t> = cars[-</a:t>
            </a:r>
            <a:r>
              <a:rPr lang="es-ES" altLang="en-US" sz="1500" dirty="0" err="1" smtClean="0"/>
              <a:t>indtrain</a:t>
            </a:r>
            <a:r>
              <a:rPr lang="es-ES" altLang="en-US" sz="1500" dirty="0" smtClean="0"/>
              <a:t>,]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 10 </a:t>
            </a:r>
            <a:r>
              <a:rPr lang="es-ES" altLang="en-US" sz="1500" dirty="0" err="1" smtClean="0"/>
              <a:t>folds</a:t>
            </a:r>
            <a:endParaRPr lang="es-ES" altLang="en-US" sz="15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trctrl</a:t>
            </a:r>
            <a:r>
              <a:rPr lang="es-ES" altLang="en-US" sz="1500" dirty="0" smtClean="0"/>
              <a:t> = </a:t>
            </a:r>
            <a:r>
              <a:rPr lang="es-ES" altLang="en-US" sz="1500" dirty="0" err="1" smtClean="0"/>
              <a:t>trainControl</a:t>
            </a:r>
            <a:r>
              <a:rPr lang="es-ES" altLang="en-US" sz="1500" dirty="0" smtClean="0"/>
              <a:t>(</a:t>
            </a:r>
            <a:r>
              <a:rPr lang="es-ES" altLang="en-US" sz="1500" dirty="0" err="1" smtClean="0"/>
              <a:t>method</a:t>
            </a:r>
            <a:r>
              <a:rPr lang="es-ES" altLang="en-US" sz="1500" dirty="0" smtClean="0"/>
              <a:t> = "cv", </a:t>
            </a:r>
            <a:r>
              <a:rPr lang="es-ES" altLang="en-US" sz="1500" dirty="0" err="1" smtClean="0"/>
              <a:t>number</a:t>
            </a:r>
            <a:r>
              <a:rPr lang="es-ES" altLang="en-US" sz="1500" dirty="0" smtClean="0"/>
              <a:t> = 10) 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</a:t>
            </a:r>
            <a:r>
              <a:rPr lang="es-ES" altLang="en-US" sz="1500" dirty="0" err="1" smtClean="0"/>
              <a:t>caret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automatically</a:t>
            </a:r>
            <a:r>
              <a:rPr lang="es-ES" altLang="en-US" sz="1500" dirty="0" smtClean="0"/>
              <a:t> tries </a:t>
            </a:r>
            <a:r>
              <a:rPr lang="es-ES" altLang="en-US" sz="1500" dirty="0" err="1" smtClean="0"/>
              <a:t>different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values</a:t>
            </a:r>
            <a:r>
              <a:rPr lang="es-ES" altLang="en-US" sz="1500" dirty="0" smtClean="0"/>
              <a:t> of </a:t>
            </a:r>
            <a:r>
              <a:rPr lang="es-ES" altLang="en-US" sz="1500" dirty="0" err="1" smtClean="0"/>
              <a:t>the</a:t>
            </a:r>
            <a:r>
              <a:rPr lang="es-ES" altLang="en-US" sz="1500" dirty="0" smtClean="0"/>
              <a:t>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</a:t>
            </a:r>
            <a:r>
              <a:rPr lang="es-ES" altLang="en-US" sz="1500" dirty="0" err="1" smtClean="0"/>
              <a:t>method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parameter</a:t>
            </a:r>
            <a:r>
              <a:rPr lang="es-ES" altLang="en-US" sz="1500" dirty="0" smtClean="0"/>
              <a:t> (5 in </a:t>
            </a:r>
            <a:r>
              <a:rPr lang="es-ES" altLang="en-US" sz="1500" dirty="0" err="1" smtClean="0"/>
              <a:t>this</a:t>
            </a:r>
            <a:r>
              <a:rPr lang="es-ES" altLang="en-US" sz="1500" dirty="0" smtClean="0"/>
              <a:t> case, </a:t>
            </a:r>
            <a:r>
              <a:rPr lang="es-ES" altLang="en-US" sz="1500" dirty="0" err="1" smtClean="0"/>
              <a:t>internally</a:t>
            </a:r>
            <a:r>
              <a:rPr lang="es-ES" altLang="en-US" sz="1500" dirty="0" smtClean="0"/>
              <a:t> </a:t>
            </a:r>
            <a:r>
              <a:rPr lang="es-ES" altLang="en-US" sz="1500" dirty="0" err="1" smtClean="0"/>
              <a:t>selected</a:t>
            </a:r>
            <a:r>
              <a:rPr lang="es-ES" altLang="en-US" sz="15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t = </a:t>
            </a:r>
            <a:r>
              <a:rPr lang="es-ES" altLang="en-US" sz="1500" dirty="0" err="1" smtClean="0"/>
              <a:t>train</a:t>
            </a:r>
            <a:r>
              <a:rPr lang="es-ES" altLang="en-US" sz="1500" dirty="0" smtClean="0"/>
              <a:t>(Price ~ ., data = </a:t>
            </a:r>
            <a:r>
              <a:rPr lang="es-ES" altLang="en-US" sz="1500" dirty="0" err="1" smtClean="0"/>
              <a:t>dataset.train</a:t>
            </a:r>
            <a:r>
              <a:rPr lang="es-ES" altLang="en-US" sz="1500" dirty="0" smtClean="0"/>
              <a:t>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             </a:t>
            </a:r>
            <a:r>
              <a:rPr lang="es-ES" altLang="en-US" sz="1500" dirty="0" err="1" smtClean="0"/>
              <a:t>method</a:t>
            </a:r>
            <a:r>
              <a:rPr lang="es-ES" altLang="en-US" sz="1500" dirty="0" smtClean="0"/>
              <a:t> = "rpart2",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             </a:t>
            </a:r>
            <a:r>
              <a:rPr lang="es-ES" altLang="en-US" sz="1500" dirty="0" err="1" smtClean="0"/>
              <a:t>trControl</a:t>
            </a:r>
            <a:r>
              <a:rPr lang="es-ES" altLang="en-US" sz="1500" dirty="0" smtClean="0"/>
              <a:t> = </a:t>
            </a:r>
            <a:r>
              <a:rPr lang="es-ES" altLang="en-US" sz="1500" dirty="0" err="1" smtClean="0"/>
              <a:t>trctrl</a:t>
            </a:r>
            <a:r>
              <a:rPr lang="es-ES" altLang="en-US" sz="1500" dirty="0" smtClean="0"/>
              <a:t>, 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/>
              <a:t> </a:t>
            </a:r>
            <a:r>
              <a:rPr lang="es-ES" altLang="en-US" sz="1500" dirty="0" smtClean="0"/>
              <a:t>            </a:t>
            </a:r>
            <a:r>
              <a:rPr lang="es-ES" altLang="en-US" sz="1500" dirty="0" err="1" smtClean="0"/>
              <a:t>tuneLength</a:t>
            </a:r>
            <a:r>
              <a:rPr lang="es-ES" altLang="en-US" sz="1500" dirty="0" smtClean="0"/>
              <a:t> = 5)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plot</a:t>
            </a:r>
            <a:r>
              <a:rPr lang="es-ES" altLang="en-US" sz="1500" dirty="0" smtClean="0"/>
              <a:t>(t)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5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</a:t>
            </a:r>
            <a:r>
              <a:rPr lang="es-ES" altLang="en-US" sz="1500" dirty="0" err="1" smtClean="0"/>
              <a:t>prediction</a:t>
            </a:r>
            <a:endParaRPr lang="es-ES" altLang="en-US" sz="15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err="1" smtClean="0"/>
              <a:t>pred</a:t>
            </a:r>
            <a:r>
              <a:rPr lang="es-ES" altLang="en-US" sz="1500" dirty="0" smtClean="0"/>
              <a:t> = </a:t>
            </a:r>
            <a:r>
              <a:rPr lang="es-ES" altLang="en-US" sz="1500" dirty="0" err="1" smtClean="0"/>
              <a:t>predict</a:t>
            </a:r>
            <a:r>
              <a:rPr lang="es-ES" altLang="en-US" sz="1500" dirty="0" smtClean="0"/>
              <a:t>(t, </a:t>
            </a:r>
            <a:r>
              <a:rPr lang="es-ES" altLang="en-US" sz="1500" dirty="0" err="1" smtClean="0"/>
              <a:t>newdata</a:t>
            </a:r>
            <a:r>
              <a:rPr lang="es-ES" altLang="en-US" sz="1500" dirty="0" smtClean="0"/>
              <a:t> = </a:t>
            </a:r>
            <a:r>
              <a:rPr lang="es-ES" altLang="en-US" sz="1500" dirty="0" err="1" smtClean="0"/>
              <a:t>dataset.test</a:t>
            </a:r>
            <a:r>
              <a:rPr lang="es-ES" altLang="en-US" sz="1500" dirty="0" smtClean="0"/>
              <a:t>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## </a:t>
            </a:r>
            <a:r>
              <a:rPr lang="es-ES" altLang="en-US" sz="1500" dirty="0" err="1" smtClean="0"/>
              <a:t>evaluation</a:t>
            </a:r>
            <a:endParaRPr lang="es-ES" altLang="en-US" sz="15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r>
              <a:rPr lang="es-ES" altLang="en-US" sz="1500" dirty="0" smtClean="0"/>
              <a:t>sum(</a:t>
            </a:r>
            <a:r>
              <a:rPr lang="es-ES" altLang="en-US" sz="1500" dirty="0" err="1" smtClean="0"/>
              <a:t>diag</a:t>
            </a:r>
            <a:r>
              <a:rPr lang="es-ES" altLang="en-US" sz="1500" dirty="0" smtClean="0"/>
              <a:t>(</a:t>
            </a:r>
            <a:r>
              <a:rPr lang="es-ES" altLang="en-US" sz="1500" dirty="0" err="1" smtClean="0"/>
              <a:t>table</a:t>
            </a:r>
            <a:r>
              <a:rPr lang="es-ES" altLang="en-US" sz="1500" dirty="0" smtClean="0"/>
              <a:t>(</a:t>
            </a:r>
            <a:r>
              <a:rPr lang="es-ES" altLang="en-US" sz="1500" dirty="0" err="1" smtClean="0"/>
              <a:t>pred</a:t>
            </a:r>
            <a:r>
              <a:rPr lang="es-ES" altLang="en-US" sz="1500" dirty="0" smtClean="0"/>
              <a:t>, </a:t>
            </a:r>
            <a:r>
              <a:rPr lang="es-ES" altLang="en-US" sz="1500" dirty="0" err="1" smtClean="0"/>
              <a:t>dataset.test$Price</a:t>
            </a:r>
            <a:r>
              <a:rPr lang="es-ES" altLang="en-US" sz="1500" dirty="0" smtClean="0"/>
              <a:t>))) / </a:t>
            </a:r>
            <a:r>
              <a:rPr lang="es-ES" altLang="en-US" sz="1500" dirty="0" err="1" smtClean="0"/>
              <a:t>dim</a:t>
            </a:r>
            <a:r>
              <a:rPr lang="es-ES" altLang="en-US" sz="1500" dirty="0" smtClean="0"/>
              <a:t>(</a:t>
            </a:r>
            <a:r>
              <a:rPr lang="es-ES" altLang="en-US" sz="1500" dirty="0" err="1" smtClean="0"/>
              <a:t>dataset.test</a:t>
            </a:r>
            <a:r>
              <a:rPr lang="es-ES" altLang="en-US" sz="1500" dirty="0" smtClean="0"/>
              <a:t>)[1]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b="1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  <a:p>
            <a:pPr eaLnBrk="1">
              <a:lnSpc>
                <a:spcPct val="93000"/>
              </a:lnSpc>
              <a:spcBef>
                <a:spcPct val="0"/>
              </a:spcBef>
              <a:defRPr/>
            </a:pPr>
            <a:endParaRPr lang="es-ES" altLang="en-US" sz="1800" dirty="0" smtClean="0"/>
          </a:p>
        </p:txBody>
      </p:sp>
      <p:sp>
        <p:nvSpPr>
          <p:cNvPr id="59395" name="Rectángulo 1"/>
          <p:cNvSpPr>
            <a:spLocks noChangeArrowheads="1"/>
          </p:cNvSpPr>
          <p:nvPr/>
        </p:nvSpPr>
        <p:spPr bwMode="auto">
          <a:xfrm>
            <a:off x="6163234" y="1814562"/>
            <a:ext cx="3959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300" dirty="0"/>
              <a:t>To check the parameters handled by caret:</a:t>
            </a:r>
          </a:p>
          <a:p>
            <a:r>
              <a:rPr lang="en-US" altLang="en-US" sz="1300" dirty="0"/>
              <a:t>http://topepo.github.io/caret/index.html</a:t>
            </a:r>
          </a:p>
        </p:txBody>
      </p:sp>
      <p:pic>
        <p:nvPicPr>
          <p:cNvPr id="59396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" t="6631" r="4262" b="2174"/>
          <a:stretch>
            <a:fillRect/>
          </a:stretch>
        </p:blipFill>
        <p:spPr bwMode="auto">
          <a:xfrm>
            <a:off x="4958446" y="2305992"/>
            <a:ext cx="5052800" cy="35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smtClean="0">
                <a:cs typeface="DejaVu Sans" panose="020B0603030804020204" pitchFamily="34" charset="0"/>
              </a:rPr>
              <a:t>Examples in R</a:t>
            </a:r>
            <a:endParaRPr lang="en-US" altLang="en-US" sz="1800" b="1" dirty="0">
              <a:cs typeface="DejaVu Sans" panose="020B060303080402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34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9688" y="80764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 numCol="2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defRPr/>
            </a:pPr>
            <a:r>
              <a:rPr lang="en-US" altLang="en-US" sz="2000" b="1" dirty="0" smtClean="0">
                <a:solidFill>
                  <a:srgbClr val="000000"/>
                </a:solidFill>
              </a:rPr>
              <a:t>Classification trees</a:t>
            </a:r>
          </a:p>
          <a:p>
            <a:pPr eaLnBrk="1">
              <a:defRPr/>
            </a:pPr>
            <a:endParaRPr lang="es-ES" altLang="en-US" sz="1600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r>
              <a:rPr lang="en-US" altLang="en-US" b="1" i="1" dirty="0" smtClean="0">
                <a:solidFill>
                  <a:srgbClr val="000000"/>
                </a:solidFill>
              </a:rPr>
              <a:t>Aim: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To classify a </a:t>
            </a:r>
            <a:r>
              <a:rPr lang="en-US" altLang="en-US" b="1" dirty="0" smtClean="0">
                <a:solidFill>
                  <a:srgbClr val="000000"/>
                </a:solidFill>
              </a:rPr>
              <a:t>categorical</a:t>
            </a:r>
            <a:r>
              <a:rPr lang="en-US" altLang="en-US" dirty="0" smtClean="0">
                <a:solidFill>
                  <a:srgbClr val="000000"/>
                </a:solidFill>
              </a:rPr>
              <a:t> target</a:t>
            </a:r>
          </a:p>
          <a:p>
            <a:pPr eaLnBrk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variable (R factor) based on a set of </a:t>
            </a:r>
          </a:p>
          <a:p>
            <a:pPr eaLnBrk="1"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c</a:t>
            </a:r>
            <a:r>
              <a:rPr lang="en-US" altLang="en-US" b="1" dirty="0" smtClean="0">
                <a:solidFill>
                  <a:srgbClr val="000000"/>
                </a:solidFill>
              </a:rPr>
              <a:t>ategorical or continuous</a:t>
            </a:r>
            <a:r>
              <a:rPr lang="en-US" altLang="en-US" dirty="0" smtClean="0">
                <a:solidFill>
                  <a:srgbClr val="000000"/>
                </a:solidFill>
              </a:rPr>
              <a:t> predictors</a:t>
            </a:r>
          </a:p>
          <a:p>
            <a:pPr eaLnBrk="1">
              <a:defRPr/>
            </a:pPr>
            <a:endParaRPr lang="es-ES" altLang="en-US" b="1" dirty="0" smtClean="0">
              <a:solidFill>
                <a:srgbClr val="000000"/>
              </a:solidFill>
            </a:endParaRPr>
          </a:p>
          <a:p>
            <a:pPr eaLnBrk="1">
              <a:defRPr/>
            </a:pPr>
            <a:r>
              <a:rPr lang="en-US" altLang="en-US" b="1" i="1" dirty="0" smtClean="0">
                <a:solidFill>
                  <a:srgbClr val="000000"/>
                </a:solidFill>
              </a:rPr>
              <a:t>Structure: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Each </a:t>
            </a:r>
            <a:r>
              <a:rPr lang="en-US" altLang="en-US" b="1" dirty="0" smtClean="0">
                <a:solidFill>
                  <a:srgbClr val="000000"/>
                </a:solidFill>
              </a:rPr>
              <a:t>node</a:t>
            </a:r>
            <a:r>
              <a:rPr lang="en-US" altLang="en-US" dirty="0" smtClean="0">
                <a:solidFill>
                  <a:srgbClr val="000000"/>
                </a:solidFill>
              </a:rPr>
              <a:t> corresponds to a test </a:t>
            </a:r>
          </a:p>
          <a:p>
            <a:pPr eaLnBrk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on an </a:t>
            </a:r>
            <a:r>
              <a:rPr lang="en-US" altLang="en-US" b="1" dirty="0" smtClean="0">
                <a:solidFill>
                  <a:srgbClr val="000000"/>
                </a:solidFill>
              </a:rPr>
              <a:t>attribute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Each </a:t>
            </a:r>
            <a:r>
              <a:rPr lang="en-US" altLang="en-US" b="1" dirty="0" smtClean="0">
                <a:solidFill>
                  <a:srgbClr val="000000"/>
                </a:solidFill>
              </a:rPr>
              <a:t>branch</a:t>
            </a:r>
            <a:r>
              <a:rPr lang="en-US" altLang="en-US" dirty="0" smtClean="0">
                <a:solidFill>
                  <a:srgbClr val="000000"/>
                </a:solidFill>
              </a:rPr>
              <a:t> corresponds to an</a:t>
            </a:r>
          </a:p>
          <a:p>
            <a:pPr eaLnBrk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attribute value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Each </a:t>
            </a:r>
            <a:r>
              <a:rPr lang="en-US" altLang="en-US" b="1" dirty="0" smtClean="0">
                <a:solidFill>
                  <a:srgbClr val="000000"/>
                </a:solidFill>
              </a:rPr>
              <a:t>leaf</a:t>
            </a:r>
            <a:r>
              <a:rPr lang="en-US" altLang="en-US" dirty="0" smtClean="0">
                <a:solidFill>
                  <a:srgbClr val="000000"/>
                </a:solidFill>
              </a:rPr>
              <a:t> (terminal node) </a:t>
            </a:r>
          </a:p>
          <a:p>
            <a:pPr eaLnBrk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represents a final class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Each </a:t>
            </a:r>
            <a:r>
              <a:rPr lang="en-US" altLang="en-US" b="1" dirty="0" smtClean="0">
                <a:solidFill>
                  <a:srgbClr val="000000"/>
                </a:solidFill>
              </a:rPr>
              <a:t>path</a:t>
            </a:r>
            <a:r>
              <a:rPr lang="en-US" altLang="en-US" dirty="0" smtClean="0">
                <a:solidFill>
                  <a:srgbClr val="000000"/>
                </a:solidFill>
              </a:rPr>
              <a:t> is a conjunction of </a:t>
            </a:r>
          </a:p>
          <a:p>
            <a:pPr eaLnBrk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attribute values</a:t>
            </a:r>
          </a:p>
          <a:p>
            <a:pPr eaLnBrk="1">
              <a:defRPr/>
            </a:pPr>
            <a:endParaRPr lang="en-US" altLang="en-US" i="1" dirty="0"/>
          </a:p>
          <a:p>
            <a:pPr eaLnBrk="1">
              <a:defRPr/>
            </a:pPr>
            <a:r>
              <a:rPr lang="es-ES" altLang="en-US" b="1" i="1" dirty="0" smtClean="0"/>
              <a:t>Key </a:t>
            </a:r>
            <a:r>
              <a:rPr lang="en-US" altLang="en-US" b="1" i="1" dirty="0" smtClean="0"/>
              <a:t>points</a:t>
            </a:r>
            <a:r>
              <a:rPr lang="es-ES" altLang="en-US" b="1" i="1" dirty="0" smtClean="0"/>
              <a:t>:</a:t>
            </a:r>
            <a:endParaRPr lang="en-US" altLang="en-US" b="1" i="1" dirty="0"/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Due </a:t>
            </a:r>
            <a:r>
              <a:rPr lang="en-US" altLang="en-US" dirty="0"/>
              <a:t>to their intuitive representation, </a:t>
            </a:r>
            <a:endParaRPr lang="en-US" altLang="en-US" dirty="0" smtClean="0"/>
          </a:p>
          <a:p>
            <a:pPr eaLnBrk="1">
              <a:defRPr/>
            </a:pPr>
            <a:r>
              <a:rPr lang="en-US" altLang="en-US" dirty="0" smtClean="0"/>
              <a:t>they </a:t>
            </a:r>
            <a:r>
              <a:rPr lang="en-US" altLang="en-US" dirty="0"/>
              <a:t>are  </a:t>
            </a:r>
            <a:r>
              <a:rPr lang="en-US" altLang="en-US" dirty="0" smtClean="0"/>
              <a:t>easy </a:t>
            </a:r>
            <a:r>
              <a:rPr lang="en-US" altLang="en-US" dirty="0"/>
              <a:t>to assimilate by </a:t>
            </a:r>
            <a:r>
              <a:rPr lang="en-US" altLang="en-US" dirty="0" smtClean="0"/>
              <a:t>humans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They </a:t>
            </a:r>
            <a:r>
              <a:rPr lang="en-US" altLang="en-US" dirty="0"/>
              <a:t>can be constructed relatively fast </a:t>
            </a:r>
            <a:endParaRPr lang="en-US" altLang="en-US" dirty="0" smtClean="0"/>
          </a:p>
          <a:p>
            <a:pPr eaLnBrk="1">
              <a:defRPr/>
            </a:pPr>
            <a:r>
              <a:rPr lang="en-US" altLang="en-US" dirty="0"/>
              <a:t>a</a:t>
            </a:r>
            <a:r>
              <a:rPr lang="en-US" altLang="en-US" dirty="0" smtClean="0"/>
              <a:t>s compared </a:t>
            </a:r>
            <a:r>
              <a:rPr lang="en-US" altLang="en-US" dirty="0"/>
              <a:t>to other </a:t>
            </a:r>
            <a:r>
              <a:rPr lang="en-US" altLang="en-US" dirty="0" smtClean="0"/>
              <a:t>methods</a:t>
            </a:r>
          </a:p>
          <a:p>
            <a:pPr marL="285750" indent="-285750" eaLnBrk="1">
              <a:buFont typeface="Arial" panose="020B0604020202020204" pitchFamily="34" charset="0"/>
              <a:buChar char="•"/>
              <a:defRPr/>
            </a:pPr>
            <a:r>
              <a:rPr lang="es-ES" altLang="en-US" dirty="0" smtClean="0"/>
              <a:t>In general, </a:t>
            </a:r>
            <a:r>
              <a:rPr lang="en-US" altLang="en-US" dirty="0" smtClean="0"/>
              <a:t>they provide as good results</a:t>
            </a:r>
          </a:p>
          <a:p>
            <a:pPr eaLnBrk="1">
              <a:defRPr/>
            </a:pPr>
            <a:r>
              <a:rPr lang="en-US" altLang="en-US" dirty="0" smtClean="0"/>
              <a:t>as other more complex method</a:t>
            </a:r>
            <a:r>
              <a:rPr lang="es-ES" altLang="en-US" dirty="0" smtClean="0"/>
              <a:t>s</a:t>
            </a:r>
            <a:endParaRPr lang="en-US" altLang="en-US" dirty="0" smtClean="0"/>
          </a:p>
          <a:p>
            <a:pPr eaLnBrk="1">
              <a:defRPr/>
            </a:pPr>
            <a:endParaRPr lang="en-US" altLang="en-US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7" t="45993" r="29984" b="26062"/>
          <a:stretch>
            <a:fillRect/>
          </a:stretch>
        </p:blipFill>
        <p:spPr bwMode="auto">
          <a:xfrm>
            <a:off x="4466108" y="3890963"/>
            <a:ext cx="5545138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9317" t="45993" r="29984" b="2606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96" y="506413"/>
            <a:ext cx="55689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ángulo 2"/>
          <p:cNvSpPr>
            <a:spLocks noChangeArrowheads="1"/>
          </p:cNvSpPr>
          <p:nvPr/>
        </p:nvSpPr>
        <p:spPr bwMode="auto">
          <a:xfrm>
            <a:off x="4394200" y="74613"/>
            <a:ext cx="566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 dirty="0" err="1"/>
              <a:t>PlayTennis</a:t>
            </a:r>
            <a:r>
              <a:rPr lang="en-US" altLang="en-US" sz="1200" dirty="0"/>
              <a:t> dataset:</a:t>
            </a:r>
          </a:p>
          <a:p>
            <a:r>
              <a:rPr lang="en-US" altLang="en-US" sz="1200" dirty="0"/>
              <a:t>https://github.com/sjwhitworth/golearn/blob/master/examples/datasets/tennis.csv</a:t>
            </a:r>
          </a:p>
        </p:txBody>
      </p:sp>
      <p:sp>
        <p:nvSpPr>
          <p:cNvPr id="16390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Introduction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4</a:t>
            </a:fld>
            <a:endParaRPr lang="es-E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4142" y="77788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 smtClean="0"/>
              <a:t>Tree construction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 smtClean="0"/>
              <a:t>There are several algorithms to build up the tree. However, the idea of all of them is the same: evaluate attribute according to its </a:t>
            </a:r>
            <a:r>
              <a:rPr lang="en-US" altLang="en-US" b="1" dirty="0" smtClean="0"/>
              <a:t>power of separation</a:t>
            </a:r>
            <a:r>
              <a:rPr lang="en-US" altLang="en-US" dirty="0" smtClean="0"/>
              <a:t>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r>
              <a:rPr lang="en-US" altLang="en-US" dirty="0" smtClean="0"/>
              <a:t>Many </a:t>
            </a:r>
            <a:r>
              <a:rPr lang="en-US" altLang="en-US" dirty="0"/>
              <a:t>variants for attribute selection:</a:t>
            </a:r>
          </a:p>
          <a:p>
            <a:pPr marL="285750" indent="-285750" eaLnBrk="1">
              <a:lnSpc>
                <a:spcPct val="9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from machine learning: </a:t>
            </a:r>
            <a:r>
              <a:rPr lang="en-US" altLang="en-US" sz="1600" b="1" dirty="0"/>
              <a:t>ID3</a:t>
            </a:r>
            <a:r>
              <a:rPr lang="en-US" altLang="en-US" sz="1600" dirty="0"/>
              <a:t> (</a:t>
            </a:r>
            <a:r>
              <a:rPr lang="en-US" altLang="en-US" sz="1600" b="1" dirty="0"/>
              <a:t>I</a:t>
            </a:r>
            <a:r>
              <a:rPr lang="en-US" altLang="en-US" sz="1600" dirty="0"/>
              <a:t>terative </a:t>
            </a:r>
            <a:r>
              <a:rPr lang="en-US" altLang="en-US" sz="1600" b="1" dirty="0" err="1"/>
              <a:t>D</a:t>
            </a:r>
            <a:r>
              <a:rPr lang="en-US" altLang="en-US" sz="1600" dirty="0" err="1"/>
              <a:t>ichotomizer</a:t>
            </a:r>
            <a:r>
              <a:rPr lang="en-US" altLang="en-US" sz="1600" dirty="0"/>
              <a:t>), </a:t>
            </a:r>
            <a:r>
              <a:rPr lang="en-US" altLang="en-US" sz="1600" b="1" dirty="0"/>
              <a:t>C4.5</a:t>
            </a:r>
            <a:r>
              <a:rPr lang="en-US" altLang="en-US" sz="1600" dirty="0"/>
              <a:t> and </a:t>
            </a:r>
            <a:r>
              <a:rPr lang="en-US" altLang="en-US" sz="1600" b="1" dirty="0" smtClean="0"/>
              <a:t>C5.0 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>Quinlan 86, 93)</a:t>
            </a:r>
            <a:endParaRPr lang="en-US" altLang="en-US" sz="1600" b="1" dirty="0"/>
          </a:p>
          <a:p>
            <a:pPr marL="285750" indent="-285750" eaLnBrk="1">
              <a:lnSpc>
                <a:spcPct val="9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from statistics: </a:t>
            </a:r>
            <a:r>
              <a:rPr lang="en-US" altLang="en-US" sz="1600" b="1" dirty="0"/>
              <a:t>CART </a:t>
            </a:r>
            <a:r>
              <a:rPr lang="en-US" altLang="en-US" sz="1600" dirty="0"/>
              <a:t>(</a:t>
            </a:r>
            <a:r>
              <a:rPr lang="en-US" altLang="en-US" sz="1600" b="1" dirty="0"/>
              <a:t>C</a:t>
            </a:r>
            <a:r>
              <a:rPr lang="en-US" altLang="en-US" sz="1600" dirty="0"/>
              <a:t>lassification </a:t>
            </a:r>
            <a:r>
              <a:rPr lang="en-US" altLang="en-US" sz="1600" b="1" dirty="0"/>
              <a:t>A</a:t>
            </a:r>
            <a:r>
              <a:rPr lang="en-US" altLang="en-US" sz="1600" dirty="0"/>
              <a:t>nd </a:t>
            </a:r>
            <a:r>
              <a:rPr lang="en-US" altLang="en-US" sz="1600" b="1" dirty="0"/>
              <a:t>R</a:t>
            </a:r>
            <a:r>
              <a:rPr lang="en-US" altLang="en-US" sz="1600" dirty="0"/>
              <a:t>egression </a:t>
            </a:r>
            <a:r>
              <a:rPr lang="en-US" altLang="en-US" sz="1600" b="1" dirty="0"/>
              <a:t>T</a:t>
            </a:r>
            <a:r>
              <a:rPr lang="en-US" altLang="en-US" sz="1600" dirty="0"/>
              <a:t>rees) (</a:t>
            </a:r>
            <a:r>
              <a:rPr lang="en-US" altLang="en-US" sz="1600" dirty="0" err="1"/>
              <a:t>Breiman</a:t>
            </a:r>
            <a:r>
              <a:rPr lang="en-US" altLang="en-US" sz="1600" dirty="0"/>
              <a:t> et al. 84)</a:t>
            </a:r>
          </a:p>
          <a:p>
            <a:pPr marL="285750" indent="-285750" eaLnBrk="1">
              <a:lnSpc>
                <a:spcPct val="9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from pattern recognition: </a:t>
            </a:r>
            <a:r>
              <a:rPr lang="en-US" altLang="en-US" sz="1600" b="1" dirty="0"/>
              <a:t>CHAID </a:t>
            </a:r>
            <a:r>
              <a:rPr lang="en-US" altLang="en-US" sz="1600" dirty="0"/>
              <a:t>(</a:t>
            </a:r>
            <a:r>
              <a:rPr lang="en-US" altLang="en-US" sz="1600" b="1" dirty="0" err="1"/>
              <a:t>CH</a:t>
            </a:r>
            <a:r>
              <a:rPr lang="en-US" altLang="en-US" sz="1600" dirty="0" err="1"/>
              <a:t>i</a:t>
            </a:r>
            <a:r>
              <a:rPr lang="en-US" altLang="en-US" sz="1600" dirty="0"/>
              <a:t>-squared </a:t>
            </a:r>
            <a:r>
              <a:rPr lang="en-US" altLang="en-US" sz="1600" b="1" dirty="0"/>
              <a:t>A</a:t>
            </a:r>
            <a:r>
              <a:rPr lang="en-US" altLang="en-US" sz="1600" dirty="0"/>
              <a:t>utomated </a:t>
            </a:r>
            <a:r>
              <a:rPr lang="en-US" altLang="en-US" sz="1600" b="1" dirty="0"/>
              <a:t>I</a:t>
            </a:r>
            <a:r>
              <a:rPr lang="en-US" altLang="en-US" sz="1600" dirty="0"/>
              <a:t>nteraction </a:t>
            </a:r>
            <a:r>
              <a:rPr lang="en-US" altLang="en-US" sz="1600" b="1" u="sng" dirty="0"/>
              <a:t>D</a:t>
            </a:r>
            <a:r>
              <a:rPr lang="en-US" altLang="en-US" sz="1600" dirty="0"/>
              <a:t>etection) (</a:t>
            </a:r>
            <a:r>
              <a:rPr lang="en-US" altLang="en-US" sz="1600" dirty="0" err="1"/>
              <a:t>Magidson</a:t>
            </a:r>
            <a:r>
              <a:rPr lang="en-US" altLang="en-US" sz="1600" dirty="0"/>
              <a:t> 94)</a:t>
            </a:r>
          </a:p>
          <a:p>
            <a:pPr eaLnBrk="1">
              <a:lnSpc>
                <a:spcPct val="93000"/>
              </a:lnSpc>
              <a:defRPr/>
            </a:pPr>
            <a:r>
              <a:rPr lang="en-US" altLang="en-US" dirty="0" smtClean="0"/>
              <a:t>Their </a:t>
            </a:r>
            <a:r>
              <a:rPr lang="en-US" altLang="en-US" dirty="0"/>
              <a:t>m</a:t>
            </a:r>
            <a:r>
              <a:rPr lang="en-US" altLang="en-US" dirty="0" smtClean="0"/>
              <a:t>ain difference is the criterion followed to perform the division of the node (splitting)</a:t>
            </a: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1195" r="30093" b="15497"/>
          <a:stretch>
            <a:fillRect/>
          </a:stretch>
        </p:blipFill>
        <p:spPr bwMode="auto">
          <a:xfrm>
            <a:off x="1946350" y="1010543"/>
            <a:ext cx="6336703" cy="416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1865" t="31195" r="30093" b="1549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Tree construction</a:t>
            </a:r>
          </a:p>
        </p:txBody>
      </p:sp>
      <p:sp>
        <p:nvSpPr>
          <p:cNvPr id="2" name="CuadroTexto 1"/>
          <p:cNvSpPr txBox="1"/>
          <p:nvPr/>
        </p:nvSpPr>
        <p:spPr bwMode="auto">
          <a:xfrm>
            <a:off x="235371" y="1514599"/>
            <a:ext cx="1854995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Best</a:t>
            </a:r>
            <a:r>
              <a:rPr lang="es-ES" sz="1500" dirty="0" smtClean="0"/>
              <a:t> </a:t>
            </a:r>
            <a:r>
              <a:rPr lang="es-ES" sz="1500" dirty="0" err="1" smtClean="0"/>
              <a:t>discriminating</a:t>
            </a:r>
            <a:r>
              <a:rPr lang="es-ES" sz="1500" dirty="0" smtClean="0"/>
              <a:t> </a:t>
            </a:r>
          </a:p>
          <a:p>
            <a:r>
              <a:rPr lang="es-ES" sz="1500" dirty="0" err="1" smtClean="0"/>
              <a:t>attribute</a:t>
            </a:r>
            <a:endParaRPr lang="en-US" sz="1500" dirty="0"/>
          </a:p>
        </p:txBody>
      </p:sp>
      <p:sp>
        <p:nvSpPr>
          <p:cNvPr id="7" name="Flecha abajo 6"/>
          <p:cNvSpPr/>
          <p:nvPr/>
        </p:nvSpPr>
        <p:spPr bwMode="auto">
          <a:xfrm rot="16200000">
            <a:off x="1357855" y="1515996"/>
            <a:ext cx="240888" cy="79209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5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688" y="37305"/>
            <a:ext cx="10045700" cy="6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 smtClean="0"/>
              <a:t>ID3 (the core algorithm)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 smtClean="0"/>
              <a:t>ID3 relies on the </a:t>
            </a:r>
            <a:r>
              <a:rPr lang="en-US" altLang="en-US" b="1" dirty="0" smtClean="0"/>
              <a:t>information gain</a:t>
            </a:r>
            <a:r>
              <a:rPr lang="en-US" altLang="en-US" dirty="0"/>
              <a:t> </a:t>
            </a:r>
            <a:r>
              <a:rPr lang="en-US" altLang="en-US" b="1" dirty="0" smtClean="0"/>
              <a:t>(IG)</a:t>
            </a:r>
            <a:r>
              <a:rPr lang="en-US" altLang="en-US" dirty="0" smtClean="0"/>
              <a:t> to grow the tree. IG measures how important a given attribute is. The goal is to maximize the predictive power of the tree by reducing the uncertainty in the classified data (or </a:t>
            </a:r>
            <a:r>
              <a:rPr lang="en-US" altLang="en-US" b="1" dirty="0" smtClean="0"/>
              <a:t>entropy, H)</a:t>
            </a:r>
            <a:r>
              <a:rPr lang="en-US" altLang="en-US" dirty="0" smtClean="0"/>
              <a:t>. H can be seen as a measure of the </a:t>
            </a:r>
            <a:r>
              <a:rPr lang="en-US" altLang="en-US" b="1" dirty="0" smtClean="0"/>
              <a:t>purity</a:t>
            </a:r>
            <a:r>
              <a:rPr lang="en-US" altLang="en-US" dirty="0" smtClean="0"/>
              <a:t> of a node. </a:t>
            </a:r>
            <a:endParaRPr lang="en-US" altLang="en-US" b="1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  <a:p>
            <a:pPr eaLnBrk="1">
              <a:lnSpc>
                <a:spcPct val="93000"/>
              </a:lnSpc>
              <a:defRPr/>
            </a:pPr>
            <a:endParaRPr lang="en-US" altLang="en-US" dirty="0"/>
          </a:p>
          <a:p>
            <a:pPr eaLnBrk="1">
              <a:lnSpc>
                <a:spcPct val="93000"/>
              </a:lnSpc>
              <a:defRPr/>
            </a:pPr>
            <a:endParaRPr lang="en-US" altLang="en-US" dirty="0" smtClean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2" t="32933" r="24628" b="22839"/>
          <a:stretch>
            <a:fillRect/>
          </a:stretch>
        </p:blipFill>
        <p:spPr bwMode="auto">
          <a:xfrm>
            <a:off x="4124226" y="3386807"/>
            <a:ext cx="1206500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65372" t="32933" r="24628" b="228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11" descr="Resultado de imagen de funciÃ³n entropÃ­a classification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5" y="3660486"/>
            <a:ext cx="2676921" cy="267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1195" r="30093" b="15497"/>
          <a:stretch>
            <a:fillRect/>
          </a:stretch>
        </p:blipFill>
        <p:spPr bwMode="auto">
          <a:xfrm>
            <a:off x="5741849" y="3170783"/>
            <a:ext cx="4053373" cy="319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1865" t="31195" r="30093" b="1549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6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The ID3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 bwMode="auto">
              <a:xfrm>
                <a:off x="3484012" y="1370583"/>
                <a:ext cx="271362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4012" y="1370583"/>
                <a:ext cx="2713628" cy="276999"/>
              </a:xfrm>
              <a:prstGeom prst="rect">
                <a:avLst/>
              </a:prstGeom>
              <a:blipFill>
                <a:blip r:embed="rId6"/>
                <a:stretch>
                  <a:fillRect l="-1573" r="-2472" b="-3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 bwMode="auto">
              <a:xfrm>
                <a:off x="3170486" y="1730623"/>
                <a:ext cx="3102516" cy="67069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486" y="1730623"/>
                <a:ext cx="3102516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 bwMode="auto">
              <a:xfrm>
                <a:off x="2822113" y="2378695"/>
                <a:ext cx="4020781" cy="67069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113" y="2378695"/>
                <a:ext cx="4020781" cy="670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 bwMode="auto">
              <a:xfrm>
                <a:off x="3170486" y="4162787"/>
                <a:ext cx="101508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486" y="4162787"/>
                <a:ext cx="1015086" cy="276999"/>
              </a:xfrm>
              <a:prstGeom prst="rect">
                <a:avLst/>
              </a:prstGeom>
              <a:blipFill>
                <a:blip r:embed="rId9"/>
                <a:stretch>
                  <a:fillRect l="-4192" r="-4790" b="-88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 bwMode="auto">
              <a:xfrm>
                <a:off x="2987182" y="5763071"/>
                <a:ext cx="119141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182" y="5763071"/>
                <a:ext cx="1191416" cy="276999"/>
              </a:xfrm>
              <a:prstGeom prst="rect">
                <a:avLst/>
              </a:prstGeom>
              <a:blipFill>
                <a:blip r:embed="rId10"/>
                <a:stretch>
                  <a:fillRect l="-3590" r="-4615" b="-86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68876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The ID3 algorithm</a:t>
            </a:r>
          </a:p>
        </p:txBody>
      </p:sp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185738" y="114300"/>
          <a:ext cx="9823450" cy="5724524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48308873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074686219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37962126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4617034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420425918"/>
                    </a:ext>
                  </a:extLst>
                </a:gridCol>
                <a:gridCol w="1639888">
                  <a:extLst>
                    <a:ext uri="{9D8B030D-6E8A-4147-A177-3AD203B41FA5}">
                      <a16:colId xmlns:a16="http://schemas.microsoft.com/office/drawing/2014/main" val="2945241769"/>
                    </a:ext>
                  </a:extLst>
                </a:gridCol>
              </a:tblGrid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Day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Outlook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Temperature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Humidity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Wind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Play Tennis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84378"/>
                  </a:ext>
                </a:extLst>
              </a:tr>
              <a:tr h="44770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3922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3639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87131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45742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5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30031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14723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7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7824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8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5510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9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08332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98075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94480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39274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260"/>
                  </a:ext>
                </a:extLst>
              </a:tr>
              <a:tr h="364769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7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 bwMode="auto">
              <a:xfrm>
                <a:off x="2469911" y="5838824"/>
                <a:ext cx="4949047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=0.940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911" y="5838824"/>
                <a:ext cx="494904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185738" y="114300"/>
          <a:ext cx="9823450" cy="5724524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462337029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30162399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5255002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359094979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373327404"/>
                    </a:ext>
                  </a:extLst>
                </a:gridCol>
                <a:gridCol w="1639888">
                  <a:extLst>
                    <a:ext uri="{9D8B030D-6E8A-4147-A177-3AD203B41FA5}">
                      <a16:colId xmlns:a16="http://schemas.microsoft.com/office/drawing/2014/main" val="3980803055"/>
                    </a:ext>
                  </a:extLst>
                </a:gridCol>
              </a:tblGrid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Day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Outlook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Temperature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Humidity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Wind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Play Tennis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88766"/>
                  </a:ext>
                </a:extLst>
              </a:tr>
              <a:tr h="44770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66826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403995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491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7742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5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55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27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7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77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8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8186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9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55110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41932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0730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1207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2528"/>
                  </a:ext>
                </a:extLst>
              </a:tr>
              <a:tr h="364769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51429"/>
                  </a:ext>
                </a:extLst>
              </a:tr>
            </a:tbl>
          </a:graphicData>
        </a:graphic>
      </p:graphicFrame>
      <p:sp>
        <p:nvSpPr>
          <p:cNvPr id="28821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The ID3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 bwMode="auto">
              <a:xfrm>
                <a:off x="-933970" y="5953136"/>
                <a:ext cx="11953328" cy="6740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sSub>
                        <m:sSub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</m:d>
                        </m:e>
                      </m:d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sSub>
                        <m:sSub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sSub>
                        <m:sSub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sSub>
                        <m:sSub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noFill/>
                </a:endParaRPr>
              </a:p>
              <a:p>
                <a:endParaRPr lang="en-US" sz="1400" dirty="0">
                  <a:noFill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3970" y="5953136"/>
                <a:ext cx="11953328" cy="674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8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Group 2"/>
          <p:cNvGraphicFramePr>
            <a:graphicFrameLocks noGrp="1"/>
          </p:cNvGraphicFramePr>
          <p:nvPr/>
        </p:nvGraphicFramePr>
        <p:xfrm>
          <a:off x="185738" y="114300"/>
          <a:ext cx="9823450" cy="5724524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3848223699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465639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46104709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06007425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678046051"/>
                    </a:ext>
                  </a:extLst>
                </a:gridCol>
                <a:gridCol w="1639888">
                  <a:extLst>
                    <a:ext uri="{9D8B030D-6E8A-4147-A177-3AD203B41FA5}">
                      <a16:colId xmlns:a16="http://schemas.microsoft.com/office/drawing/2014/main" val="523270924"/>
                    </a:ext>
                  </a:extLst>
                </a:gridCol>
              </a:tblGrid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Day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Outlook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Temperature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Humidity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Wind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Play Tennis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19821"/>
                  </a:ext>
                </a:extLst>
              </a:tr>
              <a:tr h="447705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30397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73881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35340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42273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5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1406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25599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7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1157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8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90091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9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Cool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04957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6226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11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Sunny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44638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12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33935"/>
                  </a:ext>
                </a:extLst>
              </a:tr>
              <a:tr h="377850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13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Overcast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Hot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Normal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Weak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Yes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32109"/>
                  </a:ext>
                </a:extLst>
              </a:tr>
              <a:tr h="364769"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14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Rain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Mild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High</a:t>
                      </a:r>
                    </a:p>
                  </a:txBody>
                  <a:tcPr marL="90000" marR="90000" marT="62806" marB="4680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3000"/>
                        </a:lnSpc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lnSpc>
                          <a:spcPct val="83000"/>
                        </a:lnSpc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lnSpc>
                          <a:spcPct val="83000"/>
                        </a:lnSpc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lnSpc>
                          <a:spcPct val="83000"/>
                        </a:lnSpc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defTabSz="449263" fontAlgn="base">
                        <a:lnSpc>
                          <a:spcPct val="8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es-E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Noto Sans CJK SC Regular" charset="0"/>
                        </a:rPr>
                        <a:t>No</a:t>
                      </a:r>
                    </a:p>
                  </a:txBody>
                  <a:tcPr marL="90000" marR="90000" marT="62806" marB="46803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84732"/>
                  </a:ext>
                </a:extLst>
              </a:tr>
            </a:tbl>
          </a:graphicData>
        </a:graphic>
      </p:graphicFrame>
      <p:sp>
        <p:nvSpPr>
          <p:cNvPr id="30869" name="Rectangle 1"/>
          <p:cNvSpPr>
            <a:spLocks noChangeArrowheads="1"/>
          </p:cNvSpPr>
          <p:nvPr/>
        </p:nvSpPr>
        <p:spPr bwMode="auto">
          <a:xfrm>
            <a:off x="5181600" y="6667500"/>
            <a:ext cx="41068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cs typeface="DejaVu Sans" panose="020B0603030804020204" pitchFamily="34" charset="0"/>
              </a:rPr>
              <a:t>The ID3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 bwMode="auto">
              <a:xfrm>
                <a:off x="806406" y="5841465"/>
                <a:ext cx="8292976" cy="622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s-E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s-ES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=0.892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06" y="5841465"/>
                <a:ext cx="829297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6500A41-1228-4D19-8379-BA26D4C4CEA9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  <a:txDef>
      <a:spPr bwMode="auto">
        <a:noFill/>
        <a:ln>
          <a:noFill/>
        </a:ln>
        <a:effectLst/>
        <a:extLst/>
      </a:spPr>
      <a:bodyPr wrap="none" rtlCol="0">
        <a:spAutoFit/>
      </a:bodyPr>
      <a:lstStyle>
        <a:defPPr>
          <a:defRPr dirty="0">
            <a:noFill/>
          </a:defRPr>
        </a:defPPr>
      </a:lstStyle>
    </a:tx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3547</Words>
  <Application>Microsoft Office PowerPoint</Application>
  <PresentationFormat>Personalizado</PresentationFormat>
  <Paragraphs>1112</Paragraphs>
  <Slides>34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8" baseType="lpstr">
      <vt:lpstr>Microsoft YaHei</vt:lpstr>
      <vt:lpstr>ＭＳ Ｐゴシック</vt:lpstr>
      <vt:lpstr>SimSun</vt:lpstr>
      <vt:lpstr>ALM Fixed</vt:lpstr>
      <vt:lpstr>Arial</vt:lpstr>
      <vt:lpstr>Calibri</vt:lpstr>
      <vt:lpstr>Cambria Math</vt:lpstr>
      <vt:lpstr>DejaVu Sans</vt:lpstr>
      <vt:lpstr>Noto Sans CJK SC Regular</vt:lpstr>
      <vt:lpstr>Tahoma</vt:lpstr>
      <vt:lpstr>Times New Roman</vt:lpstr>
      <vt:lpstr>ヒラギノ角ゴ Pro W3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R. Manzanas</dc:creator>
  <cp:lastModifiedBy> </cp:lastModifiedBy>
  <cp:revision>392</cp:revision>
  <cp:lastPrinted>2017-12-09T18:56:24Z</cp:lastPrinted>
  <dcterms:created xsi:type="dcterms:W3CDTF">2017-09-17T08:38:06Z</dcterms:created>
  <dcterms:modified xsi:type="dcterms:W3CDTF">2019-11-21T16:04:11Z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43</vt:r8>
  </property>
</Properties>
</file>