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2" r:id="rId6"/>
    <p:sldId id="277" r:id="rId7"/>
    <p:sldId id="278" r:id="rId8"/>
    <p:sldId id="290" r:id="rId9"/>
    <p:sldId id="291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36" userDrawn="1">
          <p15:clr>
            <a:srgbClr val="A4A3A4"/>
          </p15:clr>
        </p15:guide>
        <p15:guide id="5" orient="horz" pos="360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 showGuides="1">
      <p:cViewPr>
        <p:scale>
          <a:sx n="60" d="100"/>
          <a:sy n="60" d="100"/>
        </p:scale>
        <p:origin x="1056" y="108"/>
      </p:cViewPr>
      <p:guideLst>
        <p:guide orient="horz" pos="2352"/>
        <p:guide pos="3864"/>
        <p:guide pos="7368"/>
        <p:guide pos="336"/>
        <p:guide orient="horz" pos="36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Sales</a:t>
            </a:r>
            <a:r>
              <a:rPr lang="en-US" b="1" baseline="0" dirty="0">
                <a:solidFill>
                  <a:srgbClr val="002060"/>
                </a:solidFill>
              </a:rPr>
              <a:t> Trend</a:t>
            </a:r>
            <a:endParaRPr lang="en-US" b="1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2010-12</c:v>
                </c:pt>
                <c:pt idx="1">
                  <c:v>2011-01</c:v>
                </c:pt>
                <c:pt idx="2">
                  <c:v>2011-02</c:v>
                </c:pt>
                <c:pt idx="3">
                  <c:v>2011-03</c:v>
                </c:pt>
                <c:pt idx="4">
                  <c:v>2011-04</c:v>
                </c:pt>
                <c:pt idx="5">
                  <c:v>2011-05</c:v>
                </c:pt>
                <c:pt idx="6">
                  <c:v>2011-06</c:v>
                </c:pt>
                <c:pt idx="7">
                  <c:v>2011-07</c:v>
                </c:pt>
                <c:pt idx="8">
                  <c:v>2011-08</c:v>
                </c:pt>
                <c:pt idx="9">
                  <c:v>2011-09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  <c:pt idx="13">
                  <c:v>2012-01</c:v>
                </c:pt>
                <c:pt idx="14">
                  <c:v>2012-02</c:v>
                </c:pt>
                <c:pt idx="15">
                  <c:v>2012-03</c:v>
                </c:pt>
                <c:pt idx="16">
                  <c:v>2012-04</c:v>
                </c:pt>
                <c:pt idx="17">
                  <c:v>2012-05</c:v>
                </c:pt>
                <c:pt idx="18">
                  <c:v>2012-06</c:v>
                </c:pt>
                <c:pt idx="19">
                  <c:v>2012-07</c:v>
                </c:pt>
                <c:pt idx="20">
                  <c:v>2012-08</c:v>
                </c:pt>
                <c:pt idx="21">
                  <c:v>2012-09</c:v>
                </c:pt>
                <c:pt idx="22">
                  <c:v>2012-10</c:v>
                </c:pt>
                <c:pt idx="23">
                  <c:v>2012-11</c:v>
                </c:pt>
                <c:pt idx="24">
                  <c:v>2012-12</c:v>
                </c:pt>
                <c:pt idx="25">
                  <c:v>2013-01</c:v>
                </c:pt>
                <c:pt idx="26">
                  <c:v>2013-02</c:v>
                </c:pt>
                <c:pt idx="27">
                  <c:v>2013-03</c:v>
                </c:pt>
                <c:pt idx="28">
                  <c:v>2013-04</c:v>
                </c:pt>
                <c:pt idx="29">
                  <c:v>2013-05</c:v>
                </c:pt>
                <c:pt idx="30">
                  <c:v>2013-06</c:v>
                </c:pt>
                <c:pt idx="31">
                  <c:v>2013-07</c:v>
                </c:pt>
                <c:pt idx="32">
                  <c:v>2013-08</c:v>
                </c:pt>
                <c:pt idx="33">
                  <c:v>2013-09</c:v>
                </c:pt>
                <c:pt idx="34">
                  <c:v>2013-10</c:v>
                </c:pt>
                <c:pt idx="35">
                  <c:v>2013-11</c:v>
                </c:pt>
                <c:pt idx="36">
                  <c:v>2013-12</c:v>
                </c:pt>
                <c:pt idx="37">
                  <c:v>2014-01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43419</c:v>
                </c:pt>
                <c:pt idx="1">
                  <c:v>469795</c:v>
                </c:pt>
                <c:pt idx="2">
                  <c:v>466307</c:v>
                </c:pt>
                <c:pt idx="3">
                  <c:v>485165</c:v>
                </c:pt>
                <c:pt idx="4">
                  <c:v>502042</c:v>
                </c:pt>
                <c:pt idx="5">
                  <c:v>561647</c:v>
                </c:pt>
                <c:pt idx="6">
                  <c:v>737793</c:v>
                </c:pt>
                <c:pt idx="7">
                  <c:v>596710</c:v>
                </c:pt>
                <c:pt idx="8">
                  <c:v>614516</c:v>
                </c:pt>
                <c:pt idx="9">
                  <c:v>603047</c:v>
                </c:pt>
                <c:pt idx="10">
                  <c:v>708164</c:v>
                </c:pt>
                <c:pt idx="11">
                  <c:v>660507</c:v>
                </c:pt>
                <c:pt idx="12">
                  <c:v>669395</c:v>
                </c:pt>
                <c:pt idx="13">
                  <c:v>495363</c:v>
                </c:pt>
                <c:pt idx="14">
                  <c:v>506992</c:v>
                </c:pt>
                <c:pt idx="15">
                  <c:v>373478</c:v>
                </c:pt>
                <c:pt idx="16">
                  <c:v>400324</c:v>
                </c:pt>
                <c:pt idx="17">
                  <c:v>358866</c:v>
                </c:pt>
                <c:pt idx="18">
                  <c:v>555142</c:v>
                </c:pt>
                <c:pt idx="19">
                  <c:v>444533</c:v>
                </c:pt>
                <c:pt idx="20">
                  <c:v>523887</c:v>
                </c:pt>
                <c:pt idx="21">
                  <c:v>486149</c:v>
                </c:pt>
                <c:pt idx="22">
                  <c:v>535125</c:v>
                </c:pt>
                <c:pt idx="23">
                  <c:v>537918</c:v>
                </c:pt>
                <c:pt idx="24">
                  <c:v>624454</c:v>
                </c:pt>
                <c:pt idx="25">
                  <c:v>857758</c:v>
                </c:pt>
                <c:pt idx="26">
                  <c:v>771218</c:v>
                </c:pt>
                <c:pt idx="27">
                  <c:v>1049732</c:v>
                </c:pt>
                <c:pt idx="28">
                  <c:v>1045860</c:v>
                </c:pt>
                <c:pt idx="29">
                  <c:v>1284456</c:v>
                </c:pt>
                <c:pt idx="30">
                  <c:v>1642948</c:v>
                </c:pt>
                <c:pt idx="31">
                  <c:v>1371595</c:v>
                </c:pt>
                <c:pt idx="32">
                  <c:v>1545910</c:v>
                </c:pt>
                <c:pt idx="33">
                  <c:v>1447324</c:v>
                </c:pt>
                <c:pt idx="34">
                  <c:v>1673261</c:v>
                </c:pt>
                <c:pt idx="35">
                  <c:v>1780688</c:v>
                </c:pt>
                <c:pt idx="36">
                  <c:v>1874128</c:v>
                </c:pt>
                <c:pt idx="37">
                  <c:v>45642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276-A63F-CB683C532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2192224"/>
        <c:axId val="171218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CUMILATIVE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Sheet1!$A$2:$A$39</c:f>
              <c:strCache>
                <c:ptCount val="38"/>
                <c:pt idx="0">
                  <c:v>2010-12</c:v>
                </c:pt>
                <c:pt idx="1">
                  <c:v>2011-01</c:v>
                </c:pt>
                <c:pt idx="2">
                  <c:v>2011-02</c:v>
                </c:pt>
                <c:pt idx="3">
                  <c:v>2011-03</c:v>
                </c:pt>
                <c:pt idx="4">
                  <c:v>2011-04</c:v>
                </c:pt>
                <c:pt idx="5">
                  <c:v>2011-05</c:v>
                </c:pt>
                <c:pt idx="6">
                  <c:v>2011-06</c:v>
                </c:pt>
                <c:pt idx="7">
                  <c:v>2011-07</c:v>
                </c:pt>
                <c:pt idx="8">
                  <c:v>2011-08</c:v>
                </c:pt>
                <c:pt idx="9">
                  <c:v>2011-09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  <c:pt idx="13">
                  <c:v>2012-01</c:v>
                </c:pt>
                <c:pt idx="14">
                  <c:v>2012-02</c:v>
                </c:pt>
                <c:pt idx="15">
                  <c:v>2012-03</c:v>
                </c:pt>
                <c:pt idx="16">
                  <c:v>2012-04</c:v>
                </c:pt>
                <c:pt idx="17">
                  <c:v>2012-05</c:v>
                </c:pt>
                <c:pt idx="18">
                  <c:v>2012-06</c:v>
                </c:pt>
                <c:pt idx="19">
                  <c:v>2012-07</c:v>
                </c:pt>
                <c:pt idx="20">
                  <c:v>2012-08</c:v>
                </c:pt>
                <c:pt idx="21">
                  <c:v>2012-09</c:v>
                </c:pt>
                <c:pt idx="22">
                  <c:v>2012-10</c:v>
                </c:pt>
                <c:pt idx="23">
                  <c:v>2012-11</c:v>
                </c:pt>
                <c:pt idx="24">
                  <c:v>2012-12</c:v>
                </c:pt>
                <c:pt idx="25">
                  <c:v>2013-01</c:v>
                </c:pt>
                <c:pt idx="26">
                  <c:v>2013-02</c:v>
                </c:pt>
                <c:pt idx="27">
                  <c:v>2013-03</c:v>
                </c:pt>
                <c:pt idx="28">
                  <c:v>2013-04</c:v>
                </c:pt>
                <c:pt idx="29">
                  <c:v>2013-05</c:v>
                </c:pt>
                <c:pt idx="30">
                  <c:v>2013-06</c:v>
                </c:pt>
                <c:pt idx="31">
                  <c:v>2013-07</c:v>
                </c:pt>
                <c:pt idx="32">
                  <c:v>2013-08</c:v>
                </c:pt>
                <c:pt idx="33">
                  <c:v>2013-09</c:v>
                </c:pt>
                <c:pt idx="34">
                  <c:v>2013-10</c:v>
                </c:pt>
                <c:pt idx="35">
                  <c:v>2013-11</c:v>
                </c:pt>
                <c:pt idx="36">
                  <c:v>2013-12</c:v>
                </c:pt>
                <c:pt idx="37">
                  <c:v>2014-01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43419</c:v>
                </c:pt>
                <c:pt idx="1">
                  <c:v>513214</c:v>
                </c:pt>
                <c:pt idx="2">
                  <c:v>979521</c:v>
                </c:pt>
                <c:pt idx="3">
                  <c:v>1464686</c:v>
                </c:pt>
                <c:pt idx="4">
                  <c:v>1966728</c:v>
                </c:pt>
                <c:pt idx="5">
                  <c:v>2528375</c:v>
                </c:pt>
                <c:pt idx="6">
                  <c:v>3266168</c:v>
                </c:pt>
                <c:pt idx="7">
                  <c:v>3862878</c:v>
                </c:pt>
                <c:pt idx="8">
                  <c:v>4477394</c:v>
                </c:pt>
                <c:pt idx="9">
                  <c:v>5080441</c:v>
                </c:pt>
                <c:pt idx="10">
                  <c:v>5788605</c:v>
                </c:pt>
                <c:pt idx="11">
                  <c:v>6449112</c:v>
                </c:pt>
                <c:pt idx="12">
                  <c:v>7118507</c:v>
                </c:pt>
                <c:pt idx="13">
                  <c:v>7613870</c:v>
                </c:pt>
                <c:pt idx="14">
                  <c:v>8120862</c:v>
                </c:pt>
                <c:pt idx="15">
                  <c:v>8494340</c:v>
                </c:pt>
                <c:pt idx="16">
                  <c:v>8894664</c:v>
                </c:pt>
                <c:pt idx="17">
                  <c:v>9253530</c:v>
                </c:pt>
                <c:pt idx="18">
                  <c:v>9808672</c:v>
                </c:pt>
                <c:pt idx="19">
                  <c:v>10253205</c:v>
                </c:pt>
                <c:pt idx="20">
                  <c:v>10777092</c:v>
                </c:pt>
                <c:pt idx="21">
                  <c:v>11263241</c:v>
                </c:pt>
                <c:pt idx="22">
                  <c:v>11798366</c:v>
                </c:pt>
                <c:pt idx="23">
                  <c:v>12336284</c:v>
                </c:pt>
                <c:pt idx="24">
                  <c:v>12960738</c:v>
                </c:pt>
                <c:pt idx="25">
                  <c:v>13818496</c:v>
                </c:pt>
                <c:pt idx="26">
                  <c:v>14589714</c:v>
                </c:pt>
                <c:pt idx="27">
                  <c:v>15639446</c:v>
                </c:pt>
                <c:pt idx="28">
                  <c:v>16685306</c:v>
                </c:pt>
                <c:pt idx="29">
                  <c:v>17969762</c:v>
                </c:pt>
                <c:pt idx="30">
                  <c:v>19612710</c:v>
                </c:pt>
                <c:pt idx="31">
                  <c:v>20984305</c:v>
                </c:pt>
                <c:pt idx="32">
                  <c:v>22530215</c:v>
                </c:pt>
                <c:pt idx="33">
                  <c:v>23977539</c:v>
                </c:pt>
                <c:pt idx="34">
                  <c:v>25650800</c:v>
                </c:pt>
                <c:pt idx="35">
                  <c:v>27431488</c:v>
                </c:pt>
                <c:pt idx="36">
                  <c:v>29305616</c:v>
                </c:pt>
                <c:pt idx="37">
                  <c:v>29351258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73-4276-A63F-CB683C532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2647055"/>
        <c:axId val="1512640815"/>
      </c:lineChart>
      <c:catAx>
        <c:axId val="15126470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640815"/>
        <c:crosses val="autoZero"/>
        <c:auto val="1"/>
        <c:lblAlgn val="ctr"/>
        <c:lblOffset val="100"/>
        <c:noMultiLvlLbl val="0"/>
      </c:catAx>
      <c:valAx>
        <c:axId val="1512640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647055"/>
        <c:crosses val="autoZero"/>
        <c:crossBetween val="between"/>
      </c:valAx>
      <c:valAx>
        <c:axId val="1712182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192224"/>
        <c:crosses val="max"/>
        <c:crossBetween val="between"/>
      </c:valAx>
      <c:catAx>
        <c:axId val="1712192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2182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98-4879-83AF-2C1B6F1273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98-4879-83AF-2C1B6F1273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8-4879-83AF-2C1B6F1273C9}"/>
              </c:ext>
            </c:extLst>
          </c:dPt>
          <c:dLbls>
            <c:dLbl>
              <c:idx val="1"/>
              <c:layout>
                <c:manualLayout>
                  <c:x val="-4.126835751395521E-2"/>
                  <c:y val="-0.120114023201867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98-4879-83AF-2C1B6F1273C9}"/>
                </c:ext>
              </c:extLst>
            </c:dLbl>
            <c:dLbl>
              <c:idx val="2"/>
              <c:layout>
                <c:manualLayout>
                  <c:x val="2.4073208549807171E-2"/>
                  <c:y val="-0.12545242423306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98-4879-83AF-2C1B6F1273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Bikes</c:v>
                </c:pt>
                <c:pt idx="1">
                  <c:v>Accessories</c:v>
                </c:pt>
                <c:pt idx="2">
                  <c:v>Clothing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0.96460000000000001</c:v>
                </c:pt>
                <c:pt idx="1">
                  <c:v>2.3900000000000001E-2</c:v>
                </c:pt>
                <c:pt idx="2">
                  <c:v>1.1599999999999999E-2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98-4879-83AF-2C1B6F1273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8D-4AC1-8D14-FC4E2DDF2A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8D-4AC1-8D14-FC4E2DDF2A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8D-4AC1-8D14-FC4E2DDF2A96}"/>
              </c:ext>
            </c:extLst>
          </c:dPt>
          <c:cat>
            <c:strRef>
              <c:f>Sheet1!$A$2:$A$4</c:f>
              <c:strCache>
                <c:ptCount val="3"/>
                <c:pt idx="0">
                  <c:v>Regular</c:v>
                </c:pt>
                <c:pt idx="1">
                  <c:v>VIP</c:v>
                </c:pt>
                <c:pt idx="2">
                  <c:v>New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14552</c:v>
                </c:pt>
                <c:pt idx="1">
                  <c:v>1655</c:v>
                </c:pt>
                <c:pt idx="2">
                  <c:v>2277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8D-4AC1-8D14-FC4E2DDF2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3-4E80-AE6A-17F3AB525F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3-4E80-AE6A-17F3AB525F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43-4E80-AE6A-17F3AB525FE9}"/>
              </c:ext>
            </c:extLst>
          </c:dPt>
          <c:cat>
            <c:strRef>
              <c:f>Sheet1!$A$2:$A$4</c:f>
              <c:strCache>
                <c:ptCount val="3"/>
                <c:pt idx="0">
                  <c:v>Aged</c:v>
                </c:pt>
                <c:pt idx="1">
                  <c:v>Middle_Aged</c:v>
                </c:pt>
                <c:pt idx="2">
                  <c:v>Senior_Citizen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5687</c:v>
                </c:pt>
                <c:pt idx="1">
                  <c:v>196</c:v>
                </c:pt>
                <c:pt idx="2">
                  <c:v>12599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43-4E80-AE6A-17F3AB525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65791-477E-593B-4394-AE25DBA8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551EF-3B2A-3455-892D-6114A43A4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AC972-3791-2FEE-C8A7-8D2975E14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8FBF-DC7C-E122-685D-5C8AD3401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2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E1332-01B9-E8CF-14CA-54E1B0E46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254FF-6E03-EEA2-75D0-C9DEF5961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4F782-AC51-A8D1-C866-342B1C844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1186-8679-C7DF-0BC5-A26182F9D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5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B1EE6-1E27-CEB7-EB77-6318A667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29D40-9554-21A8-0950-E9C7391B2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F4207B-14F3-F7DF-B569-B3B4B644C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5F0E-0E3B-8F6C-B58C-C5639CA7E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9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107996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Business Analysis Using 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763FA8-A33B-7E18-4318-211A420FC996}"/>
              </a:ext>
            </a:extLst>
          </p:cNvPr>
          <p:cNvSpPr txBox="1"/>
          <p:nvPr/>
        </p:nvSpPr>
        <p:spPr>
          <a:xfrm>
            <a:off x="5112710" y="545775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By – Krish Wadhwa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0CB01-671C-0F25-26FA-9BB79F1C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6568508-A5F8-40A7-7B53-E6B895EE00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70A6E5-98D7-BDDC-AC15-187BABD1C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45BBBB4-8268-9E4D-1C73-7BBC63148A3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Project Analysis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(Objective &amp; Scope)</a:t>
            </a:r>
            <a:br>
              <a:rPr lang="en-US" sz="1600" dirty="0">
                <a:solidFill>
                  <a:srgbClr val="002060"/>
                </a:solidFill>
              </a:rPr>
            </a:b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8A90-4CCA-AB66-4842-98A422DC1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89">
            <a:extLst>
              <a:ext uri="{FF2B5EF4-FFF2-40B4-BE49-F238E27FC236}">
                <a16:creationId xmlns:a16="http://schemas.microsoft.com/office/drawing/2014/main" id="{76BF1952-F5FA-EB45-A408-1646CAAA5F80}"/>
              </a:ext>
            </a:extLst>
          </p:cNvPr>
          <p:cNvSpPr/>
          <p:nvPr/>
        </p:nvSpPr>
        <p:spPr>
          <a:xfrm>
            <a:off x="228600" y="1021497"/>
            <a:ext cx="5180308" cy="57482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A1A4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OBJECTIVE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8" name="Rectangle 89">
            <a:extLst>
              <a:ext uri="{FF2B5EF4-FFF2-40B4-BE49-F238E27FC236}">
                <a16:creationId xmlns:a16="http://schemas.microsoft.com/office/drawing/2014/main" id="{B4F5C90D-359B-2F92-0332-E153FF0CA1D6}"/>
              </a:ext>
            </a:extLst>
          </p:cNvPr>
          <p:cNvSpPr/>
          <p:nvPr/>
        </p:nvSpPr>
        <p:spPr>
          <a:xfrm>
            <a:off x="5758911" y="1021497"/>
            <a:ext cx="5180308" cy="57482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A1A4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SCOPE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D8F593-CD26-C4FE-1DBF-A51515609C69}"/>
              </a:ext>
            </a:extLst>
          </p:cNvPr>
          <p:cNvSpPr txBox="1"/>
          <p:nvPr/>
        </p:nvSpPr>
        <p:spPr>
          <a:xfrm>
            <a:off x="228600" y="1688656"/>
            <a:ext cx="51803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business data using SQL to uncover trends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key metrics across sales, customer behavior, and product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actionable insights to optimize business strategy.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BA7BC0-CC08-10EC-DAF3-2FF79EDB4548}"/>
              </a:ext>
            </a:extLst>
          </p:cNvPr>
          <p:cNvCxnSpPr>
            <a:cxnSpLocks/>
          </p:cNvCxnSpPr>
          <p:nvPr/>
        </p:nvCxnSpPr>
        <p:spPr>
          <a:xfrm>
            <a:off x="228600" y="3661846"/>
            <a:ext cx="518030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145AB3-F372-A7C0-0066-0C911857A122}"/>
              </a:ext>
            </a:extLst>
          </p:cNvPr>
          <p:cNvCxnSpPr>
            <a:cxnSpLocks/>
          </p:cNvCxnSpPr>
          <p:nvPr/>
        </p:nvCxnSpPr>
        <p:spPr>
          <a:xfrm flipV="1">
            <a:off x="5402451" y="1828801"/>
            <a:ext cx="0" cy="18330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1A3EB4-ACB0-DB9C-A509-DBFA09A8DF9B}"/>
              </a:ext>
            </a:extLst>
          </p:cNvPr>
          <p:cNvSpPr txBox="1"/>
          <p:nvPr/>
        </p:nvSpPr>
        <p:spPr>
          <a:xfrm>
            <a:off x="5703616" y="2218462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SOURCES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33AF25-0C75-33D0-5320-3FA1F37AF2C3}"/>
              </a:ext>
            </a:extLst>
          </p:cNvPr>
          <p:cNvCxnSpPr>
            <a:cxnSpLocks/>
          </p:cNvCxnSpPr>
          <p:nvPr/>
        </p:nvCxnSpPr>
        <p:spPr>
          <a:xfrm flipV="1">
            <a:off x="7370548" y="1917965"/>
            <a:ext cx="1" cy="116242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9">
            <a:extLst>
              <a:ext uri="{FF2B5EF4-FFF2-40B4-BE49-F238E27FC236}">
                <a16:creationId xmlns:a16="http://schemas.microsoft.com/office/drawing/2014/main" id="{B2F49C70-11E5-78BD-E4D0-976E1775DADF}"/>
              </a:ext>
            </a:extLst>
          </p:cNvPr>
          <p:cNvCxnSpPr>
            <a:cxnSpLocks/>
          </p:cNvCxnSpPr>
          <p:nvPr/>
        </p:nvCxnSpPr>
        <p:spPr>
          <a:xfrm>
            <a:off x="7370549" y="2525031"/>
            <a:ext cx="160079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">
            <a:extLst>
              <a:ext uri="{FF2B5EF4-FFF2-40B4-BE49-F238E27FC236}">
                <a16:creationId xmlns:a16="http://schemas.microsoft.com/office/drawing/2014/main" id="{AE562614-688E-0911-AE85-2452994FC05F}"/>
              </a:ext>
            </a:extLst>
          </p:cNvPr>
          <p:cNvCxnSpPr>
            <a:cxnSpLocks/>
          </p:cNvCxnSpPr>
          <p:nvPr/>
        </p:nvCxnSpPr>
        <p:spPr>
          <a:xfrm>
            <a:off x="7370548" y="3080387"/>
            <a:ext cx="160079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D955D49-A36E-B322-64DA-1BAE92205D17}"/>
              </a:ext>
            </a:extLst>
          </p:cNvPr>
          <p:cNvSpPr txBox="1"/>
          <p:nvPr/>
        </p:nvSpPr>
        <p:spPr>
          <a:xfrm>
            <a:off x="8971342" y="2326646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gold.dim_customers</a:t>
            </a:r>
            <a:r>
              <a:rPr lang="en-US" sz="1400" dirty="0"/>
              <a:t> – Customer Profiles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65B6F00-23A9-F43D-5681-CDD0D512BF68}"/>
              </a:ext>
            </a:extLst>
          </p:cNvPr>
          <p:cNvSpPr txBox="1"/>
          <p:nvPr/>
        </p:nvSpPr>
        <p:spPr>
          <a:xfrm>
            <a:off x="473988" y="504164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SQL FOCUS AREAS</a:t>
            </a:r>
          </a:p>
        </p:txBody>
      </p:sp>
      <p:cxnSp>
        <p:nvCxnSpPr>
          <p:cNvPr id="108" name="Conector recto 9">
            <a:extLst>
              <a:ext uri="{FF2B5EF4-FFF2-40B4-BE49-F238E27FC236}">
                <a16:creationId xmlns:a16="http://schemas.microsoft.com/office/drawing/2014/main" id="{9C65FA28-F250-46A3-92B0-97B263183692}"/>
              </a:ext>
            </a:extLst>
          </p:cNvPr>
          <p:cNvCxnSpPr>
            <a:cxnSpLocks/>
          </p:cNvCxnSpPr>
          <p:nvPr/>
        </p:nvCxnSpPr>
        <p:spPr>
          <a:xfrm>
            <a:off x="3177379" y="5752189"/>
            <a:ext cx="1755699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9">
            <a:extLst>
              <a:ext uri="{FF2B5EF4-FFF2-40B4-BE49-F238E27FC236}">
                <a16:creationId xmlns:a16="http://schemas.microsoft.com/office/drawing/2014/main" id="{D6B896B8-D005-D583-1917-9700576F28F1}"/>
              </a:ext>
            </a:extLst>
          </p:cNvPr>
          <p:cNvCxnSpPr>
            <a:cxnSpLocks/>
          </p:cNvCxnSpPr>
          <p:nvPr/>
        </p:nvCxnSpPr>
        <p:spPr>
          <a:xfrm>
            <a:off x="3879228" y="4008149"/>
            <a:ext cx="1755699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9">
            <a:extLst>
              <a:ext uri="{FF2B5EF4-FFF2-40B4-BE49-F238E27FC236}">
                <a16:creationId xmlns:a16="http://schemas.microsoft.com/office/drawing/2014/main" id="{9D9C6DE0-0961-B4D5-340A-BE321FC00809}"/>
              </a:ext>
            </a:extLst>
          </p:cNvPr>
          <p:cNvCxnSpPr>
            <a:cxnSpLocks/>
          </p:cNvCxnSpPr>
          <p:nvPr/>
        </p:nvCxnSpPr>
        <p:spPr>
          <a:xfrm>
            <a:off x="3192877" y="4884268"/>
            <a:ext cx="1755699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9">
            <a:extLst>
              <a:ext uri="{FF2B5EF4-FFF2-40B4-BE49-F238E27FC236}">
                <a16:creationId xmlns:a16="http://schemas.microsoft.com/office/drawing/2014/main" id="{84DCE27A-F22F-5D49-75FC-5C2F6FED6E59}"/>
              </a:ext>
            </a:extLst>
          </p:cNvPr>
          <p:cNvCxnSpPr>
            <a:cxnSpLocks/>
          </p:cNvCxnSpPr>
          <p:nvPr/>
        </p:nvCxnSpPr>
        <p:spPr>
          <a:xfrm>
            <a:off x="3832732" y="6540020"/>
            <a:ext cx="1755699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B79C4F8-53FD-13CE-F96B-76DE32712898}"/>
              </a:ext>
            </a:extLst>
          </p:cNvPr>
          <p:cNvCxnSpPr>
            <a:cxnSpLocks/>
          </p:cNvCxnSpPr>
          <p:nvPr/>
        </p:nvCxnSpPr>
        <p:spPr>
          <a:xfrm>
            <a:off x="2479659" y="5395482"/>
            <a:ext cx="1394917" cy="1144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4B29D98-0027-2493-CCBD-2EB4B9955729}"/>
              </a:ext>
            </a:extLst>
          </p:cNvPr>
          <p:cNvCxnSpPr>
            <a:cxnSpLocks/>
          </p:cNvCxnSpPr>
          <p:nvPr/>
        </p:nvCxnSpPr>
        <p:spPr>
          <a:xfrm flipV="1">
            <a:off x="2479659" y="4008149"/>
            <a:ext cx="1394917" cy="12491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04816-1F84-248E-E563-DE1D614735C8}"/>
              </a:ext>
            </a:extLst>
          </p:cNvPr>
          <p:cNvSpPr txBox="1"/>
          <p:nvPr/>
        </p:nvSpPr>
        <p:spPr>
          <a:xfrm>
            <a:off x="5708543" y="3853156"/>
            <a:ext cx="831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Sales Trends &amp; Cumulative Analysis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7B22D77-AD44-0DC8-CA84-3019707C934F}"/>
              </a:ext>
            </a:extLst>
          </p:cNvPr>
          <p:cNvSpPr txBox="1"/>
          <p:nvPr/>
        </p:nvSpPr>
        <p:spPr>
          <a:xfrm>
            <a:off x="5014992" y="4703375"/>
            <a:ext cx="831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Product Performance &amp; Target Comparison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272227-B194-256F-2E9C-CD7938DBAC32}"/>
              </a:ext>
            </a:extLst>
          </p:cNvPr>
          <p:cNvSpPr txBox="1"/>
          <p:nvPr/>
        </p:nvSpPr>
        <p:spPr>
          <a:xfrm>
            <a:off x="4999492" y="5590022"/>
            <a:ext cx="831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Contribution &amp; Segmentation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C57B65-DA64-98A9-532A-1A7B8E882049}"/>
              </a:ext>
            </a:extLst>
          </p:cNvPr>
          <p:cNvSpPr txBox="1"/>
          <p:nvPr/>
        </p:nvSpPr>
        <p:spPr>
          <a:xfrm>
            <a:off x="5634927" y="6346699"/>
            <a:ext cx="831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Loyalty &amp; Behavior Analysis</a:t>
            </a: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39097146-E89A-BDE6-8248-846350226B10}"/>
              </a:ext>
            </a:extLst>
          </p:cNvPr>
          <p:cNvSpPr/>
          <p:nvPr/>
        </p:nvSpPr>
        <p:spPr>
          <a:xfrm>
            <a:off x="9329980" y="4008149"/>
            <a:ext cx="914400" cy="90956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Arrow: Chevron 156">
            <a:extLst>
              <a:ext uri="{FF2B5EF4-FFF2-40B4-BE49-F238E27FC236}">
                <a16:creationId xmlns:a16="http://schemas.microsoft.com/office/drawing/2014/main" id="{B11B0690-B549-F3FB-D08E-48E15513101F}"/>
              </a:ext>
            </a:extLst>
          </p:cNvPr>
          <p:cNvSpPr/>
          <p:nvPr/>
        </p:nvSpPr>
        <p:spPr>
          <a:xfrm>
            <a:off x="9351739" y="5643782"/>
            <a:ext cx="914400" cy="90956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2050CD1-6031-52F5-F989-5BCC5C337A91}"/>
              </a:ext>
            </a:extLst>
          </p:cNvPr>
          <p:cNvSpPr txBox="1"/>
          <p:nvPr/>
        </p:nvSpPr>
        <p:spPr>
          <a:xfrm>
            <a:off x="10200534" y="4162465"/>
            <a:ext cx="831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Business Impact</a:t>
            </a:r>
          </a:p>
          <a:p>
            <a:r>
              <a:rPr lang="en-US" b="1" dirty="0"/>
              <a:t>       Analysis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159398-0CFC-7B36-EB4D-BDFBD1E8A52A}"/>
              </a:ext>
            </a:extLst>
          </p:cNvPr>
          <p:cNvSpPr txBox="1"/>
          <p:nvPr/>
        </p:nvSpPr>
        <p:spPr>
          <a:xfrm>
            <a:off x="10216576" y="5708767"/>
            <a:ext cx="930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Recommendations</a:t>
            </a:r>
          </a:p>
          <a:p>
            <a:r>
              <a:rPr lang="en-US" b="1" dirty="0"/>
              <a:t>for Optimization</a:t>
            </a:r>
          </a:p>
        </p:txBody>
      </p:sp>
      <p:cxnSp>
        <p:nvCxnSpPr>
          <p:cNvPr id="167" name="Conector recto 9">
            <a:extLst>
              <a:ext uri="{FF2B5EF4-FFF2-40B4-BE49-F238E27FC236}">
                <a16:creationId xmlns:a16="http://schemas.microsoft.com/office/drawing/2014/main" id="{5BD4FAD0-121C-A410-4CC9-E437DF852794}"/>
              </a:ext>
            </a:extLst>
          </p:cNvPr>
          <p:cNvCxnSpPr>
            <a:cxnSpLocks/>
          </p:cNvCxnSpPr>
          <p:nvPr/>
        </p:nvCxnSpPr>
        <p:spPr>
          <a:xfrm>
            <a:off x="7362529" y="1923454"/>
            <a:ext cx="160079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52430DD-B7BC-357D-D4A4-B08B8A961BDC}"/>
              </a:ext>
            </a:extLst>
          </p:cNvPr>
          <p:cNvCxnSpPr>
            <a:cxnSpLocks/>
          </p:cNvCxnSpPr>
          <p:nvPr/>
        </p:nvCxnSpPr>
        <p:spPr>
          <a:xfrm>
            <a:off x="5762329" y="2521256"/>
            <a:ext cx="160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CD84DF7-EA48-864C-9ACF-55210F8E0D24}"/>
              </a:ext>
            </a:extLst>
          </p:cNvPr>
          <p:cNvSpPr txBox="1"/>
          <p:nvPr/>
        </p:nvSpPr>
        <p:spPr>
          <a:xfrm>
            <a:off x="1500070" y="1177149"/>
            <a:ext cx="71374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dirty="0"/>
              <a:t> 🎯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065F197-5780-AE43-B290-3030B10E4247}"/>
              </a:ext>
            </a:extLst>
          </p:cNvPr>
          <p:cNvSpPr txBox="1"/>
          <p:nvPr/>
        </p:nvSpPr>
        <p:spPr>
          <a:xfrm>
            <a:off x="7416433" y="1177149"/>
            <a:ext cx="87810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📚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F3FB9A-9A2C-FA7B-58F7-5C725A722FA3}"/>
              </a:ext>
            </a:extLst>
          </p:cNvPr>
          <p:cNvSpPr txBox="1"/>
          <p:nvPr/>
        </p:nvSpPr>
        <p:spPr>
          <a:xfrm>
            <a:off x="87348" y="5029380"/>
            <a:ext cx="53611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📝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F4CBB39-FF35-A9DC-9531-FA7BB68CEF73}"/>
              </a:ext>
            </a:extLst>
          </p:cNvPr>
          <p:cNvCxnSpPr>
            <a:cxnSpLocks/>
          </p:cNvCxnSpPr>
          <p:nvPr/>
        </p:nvCxnSpPr>
        <p:spPr>
          <a:xfrm>
            <a:off x="599466" y="5333745"/>
            <a:ext cx="186537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3461C93-5251-D46F-46FA-F07D0129871C}"/>
              </a:ext>
            </a:extLst>
          </p:cNvPr>
          <p:cNvCxnSpPr>
            <a:cxnSpLocks/>
          </p:cNvCxnSpPr>
          <p:nvPr/>
        </p:nvCxnSpPr>
        <p:spPr>
          <a:xfrm flipV="1">
            <a:off x="2474768" y="5253790"/>
            <a:ext cx="0" cy="1463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81C0F1-1514-67C3-3440-4EA52EBB9362}"/>
              </a:ext>
            </a:extLst>
          </p:cNvPr>
          <p:cNvSpPr txBox="1"/>
          <p:nvPr/>
        </p:nvSpPr>
        <p:spPr>
          <a:xfrm>
            <a:off x="8971342" y="2910184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gold.dim_products</a:t>
            </a:r>
            <a:r>
              <a:rPr lang="en-US" sz="1400" dirty="0"/>
              <a:t> – Product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64776-3E3F-C401-B727-538E11302451}"/>
              </a:ext>
            </a:extLst>
          </p:cNvPr>
          <p:cNvSpPr txBox="1"/>
          <p:nvPr/>
        </p:nvSpPr>
        <p:spPr>
          <a:xfrm>
            <a:off x="8971342" y="1743109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gold.fact_sales</a:t>
            </a:r>
            <a:r>
              <a:rPr lang="en-US" sz="1400" dirty="0"/>
              <a:t> –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278158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Sales Trend (MOM)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8E9E0F-A419-83E0-8F50-B76E22999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919275"/>
              </p:ext>
            </p:extLst>
          </p:nvPr>
        </p:nvGraphicFramePr>
        <p:xfrm>
          <a:off x="380117" y="966097"/>
          <a:ext cx="8345429" cy="528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7B650E-229B-E2E9-74BD-8DAF89330AB1}"/>
              </a:ext>
            </a:extLst>
          </p:cNvPr>
          <p:cNvCxnSpPr>
            <a:cxnSpLocks/>
          </p:cNvCxnSpPr>
          <p:nvPr/>
        </p:nvCxnSpPr>
        <p:spPr>
          <a:xfrm flipV="1">
            <a:off x="9122044" y="1053515"/>
            <a:ext cx="0" cy="5440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9">
            <a:extLst>
              <a:ext uri="{FF2B5EF4-FFF2-40B4-BE49-F238E27FC236}">
                <a16:creationId xmlns:a16="http://schemas.microsoft.com/office/drawing/2014/main" id="{6CBEB796-1B78-F60A-1794-618F19112EA0}"/>
              </a:ext>
            </a:extLst>
          </p:cNvPr>
          <p:cNvSpPr/>
          <p:nvPr/>
        </p:nvSpPr>
        <p:spPr>
          <a:xfrm>
            <a:off x="9373247" y="946777"/>
            <a:ext cx="2590153" cy="57482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Key Takeaway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CBF8A-18ED-B721-1BFB-E943BD90A70A}"/>
              </a:ext>
            </a:extLst>
          </p:cNvPr>
          <p:cNvSpPr txBox="1"/>
          <p:nvPr/>
        </p:nvSpPr>
        <p:spPr>
          <a:xfrm>
            <a:off x="9211162" y="1666512"/>
            <a:ext cx="289002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Exponential Growth:</a:t>
            </a:r>
          </a:p>
          <a:p>
            <a:pPr>
              <a:buNone/>
            </a:pPr>
            <a:r>
              <a:rPr lang="en-US" sz="1600" dirty="0"/>
              <a:t>Sales surged from 43K in Dec 2010 to 29.3M by Dec 2013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2013 Peak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1600" dirty="0"/>
              <a:t>Highest monthly average in 2013 at ~1.19M unit</a:t>
            </a:r>
          </a:p>
          <a:p>
            <a:pPr>
              <a:buNone/>
            </a:pPr>
            <a:r>
              <a:rPr lang="en-US" sz="1600" dirty="0"/>
              <a:t>.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Year-End Boost:</a:t>
            </a:r>
          </a:p>
          <a:p>
            <a:pPr>
              <a:buNone/>
            </a:pPr>
            <a:r>
              <a:rPr lang="en-US" sz="1600" dirty="0"/>
              <a:t>Oct-Dec consistently drove maximum sales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2012 Slowdown:</a:t>
            </a:r>
          </a:p>
          <a:p>
            <a:pPr>
              <a:buNone/>
            </a:pPr>
            <a:r>
              <a:rPr lang="en-US" sz="1600" dirty="0"/>
              <a:t>Growth plateaued mid-2012 with ~500K monthly sales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Jan 2014 Dip:</a:t>
            </a:r>
          </a:p>
          <a:p>
            <a:r>
              <a:rPr lang="en-US" sz="1600" dirty="0"/>
              <a:t>Sharp fall to 45K units after Dec 2013 peak.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Product Analysis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B94AF-9121-3299-0E57-E99B39C03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6404"/>
              </p:ext>
            </p:extLst>
          </p:nvPr>
        </p:nvGraphicFramePr>
        <p:xfrm>
          <a:off x="228599" y="725241"/>
          <a:ext cx="8527942" cy="5942250"/>
        </p:xfrm>
        <a:graphic>
          <a:graphicData uri="http://schemas.openxmlformats.org/drawingml/2006/table">
            <a:tbl>
              <a:tblPr/>
              <a:tblGrid>
                <a:gridCol w="2996302">
                  <a:extLst>
                    <a:ext uri="{9D8B030D-6E8A-4147-A177-3AD203B41FA5}">
                      <a16:colId xmlns:a16="http://schemas.microsoft.com/office/drawing/2014/main" val="930595887"/>
                    </a:ext>
                  </a:extLst>
                </a:gridCol>
                <a:gridCol w="1382910">
                  <a:extLst>
                    <a:ext uri="{9D8B030D-6E8A-4147-A177-3AD203B41FA5}">
                      <a16:colId xmlns:a16="http://schemas.microsoft.com/office/drawing/2014/main" val="2060168248"/>
                    </a:ext>
                  </a:extLst>
                </a:gridCol>
                <a:gridCol w="1382910">
                  <a:extLst>
                    <a:ext uri="{9D8B030D-6E8A-4147-A177-3AD203B41FA5}">
                      <a16:colId xmlns:a16="http://schemas.microsoft.com/office/drawing/2014/main" val="1844636927"/>
                    </a:ext>
                  </a:extLst>
                </a:gridCol>
                <a:gridCol w="1382910">
                  <a:extLst>
                    <a:ext uri="{9D8B030D-6E8A-4147-A177-3AD203B41FA5}">
                      <a16:colId xmlns:a16="http://schemas.microsoft.com/office/drawing/2014/main" val="4163071791"/>
                    </a:ext>
                  </a:extLst>
                </a:gridCol>
                <a:gridCol w="1382910">
                  <a:extLst>
                    <a:ext uri="{9D8B030D-6E8A-4147-A177-3AD203B41FA5}">
                      <a16:colId xmlns:a16="http://schemas.microsoft.com/office/drawing/2014/main" val="2321110597"/>
                    </a:ext>
                  </a:extLst>
                </a:gridCol>
              </a:tblGrid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Product Category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10620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tire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25607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30690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All-Purpose Bike Stand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37683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319578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AWC Logo Cap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18891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7381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Bike Wash - Dissolver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6960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4294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Classic Vest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34176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2778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Fender Set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44484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24328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Half-Finger Gloves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32688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7740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Hitch Rack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36840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0784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HL TIRE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73467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1933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Pack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38940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0772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 TIRE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40747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8215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Long-Sleeve Logo Jersey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82600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5143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 BOTTLE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19530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3006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 TIRE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14620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9134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 TIRE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54855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19383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Mountain-100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16975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1324150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8436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Mountain-200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2261274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5655120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23406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Mountain-400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769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416798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508140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Mountain-500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263230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13416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Patch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6048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51735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 Tire tube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8888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15096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Racing Socks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4869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26714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 Bottle Cage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15237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03307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Road-150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25046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5524432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85345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Road-250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34296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2719010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1697885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046494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Road-350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8505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1571724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59222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Road-550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359480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1152480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86123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Road-650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1398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181992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461970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57059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Road-750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5940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773280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46275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Short-Sleeve Classic Jersey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83106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2819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Helmet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216090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22081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tire tube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028907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Touring-1000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14304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2977616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24977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Touring-2000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4860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447120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9063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Touring-3000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2226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398454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47302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Warer Bottle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20425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66748"/>
                  </a:ext>
                </a:extLst>
              </a:tr>
              <a:tr h="15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Women's Shorts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67410</a:t>
                      </a:r>
                    </a:p>
                  </a:txBody>
                  <a:tcPr marL="5725" marR="5725" marT="5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742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72347-E8FB-5DD6-8442-2CCFBFCBCE47}"/>
              </a:ext>
            </a:extLst>
          </p:cNvPr>
          <p:cNvCxnSpPr>
            <a:cxnSpLocks/>
          </p:cNvCxnSpPr>
          <p:nvPr/>
        </p:nvCxnSpPr>
        <p:spPr>
          <a:xfrm flipV="1">
            <a:off x="8858578" y="981595"/>
            <a:ext cx="0" cy="5440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89">
            <a:extLst>
              <a:ext uri="{FF2B5EF4-FFF2-40B4-BE49-F238E27FC236}">
                <a16:creationId xmlns:a16="http://schemas.microsoft.com/office/drawing/2014/main" id="{3AFC6C82-13F8-82B1-9AD2-698B27949E0A}"/>
              </a:ext>
            </a:extLst>
          </p:cNvPr>
          <p:cNvSpPr/>
          <p:nvPr/>
        </p:nvSpPr>
        <p:spPr>
          <a:xfrm>
            <a:off x="9133673" y="690018"/>
            <a:ext cx="2590153" cy="57482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Key Takeaway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D2D78-F48E-BD1E-9F7D-C8071926362F}"/>
              </a:ext>
            </a:extLst>
          </p:cNvPr>
          <p:cNvSpPr txBox="1"/>
          <p:nvPr/>
        </p:nvSpPr>
        <p:spPr>
          <a:xfrm>
            <a:off x="8858578" y="1418819"/>
            <a:ext cx="328814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High Growth Products</a:t>
            </a:r>
            <a:r>
              <a:rPr lang="en-US" dirty="0">
                <a:solidFill>
                  <a:srgbClr val="002060"/>
                </a:solidFill>
              </a:rPr>
              <a:t>  </a:t>
            </a:r>
          </a:p>
          <a:p>
            <a:r>
              <a:rPr lang="en-US" sz="1600" dirty="0"/>
              <a:t>Mountain-200, Road-250, and Touring-1000 showed significant growth in 2013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Consistent Performers  </a:t>
            </a:r>
          </a:p>
          <a:p>
            <a:r>
              <a:rPr lang="en-US" sz="1600" dirty="0"/>
              <a:t>Long-Sleeve Logo Jersey, Sport Helmet, and Short-Sleeve Classic Jersey maintained steady demand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Emerging Traction  </a:t>
            </a:r>
          </a:p>
          <a:p>
            <a:r>
              <a:rPr lang="en-US" sz="1600" dirty="0"/>
              <a:t>Hitch Rack, HL Tire, and Hydration Pack gained traction in 2013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Sales Timeline  </a:t>
            </a:r>
          </a:p>
          <a:p>
            <a:r>
              <a:rPr lang="en-US" sz="1600" dirty="0"/>
              <a:t>Minimal sales before 2012, with major growth occurring in 2013 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80374-7249-D3F2-6C42-F558A10E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A937231-DD4D-B361-44CD-E071A5E116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A164B3-0977-1E54-994E-38F6D7F0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E198F18-17CC-A668-BE11-DF77D4F7021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2060"/>
                </a:solidFill>
              </a:rPr>
              <a:t>Category Contribution 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&amp; Segmentation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E42C6F-AD60-A123-0DAC-400F7A358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89351-082D-6CFA-B710-26B523F64F53}"/>
              </a:ext>
            </a:extLst>
          </p:cNvPr>
          <p:cNvCxnSpPr>
            <a:cxnSpLocks/>
          </p:cNvCxnSpPr>
          <p:nvPr/>
        </p:nvCxnSpPr>
        <p:spPr>
          <a:xfrm flipV="1">
            <a:off x="8872356" y="894827"/>
            <a:ext cx="0" cy="5440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25EDA6C-4674-4EA7-E0C8-A453CD3EB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002007"/>
              </p:ext>
            </p:extLst>
          </p:nvPr>
        </p:nvGraphicFramePr>
        <p:xfrm>
          <a:off x="8825424" y="704671"/>
          <a:ext cx="3366576" cy="2724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A62614-25E6-D23B-A76B-BC4B4308A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589694"/>
              </p:ext>
            </p:extLst>
          </p:nvPr>
        </p:nvGraphicFramePr>
        <p:xfrm>
          <a:off x="8465599" y="904762"/>
          <a:ext cx="4086225" cy="3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F2D352-2417-03D1-10B7-EDC2AF5E81AE}"/>
              </a:ext>
            </a:extLst>
          </p:cNvPr>
          <p:cNvSpPr txBox="1"/>
          <p:nvPr/>
        </p:nvSpPr>
        <p:spPr>
          <a:xfrm>
            <a:off x="9024539" y="4362341"/>
            <a:ext cx="3167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Bikes dominate sales</a:t>
            </a:r>
            <a:r>
              <a:rPr lang="en-US" b="1" dirty="0"/>
              <a:t> </a:t>
            </a:r>
            <a:r>
              <a:rPr lang="en-US" dirty="0"/>
              <a:t>at 96.46%, with minimal contributions from accessories (2.39%) and clothing (1.16%), indicating </a:t>
            </a:r>
            <a:r>
              <a:rPr lang="en-US" b="1" dirty="0">
                <a:solidFill>
                  <a:srgbClr val="002060"/>
                </a:solidFill>
              </a:rPr>
              <a:t>potential to boost non-bike categories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33C4C94-C835-2997-FA22-A2BE721A9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374838"/>
              </p:ext>
            </p:extLst>
          </p:nvPr>
        </p:nvGraphicFramePr>
        <p:xfrm>
          <a:off x="-118681" y="741717"/>
          <a:ext cx="3764552" cy="310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3871D3-FA25-A768-1937-CBEFE32C7AEB}"/>
              </a:ext>
            </a:extLst>
          </p:cNvPr>
          <p:cNvSpPr txBox="1"/>
          <p:nvPr/>
        </p:nvSpPr>
        <p:spPr>
          <a:xfrm>
            <a:off x="228600" y="6102996"/>
            <a:ext cx="1196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 VIP: Customers who spend ₹5000 or more and have a lifespan of 12 months or more</a:t>
            </a:r>
          </a:p>
          <a:p>
            <a:pPr>
              <a:buNone/>
            </a:pPr>
            <a:r>
              <a:rPr lang="en-US" sz="1200" dirty="0"/>
              <a:t> Regular: Customers who spend less than ₹5000 and have a lifespan of less than 12 months </a:t>
            </a:r>
          </a:p>
          <a:p>
            <a:r>
              <a:rPr lang="en-US" sz="1200" dirty="0"/>
              <a:t> New: Customers with a lifespan of less than 12 months, regardless of spend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F2C8895F-6F78-2700-61E5-6E0B096B84EB}"/>
              </a:ext>
            </a:extLst>
          </p:cNvPr>
          <p:cNvSpPr/>
          <p:nvPr/>
        </p:nvSpPr>
        <p:spPr>
          <a:xfrm>
            <a:off x="126705" y="6191168"/>
            <a:ext cx="100584" cy="1005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5457551C-FAAA-5A2E-C141-1D5ECFAFBDB1}"/>
              </a:ext>
            </a:extLst>
          </p:cNvPr>
          <p:cNvSpPr/>
          <p:nvPr/>
        </p:nvSpPr>
        <p:spPr>
          <a:xfrm>
            <a:off x="217657" y="919097"/>
            <a:ext cx="125685" cy="1226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Rectangle 89">
            <a:extLst>
              <a:ext uri="{FF2B5EF4-FFF2-40B4-BE49-F238E27FC236}">
                <a16:creationId xmlns:a16="http://schemas.microsoft.com/office/drawing/2014/main" id="{7B9F76E9-D46C-A001-5F1E-A28A15359D17}"/>
              </a:ext>
            </a:extLst>
          </p:cNvPr>
          <p:cNvSpPr/>
          <p:nvPr/>
        </p:nvSpPr>
        <p:spPr>
          <a:xfrm>
            <a:off x="114863" y="630266"/>
            <a:ext cx="3187240" cy="32391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0" name="Rectangle 89">
            <a:extLst>
              <a:ext uri="{FF2B5EF4-FFF2-40B4-BE49-F238E27FC236}">
                <a16:creationId xmlns:a16="http://schemas.microsoft.com/office/drawing/2014/main" id="{B093A549-DF58-1321-D5DD-062834B7320B}"/>
              </a:ext>
            </a:extLst>
          </p:cNvPr>
          <p:cNvSpPr/>
          <p:nvPr/>
        </p:nvSpPr>
        <p:spPr>
          <a:xfrm>
            <a:off x="30995" y="6118492"/>
            <a:ext cx="623031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0CBFE77-7039-7099-581F-157BBB4EA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9487"/>
              </p:ext>
            </p:extLst>
          </p:nvPr>
        </p:nvGraphicFramePr>
        <p:xfrm>
          <a:off x="3786751" y="1516608"/>
          <a:ext cx="4618498" cy="175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9">
                  <a:extLst>
                    <a:ext uri="{9D8B030D-6E8A-4147-A177-3AD203B41FA5}">
                      <a16:colId xmlns:a16="http://schemas.microsoft.com/office/drawing/2014/main" val="2087497498"/>
                    </a:ext>
                  </a:extLst>
                </a:gridCol>
                <a:gridCol w="2309249">
                  <a:extLst>
                    <a:ext uri="{9D8B030D-6E8A-4147-A177-3AD203B41FA5}">
                      <a16:colId xmlns:a16="http://schemas.microsoft.com/office/drawing/2014/main" val="1817590420"/>
                    </a:ext>
                  </a:extLst>
                </a:gridCol>
              </a:tblGrid>
              <a:tr h="351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Price Range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Total Products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3518864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Below 100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85110145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100-500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28946677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500-1000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59964170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Above 1000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696932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0A6E767-B36A-A5B0-6A65-A36A81CFAA02}"/>
              </a:ext>
            </a:extLst>
          </p:cNvPr>
          <p:cNvSpPr txBox="1"/>
          <p:nvPr/>
        </p:nvSpPr>
        <p:spPr>
          <a:xfrm>
            <a:off x="709383" y="4026068"/>
            <a:ext cx="3924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Most products are priced below 100, attracting Regular customers and driving bulk sales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99EC8D-C622-514C-1D7D-FD6627F10304}"/>
              </a:ext>
            </a:extLst>
          </p:cNvPr>
          <p:cNvSpPr txBox="1"/>
          <p:nvPr/>
        </p:nvSpPr>
        <p:spPr>
          <a:xfrm>
            <a:off x="725274" y="5097358"/>
            <a:ext cx="3924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VIP customers are fewer but contribute significantly to high-value purchases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1B8F6B-3DBA-3C77-A9FE-BC6DE03191E5}"/>
              </a:ext>
            </a:extLst>
          </p:cNvPr>
          <p:cNvSpPr txBox="1"/>
          <p:nvPr/>
        </p:nvSpPr>
        <p:spPr>
          <a:xfrm>
            <a:off x="5071390" y="4026068"/>
            <a:ext cx="3924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Bikes dominate sales, contributing ~96% of total revenue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6A9052-5EA4-E9ED-CCA7-66FFDE0E3EF4}"/>
              </a:ext>
            </a:extLst>
          </p:cNvPr>
          <p:cNvSpPr txBox="1"/>
          <p:nvPr/>
        </p:nvSpPr>
        <p:spPr>
          <a:xfrm>
            <a:off x="5066228" y="5097358"/>
            <a:ext cx="4086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Accessories and clothing contribute marginally despite a moderate product count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374381A1-79AF-F6A2-CEEB-4425240F3B83}"/>
              </a:ext>
            </a:extLst>
          </p:cNvPr>
          <p:cNvSpPr/>
          <p:nvPr/>
        </p:nvSpPr>
        <p:spPr>
          <a:xfrm>
            <a:off x="567045" y="4211751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E47BED17-CEA2-E8F8-D86B-45006F991C63}"/>
              </a:ext>
            </a:extLst>
          </p:cNvPr>
          <p:cNvSpPr/>
          <p:nvPr/>
        </p:nvSpPr>
        <p:spPr>
          <a:xfrm>
            <a:off x="567045" y="5295294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BBCAC990-DAFA-4D62-95B7-9F74A2346DCC}"/>
              </a:ext>
            </a:extLst>
          </p:cNvPr>
          <p:cNvSpPr/>
          <p:nvPr/>
        </p:nvSpPr>
        <p:spPr>
          <a:xfrm>
            <a:off x="4965271" y="4211751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219DCD3B-45B4-E628-C139-24A20A63447D}"/>
              </a:ext>
            </a:extLst>
          </p:cNvPr>
          <p:cNvSpPr/>
          <p:nvPr/>
        </p:nvSpPr>
        <p:spPr>
          <a:xfrm>
            <a:off x="4965271" y="5295294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F1D66-AE02-C067-DF18-82C169EA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8ACA95E-07A6-7E98-25A6-AE1720B42E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676D51-54E4-A442-793E-7E9C93BDA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C35C559-E0AA-EAE4-2CF0-22F62B4A4D0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2060"/>
                </a:solidFill>
              </a:rPr>
              <a:t>Customer Loyalty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&amp; Behavior Analysis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382E9D-F31A-C7A2-B85E-910A0D15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D3D0E8-AB65-8ED4-AC62-3F74607E5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83910"/>
              </p:ext>
            </p:extLst>
          </p:nvPr>
        </p:nvGraphicFramePr>
        <p:xfrm>
          <a:off x="162947" y="1203314"/>
          <a:ext cx="8128000" cy="392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8791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600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53811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978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Age Group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Customer Category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Average Order Value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Average Monthly Spend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836287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Aged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1694.89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200.08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723420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Regular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597.23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508.29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4118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VIP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2625.89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309.61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5567223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effectLst/>
                        </a:rPr>
                        <a:t>Middle_Aged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New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1555.00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182.89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32986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Regular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515.46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450.03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94979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VIP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2649.67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318.83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3381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effectLst/>
                        </a:rPr>
                        <a:t>Senior_Citizen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1697.01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218.27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6745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Regular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593.24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505.31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65511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VIP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2636.33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323.32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05994131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D578166-E157-4EB8-E804-71CCCC54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989341"/>
              </p:ext>
            </p:extLst>
          </p:nvPr>
        </p:nvGraphicFramePr>
        <p:xfrm>
          <a:off x="8477573" y="1674394"/>
          <a:ext cx="3341688" cy="2156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89">
            <a:extLst>
              <a:ext uri="{FF2B5EF4-FFF2-40B4-BE49-F238E27FC236}">
                <a16:creationId xmlns:a16="http://schemas.microsoft.com/office/drawing/2014/main" id="{EDC9592F-B799-263B-FD8E-7586093FE057}"/>
              </a:ext>
            </a:extLst>
          </p:cNvPr>
          <p:cNvSpPr/>
          <p:nvPr/>
        </p:nvSpPr>
        <p:spPr>
          <a:xfrm>
            <a:off x="8640520" y="1674394"/>
            <a:ext cx="3172968" cy="2670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6F4E2-0437-5DF8-5E5E-5EAF81A76B62}"/>
              </a:ext>
            </a:extLst>
          </p:cNvPr>
          <p:cNvSpPr txBox="1"/>
          <p:nvPr/>
        </p:nvSpPr>
        <p:spPr>
          <a:xfrm>
            <a:off x="8650936" y="3723738"/>
            <a:ext cx="61295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/>
              <a:t>- Aged category: Age between 40 and 50. </a:t>
            </a:r>
          </a:p>
          <a:p>
            <a:pPr>
              <a:buNone/>
            </a:pPr>
            <a:r>
              <a:rPr lang="en-US" sz="1000" dirty="0"/>
              <a:t>- Middle-aged category: Age between 30 and 40. </a:t>
            </a:r>
          </a:p>
          <a:p>
            <a:r>
              <a:rPr lang="en-US" sz="1000" dirty="0"/>
              <a:t>- Senior citizen: Age 50 and above.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B4621-E332-3BB8-2157-05C5E17F6A5C}"/>
              </a:ext>
            </a:extLst>
          </p:cNvPr>
          <p:cNvSpPr/>
          <p:nvPr/>
        </p:nvSpPr>
        <p:spPr>
          <a:xfrm>
            <a:off x="162947" y="5310401"/>
            <a:ext cx="4099086" cy="659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VIP Customers consistently have the highest Average Order Value (AOV) in all segments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FB70C6-1EFB-493E-7F88-494D3DCB7191}"/>
              </a:ext>
            </a:extLst>
          </p:cNvPr>
          <p:cNvSpPr/>
          <p:nvPr/>
        </p:nvSpPr>
        <p:spPr>
          <a:xfrm>
            <a:off x="162947" y="6089567"/>
            <a:ext cx="4099086" cy="659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New Customers show the lowest Average Monthly Spend (AMO) in all age groups, indicating low engagement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FD1862-B095-9173-078E-A0F577CC5872}"/>
              </a:ext>
            </a:extLst>
          </p:cNvPr>
          <p:cNvSpPr/>
          <p:nvPr/>
        </p:nvSpPr>
        <p:spPr>
          <a:xfrm>
            <a:off x="4282235" y="5310401"/>
            <a:ext cx="4099086" cy="659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Regular Customers maintain a higher Average Monthly Spend (AMO) compared to New and VIP customers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824143-13F9-C46E-E215-1CAD8B676D1D}"/>
              </a:ext>
            </a:extLst>
          </p:cNvPr>
          <p:cNvSpPr/>
          <p:nvPr/>
        </p:nvSpPr>
        <p:spPr>
          <a:xfrm>
            <a:off x="4285174" y="6089567"/>
            <a:ext cx="4099086" cy="659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Middle-Aged VIPs have the highest AOV (₹2649.67) and moderate AMO (₹318.83), making them the most valuable segment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281FE-7D77-30DC-B364-6CA02B55AF98}"/>
              </a:ext>
            </a:extLst>
          </p:cNvPr>
          <p:cNvSpPr txBox="1"/>
          <p:nvPr/>
        </p:nvSpPr>
        <p:spPr>
          <a:xfrm>
            <a:off x="8715104" y="4712362"/>
            <a:ext cx="31362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Senior Citizens contribute the highest customer count (12,599) and dominate total orders and sales, especially in the VIP segment, highlighting their consistent purchase behavior and high value to the business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49C028-26F8-2DC4-31C5-4485D05B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4478" y="4683679"/>
            <a:ext cx="31729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352797-EC5F-31D2-5316-9AEBD0B88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4478" y="6159554"/>
            <a:ext cx="31729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4CC97D1C-0562-A3D9-BE00-7A72213DB8A0}"/>
              </a:ext>
            </a:extLst>
          </p:cNvPr>
          <p:cNvSpPr/>
          <p:nvPr/>
        </p:nvSpPr>
        <p:spPr>
          <a:xfrm rot="5400000">
            <a:off x="2122058" y="5186530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35B6C86D-E673-11A8-F9C7-C3E39BC54D11}"/>
              </a:ext>
            </a:extLst>
          </p:cNvPr>
          <p:cNvSpPr/>
          <p:nvPr/>
        </p:nvSpPr>
        <p:spPr>
          <a:xfrm rot="5400000">
            <a:off x="6212906" y="5186530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30F672-1F8F-1750-38FF-7F6481388530}"/>
              </a:ext>
            </a:extLst>
          </p:cNvPr>
          <p:cNvCxnSpPr>
            <a:cxnSpLocks/>
          </p:cNvCxnSpPr>
          <p:nvPr/>
        </p:nvCxnSpPr>
        <p:spPr>
          <a:xfrm flipV="1">
            <a:off x="8469402" y="1049807"/>
            <a:ext cx="0" cy="54402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7A4F2F6-86E3-F19D-9F9A-FBD111E56A5A}"/>
              </a:ext>
            </a:extLst>
          </p:cNvPr>
          <p:cNvSpPr/>
          <p:nvPr/>
        </p:nvSpPr>
        <p:spPr>
          <a:xfrm rot="5400000">
            <a:off x="10185622" y="4460034"/>
            <a:ext cx="118872" cy="11887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89">
            <a:extLst>
              <a:ext uri="{FF2B5EF4-FFF2-40B4-BE49-F238E27FC236}">
                <a16:creationId xmlns:a16="http://schemas.microsoft.com/office/drawing/2014/main" id="{0610AD4C-94C8-08A7-6122-60F705CC53D1}"/>
              </a:ext>
            </a:extLst>
          </p:cNvPr>
          <p:cNvSpPr/>
          <p:nvPr/>
        </p:nvSpPr>
        <p:spPr>
          <a:xfrm>
            <a:off x="8932198" y="937991"/>
            <a:ext cx="2590153" cy="57482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41391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Final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9">
            <a:extLst>
              <a:ext uri="{FF2B5EF4-FFF2-40B4-BE49-F238E27FC236}">
                <a16:creationId xmlns:a16="http://schemas.microsoft.com/office/drawing/2014/main" id="{86A901E8-676F-D3E4-C2FD-D2E694CE9261}"/>
              </a:ext>
            </a:extLst>
          </p:cNvPr>
          <p:cNvSpPr/>
          <p:nvPr/>
        </p:nvSpPr>
        <p:spPr>
          <a:xfrm>
            <a:off x="371475" y="1376363"/>
            <a:ext cx="11449050" cy="4932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ym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89BCC7-D173-58E1-5BB7-9EF043BBB7AC}"/>
              </a:ext>
            </a:extLst>
          </p:cNvPr>
          <p:cNvCxnSpPr/>
          <p:nvPr/>
        </p:nvCxnSpPr>
        <p:spPr>
          <a:xfrm>
            <a:off x="618067" y="3811308"/>
            <a:ext cx="1083733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06BDF-796B-8209-056E-EE77E9743223}"/>
              </a:ext>
            </a:extLst>
          </p:cNvPr>
          <p:cNvCxnSpPr/>
          <p:nvPr/>
        </p:nvCxnSpPr>
        <p:spPr>
          <a:xfrm>
            <a:off x="6096000" y="4302375"/>
            <a:ext cx="0" cy="148166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7F6409-CF10-7912-CCCA-6109B052C441}"/>
              </a:ext>
            </a:extLst>
          </p:cNvPr>
          <p:cNvCxnSpPr/>
          <p:nvPr/>
        </p:nvCxnSpPr>
        <p:spPr>
          <a:xfrm>
            <a:off x="6096000" y="1838574"/>
            <a:ext cx="0" cy="148166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AC5A56-6E18-71F1-F6FB-0D1AEE087D1F}"/>
              </a:ext>
            </a:extLst>
          </p:cNvPr>
          <p:cNvSpPr txBox="1"/>
          <p:nvPr/>
        </p:nvSpPr>
        <p:spPr>
          <a:xfrm>
            <a:off x="6080124" y="4146854"/>
            <a:ext cx="572452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A1A49"/>
                </a:solidFill>
                <a:effectLst/>
                <a:uLnTx/>
                <a:uFillTx/>
                <a:ea typeface="+mn-ea"/>
                <a:cs typeface="+mn-cs"/>
              </a:rPr>
              <a:t>Action Plan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2BC56-EAE5-AF44-F081-4650BE5A4714}"/>
              </a:ext>
            </a:extLst>
          </p:cNvPr>
          <p:cNvSpPr txBox="1"/>
          <p:nvPr/>
        </p:nvSpPr>
        <p:spPr>
          <a:xfrm>
            <a:off x="371475" y="4146854"/>
            <a:ext cx="572452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A1A49"/>
                </a:solidFill>
                <a:effectLst/>
                <a:uLnTx/>
                <a:uFillTx/>
                <a:ea typeface="+mn-ea"/>
                <a:cs typeface="+mn-cs"/>
              </a:rPr>
              <a:t>Strategic 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96905-8A17-E577-5488-C29A697DF1FA}"/>
              </a:ext>
            </a:extLst>
          </p:cNvPr>
          <p:cNvSpPr txBox="1"/>
          <p:nvPr/>
        </p:nvSpPr>
        <p:spPr>
          <a:xfrm>
            <a:off x="6080124" y="1838574"/>
            <a:ext cx="572452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A1A49"/>
                </a:solidFill>
                <a:effectLst/>
                <a:uLnTx/>
                <a:uFillTx/>
                <a:ea typeface="+mn-ea"/>
                <a:cs typeface="+mn-cs"/>
              </a:rPr>
              <a:t>Improvement Areas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D8E2E-0844-0D67-4D7F-62BA603EC216}"/>
              </a:ext>
            </a:extLst>
          </p:cNvPr>
          <p:cNvSpPr txBox="1"/>
          <p:nvPr/>
        </p:nvSpPr>
        <p:spPr>
          <a:xfrm>
            <a:off x="424776" y="1838574"/>
            <a:ext cx="572452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A1A49"/>
                </a:solidFill>
                <a:effectLst/>
                <a:uLnTx/>
                <a:uFillTx/>
                <a:ea typeface="+mn-ea"/>
                <a:cs typeface="+mn-cs"/>
              </a:rPr>
              <a:t>Growth Areas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2EF7EB-081E-45F8-98AC-9E18FF93D688}"/>
              </a:ext>
            </a:extLst>
          </p:cNvPr>
          <p:cNvSpPr txBox="1"/>
          <p:nvPr/>
        </p:nvSpPr>
        <p:spPr>
          <a:xfrm>
            <a:off x="620605" y="2353510"/>
            <a:ext cx="610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📈 Consistent sales growth with high-performing products</a:t>
            </a:r>
          </a:p>
          <a:p>
            <a:endParaRPr lang="en-US" sz="1600" dirty="0"/>
          </a:p>
          <a:p>
            <a:r>
              <a:rPr lang="en-US" sz="1600" dirty="0"/>
              <a:t>🎯 Senior Citizen &amp; VIP segments driving maximum revenue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CD18D-4024-F4AF-A6A1-098A612BF3DC}"/>
              </a:ext>
            </a:extLst>
          </p:cNvPr>
          <p:cNvSpPr txBox="1"/>
          <p:nvPr/>
        </p:nvSpPr>
        <p:spPr>
          <a:xfrm>
            <a:off x="6345130" y="2360864"/>
            <a:ext cx="610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⚡ Low engagement from new customers</a:t>
            </a:r>
          </a:p>
          <a:p>
            <a:endParaRPr lang="en-US" sz="1600" dirty="0"/>
          </a:p>
          <a:p>
            <a:r>
              <a:rPr lang="en-US" sz="1600" dirty="0"/>
              <a:t>📦 Underperforming product segments need attention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000B4D-0646-3965-6906-2BE17AECAC43}"/>
              </a:ext>
            </a:extLst>
          </p:cNvPr>
          <p:cNvSpPr txBox="1"/>
          <p:nvPr/>
        </p:nvSpPr>
        <p:spPr>
          <a:xfrm>
            <a:off x="620605" y="4766302"/>
            <a:ext cx="6222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🔥 Upsell potential among regular customers  </a:t>
            </a:r>
          </a:p>
          <a:p>
            <a:endParaRPr lang="en-US" sz="1600" dirty="0"/>
          </a:p>
          <a:p>
            <a:r>
              <a:rPr lang="en-US" sz="1600" dirty="0"/>
              <a:t>🚀 Middle-aged VIPs show strong growth potential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8078C3-692A-BB94-8714-924AE7899EAE}"/>
              </a:ext>
            </a:extLst>
          </p:cNvPr>
          <p:cNvSpPr txBox="1"/>
          <p:nvPr/>
        </p:nvSpPr>
        <p:spPr>
          <a:xfrm>
            <a:off x="6345130" y="4746963"/>
            <a:ext cx="610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🎁 Strengthen loyalty programs for high-value segments</a:t>
            </a:r>
          </a:p>
          <a:p>
            <a:pPr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📢 Personalize marketing to boost engagement and sales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7EC8-87D5-7A50-9460-1D1927658249}"/>
              </a:ext>
            </a:extLst>
          </p:cNvPr>
          <p:cNvSpPr txBox="1"/>
          <p:nvPr/>
        </p:nvSpPr>
        <p:spPr>
          <a:xfrm>
            <a:off x="3046709" y="3927599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any queries, feel free to connect: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🔗 https://in.linkedin.com/in/contactkrishwadhwa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1353</TotalTime>
  <Words>950</Words>
  <Application>Microsoft Office PowerPoint</Application>
  <PresentationFormat>Widescreen</PresentationFormat>
  <Paragraphs>352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Narrow</vt:lpstr>
      <vt:lpstr>Arial</vt:lpstr>
      <vt:lpstr>Calibri</vt:lpstr>
      <vt:lpstr>Century Gothic</vt:lpstr>
      <vt:lpstr>Segoe UI</vt:lpstr>
      <vt:lpstr>Segoe UI Light</vt:lpstr>
      <vt:lpstr>Verdana</vt:lpstr>
      <vt:lpstr>Office Theme</vt:lpstr>
      <vt:lpstr>Business Analysis Using SQL Presentation</vt:lpstr>
      <vt:lpstr>Project analysis slide 2</vt:lpstr>
      <vt:lpstr>Project analysis slide 3</vt:lpstr>
      <vt:lpstr>Project analysis slide 4</vt:lpstr>
      <vt:lpstr>Project analysis slide 4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WADHWA</dc:creator>
  <cp:lastModifiedBy>KRISH WADHWA</cp:lastModifiedBy>
  <cp:revision>5</cp:revision>
  <dcterms:created xsi:type="dcterms:W3CDTF">2025-03-29T11:47:34Z</dcterms:created>
  <dcterms:modified xsi:type="dcterms:W3CDTF">2025-03-30T10:20:53Z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