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embeddedFontLst>
    <p:embeddedFont>
      <p:font typeface="Century Schoolbook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Cambria Math"/>
      <p:regular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gqG8u6h/J2gfIo4XRNv/SCgF9p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F63168-FFE1-4C5A-B31E-962208C7D4F4}">
  <a:tblStyle styleId="{BFF63168-FFE1-4C5A-B31E-962208C7D4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Schoolbook-bold.fntdata"/><Relationship Id="rId30" Type="http://schemas.openxmlformats.org/officeDocument/2006/relationships/font" Target="fonts/CenturySchoolbook-regular.fntdata"/><Relationship Id="rId11" Type="http://schemas.openxmlformats.org/officeDocument/2006/relationships/slide" Target="slides/slide5.xml"/><Relationship Id="rId33" Type="http://schemas.openxmlformats.org/officeDocument/2006/relationships/font" Target="fonts/CenturySchoolbook-boldItalic.fntdata"/><Relationship Id="rId10" Type="http://schemas.openxmlformats.org/officeDocument/2006/relationships/slide" Target="slides/slide4.xml"/><Relationship Id="rId32" Type="http://schemas.openxmlformats.org/officeDocument/2006/relationships/font" Target="fonts/CenturySchoolbook-italic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CambriaMath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27"/>
          <p:cNvSpPr/>
          <p:nvPr>
            <p:ph idx="3" type="pic"/>
          </p:nvPr>
        </p:nvSpPr>
        <p:spPr>
          <a:xfrm>
            <a:off x="0" y="1472184"/>
            <a:ext cx="5138928" cy="420624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type="title"/>
          </p:nvPr>
        </p:nvSpPr>
        <p:spPr>
          <a:xfrm>
            <a:off x="7061589" y="1767890"/>
            <a:ext cx="4812145" cy="2798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Oswald"/>
              <a:buNone/>
              <a:defRPr sz="4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Slide">
  <p:cSld name="18_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>
            <p:ph idx="2" type="pic"/>
          </p:nvPr>
        </p:nvSpPr>
        <p:spPr>
          <a:xfrm>
            <a:off x="0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28"/>
          <p:cNvSpPr/>
          <p:nvPr>
            <p:ph idx="3" type="pic"/>
          </p:nvPr>
        </p:nvSpPr>
        <p:spPr>
          <a:xfrm>
            <a:off x="1741714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28"/>
          <p:cNvSpPr/>
          <p:nvPr>
            <p:ph idx="4" type="pic"/>
          </p:nvPr>
        </p:nvSpPr>
        <p:spPr>
          <a:xfrm>
            <a:off x="5225143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Google Shape;31;p28"/>
          <p:cNvSpPr/>
          <p:nvPr>
            <p:ph idx="5" type="pic"/>
          </p:nvPr>
        </p:nvSpPr>
        <p:spPr>
          <a:xfrm>
            <a:off x="6966857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28"/>
          <p:cNvSpPr/>
          <p:nvPr>
            <p:ph idx="6" type="pic"/>
          </p:nvPr>
        </p:nvSpPr>
        <p:spPr>
          <a:xfrm>
            <a:off x="8708571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28"/>
          <p:cNvSpPr/>
          <p:nvPr>
            <p:ph idx="7" type="pic"/>
          </p:nvPr>
        </p:nvSpPr>
        <p:spPr>
          <a:xfrm>
            <a:off x="10450284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28"/>
          <p:cNvSpPr/>
          <p:nvPr>
            <p:ph idx="8" type="pic"/>
          </p:nvPr>
        </p:nvSpPr>
        <p:spPr>
          <a:xfrm>
            <a:off x="3483429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28"/>
          <p:cNvSpPr/>
          <p:nvPr>
            <p:ph idx="9" type="pic"/>
          </p:nvPr>
        </p:nvSpPr>
        <p:spPr>
          <a:xfrm>
            <a:off x="0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Google Shape;36;p28"/>
          <p:cNvSpPr/>
          <p:nvPr>
            <p:ph idx="13" type="pic"/>
          </p:nvPr>
        </p:nvSpPr>
        <p:spPr>
          <a:xfrm>
            <a:off x="1741714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Google Shape;37;p28"/>
          <p:cNvSpPr/>
          <p:nvPr>
            <p:ph idx="14" type="pic"/>
          </p:nvPr>
        </p:nvSpPr>
        <p:spPr>
          <a:xfrm>
            <a:off x="3483429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" name="Google Shape;38;p28"/>
          <p:cNvSpPr/>
          <p:nvPr>
            <p:ph idx="15" type="pic"/>
          </p:nvPr>
        </p:nvSpPr>
        <p:spPr>
          <a:xfrm>
            <a:off x="5225143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Google Shape;39;p28"/>
          <p:cNvSpPr/>
          <p:nvPr>
            <p:ph idx="16" type="pic"/>
          </p:nvPr>
        </p:nvSpPr>
        <p:spPr>
          <a:xfrm>
            <a:off x="6966857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Google Shape;40;p28"/>
          <p:cNvSpPr/>
          <p:nvPr>
            <p:ph idx="17" type="pic"/>
          </p:nvPr>
        </p:nvSpPr>
        <p:spPr>
          <a:xfrm>
            <a:off x="8708571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28"/>
          <p:cNvSpPr/>
          <p:nvPr>
            <p:ph idx="18" type="pic"/>
          </p:nvPr>
        </p:nvSpPr>
        <p:spPr>
          <a:xfrm>
            <a:off x="10450284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Google Shape;42;p28"/>
          <p:cNvSpPr/>
          <p:nvPr>
            <p:ph idx="19" type="pic"/>
          </p:nvPr>
        </p:nvSpPr>
        <p:spPr>
          <a:xfrm>
            <a:off x="0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Google Shape;43;p28"/>
          <p:cNvSpPr/>
          <p:nvPr>
            <p:ph idx="20" type="pic"/>
          </p:nvPr>
        </p:nvSpPr>
        <p:spPr>
          <a:xfrm>
            <a:off x="1741714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" name="Google Shape;44;p28"/>
          <p:cNvSpPr/>
          <p:nvPr>
            <p:ph idx="21" type="pic"/>
          </p:nvPr>
        </p:nvSpPr>
        <p:spPr>
          <a:xfrm>
            <a:off x="3483429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" name="Google Shape;45;p28"/>
          <p:cNvSpPr/>
          <p:nvPr>
            <p:ph idx="22" type="pic"/>
          </p:nvPr>
        </p:nvSpPr>
        <p:spPr>
          <a:xfrm>
            <a:off x="5225143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28"/>
          <p:cNvSpPr/>
          <p:nvPr>
            <p:ph idx="23" type="pic"/>
          </p:nvPr>
        </p:nvSpPr>
        <p:spPr>
          <a:xfrm>
            <a:off x="6966857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28"/>
          <p:cNvSpPr/>
          <p:nvPr>
            <p:ph idx="24" type="pic"/>
          </p:nvPr>
        </p:nvSpPr>
        <p:spPr>
          <a:xfrm>
            <a:off x="8708571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28"/>
          <p:cNvSpPr/>
          <p:nvPr>
            <p:ph idx="25" type="pic"/>
          </p:nvPr>
        </p:nvSpPr>
        <p:spPr>
          <a:xfrm>
            <a:off x="10450284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28"/>
          <p:cNvSpPr txBox="1"/>
          <p:nvPr>
            <p:ph type="title"/>
          </p:nvPr>
        </p:nvSpPr>
        <p:spPr>
          <a:xfrm>
            <a:off x="1796108" y="2019569"/>
            <a:ext cx="7251192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Oswald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>
            <p:ph idx="2" type="pic"/>
          </p:nvPr>
        </p:nvSpPr>
        <p:spPr>
          <a:xfrm>
            <a:off x="0" y="0"/>
            <a:ext cx="9521952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29"/>
          <p:cNvSpPr/>
          <p:nvPr>
            <p:ph idx="3" type="pic"/>
          </p:nvPr>
        </p:nvSpPr>
        <p:spPr>
          <a:xfrm>
            <a:off x="7351776" y="499872"/>
            <a:ext cx="4340352" cy="585825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type="title"/>
          </p:nvPr>
        </p:nvSpPr>
        <p:spPr>
          <a:xfrm>
            <a:off x="1173404" y="1197939"/>
            <a:ext cx="5550408" cy="193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Oswald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/>
          <p:nvPr>
            <p:ph idx="2" type="pic"/>
          </p:nvPr>
        </p:nvSpPr>
        <p:spPr>
          <a:xfrm>
            <a:off x="8135112" y="0"/>
            <a:ext cx="4056888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" name="Google Shape;56;p30"/>
          <p:cNvSpPr/>
          <p:nvPr>
            <p:ph idx="3" type="pic"/>
          </p:nvPr>
        </p:nvSpPr>
        <p:spPr>
          <a:xfrm>
            <a:off x="0" y="0"/>
            <a:ext cx="4056888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30"/>
          <p:cNvSpPr/>
          <p:nvPr>
            <p:ph idx="4" type="pic"/>
          </p:nvPr>
        </p:nvSpPr>
        <p:spPr>
          <a:xfrm>
            <a:off x="4056888" y="0"/>
            <a:ext cx="407822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174E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66" name="Google Shape;66;p1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1" y="2226363"/>
            <a:ext cx="1219199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Principal Component Analysis</a:t>
            </a:r>
            <a:endParaRPr b="0" i="0" sz="7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2553" y="114204"/>
            <a:ext cx="851094" cy="83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929640" y="80708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lang="en-US">
                <a:solidFill>
                  <a:schemeClr val="lt1"/>
                </a:solidFill>
              </a:rPr>
              <a:t>Covariance Matrix Computation (cont..)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163" name="Google Shape;163;p10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/>
        </p:nvSpPr>
        <p:spPr>
          <a:xfrm>
            <a:off x="1402080" y="3032761"/>
            <a:ext cx="10287000" cy="1369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covariance satisfies commutative  property (Cov(a,b)=Cov(b,a)),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Therefore  with respect to main diagonal the upper and lower triangular portions are equal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7" name="Google Shape;167;p10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00" y="1645920"/>
            <a:ext cx="40671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7680" y="4328160"/>
            <a:ext cx="40767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/>
          <p:nvPr/>
        </p:nvSpPr>
        <p:spPr>
          <a:xfrm>
            <a:off x="2026920" y="1310640"/>
            <a:ext cx="27279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Covariance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929640" y="80708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100000"/>
              <a:buFont typeface="Century Schoolbook"/>
              <a:buNone/>
            </a:pPr>
            <a:r>
              <a:rPr lang="en-US" sz="3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Computation Of  The Eigenvectors And Eigenvalues Of The Covariance Matrix</a:t>
            </a:r>
            <a:br>
              <a:rPr lang="en-US" sz="3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176" name="Google Shape;176;p11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178" name="Google Shape;17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 txBox="1"/>
          <p:nvPr/>
        </p:nvSpPr>
        <p:spPr>
          <a:xfrm>
            <a:off x="914400" y="1463041"/>
            <a:ext cx="10668000" cy="4170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Eigen vector is the projected vector from the data which is perpendicular to the data.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They are generally projected in the direction  of  most significant data.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Eigen vectors are generally column vectors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Eigen values and Eigen vectors are computed from covariance matrix to determine the principal components.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eigenvectors are ordered by their eigen values in descending order, -- this helps in  find the principal components in the order of significance.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Eigen vector with the highest eigen value is the principle component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929640" y="80708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100000"/>
              <a:buFont typeface="Century Schoolbook"/>
              <a:buNone/>
            </a:pPr>
            <a:r>
              <a:rPr lang="en-US" sz="3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Computation Of  The Eigenvectors And Eigenvalues Of The Covariance Matrix</a:t>
            </a:r>
            <a:br>
              <a:rPr lang="en-US" sz="3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186" name="Google Shape;186;p12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2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2"/>
          <p:cNvSpPr txBox="1"/>
          <p:nvPr/>
        </p:nvSpPr>
        <p:spPr>
          <a:xfrm>
            <a:off x="914400" y="1463040"/>
            <a:ext cx="5486400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Constructed in such a way that the resultant is  uncorrelated 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Most of the information within the initial variables is compressed into the first components. 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a 10 dimensional data produces 10 principal components then PCA gives maximum information in the first component and remaining information in the other components and so on..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600" y="883920"/>
            <a:ext cx="4663440" cy="321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/>
          <p:nvPr/>
        </p:nvSpPr>
        <p:spPr>
          <a:xfrm>
            <a:off x="7269480" y="4114800"/>
            <a:ext cx="38862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First principal component --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largest possible variance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in the data 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Second principal component -- next highest variance(uncorrelated with the first principal component)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929640" y="80708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sz="2800">
                <a:solidFill>
                  <a:schemeClr val="lt1"/>
                </a:solidFill>
              </a:rPr>
              <a:t>Feature vector</a:t>
            </a:r>
            <a:endParaRPr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7" name="Google Shape;197;p13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198" name="Google Shape;198;p13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3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200" name="Google Shape;2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 txBox="1"/>
          <p:nvPr/>
        </p:nvSpPr>
        <p:spPr>
          <a:xfrm>
            <a:off x="914400" y="1463040"/>
            <a:ext cx="10988040" cy="290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the ordered Eigen vectors - choose whether to keep all these components or discard those of lesser significance (of low eigenvalues)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remaining matrix of Eigen vectors is called Feature Vector.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 vector is simply a matrix that has as columns the eigenvectors of the components that we decide to keep.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we choose to keep only </a:t>
            </a:r>
            <a:r>
              <a:rPr b="1" i="1"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</a:t>
            </a: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eigenvectors out of </a:t>
            </a:r>
            <a:r>
              <a:rPr b="1" i="1"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the final data set will have only </a:t>
            </a:r>
            <a:r>
              <a:rPr b="1" i="1"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</a:t>
            </a: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dimensions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207" name="Google Shape;207;p14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4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4"/>
          <p:cNvSpPr txBox="1"/>
          <p:nvPr/>
        </p:nvSpPr>
        <p:spPr>
          <a:xfrm>
            <a:off x="441960" y="396240"/>
            <a:ext cx="1098804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RECAST THE DATA ALONG THE PRINCIPAL COMPONENTS AXES</a:t>
            </a:r>
            <a:br>
              <a:rPr b="1" lang="en-US" sz="2700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777240" y="1493520"/>
            <a:ext cx="9829800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 the feature vectors, to reorient the data from the original axes to the ones represented by the principal components (hence the name Principal Components Analysis). </a:t>
            </a:r>
            <a:endParaRPr/>
          </a:p>
          <a:p>
            <a:pPr indent="-16764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can be done by multiplying the transpose of the original data set by the transpose of the feature vector.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7480" y="4419600"/>
            <a:ext cx="69246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218" name="Google Shape;218;p15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 txBox="1"/>
          <p:nvPr/>
        </p:nvSpPr>
        <p:spPr>
          <a:xfrm>
            <a:off x="441960" y="396240"/>
            <a:ext cx="1098804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Cont..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487680" y="1524000"/>
            <a:ext cx="11490960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row feature vector - data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Row data adjust: - eigen vector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Multiply the row feature vector into the row data adjust. 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the result each and every data is converted into the principle component. 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Getting the original data back: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Row original data = (Row feature vector </a:t>
            </a:r>
            <a:r>
              <a:rPr baseline="30000"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x Final Data )+ original Mean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228" name="Google Shape;228;p16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6"/>
          <p:cNvSpPr txBox="1"/>
          <p:nvPr/>
        </p:nvSpPr>
        <p:spPr>
          <a:xfrm>
            <a:off x="441960" y="335280"/>
            <a:ext cx="109880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Applications of PCA</a:t>
            </a:r>
            <a:endParaRPr sz="2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487680" y="1524000"/>
            <a:ext cx="1149096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b="1"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Visualization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b="1"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Speeding Machine Learning (ML) Algorithm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ct val="100000"/>
              <a:buFont typeface="Oswald"/>
              <a:buNone/>
            </a:pPr>
            <a:r>
              <a:rPr lang="en-US">
                <a:solidFill>
                  <a:srgbClr val="03174E"/>
                </a:solidFill>
              </a:rPr>
              <a:t>Mathematical illustration</a:t>
            </a:r>
            <a:endParaRPr>
              <a:solidFill>
                <a:srgbClr val="03174E"/>
              </a:solidFill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239" name="Google Shape;239;p17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241" name="Google Shape;2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" name="Google Shape;242;p17"/>
          <p:cNvGraphicFramePr/>
          <p:nvPr/>
        </p:nvGraphicFramePr>
        <p:xfrm>
          <a:off x="2499362" y="20421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{BFF63168-FFE1-4C5A-B31E-962208C7D4F4}</a:tableStyleId>
              </a:tblPr>
              <a:tblGrid>
                <a:gridCol w="643050"/>
                <a:gridCol w="643050"/>
                <a:gridCol w="696650"/>
                <a:gridCol w="643050"/>
                <a:gridCol w="643050"/>
                <a:gridCol w="643050"/>
                <a:gridCol w="643050"/>
                <a:gridCol w="643050"/>
                <a:gridCol w="643050"/>
                <a:gridCol w="643050"/>
                <a:gridCol w="643050"/>
              </a:tblGrid>
              <a:tr h="498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1..6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17"/>
          <p:cNvSpPr txBox="1"/>
          <p:nvPr/>
        </p:nvSpPr>
        <p:spPr>
          <a:xfrm>
            <a:off x="975360" y="1310640"/>
            <a:ext cx="6416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Consider the following data set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807720" y="3413760"/>
            <a:ext cx="8595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Shifting the data points towards origin by subtracting from mean 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5" name="Google Shape;245;p17"/>
          <p:cNvGraphicFramePr/>
          <p:nvPr/>
        </p:nvGraphicFramePr>
        <p:xfrm>
          <a:off x="2550160" y="42214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{BFF63168-FFE1-4C5A-B31E-962208C7D4F4}</a:tableStyleId>
              </a:tblPr>
              <a:tblGrid>
                <a:gridCol w="648550"/>
                <a:gridCol w="648550"/>
                <a:gridCol w="702600"/>
                <a:gridCol w="648550"/>
                <a:gridCol w="648550"/>
                <a:gridCol w="648550"/>
                <a:gridCol w="648550"/>
                <a:gridCol w="648550"/>
                <a:gridCol w="648550"/>
                <a:gridCol w="648550"/>
                <a:gridCol w="648550"/>
              </a:tblGrid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-1.31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-0.81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-0.31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-0.71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-1.21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-0.31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-0.81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-0.31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-1.01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ct val="100000"/>
              <a:buFont typeface="Oswald"/>
              <a:buNone/>
            </a:pPr>
            <a:r>
              <a:rPr lang="en-US">
                <a:solidFill>
                  <a:srgbClr val="03174E"/>
                </a:solidFill>
              </a:rPr>
              <a:t>Mathematical illustration</a:t>
            </a:r>
            <a:endParaRPr>
              <a:solidFill>
                <a:srgbClr val="03174E"/>
              </a:solidFill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252" name="Google Shape;252;p18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254" name="Google Shape;2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255" name="Google Shape;255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256" name="Google Shape;256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257" name="Google Shape;257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258" name="Google Shape;258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3489960" y="1417320"/>
            <a:ext cx="3596640" cy="962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[0.61655556 0.61544444]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[0.61544444 0.71655556]]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1036320" y="1539240"/>
            <a:ext cx="2423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Covariance Matrix =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939500" y="2417781"/>
            <a:ext cx="108105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Since the non diagonal  elements in this covariance matrix are positive , x and  Y variables will increase together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914400" y="3307977"/>
            <a:ext cx="7234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Calculation of Eigen values and Eigen vectors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4281543" y="3917576"/>
            <a:ext cx="3173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[0.0490834 1.28402771]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1627990" y="3901440"/>
            <a:ext cx="1816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Eigen Values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0" y="3048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b="0" i="1" lang="en-US" sz="11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</a:br>
            <a:br>
              <a:rPr b="0" i="1" lang="en-US" sz="11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0" y="3048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b="0" i="1" lang="en-US" sz="11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</a:br>
            <a:br>
              <a:rPr b="0" i="1" lang="en-US" sz="11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4640580"/>
            <a:ext cx="56388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ct val="100000"/>
              <a:buFont typeface="Oswald"/>
              <a:buNone/>
            </a:pPr>
            <a:r>
              <a:rPr lang="en-US">
                <a:solidFill>
                  <a:srgbClr val="03174E"/>
                </a:solidFill>
              </a:rPr>
              <a:t>Mathematical illustration</a:t>
            </a:r>
            <a:endParaRPr>
              <a:solidFill>
                <a:srgbClr val="03174E"/>
              </a:solidFill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276" name="Google Shape;276;p19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9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278" name="Google Shape;27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279" name="Google Shape;279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280" name="Google Shape;280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281" name="Google Shape;281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282" name="Google Shape;282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798" y="2166021"/>
            <a:ext cx="4866322" cy="327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1764" y="2288753"/>
            <a:ext cx="4486275" cy="299476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 txBox="1"/>
          <p:nvPr/>
        </p:nvSpPr>
        <p:spPr>
          <a:xfrm>
            <a:off x="1463040" y="1295400"/>
            <a:ext cx="3078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Raw data set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19"/>
          <p:cNvSpPr txBox="1"/>
          <p:nvPr/>
        </p:nvSpPr>
        <p:spPr>
          <a:xfrm>
            <a:off x="6979920" y="1325880"/>
            <a:ext cx="3627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set Translated to origin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ct val="100000"/>
              <a:buFont typeface="Oswald"/>
              <a:buNone/>
            </a:pPr>
            <a:r>
              <a:rPr lang="en-US">
                <a:solidFill>
                  <a:srgbClr val="03174E"/>
                </a:solidFill>
              </a:rPr>
              <a:t>Agenda</a:t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76" name="Google Shape;76;p2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 txBox="1"/>
          <p:nvPr/>
        </p:nvSpPr>
        <p:spPr>
          <a:xfrm>
            <a:off x="1325880" y="111252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PCA?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Steps Inlved in PCA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Applications of PCA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Mathematical Illustration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Coding PCA in python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914400" y="1432560"/>
            <a:ext cx="569976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8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is PCA?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8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Steps Involved in PCA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Applications of PCA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8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Mathematical Illustration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8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Coding PCA in python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ct val="100000"/>
              <a:buFont typeface="Oswald"/>
              <a:buNone/>
            </a:pPr>
            <a:r>
              <a:rPr lang="en-US">
                <a:solidFill>
                  <a:srgbClr val="03174E"/>
                </a:solidFill>
              </a:rPr>
              <a:t>Mathematical illustration</a:t>
            </a:r>
            <a:endParaRPr>
              <a:solidFill>
                <a:srgbClr val="03174E"/>
              </a:solidFill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293" name="Google Shape;293;p20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0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295" name="Google Shape;29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296" name="Google Shape;296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297" name="Google Shape;297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298" name="Google Shape;298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299" name="Google Shape;299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0" name="Google Shape;30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2567940"/>
            <a:ext cx="5638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5163" y="1559243"/>
            <a:ext cx="36480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0"/>
          <p:cNvSpPr txBox="1"/>
          <p:nvPr/>
        </p:nvSpPr>
        <p:spPr>
          <a:xfrm>
            <a:off x="807720" y="3672840"/>
            <a:ext cx="3672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Sorted Eigen Values and Eigen Vectors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3" name="Google Shape;30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31305" y="5322570"/>
            <a:ext cx="35623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51020" y="3734753"/>
            <a:ext cx="22098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0"/>
          <p:cNvSpPr txBox="1"/>
          <p:nvPr/>
        </p:nvSpPr>
        <p:spPr>
          <a:xfrm>
            <a:off x="579120" y="4526280"/>
            <a:ext cx="3688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Feature Vector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6" name="Google Shape;306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3603" y="5125403"/>
            <a:ext cx="19716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0"/>
          <p:cNvSpPr txBox="1"/>
          <p:nvPr/>
        </p:nvSpPr>
        <p:spPr>
          <a:xfrm>
            <a:off x="2468880" y="48768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n=1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7818120" y="48768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n=2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9" name="Google Shape;309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31305" y="3768090"/>
            <a:ext cx="35623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/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ct val="100000"/>
              <a:buFont typeface="Oswald"/>
              <a:buNone/>
            </a:pPr>
            <a:r>
              <a:rPr lang="en-US">
                <a:solidFill>
                  <a:srgbClr val="03174E"/>
                </a:solidFill>
              </a:rPr>
              <a:t>Mathematical illustration</a:t>
            </a:r>
            <a:endParaRPr>
              <a:solidFill>
                <a:srgbClr val="03174E"/>
              </a:solidFill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316" name="Google Shape;316;p21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1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318" name="Google Shape;31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319" name="Google Shape;319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320" name="Google Shape;320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321" name="Google Shape;321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data:image/png;base64,iVBORw0KGgoAAAANSUhEUgAAAXIAAAD4CAYAAADxeG0DAAAAOXRFWHRTb2Z0d2FyZQBNYXRwbG90bGliIHZlcnNpb24zLjMuMiwgaHR0cHM6Ly9tYXRwbG90bGliLm9yZy8vihELAAAACXBIWXMAAAsTAAALEwEAmpwYAAAOcUlEQVR4nO3dUYhkZ5nG8efpmQ5aKC1LGlySdJUXIhsyuwlbBMW7TC5GYRAFQSm8EupmBQPeCHWVhbqVufGmwOBeFIqgoqMuIQ7JBsGN1oToZHYMBJluB4W0SCaGAjMx715U9yTdXW1XdZ2qc96q/w+amvpq5px3DjNPfZzvvOc4IgQAyGut7AIAALMhyAEgOYIcAJIjyAEgOYIcAJI7W8ZO77333mg0GmXsGgDSunr16p8jYvPweClB3mg0NBgMytg1AKRle3vcOKdWACA5ghwAkiPIASA5ghwAkiPIASC5mYPc9vts/8r2b2xft/1kEYUBwFLp96VGQ1pbG732+4VtuojLD/8m6bGIeNP2uqRf2P7viPjfArYNAPn1+1K7LQ2Ho/fb26P3ktRqzbz5mWfkMfLm3tv1vR/ujQsA+zqdd0N833A4Gi9AIefIbZ+x/ZKk1yQ9ExEvjPk9bdsD24Pd3d0idgsAOezsTDc+pUKCPCL+HhEPS7pf0qO2Hxrze3oR0YyI5ubmkQ5TAFheW1vTjU+p0KtWIuJ1Sc9JulDkdgEsiTku+FVatyvVagfHarXReAGKuGpl0/aH9n79fkmPS/rdrNsFsGT2F/y2t6WIdxf8ViHMWy2p15PqdckevfZ6hSx0SpJnfWan7X+V9F+Szmj0xfC9iPjPf/Rnms1mcNMsYMU0GqPwPqxel27eXHQ1Kdm+GhHNw+MzX34YEb+V9Mis2wGw5Oa84LfK6OwEsBhzXvBbZQQ5gMWY84LfKiPIASzGnBf8VlkpTwgCsKJaLYJ7DpiRA0ByBDmAaljVZqECcGoFQPnmfHfAZceMHED55nx3wGVHkAMoH81CMyHIAZSPZqGZEOQAykez0EwIcgDlo1loJly1AqAaaBY6NWbkAJAcQQ4AyRHkAJAcQQ4AyRHkAJAcQQ4AyRHkAHLjrolcRw4gMe6aKIkZOYDMuGuiJIIcQGbcNVESQQ4gM+6aKIkgB5AZd02URJADyIy7JkriqhUA2XHXRGbkAJAdQQ4AyRHkAI5H12QKnCMHMB5dk2kwIwcwHl2TaRDkAMajazINghzAeHRNpkGQAxiPrsk0CHIA49E1mQZXrQA4Hl2TKTAjB4DkZg5y2w/Yftb2DdvXbX+1iMIAAJMp4tTK25K+FhEv2v6gpKu2n4mI/ytg2wCAE8w8I4+IP0XEi3u//qukG5Lum3W7AIDJFHqO3HZD0iOSXhjzWdv2wPZgd3e3yN0CwEorLMhtf0DS9yU9ERFvHP48InoR0YyI5ubmZlG7BYCVV0iQ217XKMT7EfGDIrYJAJhMEVetWNK3JN2IiG/MXhIAYBpFzMg/KelLkh6z/dLez6cL2C4AYAIzX34YEb+Q5AJqAQCcAp2dAJAcQQ4AyRHkAJAcQQ4AyRHkAJAcQQ4AyRHkAJAcQQ4AyRHkAJAcQQ4AyRHkQCb9vtRoSGtro9d+n1pQyKPeACxCvy+129JwOHq/vT16Ly3+SfdVqgVyRCx8p81mMwaDwcL3C6TWaIwC87B6Xbp5c3VrWSG2r0ZE8/A4p1aALHZ2phufpyrVAoIcSGNra7rxeapSLSDIgTS6XalWOzhWq43GV7kWEORAGq2W1OuNzkPbo9der5zFxSrVAhY7ASALFjsBYEkR5ACQHEEOAMkR5ACQHEEOAMkR5ACQHEEOAMkR5ACQHEEOAMkR5ACQHEEOAMkR5ACQHEEOAMkR5ACQHEEOAMkR5MAk+v3RA4fX1kav/X7ZFQF3EeTASfp9qd0ePTU+YvTabs8U5v1rfTUuNbT25JoalxrqX+OLAadHkAMn6XSk4fDg2HA4Gj+F/rW+2pfb2r69rVBo+/a22pfbhDlOjSAHTrKzM934CTpXOhreOfjFMLwzVOfK6b4YAIIcOMnW1nTjJ9i5Pf4L4Lhx4CSFBLntp2y/ZvvlIrYHVEq3K9VqB8dqtdH4KWxtjP8COG4cOElRM/JvS7pQ0LawItIs+LVaUq8n1euSPXrt9Ubjp9A931Vt/eAXQ229pu75030xAGeL2EhEPG+7UcS2sBr2F/z2zxXvL/hJUuvc6QJyrlqtUwf3kU3t/f06Vzraub2jrY0tdc93q/n3RgqOiGI2NAryn0TEQ8d83pbUlqStra1/397eLmS/yKlxqaHt20f/DdQ36rr5xM3FFwQkYPtqRDQPjy9ssTMiehHRjIjm5ubmonaLimLBDygOV62gFEuz4EfHJyqAIEcplmLBbw4dn8BpFHX54Xck/VLSx2zfsv3lIraL5dU611LvYk/1jbosq75RV+9iL9eCX8Edn8BpFbbYOY1msxmDwWDh+wUKtbY2mokfZkvvvLP4erD0Sl/sBJZOwR2fwGkR5KikFM1CBXd8AqdFkKNy0twdsOCOT+C0OEeOyqFZCBiPc+RIg2YhYDoEOSrn2Gahs/+04EqAHAhyVE73fFc133NgrPaW1P3hGzTbAGMQ5Kic1rmWes9+UPXXJYdUf13qXZZaV+/QbAOMUchtbIGitf7nL2o9N+aDUz5eDVhmzMhRTTTbABMjyFFNNNsAEyPIUU002wAT4xw5qqvAx6sBy4wZOQAkR5ADQHIEOZZKirsmAgXjHDmWxv5dE4d3Rk/t2b9roqRcTx4CpsSMHEujc6VzN8T3De8M1blCNyiWG0GOpcFdE7GqCHIsjWPvmnjMOLAsCHIsje75rmrrB7tBa+s1dc/TDYrlRpBjabTOtdS72FN9oy7Lqm/U1bvYY6ETS49HvQFAEjzqDQCWFEGOidFsA1QTDUGYCM02QHUxI8dEaLYBqosgx0RotgGqiyDHRGi2AaqLIMdEaLYBqosgx0RotgGqi4YgAEiChiAAWFIEOQAkR5ADQHIEOQAkR5ADQHIEOQAkV0iQ275g+xXbr9r+ehHbBABMZuYgt31G0jclfUrSg5K+aPvBWbcLAJhMETPyRyW9GhG/j4i3JH1X0mcK2C4AYAJFBPl9kv7wnve39sYOsN22PbA92N3dLWC3AACpmCD3mLEjff8R0YuIZkQ0Nzc3C9gtAEAqJshvSXrgPe/vl/THArYLAJhAEUH+a0kftf0R2/dI+oKkHxewXQDABGZ+ZmdEvG37K5KelnRG0lMRcX3mygAAEynk4csR8TNJPytiWwCA6dDZCQDJEeQAkBxBDgDJEeQAkBxBDgDJEeQAkBxBnlj/Wl+NSw2tPbmmxqWG+tf61AKsoEKuI8fi9a/11b7c1vDOUJK0fXtb7cttSVLrXGtlawFWETPypDpXOneDc9/wzlCdK52VrgVYRQR5Uju3d6Yan6cq1QKsIoI8qa2NranG56lKtQCriCBPqnu+q9p67cBYbb2m7vnuStcCrCKCPKnWuZZ6F3uqb9RlWfWNunoXe6UsLlapFmAVOeLIw3zmrtlsxmAwWPh+ASAz21cjonl4nBk5ACRHkANAcgQ5ACRHkANAcgQ5ACRHkANAcgQ5ACRHkANAcgQ5ACRHkANAcgQ5ACRHkANAcgQ5ACRHkANAcgQ5ACRHkJ9C/1pfjUsNrT25psalhvrX+mWXBGCFnS27gGz61/pqX27ffWr89u1ttS+3JYkn4gAoBTPyKXWudO6G+L7hnaE6VzolVQRg1RHkU9q5vTPVOADMG0E+pa2NranGAWDeCPIpdc93VVuvHRirrdfUPd8tqSIAq44gn1LrXEu9iz3VN+qyrPpGXb2LPRY6AZTGEbHwnTabzRgMBgvfLwBkZvtqRDQPjzMjB4DkZgpy25+3fd32O7aPfEsAAOZv1hn5y5I+J+n5AmpZCnR9Ali0mTo7I+KGJNkupprk6PoEUIaFnSO33bY9sD3Y3d1d1G4Xiq5PAGU4cUZu++eSPjzmo05E/GjSHUVET1JPGl21MnGFidD1CaAMJwZ5RDy+iEKWwdbGlrZvb48dB4B54fLDAtH1CaAMs15++FnbtyR9QtJPbT9dTFk50fUJoAx0dgJAEnR2AsCSShPkNNoAwHgpHvVGow0AHC/FjJxGGwA4Xoogp9EGAI6XIsh5vBoAHC9FkNNoAwDHSxHkNNoAwPFoCAKAJGgIAoAlRZADQHIEOQAkR5ADQHIEOQAkV8pVK7Z3JR19lE657pX057KLqBiOyVEck6M4JkfN65jUI2Lz8GApQV5FtgfjLutZZRyTozgmR3FMjlr0MeHUCgAkR5ADQHIE+bt6ZRdQQRyTozgmR3FMjlroMeEcOQAkx4wcAJIjyAEgOYJ8j+3P275u+x3bK30ple0Ltl+x/artr5ddTxXYfsr2a7ZfLruWKrD9gO1nbd/Y+3/z1bJrKpvt99n+le3f7B2TJxe1b4L8XS9L+pyk58supEy2z0j6pqRPSXpQ0hdtP1huVZXwbUkXyi6iQt6W9LWI+BdJH5f0H/w70d8kPRYR/ybpYUkXbH98ETsmyPdExI2IeKXsOirgUUmvRsTvI+ItSd+V9JmSaypdRDwv6S9l11EVEfGniHhx79d/lXRD0n3lVlWuGHlz7+363s9CriYhyHHYfZL+8J73t7Ti/0Hxj9luSHpE0gsll1I622dsvyTpNUnPRMRCjsnZReykKmz/XNKHx3zUiYgfLbqeivKYMa5RxVi2PyDp+5KeiIg3yq6nbBHxd0kP2/6QpB/afigi5r6uslJBHhGPl11DArckPfCe9/dL+mNJtaDCbK9rFOL9iPhB2fVUSUS8bvs5jdZV5h7knFrBYb+W9FHbH7F9j6QvSPpxyTWhYmxb0rck3YiIb5RdTxXY3tybicv2+yU9Lul3i9g3Qb7H9mdt35L0CUk/tf102TWVISLelvQVSU9rtID1vYi4Xm5V5bP9HUm/lPQx27dsf7nsmkr2SUlfkvSY7Zf2fj5ddlEl+2dJz9r+rUYTomci4ieL2DEt+gCQHDNyAEiOIAeA5AhyAEiOIAeA5AhyAEiOIAeA5AhyAEju/wG6DfVGA6aWUQAAAABJRU5ErkJggg==" id="322" name="Google Shape;322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23" name="Google Shape;323;p21"/>
          <p:cNvGraphicFramePr/>
          <p:nvPr/>
        </p:nvGraphicFramePr>
        <p:xfrm>
          <a:off x="694690" y="18135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{BFF63168-FFE1-4C5A-B31E-962208C7D4F4}</a:tableStyleId>
              </a:tblPr>
              <a:tblGrid>
                <a:gridCol w="4105900"/>
              </a:tblGrid>
              <a:tr h="34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 n=1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[0.82797019]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[-1.77758033]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[ 0.99219749]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[ 0.27421042]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[ 1.67580142]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[ 0.9129491 ]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[-0.09910944]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[-1.14457216]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[-0.43804614]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[-1.22382056]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4" name="Google Shape;324;p21"/>
          <p:cNvGraphicFramePr/>
          <p:nvPr/>
        </p:nvGraphicFramePr>
        <p:xfrm>
          <a:off x="5699760" y="1828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{BFF63168-FFE1-4C5A-B31E-962208C7D4F4}</a:tableStyleId>
              </a:tblPr>
              <a:tblGrid>
                <a:gridCol w="5044450"/>
              </a:tblGrid>
              <a:tr h="39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n=2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[0.82797019 -0.17511531]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[-1.77758033  0.14285723]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[ 0.99219749  0.38437499]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[ 0.27421042  0.13041721]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[ 1.67580142 -0.20949846]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[ 0.9129491   0.17528244]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[-0.09910944 -0.3498247 ]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[-1.14457216  0.04641726]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[-0.43804614  0.01776463]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21"/>
          <p:cNvSpPr txBox="1"/>
          <p:nvPr/>
        </p:nvSpPr>
        <p:spPr>
          <a:xfrm>
            <a:off x="1417320" y="1173480"/>
            <a:ext cx="2788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Final data 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331" name="Google Shape;331;p22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333" name="Google Shape;3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64686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</a:pPr>
            <a:r>
              <a:rPr lang="en-US">
                <a:solidFill>
                  <a:schemeClr val="lt1"/>
                </a:solidFill>
              </a:rPr>
              <a:t>Final data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5" name="Google Shape;33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6090" y="2010681"/>
            <a:ext cx="5513070" cy="3661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is PCA?</a:t>
            </a:r>
            <a:endParaRPr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87" name="Google Shape;87;p3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1325880" y="111252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PCA?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Steps Inlved in PCA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Applications of PCA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Mathematical Illustration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Coding PCA in python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914400" y="1432560"/>
            <a:ext cx="9022080" cy="4222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is a dimensionality-reduction method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4320" lvl="1" marL="640080" marR="0" rtl="0" algn="l">
              <a:spcBef>
                <a:spcPts val="42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reduces the larger data sets into smaller one by reducing the number of variables</a:t>
            </a:r>
            <a:endParaRPr/>
          </a:p>
          <a:p>
            <a:pPr indent="-274320" lvl="1" marL="64008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4320" lvl="1" marL="640080" marR="0" rtl="0" algn="l">
              <a:spcBef>
                <a:spcPts val="42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Still retains most of the information.</a:t>
            </a:r>
            <a:endParaRPr/>
          </a:p>
          <a:p>
            <a:pPr indent="-167640" lvl="1" marL="640080" marR="0" rtl="0" algn="l">
              <a:spcBef>
                <a:spcPts val="42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4320" lvl="1" marL="640080" marR="0" rtl="0" algn="l">
              <a:spcBef>
                <a:spcPts val="42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Trade off for accuracy, as the no. of variables are reduced.</a:t>
            </a:r>
            <a:endParaRPr/>
          </a:p>
          <a:p>
            <a:pPr indent="-167640" lvl="1" marL="640080" marR="0" rtl="0" algn="l">
              <a:spcBef>
                <a:spcPts val="42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4320" lvl="1" marL="640080" marR="0" rtl="0" algn="l">
              <a:spcBef>
                <a:spcPts val="42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Simple to use for Machine Learning algorithms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lang="en-US">
                <a:solidFill>
                  <a:schemeClr val="lt1"/>
                </a:solidFill>
              </a:rPr>
              <a:t>Steps involved in PCA</a:t>
            </a:r>
            <a:endParaRPr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98" name="Google Shape;98;p4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1325880" y="111252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PCA?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Steps Inlved in PCA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Applications of PCA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Mathematical Illustration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Coding PCA in python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914400" y="1432560"/>
            <a:ext cx="10241280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100"/>
              <a:buFont typeface="Noto Sans Symbols"/>
              <a:buChar char="🞆"/>
            </a:pPr>
            <a:r>
              <a:rPr lang="en-US" sz="30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Standardization</a:t>
            </a:r>
            <a:endParaRPr sz="30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100"/>
              <a:buFont typeface="Noto Sans Symbols"/>
              <a:buChar char="🞆"/>
            </a:pPr>
            <a:r>
              <a:rPr lang="en-US" sz="30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Covariance Matrix Computation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100"/>
              <a:buFont typeface="Noto Sans Symbols"/>
              <a:buChar char="🞆"/>
            </a:pPr>
            <a:r>
              <a:rPr lang="en-US" sz="30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Computation Of  The Eigenvectors And Eigenvalues Of The Covariance Matrix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100"/>
              <a:buFont typeface="Noto Sans Symbols"/>
              <a:buChar char="🞆"/>
            </a:pPr>
            <a:r>
              <a:rPr lang="en-US" sz="30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Identification Of Principal Components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100"/>
              <a:buFont typeface="Noto Sans Symbols"/>
              <a:buChar char="🞆"/>
            </a:pPr>
            <a:r>
              <a:rPr lang="en-US" sz="30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 Vector 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170"/>
              <a:buFont typeface="Noto Sans Symbols"/>
              <a:buChar char="🞆"/>
            </a:pPr>
            <a:r>
              <a:rPr lang="en-US" sz="31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Recast the data along the principal components axes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Vector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Recast the data along the principal components axes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lang="en-US">
                <a:solidFill>
                  <a:schemeClr val="lt1"/>
                </a:solidFill>
              </a:rPr>
              <a:t>Standardization</a:t>
            </a:r>
            <a:endParaRPr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109" name="Google Shape;109;p5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1325880" y="111252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PCA?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Steps Inlved in PCA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Applications of PCA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Mathematical Illustration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Coding PCA in python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914400" y="1432560"/>
            <a:ext cx="10241280" cy="43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Standardize the range of the continuous initial variables so that each one of them contributes equally to the analysis.</a:t>
            </a:r>
            <a:endParaRPr/>
          </a:p>
          <a:p>
            <a:pPr indent="-16764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Why Standardization?</a:t>
            </a:r>
            <a:endParaRPr/>
          </a:p>
          <a:p>
            <a:pPr indent="-274320" lvl="1" marL="640080" marR="0" rtl="0" algn="l">
              <a:spcBef>
                <a:spcPts val="42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avoid biased results</a:t>
            </a:r>
            <a:endParaRPr/>
          </a:p>
          <a:p>
            <a:pPr indent="-274320" lvl="1" marL="640080" marR="0" rtl="0" algn="l">
              <a:spcBef>
                <a:spcPts val="42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large differences between the ranges of initial variables will dominate over those with small ranges</a:t>
            </a:r>
            <a:endParaRPr/>
          </a:p>
          <a:p>
            <a:pPr indent="-274320" lvl="1" marL="640080" marR="0" rtl="0" algn="l">
              <a:spcBef>
                <a:spcPts val="42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-  a variable that ranges between 0 and 100 will dominate over a variable that ranges between 0 and 1</a:t>
            </a:r>
            <a:endParaRPr/>
          </a:p>
          <a:p>
            <a:pPr indent="-274320" lvl="1" marL="640080" marR="0" rtl="0" algn="l">
              <a:spcBef>
                <a:spcPts val="42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avoid this transform the data to comparable scales</a:t>
            </a:r>
            <a:endParaRPr/>
          </a:p>
          <a:p>
            <a:pPr indent="-16764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lang="en-US">
                <a:solidFill>
                  <a:schemeClr val="lt1"/>
                </a:solidFill>
              </a:rPr>
              <a:t>Cont..</a:t>
            </a:r>
            <a:endParaRPr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120" name="Google Shape;120;p6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838200" y="1447800"/>
            <a:ext cx="10241280" cy="349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Tansform the data to comparable scales  using the  following equation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After transformation  all the variables will be in the same scale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6764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2346960"/>
            <a:ext cx="35052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lang="en-US">
                <a:solidFill>
                  <a:schemeClr val="lt1"/>
                </a:solidFill>
              </a:rPr>
              <a:t>Covariance Matrix Computation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131" name="Google Shape;131;p7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883920" y="1371600"/>
            <a:ext cx="1024128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gives the understanding of how the variables in the input data set are varying from the mean, with respect to each other.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Identifies the Highly redundant information – Highly correlated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identify correlations – Compute Co variance Matrix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covariance of a variable with itself is nothing but variance</a:t>
            </a:r>
            <a:endParaRPr/>
          </a:p>
          <a:p>
            <a:pPr indent="-182880" lvl="2" marL="548640" marR="0" rtl="0" algn="l">
              <a:spcBef>
                <a:spcPts val="600"/>
              </a:spcBef>
              <a:spcAft>
                <a:spcPts val="0"/>
              </a:spcAft>
              <a:buClr>
                <a:srgbClr val="DE7530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(Cov(a,a)=Var(a))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929640" y="80708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lang="en-US">
                <a:solidFill>
                  <a:schemeClr val="lt1"/>
                </a:solidFill>
              </a:rPr>
              <a:t>Covariance Matrix Computation (cont..)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141" name="Google Shape;141;p8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899160" y="2133600"/>
            <a:ext cx="10241280" cy="294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do we understand from covariance?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Significance lies in the Sign.</a:t>
            </a:r>
            <a:endParaRPr/>
          </a:p>
          <a:p>
            <a:pPr indent="-274320" lvl="1" marL="640080" marR="0" rtl="0" algn="l">
              <a:spcBef>
                <a:spcPts val="42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+ve 🡪  the two variables increase or decrease together (correlated)</a:t>
            </a:r>
            <a:endParaRPr/>
          </a:p>
          <a:p>
            <a:pPr indent="-274320" lvl="1" marL="640080" marR="0" rtl="0" algn="l">
              <a:spcBef>
                <a:spcPts val="42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Ve 🡪  One increases when the other decreases (Inversely correlated)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Covariance Matrix 🡪 correlations between all the possible pairs of variables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929640" y="80708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lang="en-US">
                <a:solidFill>
                  <a:schemeClr val="lt1"/>
                </a:solidFill>
              </a:rPr>
              <a:t>Covariance Matrix Computation (cont..)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151" name="Google Shape;151;p9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/>
        </p:nvSpPr>
        <p:spPr>
          <a:xfrm>
            <a:off x="822960" y="1569721"/>
            <a:ext cx="8641080" cy="2188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Covariance Matrix is symmetric with dimensions pxp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4320" lvl="1" marL="640080" marR="0" rtl="0" algn="l">
              <a:spcBef>
                <a:spcPts val="42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 p is the number of variables.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Consider a 3-Dimensional data set with vaiables (x,y,z).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Covariance Matrix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2080" y="3749040"/>
            <a:ext cx="32004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35040" y="3032760"/>
            <a:ext cx="4038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nnect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7F73F8"/>
      </a:accent1>
      <a:accent2>
        <a:srgbClr val="FF9B20"/>
      </a:accent2>
      <a:accent3>
        <a:srgbClr val="05D2DD"/>
      </a:accent3>
      <a:accent4>
        <a:srgbClr val="DDD9DC"/>
      </a:accent4>
      <a:accent5>
        <a:srgbClr val="49A568"/>
      </a:accent5>
      <a:accent6>
        <a:srgbClr val="072E9D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2020-08-10T00:44:59Z</dcterms:created>
  <dc:creator>Septhania Rosandi</dc:creator>
</cp:coreProperties>
</file>